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38" r:id="rId2"/>
    <p:sldMasterId id="2147483698" r:id="rId3"/>
    <p:sldMasterId id="2147483727" r:id="rId4"/>
    <p:sldMasterId id="2147483709" r:id="rId5"/>
  </p:sldMasterIdLst>
  <p:notesMasterIdLst>
    <p:notesMasterId r:id="rId119"/>
  </p:notesMasterIdLst>
  <p:handoutMasterIdLst>
    <p:handoutMasterId r:id="rId120"/>
  </p:handoutMasterIdLst>
  <p:sldIdLst>
    <p:sldId id="739" r:id="rId6"/>
    <p:sldId id="894" r:id="rId7"/>
    <p:sldId id="915" r:id="rId8"/>
    <p:sldId id="786" r:id="rId9"/>
    <p:sldId id="755" r:id="rId10"/>
    <p:sldId id="759" r:id="rId11"/>
    <p:sldId id="811" r:id="rId12"/>
    <p:sldId id="769" r:id="rId13"/>
    <p:sldId id="770" r:id="rId14"/>
    <p:sldId id="763" r:id="rId15"/>
    <p:sldId id="903" r:id="rId16"/>
    <p:sldId id="900" r:id="rId17"/>
    <p:sldId id="758" r:id="rId18"/>
    <p:sldId id="764" r:id="rId19"/>
    <p:sldId id="765" r:id="rId20"/>
    <p:sldId id="766" r:id="rId21"/>
    <p:sldId id="760" r:id="rId22"/>
    <p:sldId id="768" r:id="rId23"/>
    <p:sldId id="761" r:id="rId24"/>
    <p:sldId id="762" r:id="rId25"/>
    <p:sldId id="773" r:id="rId26"/>
    <p:sldId id="774" r:id="rId27"/>
    <p:sldId id="775" r:id="rId28"/>
    <p:sldId id="895" r:id="rId29"/>
    <p:sldId id="779" r:id="rId30"/>
    <p:sldId id="904" r:id="rId31"/>
    <p:sldId id="746" r:id="rId32"/>
    <p:sldId id="812" r:id="rId33"/>
    <p:sldId id="780" r:id="rId34"/>
    <p:sldId id="778" r:id="rId35"/>
    <p:sldId id="776" r:id="rId36"/>
    <p:sldId id="777" r:id="rId37"/>
    <p:sldId id="785" r:id="rId38"/>
    <p:sldId id="896" r:id="rId39"/>
    <p:sldId id="788" r:id="rId40"/>
    <p:sldId id="789" r:id="rId41"/>
    <p:sldId id="805" r:id="rId42"/>
    <p:sldId id="806" r:id="rId43"/>
    <p:sldId id="808" r:id="rId44"/>
    <p:sldId id="810" r:id="rId45"/>
    <p:sldId id="809" r:id="rId46"/>
    <p:sldId id="841" r:id="rId47"/>
    <p:sldId id="792" r:id="rId48"/>
    <p:sldId id="807" r:id="rId49"/>
    <p:sldId id="793" r:id="rId50"/>
    <p:sldId id="905" r:id="rId51"/>
    <p:sldId id="901" r:id="rId52"/>
    <p:sldId id="796" r:id="rId53"/>
    <p:sldId id="794" r:id="rId54"/>
    <p:sldId id="795" r:id="rId55"/>
    <p:sldId id="797" r:id="rId56"/>
    <p:sldId id="798" r:id="rId57"/>
    <p:sldId id="804" r:id="rId58"/>
    <p:sldId id="897" r:id="rId59"/>
    <p:sldId id="833" r:id="rId60"/>
    <p:sldId id="832" r:id="rId61"/>
    <p:sldId id="815" r:id="rId62"/>
    <p:sldId id="816" r:id="rId63"/>
    <p:sldId id="836" r:id="rId64"/>
    <p:sldId id="834" r:id="rId65"/>
    <p:sldId id="835" r:id="rId66"/>
    <p:sldId id="840" r:id="rId67"/>
    <p:sldId id="902" r:id="rId68"/>
    <p:sldId id="819" r:id="rId69"/>
    <p:sldId id="837" r:id="rId70"/>
    <p:sldId id="822" r:id="rId71"/>
    <p:sldId id="824" r:id="rId72"/>
    <p:sldId id="906" r:id="rId73"/>
    <p:sldId id="825" r:id="rId74"/>
    <p:sldId id="826" r:id="rId75"/>
    <p:sldId id="827" r:id="rId76"/>
    <p:sldId id="839" r:id="rId77"/>
    <p:sldId id="829" r:id="rId78"/>
    <p:sldId id="898" r:id="rId79"/>
    <p:sldId id="916" r:id="rId80"/>
    <p:sldId id="917" r:id="rId81"/>
    <p:sldId id="867" r:id="rId82"/>
    <p:sldId id="868" r:id="rId83"/>
    <p:sldId id="844" r:id="rId84"/>
    <p:sldId id="869" r:id="rId85"/>
    <p:sldId id="918" r:id="rId86"/>
    <p:sldId id="846" r:id="rId87"/>
    <p:sldId id="851" r:id="rId88"/>
    <p:sldId id="852" r:id="rId89"/>
    <p:sldId id="907" r:id="rId90"/>
    <p:sldId id="853" r:id="rId91"/>
    <p:sldId id="854" r:id="rId92"/>
    <p:sldId id="855" r:id="rId93"/>
    <p:sldId id="856" r:id="rId94"/>
    <p:sldId id="870" r:id="rId95"/>
    <p:sldId id="861" r:id="rId96"/>
    <p:sldId id="875" r:id="rId97"/>
    <p:sldId id="874" r:id="rId98"/>
    <p:sldId id="873" r:id="rId99"/>
    <p:sldId id="871" r:id="rId100"/>
    <p:sldId id="913" r:id="rId101"/>
    <p:sldId id="877" r:id="rId102"/>
    <p:sldId id="879" r:id="rId103"/>
    <p:sldId id="893" r:id="rId104"/>
    <p:sldId id="883" r:id="rId105"/>
    <p:sldId id="899" r:id="rId106"/>
    <p:sldId id="886" r:id="rId107"/>
    <p:sldId id="887" r:id="rId108"/>
    <p:sldId id="908" r:id="rId109"/>
    <p:sldId id="888" r:id="rId110"/>
    <p:sldId id="889" r:id="rId111"/>
    <p:sldId id="890" r:id="rId112"/>
    <p:sldId id="891" r:id="rId113"/>
    <p:sldId id="910" r:id="rId114"/>
    <p:sldId id="911" r:id="rId115"/>
    <p:sldId id="912" r:id="rId116"/>
    <p:sldId id="738" r:id="rId117"/>
    <p:sldId id="574" r:id="rId118"/>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 CONTENTS" id="{ABDF3C91-8C12-4B33-9084-F8059DDE72EF}">
          <p14:sldIdLst>
            <p14:sldId id="739"/>
            <p14:sldId id="894"/>
          </p14:sldIdLst>
        </p14:section>
        <p14:section name="BCG Matrix" id="{1AC5A98D-9FAF-448E-BBF1-72D6CF7109B9}">
          <p14:sldIdLst>
            <p14:sldId id="915"/>
            <p14:sldId id="786"/>
            <p14:sldId id="755"/>
            <p14:sldId id="759"/>
            <p14:sldId id="811"/>
            <p14:sldId id="769"/>
            <p14:sldId id="770"/>
            <p14:sldId id="763"/>
            <p14:sldId id="903"/>
            <p14:sldId id="900"/>
            <p14:sldId id="758"/>
            <p14:sldId id="764"/>
            <p14:sldId id="765"/>
            <p14:sldId id="766"/>
            <p14:sldId id="760"/>
            <p14:sldId id="768"/>
            <p14:sldId id="761"/>
            <p14:sldId id="762"/>
            <p14:sldId id="773"/>
            <p14:sldId id="774"/>
            <p14:sldId id="775"/>
          </p14:sldIdLst>
        </p14:section>
        <p14:section name="GE / McKinsey Matrix" id="{955EA454-3DAD-4E5A-ACB7-F0C75588EDB2}">
          <p14:sldIdLst>
            <p14:sldId id="895"/>
            <p14:sldId id="779"/>
            <p14:sldId id="904"/>
            <p14:sldId id="746"/>
            <p14:sldId id="812"/>
            <p14:sldId id="780"/>
            <p14:sldId id="778"/>
            <p14:sldId id="776"/>
            <p14:sldId id="777"/>
            <p14:sldId id="785"/>
          </p14:sldIdLst>
        </p14:section>
        <p14:section name="SWOT Matrix" id="{37E457A2-617C-431D-841D-A55D888A7E32}">
          <p14:sldIdLst>
            <p14:sldId id="896"/>
            <p14:sldId id="788"/>
            <p14:sldId id="789"/>
            <p14:sldId id="805"/>
            <p14:sldId id="806"/>
            <p14:sldId id="808"/>
            <p14:sldId id="810"/>
            <p14:sldId id="809"/>
            <p14:sldId id="841"/>
            <p14:sldId id="792"/>
            <p14:sldId id="807"/>
            <p14:sldId id="793"/>
            <p14:sldId id="905"/>
            <p14:sldId id="901"/>
            <p14:sldId id="796"/>
            <p14:sldId id="794"/>
            <p14:sldId id="795"/>
            <p14:sldId id="797"/>
            <p14:sldId id="798"/>
            <p14:sldId id="804"/>
          </p14:sldIdLst>
        </p14:section>
        <p14:section name="Porter's Generic Strategies" id="{9EDE43BB-0260-4B89-8067-C6BC79747D8B}">
          <p14:sldIdLst>
            <p14:sldId id="897"/>
            <p14:sldId id="833"/>
            <p14:sldId id="832"/>
            <p14:sldId id="815"/>
            <p14:sldId id="816"/>
            <p14:sldId id="836"/>
            <p14:sldId id="834"/>
            <p14:sldId id="835"/>
            <p14:sldId id="840"/>
            <p14:sldId id="902"/>
            <p14:sldId id="819"/>
            <p14:sldId id="837"/>
            <p14:sldId id="822"/>
            <p14:sldId id="824"/>
            <p14:sldId id="906"/>
            <p14:sldId id="825"/>
            <p14:sldId id="826"/>
            <p14:sldId id="827"/>
            <p14:sldId id="839"/>
            <p14:sldId id="829"/>
          </p14:sldIdLst>
        </p14:section>
        <p14:section name="Porter's 5 Forces" id="{8CD9AB7F-C8D1-4767-A4E1-BD2262AF23A7}">
          <p14:sldIdLst>
            <p14:sldId id="898"/>
            <p14:sldId id="916"/>
            <p14:sldId id="917"/>
            <p14:sldId id="867"/>
            <p14:sldId id="868"/>
            <p14:sldId id="844"/>
            <p14:sldId id="869"/>
            <p14:sldId id="918"/>
            <p14:sldId id="846"/>
            <p14:sldId id="851"/>
            <p14:sldId id="852"/>
            <p14:sldId id="907"/>
            <p14:sldId id="853"/>
            <p14:sldId id="854"/>
            <p14:sldId id="855"/>
            <p14:sldId id="856"/>
            <p14:sldId id="870"/>
            <p14:sldId id="861"/>
            <p14:sldId id="875"/>
            <p14:sldId id="874"/>
            <p14:sldId id="873"/>
            <p14:sldId id="871"/>
          </p14:sldIdLst>
        </p14:section>
        <p14:section name="Ansoff Matrix" id="{FFD6EDE8-9722-4F53-9298-D48220CAE2AB}">
          <p14:sldIdLst>
            <p14:sldId id="913"/>
            <p14:sldId id="877"/>
            <p14:sldId id="879"/>
            <p14:sldId id="893"/>
            <p14:sldId id="883"/>
            <p14:sldId id="899"/>
            <p14:sldId id="886"/>
            <p14:sldId id="887"/>
            <p14:sldId id="908"/>
            <p14:sldId id="888"/>
            <p14:sldId id="889"/>
            <p14:sldId id="890"/>
            <p14:sldId id="891"/>
            <p14:sldId id="910"/>
            <p14:sldId id="911"/>
            <p14:sldId id="912"/>
          </p14:sldIdLst>
        </p14:section>
        <p14:section name="THANK YOU!" id="{D2AECB58-A831-4F7B-AEF1-37D152AB3703}">
          <p14:sldIdLst>
            <p14:sldId id="738"/>
            <p14:sldId id="574"/>
          </p14:sldIdLst>
        </p14:section>
      </p14:sectionLst>
    </p:ext>
    <p:ext uri="{EFAFB233-063F-42B5-8137-9DF3F51BA10A}">
      <p15:sldGuideLst xmlns:p15="http://schemas.microsoft.com/office/powerpoint/2012/main">
        <p15:guide id="1" orient="horz" pos="2251" userDrawn="1">
          <p15:clr>
            <a:srgbClr val="A4A3A4"/>
          </p15:clr>
        </p15:guide>
        <p15:guide id="3" orient="horz" pos="3158" userDrawn="1">
          <p15:clr>
            <a:srgbClr val="A4A3A4"/>
          </p15:clr>
        </p15:guide>
        <p15:guide id="5" orient="horz" pos="981" userDrawn="1">
          <p15:clr>
            <a:srgbClr val="A4A3A4"/>
          </p15:clr>
        </p15:guide>
        <p15:guide id="6" pos="3840" userDrawn="1">
          <p15:clr>
            <a:srgbClr val="A4A3A4"/>
          </p15:clr>
        </p15:guide>
        <p15:guide id="7" pos="575" userDrawn="1">
          <p15:clr>
            <a:srgbClr val="A4A3A4"/>
          </p15:clr>
        </p15:guide>
        <p15:guide id="8" pos="7105" userDrawn="1">
          <p15:clr>
            <a:srgbClr val="A4A3A4"/>
          </p15:clr>
        </p15:guide>
        <p15:guide id="9" pos="7408" userDrawn="1">
          <p15:clr>
            <a:srgbClr val="A4A3A4"/>
          </p15:clr>
        </p15:guide>
        <p15:guide id="10" pos="302" userDrawn="1">
          <p15:clr>
            <a:srgbClr val="A4A3A4"/>
          </p15:clr>
        </p15:guide>
        <p15:guide id="11" pos="1965" userDrawn="1">
          <p15:clr>
            <a:srgbClr val="A4A3A4"/>
          </p15:clr>
        </p15:guide>
        <p15:guide id="12" pos="5700" userDrawn="1">
          <p15:clr>
            <a:srgbClr val="A4A3A4"/>
          </p15:clr>
        </p15:guide>
        <p15:guide id="13" pos="4384" userDrawn="1">
          <p15:clr>
            <a:srgbClr val="A4A3A4"/>
          </p15:clr>
        </p15:guide>
        <p15:guide id="14" orient="horz" pos="3294" userDrawn="1">
          <p15:clr>
            <a:srgbClr val="A4A3A4"/>
          </p15:clr>
        </p15:guide>
        <p15:guide id="15"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392B"/>
    <a:srgbClr val="9BBB59"/>
    <a:srgbClr val="F39C12"/>
    <a:srgbClr val="12806A"/>
    <a:srgbClr val="2980B9"/>
    <a:srgbClr val="B32931"/>
    <a:srgbClr val="C0CDA6"/>
    <a:srgbClr val="216694"/>
    <a:srgbClr val="C27D0E"/>
    <a:srgbClr val="222A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929F9F4-4A8F-4326-A1B4-22849713DDAB}" styleName="Style foncé 1 - Accentuation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Style foncé 1 - Accentuation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Style foncé 1 - Accentuation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Style foncé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1246" autoAdjust="0"/>
    <p:restoredTop sz="93673" autoAdjust="0"/>
  </p:normalViewPr>
  <p:slideViewPr>
    <p:cSldViewPr>
      <p:cViewPr varScale="1">
        <p:scale>
          <a:sx n="63" d="100"/>
          <a:sy n="63" d="100"/>
        </p:scale>
        <p:origin x="72" y="330"/>
      </p:cViewPr>
      <p:guideLst>
        <p:guide orient="horz" pos="2251"/>
        <p:guide orient="horz" pos="3158"/>
        <p:guide orient="horz" pos="981"/>
        <p:guide pos="3840"/>
        <p:guide pos="575"/>
        <p:guide pos="7105"/>
        <p:guide pos="7408"/>
        <p:guide pos="302"/>
        <p:guide pos="1965"/>
        <p:guide pos="5700"/>
        <p:guide pos="4384"/>
        <p:guide orient="horz" pos="3294"/>
        <p:guide orient="horz" pos="2160"/>
      </p:guideLst>
    </p:cSldViewPr>
  </p:slideViewPr>
  <p:notesTextViewPr>
    <p:cViewPr>
      <p:scale>
        <a:sx n="150" d="100"/>
        <a:sy n="150" d="100"/>
      </p:scale>
      <p:origin x="0" y="0"/>
    </p:cViewPr>
  </p:notesTextViewPr>
  <p:notesViewPr>
    <p:cSldViewPr>
      <p:cViewPr varScale="1">
        <p:scale>
          <a:sx n="86" d="100"/>
          <a:sy n="86" d="100"/>
        </p:scale>
        <p:origin x="2928"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13" Type="http://schemas.openxmlformats.org/officeDocument/2006/relationships/slide" Target="slides/slide108.xml"/><Relationship Id="rId118" Type="http://schemas.openxmlformats.org/officeDocument/2006/relationships/slide" Target="slides/slide113.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116" Type="http://schemas.openxmlformats.org/officeDocument/2006/relationships/slide" Target="slides/slide111.xml"/><Relationship Id="rId124"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notesMaster" Target="notesMasters/notesMaster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handoutMaster" Target="handoutMasters/handout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A33B4B9-AFB0-43EB-82AF-ED70AC262E4F}" type="datetimeFigureOut">
              <a:rPr lang="en-US" smtClean="0"/>
              <a:pPr/>
              <a:t>9/8/2015</a:t>
            </a:fld>
            <a:endParaRPr lang="en-US"/>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6472C8F-9949-4688-BFEB-F813D79CFC0A}" type="slidenum">
              <a:rPr lang="en-US" smtClean="0"/>
              <a:pPr/>
              <a:t>‹#›</a:t>
            </a:fld>
            <a:endParaRPr lang="en-US"/>
          </a:p>
        </p:txBody>
      </p:sp>
    </p:spTree>
    <p:extLst>
      <p:ext uri="{BB962C8B-B14F-4D97-AF65-F5344CB8AC3E}">
        <p14:creationId xmlns:p14="http://schemas.microsoft.com/office/powerpoint/2010/main" val="1792992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31E77A-DD07-4A76-801D-B4BF4990C412}" type="datetimeFigureOut">
              <a:rPr lang="en-US" smtClean="0"/>
              <a:pPr/>
              <a:t>9/8/2015</a:t>
            </a:fld>
            <a:endParaRPr lang="en-US"/>
          </a:p>
        </p:txBody>
      </p:sp>
      <p:sp>
        <p:nvSpPr>
          <p:cNvPr id="4" name="Espace réservé de l'image des diapositives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A3AB2B-189A-4C92-A457-C6A3833631A7}" type="slidenum">
              <a:rPr lang="en-US" smtClean="0"/>
              <a:pPr/>
              <a:t>‹#›</a:t>
            </a:fld>
            <a:endParaRPr lang="en-US"/>
          </a:p>
        </p:txBody>
      </p:sp>
    </p:spTree>
    <p:extLst>
      <p:ext uri="{BB962C8B-B14F-4D97-AF65-F5344CB8AC3E}">
        <p14:creationId xmlns:p14="http://schemas.microsoft.com/office/powerpoint/2010/main" val="275389837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a:t>
            </a:fld>
            <a:endParaRPr lang="en-US"/>
          </a:p>
        </p:txBody>
      </p:sp>
    </p:spTree>
    <p:extLst>
      <p:ext uri="{BB962C8B-B14F-4D97-AF65-F5344CB8AC3E}">
        <p14:creationId xmlns:p14="http://schemas.microsoft.com/office/powerpoint/2010/main" val="14217181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10</a:t>
            </a:fld>
            <a:endParaRPr lang="en-US"/>
          </a:p>
        </p:txBody>
      </p:sp>
    </p:spTree>
    <p:extLst>
      <p:ext uri="{BB962C8B-B14F-4D97-AF65-F5344CB8AC3E}">
        <p14:creationId xmlns:p14="http://schemas.microsoft.com/office/powerpoint/2010/main" val="271478584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100</a:t>
            </a:fld>
            <a:endParaRPr lang="en-US"/>
          </a:p>
        </p:txBody>
      </p:sp>
    </p:spTree>
    <p:extLst>
      <p:ext uri="{BB962C8B-B14F-4D97-AF65-F5344CB8AC3E}">
        <p14:creationId xmlns:p14="http://schemas.microsoft.com/office/powerpoint/2010/main" val="116844110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101</a:t>
            </a:fld>
            <a:endParaRPr lang="en-US"/>
          </a:p>
        </p:txBody>
      </p:sp>
    </p:spTree>
    <p:extLst>
      <p:ext uri="{BB962C8B-B14F-4D97-AF65-F5344CB8AC3E}">
        <p14:creationId xmlns:p14="http://schemas.microsoft.com/office/powerpoint/2010/main" val="95962235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102</a:t>
            </a:fld>
            <a:endParaRPr lang="en-US"/>
          </a:p>
        </p:txBody>
      </p:sp>
    </p:spTree>
    <p:extLst>
      <p:ext uri="{BB962C8B-B14F-4D97-AF65-F5344CB8AC3E}">
        <p14:creationId xmlns:p14="http://schemas.microsoft.com/office/powerpoint/2010/main" val="152132652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103</a:t>
            </a:fld>
            <a:endParaRPr lang="en-US"/>
          </a:p>
        </p:txBody>
      </p:sp>
    </p:spTree>
    <p:extLst>
      <p:ext uri="{BB962C8B-B14F-4D97-AF65-F5344CB8AC3E}">
        <p14:creationId xmlns:p14="http://schemas.microsoft.com/office/powerpoint/2010/main" val="406760711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104</a:t>
            </a:fld>
            <a:endParaRPr lang="en-US"/>
          </a:p>
        </p:txBody>
      </p:sp>
    </p:spTree>
    <p:extLst>
      <p:ext uri="{BB962C8B-B14F-4D97-AF65-F5344CB8AC3E}">
        <p14:creationId xmlns:p14="http://schemas.microsoft.com/office/powerpoint/2010/main" val="128203159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105</a:t>
            </a:fld>
            <a:endParaRPr lang="en-US"/>
          </a:p>
        </p:txBody>
      </p:sp>
    </p:spTree>
    <p:extLst>
      <p:ext uri="{BB962C8B-B14F-4D97-AF65-F5344CB8AC3E}">
        <p14:creationId xmlns:p14="http://schemas.microsoft.com/office/powerpoint/2010/main" val="369671022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106</a:t>
            </a:fld>
            <a:endParaRPr lang="en-US"/>
          </a:p>
        </p:txBody>
      </p:sp>
    </p:spTree>
    <p:extLst>
      <p:ext uri="{BB962C8B-B14F-4D97-AF65-F5344CB8AC3E}">
        <p14:creationId xmlns:p14="http://schemas.microsoft.com/office/powerpoint/2010/main" val="254301031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107</a:t>
            </a:fld>
            <a:endParaRPr lang="en-US"/>
          </a:p>
        </p:txBody>
      </p:sp>
    </p:spTree>
    <p:extLst>
      <p:ext uri="{BB962C8B-B14F-4D97-AF65-F5344CB8AC3E}">
        <p14:creationId xmlns:p14="http://schemas.microsoft.com/office/powerpoint/2010/main" val="253202293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108</a:t>
            </a:fld>
            <a:endParaRPr lang="en-US"/>
          </a:p>
        </p:txBody>
      </p:sp>
    </p:spTree>
    <p:extLst>
      <p:ext uri="{BB962C8B-B14F-4D97-AF65-F5344CB8AC3E}">
        <p14:creationId xmlns:p14="http://schemas.microsoft.com/office/powerpoint/2010/main" val="265000789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109</a:t>
            </a:fld>
            <a:endParaRPr lang="en-US"/>
          </a:p>
        </p:txBody>
      </p:sp>
    </p:spTree>
    <p:extLst>
      <p:ext uri="{BB962C8B-B14F-4D97-AF65-F5344CB8AC3E}">
        <p14:creationId xmlns:p14="http://schemas.microsoft.com/office/powerpoint/2010/main" val="17394116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11</a:t>
            </a:fld>
            <a:endParaRPr lang="en-US"/>
          </a:p>
        </p:txBody>
      </p:sp>
    </p:spTree>
    <p:extLst>
      <p:ext uri="{BB962C8B-B14F-4D97-AF65-F5344CB8AC3E}">
        <p14:creationId xmlns:p14="http://schemas.microsoft.com/office/powerpoint/2010/main" val="313751744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110</a:t>
            </a:fld>
            <a:endParaRPr lang="en-US"/>
          </a:p>
        </p:txBody>
      </p:sp>
    </p:spTree>
    <p:extLst>
      <p:ext uri="{BB962C8B-B14F-4D97-AF65-F5344CB8AC3E}">
        <p14:creationId xmlns:p14="http://schemas.microsoft.com/office/powerpoint/2010/main" val="232258789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111</a:t>
            </a:fld>
            <a:endParaRPr lang="en-US"/>
          </a:p>
        </p:txBody>
      </p:sp>
    </p:spTree>
    <p:extLst>
      <p:ext uri="{BB962C8B-B14F-4D97-AF65-F5344CB8AC3E}">
        <p14:creationId xmlns:p14="http://schemas.microsoft.com/office/powerpoint/2010/main" val="361710264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112</a:t>
            </a:fld>
            <a:endParaRPr lang="en-US"/>
          </a:p>
        </p:txBody>
      </p:sp>
    </p:spTree>
    <p:extLst>
      <p:ext uri="{BB962C8B-B14F-4D97-AF65-F5344CB8AC3E}">
        <p14:creationId xmlns:p14="http://schemas.microsoft.com/office/powerpoint/2010/main" val="391015451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prstClr val="black"/>
                </a:solidFill>
              </a:rPr>
              <a:t>© Copyright Showeet.com</a:t>
            </a:r>
          </a:p>
        </p:txBody>
      </p:sp>
      <p:sp>
        <p:nvSpPr>
          <p:cNvPr id="4" name="Slide Number Placeholder 3"/>
          <p:cNvSpPr>
            <a:spLocks noGrp="1"/>
          </p:cNvSpPr>
          <p:nvPr>
            <p:ph type="sldNum" sz="quarter" idx="10"/>
          </p:nvPr>
        </p:nvSpPr>
        <p:spPr/>
        <p:txBody>
          <a:bodyPr/>
          <a:lstStyle/>
          <a:p>
            <a:fld id="{2CA3AB2B-189A-4C92-A457-C6A3833631A7}" type="slidenum">
              <a:rPr lang="en-US" smtClean="0"/>
              <a:pPr/>
              <a:t>113</a:t>
            </a:fld>
            <a:endParaRPr lang="en-US"/>
          </a:p>
        </p:txBody>
      </p:sp>
    </p:spTree>
    <p:extLst>
      <p:ext uri="{BB962C8B-B14F-4D97-AF65-F5344CB8AC3E}">
        <p14:creationId xmlns:p14="http://schemas.microsoft.com/office/powerpoint/2010/main" val="42062842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12</a:t>
            </a:fld>
            <a:endParaRPr lang="en-US"/>
          </a:p>
        </p:txBody>
      </p:sp>
    </p:spTree>
    <p:extLst>
      <p:ext uri="{BB962C8B-B14F-4D97-AF65-F5344CB8AC3E}">
        <p14:creationId xmlns:p14="http://schemas.microsoft.com/office/powerpoint/2010/main" val="18876332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13</a:t>
            </a:fld>
            <a:endParaRPr lang="en-US"/>
          </a:p>
        </p:txBody>
      </p:sp>
    </p:spTree>
    <p:extLst>
      <p:ext uri="{BB962C8B-B14F-4D97-AF65-F5344CB8AC3E}">
        <p14:creationId xmlns:p14="http://schemas.microsoft.com/office/powerpoint/2010/main" val="26761690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14</a:t>
            </a:fld>
            <a:endParaRPr lang="en-US"/>
          </a:p>
        </p:txBody>
      </p:sp>
    </p:spTree>
    <p:extLst>
      <p:ext uri="{BB962C8B-B14F-4D97-AF65-F5344CB8AC3E}">
        <p14:creationId xmlns:p14="http://schemas.microsoft.com/office/powerpoint/2010/main" val="3707204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15</a:t>
            </a:fld>
            <a:endParaRPr lang="en-US"/>
          </a:p>
        </p:txBody>
      </p:sp>
    </p:spTree>
    <p:extLst>
      <p:ext uri="{BB962C8B-B14F-4D97-AF65-F5344CB8AC3E}">
        <p14:creationId xmlns:p14="http://schemas.microsoft.com/office/powerpoint/2010/main" val="40038708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16</a:t>
            </a:fld>
            <a:endParaRPr lang="en-US"/>
          </a:p>
        </p:txBody>
      </p:sp>
    </p:spTree>
    <p:extLst>
      <p:ext uri="{BB962C8B-B14F-4D97-AF65-F5344CB8AC3E}">
        <p14:creationId xmlns:p14="http://schemas.microsoft.com/office/powerpoint/2010/main" val="436676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17</a:t>
            </a:fld>
            <a:endParaRPr lang="en-US"/>
          </a:p>
        </p:txBody>
      </p:sp>
    </p:spTree>
    <p:extLst>
      <p:ext uri="{BB962C8B-B14F-4D97-AF65-F5344CB8AC3E}">
        <p14:creationId xmlns:p14="http://schemas.microsoft.com/office/powerpoint/2010/main" val="8720338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18</a:t>
            </a:fld>
            <a:endParaRPr lang="en-US"/>
          </a:p>
        </p:txBody>
      </p:sp>
    </p:spTree>
    <p:extLst>
      <p:ext uri="{BB962C8B-B14F-4D97-AF65-F5344CB8AC3E}">
        <p14:creationId xmlns:p14="http://schemas.microsoft.com/office/powerpoint/2010/main" val="41707086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19</a:t>
            </a:fld>
            <a:endParaRPr lang="en-US"/>
          </a:p>
        </p:txBody>
      </p:sp>
    </p:spTree>
    <p:extLst>
      <p:ext uri="{BB962C8B-B14F-4D97-AF65-F5344CB8AC3E}">
        <p14:creationId xmlns:p14="http://schemas.microsoft.com/office/powerpoint/2010/main" val="3130603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2</a:t>
            </a:fld>
            <a:endParaRPr lang="en-US"/>
          </a:p>
        </p:txBody>
      </p:sp>
    </p:spTree>
    <p:extLst>
      <p:ext uri="{BB962C8B-B14F-4D97-AF65-F5344CB8AC3E}">
        <p14:creationId xmlns:p14="http://schemas.microsoft.com/office/powerpoint/2010/main" val="16150775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20</a:t>
            </a:fld>
            <a:endParaRPr lang="en-US"/>
          </a:p>
        </p:txBody>
      </p:sp>
    </p:spTree>
    <p:extLst>
      <p:ext uri="{BB962C8B-B14F-4D97-AF65-F5344CB8AC3E}">
        <p14:creationId xmlns:p14="http://schemas.microsoft.com/office/powerpoint/2010/main" val="22805366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21</a:t>
            </a:fld>
            <a:endParaRPr lang="en-US"/>
          </a:p>
        </p:txBody>
      </p:sp>
    </p:spTree>
    <p:extLst>
      <p:ext uri="{BB962C8B-B14F-4D97-AF65-F5344CB8AC3E}">
        <p14:creationId xmlns:p14="http://schemas.microsoft.com/office/powerpoint/2010/main" val="19857853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22</a:t>
            </a:fld>
            <a:endParaRPr lang="en-US"/>
          </a:p>
        </p:txBody>
      </p:sp>
    </p:spTree>
    <p:extLst>
      <p:ext uri="{BB962C8B-B14F-4D97-AF65-F5344CB8AC3E}">
        <p14:creationId xmlns:p14="http://schemas.microsoft.com/office/powerpoint/2010/main" val="19857382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23</a:t>
            </a:fld>
            <a:endParaRPr lang="en-US"/>
          </a:p>
        </p:txBody>
      </p:sp>
    </p:spTree>
    <p:extLst>
      <p:ext uri="{BB962C8B-B14F-4D97-AF65-F5344CB8AC3E}">
        <p14:creationId xmlns:p14="http://schemas.microsoft.com/office/powerpoint/2010/main" val="18980322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24</a:t>
            </a:fld>
            <a:endParaRPr lang="en-US"/>
          </a:p>
        </p:txBody>
      </p:sp>
    </p:spTree>
    <p:extLst>
      <p:ext uri="{BB962C8B-B14F-4D97-AF65-F5344CB8AC3E}">
        <p14:creationId xmlns:p14="http://schemas.microsoft.com/office/powerpoint/2010/main" val="15834019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25</a:t>
            </a:fld>
            <a:endParaRPr lang="en-US"/>
          </a:p>
        </p:txBody>
      </p:sp>
    </p:spTree>
    <p:extLst>
      <p:ext uri="{BB962C8B-B14F-4D97-AF65-F5344CB8AC3E}">
        <p14:creationId xmlns:p14="http://schemas.microsoft.com/office/powerpoint/2010/main" val="38112872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26</a:t>
            </a:fld>
            <a:endParaRPr lang="en-US"/>
          </a:p>
        </p:txBody>
      </p:sp>
    </p:spTree>
    <p:extLst>
      <p:ext uri="{BB962C8B-B14F-4D97-AF65-F5344CB8AC3E}">
        <p14:creationId xmlns:p14="http://schemas.microsoft.com/office/powerpoint/2010/main" val="17435670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27</a:t>
            </a:fld>
            <a:endParaRPr lang="en-US"/>
          </a:p>
        </p:txBody>
      </p:sp>
    </p:spTree>
    <p:extLst>
      <p:ext uri="{BB962C8B-B14F-4D97-AF65-F5344CB8AC3E}">
        <p14:creationId xmlns:p14="http://schemas.microsoft.com/office/powerpoint/2010/main" val="37348868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28</a:t>
            </a:fld>
            <a:endParaRPr lang="en-US"/>
          </a:p>
        </p:txBody>
      </p:sp>
    </p:spTree>
    <p:extLst>
      <p:ext uri="{BB962C8B-B14F-4D97-AF65-F5344CB8AC3E}">
        <p14:creationId xmlns:p14="http://schemas.microsoft.com/office/powerpoint/2010/main" val="31466266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29</a:t>
            </a:fld>
            <a:endParaRPr lang="en-US"/>
          </a:p>
        </p:txBody>
      </p:sp>
    </p:spTree>
    <p:extLst>
      <p:ext uri="{BB962C8B-B14F-4D97-AF65-F5344CB8AC3E}">
        <p14:creationId xmlns:p14="http://schemas.microsoft.com/office/powerpoint/2010/main" val="11966532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3</a:t>
            </a:fld>
            <a:endParaRPr lang="en-US"/>
          </a:p>
        </p:txBody>
      </p:sp>
    </p:spTree>
    <p:extLst>
      <p:ext uri="{BB962C8B-B14F-4D97-AF65-F5344CB8AC3E}">
        <p14:creationId xmlns:p14="http://schemas.microsoft.com/office/powerpoint/2010/main" val="36444193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30</a:t>
            </a:fld>
            <a:endParaRPr lang="en-US"/>
          </a:p>
        </p:txBody>
      </p:sp>
    </p:spTree>
    <p:extLst>
      <p:ext uri="{BB962C8B-B14F-4D97-AF65-F5344CB8AC3E}">
        <p14:creationId xmlns:p14="http://schemas.microsoft.com/office/powerpoint/2010/main" val="11763736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31</a:t>
            </a:fld>
            <a:endParaRPr lang="en-US"/>
          </a:p>
        </p:txBody>
      </p:sp>
    </p:spTree>
    <p:extLst>
      <p:ext uri="{BB962C8B-B14F-4D97-AF65-F5344CB8AC3E}">
        <p14:creationId xmlns:p14="http://schemas.microsoft.com/office/powerpoint/2010/main" val="12705655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32</a:t>
            </a:fld>
            <a:endParaRPr lang="en-US"/>
          </a:p>
        </p:txBody>
      </p:sp>
    </p:spTree>
    <p:extLst>
      <p:ext uri="{BB962C8B-B14F-4D97-AF65-F5344CB8AC3E}">
        <p14:creationId xmlns:p14="http://schemas.microsoft.com/office/powerpoint/2010/main" val="42111974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33</a:t>
            </a:fld>
            <a:endParaRPr lang="en-US"/>
          </a:p>
        </p:txBody>
      </p:sp>
    </p:spTree>
    <p:extLst>
      <p:ext uri="{BB962C8B-B14F-4D97-AF65-F5344CB8AC3E}">
        <p14:creationId xmlns:p14="http://schemas.microsoft.com/office/powerpoint/2010/main" val="17674559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34</a:t>
            </a:fld>
            <a:endParaRPr lang="en-US"/>
          </a:p>
        </p:txBody>
      </p:sp>
    </p:spTree>
    <p:extLst>
      <p:ext uri="{BB962C8B-B14F-4D97-AF65-F5344CB8AC3E}">
        <p14:creationId xmlns:p14="http://schemas.microsoft.com/office/powerpoint/2010/main" val="8373889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35</a:t>
            </a:fld>
            <a:endParaRPr lang="en-US"/>
          </a:p>
        </p:txBody>
      </p:sp>
    </p:spTree>
    <p:extLst>
      <p:ext uri="{BB962C8B-B14F-4D97-AF65-F5344CB8AC3E}">
        <p14:creationId xmlns:p14="http://schemas.microsoft.com/office/powerpoint/2010/main" val="34391848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36</a:t>
            </a:fld>
            <a:endParaRPr lang="en-US"/>
          </a:p>
        </p:txBody>
      </p:sp>
    </p:spTree>
    <p:extLst>
      <p:ext uri="{BB962C8B-B14F-4D97-AF65-F5344CB8AC3E}">
        <p14:creationId xmlns:p14="http://schemas.microsoft.com/office/powerpoint/2010/main" val="35068885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37</a:t>
            </a:fld>
            <a:endParaRPr lang="en-US"/>
          </a:p>
        </p:txBody>
      </p:sp>
    </p:spTree>
    <p:extLst>
      <p:ext uri="{BB962C8B-B14F-4D97-AF65-F5344CB8AC3E}">
        <p14:creationId xmlns:p14="http://schemas.microsoft.com/office/powerpoint/2010/main" val="32598435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38</a:t>
            </a:fld>
            <a:endParaRPr lang="en-US"/>
          </a:p>
        </p:txBody>
      </p:sp>
    </p:spTree>
    <p:extLst>
      <p:ext uri="{BB962C8B-B14F-4D97-AF65-F5344CB8AC3E}">
        <p14:creationId xmlns:p14="http://schemas.microsoft.com/office/powerpoint/2010/main" val="38869071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39</a:t>
            </a:fld>
            <a:endParaRPr lang="en-US"/>
          </a:p>
        </p:txBody>
      </p:sp>
    </p:spTree>
    <p:extLst>
      <p:ext uri="{BB962C8B-B14F-4D97-AF65-F5344CB8AC3E}">
        <p14:creationId xmlns:p14="http://schemas.microsoft.com/office/powerpoint/2010/main" val="652297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prstClr val="black"/>
                </a:solidFill>
              </a:rPr>
              <a:t>© Copyright Showeet.com</a:t>
            </a:r>
          </a:p>
        </p:txBody>
      </p:sp>
      <p:sp>
        <p:nvSpPr>
          <p:cNvPr id="4" name="Slide Number Placeholder 3"/>
          <p:cNvSpPr>
            <a:spLocks noGrp="1"/>
          </p:cNvSpPr>
          <p:nvPr>
            <p:ph type="sldNum" sz="quarter" idx="10"/>
          </p:nvPr>
        </p:nvSpPr>
        <p:spPr/>
        <p:txBody>
          <a:bodyPr/>
          <a:lstStyle/>
          <a:p>
            <a:fld id="{2CA3AB2B-189A-4C92-A457-C6A3833631A7}" type="slidenum">
              <a:rPr lang="en-US" smtClean="0"/>
              <a:pPr/>
              <a:t>4</a:t>
            </a:fld>
            <a:endParaRPr lang="en-US"/>
          </a:p>
        </p:txBody>
      </p:sp>
    </p:spTree>
    <p:extLst>
      <p:ext uri="{BB962C8B-B14F-4D97-AF65-F5344CB8AC3E}">
        <p14:creationId xmlns:p14="http://schemas.microsoft.com/office/powerpoint/2010/main" val="41229719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40</a:t>
            </a:fld>
            <a:endParaRPr lang="en-US"/>
          </a:p>
        </p:txBody>
      </p:sp>
    </p:spTree>
    <p:extLst>
      <p:ext uri="{BB962C8B-B14F-4D97-AF65-F5344CB8AC3E}">
        <p14:creationId xmlns:p14="http://schemas.microsoft.com/office/powerpoint/2010/main" val="36170810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41</a:t>
            </a:fld>
            <a:endParaRPr lang="en-US"/>
          </a:p>
        </p:txBody>
      </p:sp>
    </p:spTree>
    <p:extLst>
      <p:ext uri="{BB962C8B-B14F-4D97-AF65-F5344CB8AC3E}">
        <p14:creationId xmlns:p14="http://schemas.microsoft.com/office/powerpoint/2010/main" val="32607522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42</a:t>
            </a:fld>
            <a:endParaRPr lang="en-US"/>
          </a:p>
        </p:txBody>
      </p:sp>
    </p:spTree>
    <p:extLst>
      <p:ext uri="{BB962C8B-B14F-4D97-AF65-F5344CB8AC3E}">
        <p14:creationId xmlns:p14="http://schemas.microsoft.com/office/powerpoint/2010/main" val="8294999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43</a:t>
            </a:fld>
            <a:endParaRPr lang="en-US"/>
          </a:p>
        </p:txBody>
      </p:sp>
    </p:spTree>
    <p:extLst>
      <p:ext uri="{BB962C8B-B14F-4D97-AF65-F5344CB8AC3E}">
        <p14:creationId xmlns:p14="http://schemas.microsoft.com/office/powerpoint/2010/main" val="4193368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44</a:t>
            </a:fld>
            <a:endParaRPr lang="en-US"/>
          </a:p>
        </p:txBody>
      </p:sp>
    </p:spTree>
    <p:extLst>
      <p:ext uri="{BB962C8B-B14F-4D97-AF65-F5344CB8AC3E}">
        <p14:creationId xmlns:p14="http://schemas.microsoft.com/office/powerpoint/2010/main" val="20031549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45</a:t>
            </a:fld>
            <a:endParaRPr lang="en-US"/>
          </a:p>
        </p:txBody>
      </p:sp>
    </p:spTree>
    <p:extLst>
      <p:ext uri="{BB962C8B-B14F-4D97-AF65-F5344CB8AC3E}">
        <p14:creationId xmlns:p14="http://schemas.microsoft.com/office/powerpoint/2010/main" val="42187363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46</a:t>
            </a:fld>
            <a:endParaRPr lang="en-US"/>
          </a:p>
        </p:txBody>
      </p:sp>
    </p:spTree>
    <p:extLst>
      <p:ext uri="{BB962C8B-B14F-4D97-AF65-F5344CB8AC3E}">
        <p14:creationId xmlns:p14="http://schemas.microsoft.com/office/powerpoint/2010/main" val="28622328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47</a:t>
            </a:fld>
            <a:endParaRPr lang="en-US"/>
          </a:p>
        </p:txBody>
      </p:sp>
    </p:spTree>
    <p:extLst>
      <p:ext uri="{BB962C8B-B14F-4D97-AF65-F5344CB8AC3E}">
        <p14:creationId xmlns:p14="http://schemas.microsoft.com/office/powerpoint/2010/main" val="277640961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48</a:t>
            </a:fld>
            <a:endParaRPr lang="en-US"/>
          </a:p>
        </p:txBody>
      </p:sp>
    </p:spTree>
    <p:extLst>
      <p:ext uri="{BB962C8B-B14F-4D97-AF65-F5344CB8AC3E}">
        <p14:creationId xmlns:p14="http://schemas.microsoft.com/office/powerpoint/2010/main" val="236843996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49</a:t>
            </a:fld>
            <a:endParaRPr lang="en-US"/>
          </a:p>
        </p:txBody>
      </p:sp>
    </p:spTree>
    <p:extLst>
      <p:ext uri="{BB962C8B-B14F-4D97-AF65-F5344CB8AC3E}">
        <p14:creationId xmlns:p14="http://schemas.microsoft.com/office/powerpoint/2010/main" val="31893657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prstClr val="black"/>
                </a:solidFill>
              </a:rPr>
              <a:t>© Copyright Showeet.com</a:t>
            </a:r>
          </a:p>
        </p:txBody>
      </p:sp>
      <p:sp>
        <p:nvSpPr>
          <p:cNvPr id="4" name="Slide Number Placeholder 3"/>
          <p:cNvSpPr>
            <a:spLocks noGrp="1"/>
          </p:cNvSpPr>
          <p:nvPr>
            <p:ph type="sldNum" sz="quarter" idx="10"/>
          </p:nvPr>
        </p:nvSpPr>
        <p:spPr/>
        <p:txBody>
          <a:bodyPr/>
          <a:lstStyle/>
          <a:p>
            <a:fld id="{2CA3AB2B-189A-4C92-A457-C6A3833631A7}" type="slidenum">
              <a:rPr lang="en-US" smtClean="0"/>
              <a:pPr/>
              <a:t>5</a:t>
            </a:fld>
            <a:endParaRPr lang="en-US"/>
          </a:p>
        </p:txBody>
      </p:sp>
    </p:spTree>
    <p:extLst>
      <p:ext uri="{BB962C8B-B14F-4D97-AF65-F5344CB8AC3E}">
        <p14:creationId xmlns:p14="http://schemas.microsoft.com/office/powerpoint/2010/main" val="38896581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50</a:t>
            </a:fld>
            <a:endParaRPr lang="en-US"/>
          </a:p>
        </p:txBody>
      </p:sp>
    </p:spTree>
    <p:extLst>
      <p:ext uri="{BB962C8B-B14F-4D97-AF65-F5344CB8AC3E}">
        <p14:creationId xmlns:p14="http://schemas.microsoft.com/office/powerpoint/2010/main" val="299040214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51</a:t>
            </a:fld>
            <a:endParaRPr lang="en-US"/>
          </a:p>
        </p:txBody>
      </p:sp>
    </p:spTree>
    <p:extLst>
      <p:ext uri="{BB962C8B-B14F-4D97-AF65-F5344CB8AC3E}">
        <p14:creationId xmlns:p14="http://schemas.microsoft.com/office/powerpoint/2010/main" val="1029941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52</a:t>
            </a:fld>
            <a:endParaRPr lang="en-US"/>
          </a:p>
        </p:txBody>
      </p:sp>
    </p:spTree>
    <p:extLst>
      <p:ext uri="{BB962C8B-B14F-4D97-AF65-F5344CB8AC3E}">
        <p14:creationId xmlns:p14="http://schemas.microsoft.com/office/powerpoint/2010/main" val="191875249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53</a:t>
            </a:fld>
            <a:endParaRPr lang="en-US"/>
          </a:p>
        </p:txBody>
      </p:sp>
    </p:spTree>
    <p:extLst>
      <p:ext uri="{BB962C8B-B14F-4D97-AF65-F5344CB8AC3E}">
        <p14:creationId xmlns:p14="http://schemas.microsoft.com/office/powerpoint/2010/main" val="343264406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54</a:t>
            </a:fld>
            <a:endParaRPr lang="en-US"/>
          </a:p>
        </p:txBody>
      </p:sp>
    </p:spTree>
    <p:extLst>
      <p:ext uri="{BB962C8B-B14F-4D97-AF65-F5344CB8AC3E}">
        <p14:creationId xmlns:p14="http://schemas.microsoft.com/office/powerpoint/2010/main" val="99019120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55</a:t>
            </a:fld>
            <a:endParaRPr lang="en-US"/>
          </a:p>
        </p:txBody>
      </p:sp>
    </p:spTree>
    <p:extLst>
      <p:ext uri="{BB962C8B-B14F-4D97-AF65-F5344CB8AC3E}">
        <p14:creationId xmlns:p14="http://schemas.microsoft.com/office/powerpoint/2010/main" val="10063329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56</a:t>
            </a:fld>
            <a:endParaRPr lang="en-US"/>
          </a:p>
        </p:txBody>
      </p:sp>
    </p:spTree>
    <p:extLst>
      <p:ext uri="{BB962C8B-B14F-4D97-AF65-F5344CB8AC3E}">
        <p14:creationId xmlns:p14="http://schemas.microsoft.com/office/powerpoint/2010/main" val="413899931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57</a:t>
            </a:fld>
            <a:endParaRPr lang="en-US"/>
          </a:p>
        </p:txBody>
      </p:sp>
    </p:spTree>
    <p:extLst>
      <p:ext uri="{BB962C8B-B14F-4D97-AF65-F5344CB8AC3E}">
        <p14:creationId xmlns:p14="http://schemas.microsoft.com/office/powerpoint/2010/main" val="163793103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58</a:t>
            </a:fld>
            <a:endParaRPr lang="en-US"/>
          </a:p>
        </p:txBody>
      </p:sp>
    </p:spTree>
    <p:extLst>
      <p:ext uri="{BB962C8B-B14F-4D97-AF65-F5344CB8AC3E}">
        <p14:creationId xmlns:p14="http://schemas.microsoft.com/office/powerpoint/2010/main" val="7659645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59</a:t>
            </a:fld>
            <a:endParaRPr lang="en-US"/>
          </a:p>
        </p:txBody>
      </p:sp>
    </p:spTree>
    <p:extLst>
      <p:ext uri="{BB962C8B-B14F-4D97-AF65-F5344CB8AC3E}">
        <p14:creationId xmlns:p14="http://schemas.microsoft.com/office/powerpoint/2010/main" val="40409495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6</a:t>
            </a:fld>
            <a:endParaRPr lang="en-US"/>
          </a:p>
        </p:txBody>
      </p:sp>
    </p:spTree>
    <p:extLst>
      <p:ext uri="{BB962C8B-B14F-4D97-AF65-F5344CB8AC3E}">
        <p14:creationId xmlns:p14="http://schemas.microsoft.com/office/powerpoint/2010/main" val="158431647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60</a:t>
            </a:fld>
            <a:endParaRPr lang="en-US"/>
          </a:p>
        </p:txBody>
      </p:sp>
    </p:spTree>
    <p:extLst>
      <p:ext uri="{BB962C8B-B14F-4D97-AF65-F5344CB8AC3E}">
        <p14:creationId xmlns:p14="http://schemas.microsoft.com/office/powerpoint/2010/main" val="24940461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61</a:t>
            </a:fld>
            <a:endParaRPr lang="en-US"/>
          </a:p>
        </p:txBody>
      </p:sp>
    </p:spTree>
    <p:extLst>
      <p:ext uri="{BB962C8B-B14F-4D97-AF65-F5344CB8AC3E}">
        <p14:creationId xmlns:p14="http://schemas.microsoft.com/office/powerpoint/2010/main" val="62008970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62</a:t>
            </a:fld>
            <a:endParaRPr lang="en-US"/>
          </a:p>
        </p:txBody>
      </p:sp>
    </p:spTree>
    <p:extLst>
      <p:ext uri="{BB962C8B-B14F-4D97-AF65-F5344CB8AC3E}">
        <p14:creationId xmlns:p14="http://schemas.microsoft.com/office/powerpoint/2010/main" val="203589256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63</a:t>
            </a:fld>
            <a:endParaRPr lang="en-US"/>
          </a:p>
        </p:txBody>
      </p:sp>
    </p:spTree>
    <p:extLst>
      <p:ext uri="{BB962C8B-B14F-4D97-AF65-F5344CB8AC3E}">
        <p14:creationId xmlns:p14="http://schemas.microsoft.com/office/powerpoint/2010/main" val="5400138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64</a:t>
            </a:fld>
            <a:endParaRPr lang="en-US"/>
          </a:p>
        </p:txBody>
      </p:sp>
    </p:spTree>
    <p:extLst>
      <p:ext uri="{BB962C8B-B14F-4D97-AF65-F5344CB8AC3E}">
        <p14:creationId xmlns:p14="http://schemas.microsoft.com/office/powerpoint/2010/main" val="337499899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65</a:t>
            </a:fld>
            <a:endParaRPr lang="en-US"/>
          </a:p>
        </p:txBody>
      </p:sp>
    </p:spTree>
    <p:extLst>
      <p:ext uri="{BB962C8B-B14F-4D97-AF65-F5344CB8AC3E}">
        <p14:creationId xmlns:p14="http://schemas.microsoft.com/office/powerpoint/2010/main" val="131095161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66</a:t>
            </a:fld>
            <a:endParaRPr lang="en-US"/>
          </a:p>
        </p:txBody>
      </p:sp>
    </p:spTree>
    <p:extLst>
      <p:ext uri="{BB962C8B-B14F-4D97-AF65-F5344CB8AC3E}">
        <p14:creationId xmlns:p14="http://schemas.microsoft.com/office/powerpoint/2010/main" val="3054090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67</a:t>
            </a:fld>
            <a:endParaRPr lang="en-US"/>
          </a:p>
        </p:txBody>
      </p:sp>
    </p:spTree>
    <p:extLst>
      <p:ext uri="{BB962C8B-B14F-4D97-AF65-F5344CB8AC3E}">
        <p14:creationId xmlns:p14="http://schemas.microsoft.com/office/powerpoint/2010/main" val="297975278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68</a:t>
            </a:fld>
            <a:endParaRPr lang="en-US"/>
          </a:p>
        </p:txBody>
      </p:sp>
    </p:spTree>
    <p:extLst>
      <p:ext uri="{BB962C8B-B14F-4D97-AF65-F5344CB8AC3E}">
        <p14:creationId xmlns:p14="http://schemas.microsoft.com/office/powerpoint/2010/main" val="119906797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69</a:t>
            </a:fld>
            <a:endParaRPr lang="en-US"/>
          </a:p>
        </p:txBody>
      </p:sp>
    </p:spTree>
    <p:extLst>
      <p:ext uri="{BB962C8B-B14F-4D97-AF65-F5344CB8AC3E}">
        <p14:creationId xmlns:p14="http://schemas.microsoft.com/office/powerpoint/2010/main" val="36718995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7</a:t>
            </a:fld>
            <a:endParaRPr lang="en-US"/>
          </a:p>
        </p:txBody>
      </p:sp>
    </p:spTree>
    <p:extLst>
      <p:ext uri="{BB962C8B-B14F-4D97-AF65-F5344CB8AC3E}">
        <p14:creationId xmlns:p14="http://schemas.microsoft.com/office/powerpoint/2010/main" val="297317587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70</a:t>
            </a:fld>
            <a:endParaRPr lang="en-US"/>
          </a:p>
        </p:txBody>
      </p:sp>
    </p:spTree>
    <p:extLst>
      <p:ext uri="{BB962C8B-B14F-4D97-AF65-F5344CB8AC3E}">
        <p14:creationId xmlns:p14="http://schemas.microsoft.com/office/powerpoint/2010/main" val="328124198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71</a:t>
            </a:fld>
            <a:endParaRPr lang="en-US"/>
          </a:p>
        </p:txBody>
      </p:sp>
    </p:spTree>
    <p:extLst>
      <p:ext uri="{BB962C8B-B14F-4D97-AF65-F5344CB8AC3E}">
        <p14:creationId xmlns:p14="http://schemas.microsoft.com/office/powerpoint/2010/main" val="370553280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72</a:t>
            </a:fld>
            <a:endParaRPr lang="en-US"/>
          </a:p>
        </p:txBody>
      </p:sp>
    </p:spTree>
    <p:extLst>
      <p:ext uri="{BB962C8B-B14F-4D97-AF65-F5344CB8AC3E}">
        <p14:creationId xmlns:p14="http://schemas.microsoft.com/office/powerpoint/2010/main" val="36705874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73</a:t>
            </a:fld>
            <a:endParaRPr lang="en-US"/>
          </a:p>
        </p:txBody>
      </p:sp>
    </p:spTree>
    <p:extLst>
      <p:ext uri="{BB962C8B-B14F-4D97-AF65-F5344CB8AC3E}">
        <p14:creationId xmlns:p14="http://schemas.microsoft.com/office/powerpoint/2010/main" val="269780951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74</a:t>
            </a:fld>
            <a:endParaRPr lang="en-US"/>
          </a:p>
        </p:txBody>
      </p:sp>
    </p:spTree>
    <p:extLst>
      <p:ext uri="{BB962C8B-B14F-4D97-AF65-F5344CB8AC3E}">
        <p14:creationId xmlns:p14="http://schemas.microsoft.com/office/powerpoint/2010/main" val="63070563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75</a:t>
            </a:fld>
            <a:endParaRPr lang="en-US"/>
          </a:p>
        </p:txBody>
      </p:sp>
    </p:spTree>
    <p:extLst>
      <p:ext uri="{BB962C8B-B14F-4D97-AF65-F5344CB8AC3E}">
        <p14:creationId xmlns:p14="http://schemas.microsoft.com/office/powerpoint/2010/main" val="169154136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76</a:t>
            </a:fld>
            <a:endParaRPr lang="en-US"/>
          </a:p>
        </p:txBody>
      </p:sp>
    </p:spTree>
    <p:extLst>
      <p:ext uri="{BB962C8B-B14F-4D97-AF65-F5344CB8AC3E}">
        <p14:creationId xmlns:p14="http://schemas.microsoft.com/office/powerpoint/2010/main" val="86053689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77</a:t>
            </a:fld>
            <a:endParaRPr lang="en-US"/>
          </a:p>
        </p:txBody>
      </p:sp>
    </p:spTree>
    <p:extLst>
      <p:ext uri="{BB962C8B-B14F-4D97-AF65-F5344CB8AC3E}">
        <p14:creationId xmlns:p14="http://schemas.microsoft.com/office/powerpoint/2010/main" val="49970660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78</a:t>
            </a:fld>
            <a:endParaRPr lang="en-US"/>
          </a:p>
        </p:txBody>
      </p:sp>
    </p:spTree>
    <p:extLst>
      <p:ext uri="{BB962C8B-B14F-4D97-AF65-F5344CB8AC3E}">
        <p14:creationId xmlns:p14="http://schemas.microsoft.com/office/powerpoint/2010/main" val="192253896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79</a:t>
            </a:fld>
            <a:endParaRPr lang="en-US"/>
          </a:p>
        </p:txBody>
      </p:sp>
    </p:spTree>
    <p:extLst>
      <p:ext uri="{BB962C8B-B14F-4D97-AF65-F5344CB8AC3E}">
        <p14:creationId xmlns:p14="http://schemas.microsoft.com/office/powerpoint/2010/main" val="22684043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8</a:t>
            </a:fld>
            <a:endParaRPr lang="en-US"/>
          </a:p>
        </p:txBody>
      </p:sp>
    </p:spTree>
    <p:extLst>
      <p:ext uri="{BB962C8B-B14F-4D97-AF65-F5344CB8AC3E}">
        <p14:creationId xmlns:p14="http://schemas.microsoft.com/office/powerpoint/2010/main" val="104578487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80</a:t>
            </a:fld>
            <a:endParaRPr lang="en-US"/>
          </a:p>
        </p:txBody>
      </p:sp>
    </p:spTree>
    <p:extLst>
      <p:ext uri="{BB962C8B-B14F-4D97-AF65-F5344CB8AC3E}">
        <p14:creationId xmlns:p14="http://schemas.microsoft.com/office/powerpoint/2010/main" val="355592238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81</a:t>
            </a:fld>
            <a:endParaRPr lang="en-US"/>
          </a:p>
        </p:txBody>
      </p:sp>
    </p:spTree>
    <p:extLst>
      <p:ext uri="{BB962C8B-B14F-4D97-AF65-F5344CB8AC3E}">
        <p14:creationId xmlns:p14="http://schemas.microsoft.com/office/powerpoint/2010/main" val="7229494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82</a:t>
            </a:fld>
            <a:endParaRPr lang="en-US"/>
          </a:p>
        </p:txBody>
      </p:sp>
    </p:spTree>
    <p:extLst>
      <p:ext uri="{BB962C8B-B14F-4D97-AF65-F5344CB8AC3E}">
        <p14:creationId xmlns:p14="http://schemas.microsoft.com/office/powerpoint/2010/main" val="213934191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83</a:t>
            </a:fld>
            <a:endParaRPr lang="en-US"/>
          </a:p>
        </p:txBody>
      </p:sp>
    </p:spTree>
    <p:extLst>
      <p:ext uri="{BB962C8B-B14F-4D97-AF65-F5344CB8AC3E}">
        <p14:creationId xmlns:p14="http://schemas.microsoft.com/office/powerpoint/2010/main" val="318564059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84</a:t>
            </a:fld>
            <a:endParaRPr lang="en-US"/>
          </a:p>
        </p:txBody>
      </p:sp>
    </p:spTree>
    <p:extLst>
      <p:ext uri="{BB962C8B-B14F-4D97-AF65-F5344CB8AC3E}">
        <p14:creationId xmlns:p14="http://schemas.microsoft.com/office/powerpoint/2010/main" val="82475854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85</a:t>
            </a:fld>
            <a:endParaRPr lang="en-US"/>
          </a:p>
        </p:txBody>
      </p:sp>
    </p:spTree>
    <p:extLst>
      <p:ext uri="{BB962C8B-B14F-4D97-AF65-F5344CB8AC3E}">
        <p14:creationId xmlns:p14="http://schemas.microsoft.com/office/powerpoint/2010/main" val="4924203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86</a:t>
            </a:fld>
            <a:endParaRPr lang="en-US"/>
          </a:p>
        </p:txBody>
      </p:sp>
    </p:spTree>
    <p:extLst>
      <p:ext uri="{BB962C8B-B14F-4D97-AF65-F5344CB8AC3E}">
        <p14:creationId xmlns:p14="http://schemas.microsoft.com/office/powerpoint/2010/main" val="126722405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87</a:t>
            </a:fld>
            <a:endParaRPr lang="en-US"/>
          </a:p>
        </p:txBody>
      </p:sp>
    </p:spTree>
    <p:extLst>
      <p:ext uri="{BB962C8B-B14F-4D97-AF65-F5344CB8AC3E}">
        <p14:creationId xmlns:p14="http://schemas.microsoft.com/office/powerpoint/2010/main" val="385688325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88</a:t>
            </a:fld>
            <a:endParaRPr lang="en-US"/>
          </a:p>
        </p:txBody>
      </p:sp>
    </p:spTree>
    <p:extLst>
      <p:ext uri="{BB962C8B-B14F-4D97-AF65-F5344CB8AC3E}">
        <p14:creationId xmlns:p14="http://schemas.microsoft.com/office/powerpoint/2010/main" val="43306099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89</a:t>
            </a:fld>
            <a:endParaRPr lang="en-US"/>
          </a:p>
        </p:txBody>
      </p:sp>
    </p:spTree>
    <p:extLst>
      <p:ext uri="{BB962C8B-B14F-4D97-AF65-F5344CB8AC3E}">
        <p14:creationId xmlns:p14="http://schemas.microsoft.com/office/powerpoint/2010/main" val="21682707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9</a:t>
            </a:fld>
            <a:endParaRPr lang="en-US"/>
          </a:p>
        </p:txBody>
      </p:sp>
    </p:spTree>
    <p:extLst>
      <p:ext uri="{BB962C8B-B14F-4D97-AF65-F5344CB8AC3E}">
        <p14:creationId xmlns:p14="http://schemas.microsoft.com/office/powerpoint/2010/main" val="362625239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90</a:t>
            </a:fld>
            <a:endParaRPr lang="en-US"/>
          </a:p>
        </p:txBody>
      </p:sp>
    </p:spTree>
    <p:extLst>
      <p:ext uri="{BB962C8B-B14F-4D97-AF65-F5344CB8AC3E}">
        <p14:creationId xmlns:p14="http://schemas.microsoft.com/office/powerpoint/2010/main" val="175004264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91</a:t>
            </a:fld>
            <a:endParaRPr lang="en-US"/>
          </a:p>
        </p:txBody>
      </p:sp>
    </p:spTree>
    <p:extLst>
      <p:ext uri="{BB962C8B-B14F-4D97-AF65-F5344CB8AC3E}">
        <p14:creationId xmlns:p14="http://schemas.microsoft.com/office/powerpoint/2010/main" val="133684392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92</a:t>
            </a:fld>
            <a:endParaRPr lang="en-US"/>
          </a:p>
        </p:txBody>
      </p:sp>
    </p:spTree>
    <p:extLst>
      <p:ext uri="{BB962C8B-B14F-4D97-AF65-F5344CB8AC3E}">
        <p14:creationId xmlns:p14="http://schemas.microsoft.com/office/powerpoint/2010/main" val="86616151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93</a:t>
            </a:fld>
            <a:endParaRPr lang="en-US"/>
          </a:p>
        </p:txBody>
      </p:sp>
    </p:spTree>
    <p:extLst>
      <p:ext uri="{BB962C8B-B14F-4D97-AF65-F5344CB8AC3E}">
        <p14:creationId xmlns:p14="http://schemas.microsoft.com/office/powerpoint/2010/main" val="249207292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94</a:t>
            </a:fld>
            <a:endParaRPr lang="en-US"/>
          </a:p>
        </p:txBody>
      </p:sp>
    </p:spTree>
    <p:extLst>
      <p:ext uri="{BB962C8B-B14F-4D97-AF65-F5344CB8AC3E}">
        <p14:creationId xmlns:p14="http://schemas.microsoft.com/office/powerpoint/2010/main" val="58566667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95</a:t>
            </a:fld>
            <a:endParaRPr lang="en-US"/>
          </a:p>
        </p:txBody>
      </p:sp>
    </p:spTree>
    <p:extLst>
      <p:ext uri="{BB962C8B-B14F-4D97-AF65-F5344CB8AC3E}">
        <p14:creationId xmlns:p14="http://schemas.microsoft.com/office/powerpoint/2010/main" val="141866431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96</a:t>
            </a:fld>
            <a:endParaRPr lang="en-US"/>
          </a:p>
        </p:txBody>
      </p:sp>
    </p:spTree>
    <p:extLst>
      <p:ext uri="{BB962C8B-B14F-4D97-AF65-F5344CB8AC3E}">
        <p14:creationId xmlns:p14="http://schemas.microsoft.com/office/powerpoint/2010/main" val="248885233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97</a:t>
            </a:fld>
            <a:endParaRPr lang="en-US"/>
          </a:p>
        </p:txBody>
      </p:sp>
    </p:spTree>
    <p:extLst>
      <p:ext uri="{BB962C8B-B14F-4D97-AF65-F5344CB8AC3E}">
        <p14:creationId xmlns:p14="http://schemas.microsoft.com/office/powerpoint/2010/main" val="219878239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98</a:t>
            </a:fld>
            <a:endParaRPr lang="en-US"/>
          </a:p>
        </p:txBody>
      </p:sp>
    </p:spTree>
    <p:extLst>
      <p:ext uri="{BB962C8B-B14F-4D97-AF65-F5344CB8AC3E}">
        <p14:creationId xmlns:p14="http://schemas.microsoft.com/office/powerpoint/2010/main" val="397162773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prstClr val="black"/>
                </a:solidFill>
              </a:rPr>
              <a:t>© Copyright Showeet.com</a:t>
            </a: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99</a:t>
            </a:fld>
            <a:endParaRPr lang="en-US"/>
          </a:p>
        </p:txBody>
      </p:sp>
    </p:spTree>
    <p:extLst>
      <p:ext uri="{BB962C8B-B14F-4D97-AF65-F5344CB8AC3E}">
        <p14:creationId xmlns:p14="http://schemas.microsoft.com/office/powerpoint/2010/main" val="41691835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showeet.com/" TargetMode="External"/><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www.showeet.com/" TargetMode="External"/><Relationship Id="rId2" Type="http://schemas.openxmlformats.org/officeDocument/2006/relationships/image" Target="../media/image13.jpg"/><Relationship Id="rId1" Type="http://schemas.openxmlformats.org/officeDocument/2006/relationships/slideMaster" Target="../slideMasters/slideMaster5.xml"/><Relationship Id="rId4"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g"/><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00" b="19391"/>
          <a:stretch/>
        </p:blipFill>
        <p:spPr>
          <a:xfrm>
            <a:off x="11096512" y="5774480"/>
            <a:ext cx="1095488" cy="1083520"/>
          </a:xfrm>
          <a:prstGeom prst="rect">
            <a:avLst/>
          </a:prstGeom>
        </p:spPr>
      </p:pic>
    </p:spTree>
    <p:extLst>
      <p:ext uri="{BB962C8B-B14F-4D97-AF65-F5344CB8AC3E}">
        <p14:creationId xmlns:p14="http://schemas.microsoft.com/office/powerpoint/2010/main" val="333051696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423925" y="365126"/>
            <a:ext cx="6432715" cy="1325563"/>
          </a:xfrm>
          <a:prstGeom prst="rect">
            <a:avLst/>
          </a:prstGeom>
        </p:spPr>
        <p:txBody>
          <a:bodyPr/>
          <a:lstStyle>
            <a:lvl1pPr>
              <a:defRPr sz="3600" b="1">
                <a:latin typeface="+mj-lt"/>
              </a:defRPr>
            </a:lvl1pPr>
          </a:lstStyle>
          <a:p>
            <a:r>
              <a:rPr lang="en-US" smtClean="0"/>
              <a:t>Click to edit Master title style</a:t>
            </a:r>
            <a:endParaRPr lang="en-US"/>
          </a:p>
        </p:txBody>
      </p:sp>
      <p:sp>
        <p:nvSpPr>
          <p:cNvPr id="3" name="Content Placeholder 2"/>
          <p:cNvSpPr>
            <a:spLocks noGrp="1"/>
          </p:cNvSpPr>
          <p:nvPr>
            <p:ph sz="half" idx="1"/>
          </p:nvPr>
        </p:nvSpPr>
        <p:spPr>
          <a:xfrm>
            <a:off x="431371" y="1825625"/>
            <a:ext cx="4320480" cy="4351338"/>
          </a:xfrm>
          <a:prstGeom prst="rect">
            <a:avLst/>
          </a:prstGeom>
        </p:spPr>
        <p:txBody>
          <a:bodyPr/>
          <a:lstStyle>
            <a:lvl1pPr>
              <a:defRPr>
                <a:solidFill>
                  <a:schemeClr val="bg1"/>
                </a:solidFill>
                <a:latin typeface="+mn-lt"/>
              </a:defRPr>
            </a:lvl1pPr>
            <a:lvl2pPr>
              <a:defRPr>
                <a:solidFill>
                  <a:schemeClr val="bg1"/>
                </a:solidFill>
                <a:latin typeface="+mn-lt"/>
              </a:defRPr>
            </a:lvl2pPr>
            <a:lvl3pPr>
              <a:defRPr>
                <a:solidFill>
                  <a:schemeClr val="bg1"/>
                </a:solidFill>
                <a:latin typeface="+mn-lt"/>
              </a:defRPr>
            </a:lvl3pPr>
            <a:lvl4pPr>
              <a:defRPr>
                <a:solidFill>
                  <a:schemeClr val="bg1"/>
                </a:solidFill>
                <a:latin typeface="+mn-lt"/>
              </a:defRPr>
            </a:lvl4pPr>
            <a:lvl5pPr>
              <a:defRPr>
                <a:solidFill>
                  <a:schemeClr val="bg1"/>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23925" y="1825625"/>
            <a:ext cx="6432715" cy="435133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00" b="19391"/>
          <a:stretch/>
        </p:blipFill>
        <p:spPr>
          <a:xfrm>
            <a:off x="10731349" y="5774480"/>
            <a:ext cx="1460651" cy="1083520"/>
          </a:xfrm>
          <a:prstGeom prst="rect">
            <a:avLst/>
          </a:prstGeom>
        </p:spPr>
      </p:pic>
    </p:spTree>
    <p:extLst>
      <p:ext uri="{BB962C8B-B14F-4D97-AF65-F5344CB8AC3E}">
        <p14:creationId xmlns:p14="http://schemas.microsoft.com/office/powerpoint/2010/main" val="1104859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
    <p:spTree>
      <p:nvGrpSpPr>
        <p:cNvPr id="1" name=""/>
        <p:cNvGrpSpPr/>
        <p:nvPr/>
      </p:nvGrpSpPr>
      <p:grpSpPr>
        <a:xfrm>
          <a:off x="0" y="0"/>
          <a:ext cx="0" cy="0"/>
          <a:chOff x="0" y="0"/>
          <a:chExt cx="0" cy="0"/>
        </a:xfrm>
      </p:grpSpPr>
      <p:grpSp>
        <p:nvGrpSpPr>
          <p:cNvPr id="5" name="Group 4"/>
          <p:cNvGrpSpPr/>
          <p:nvPr userDrawn="1"/>
        </p:nvGrpSpPr>
        <p:grpSpPr>
          <a:xfrm>
            <a:off x="328166" y="6237312"/>
            <a:ext cx="439241" cy="439240"/>
            <a:chOff x="186858" y="6096003"/>
            <a:chExt cx="580550" cy="580549"/>
          </a:xfrm>
          <a:solidFill>
            <a:schemeClr val="bg1">
              <a:lumMod val="95000"/>
            </a:schemeClr>
          </a:solidFill>
        </p:grpSpPr>
        <p:sp>
          <p:nvSpPr>
            <p:cNvPr id="14" name="Rectangle 13"/>
            <p:cNvSpPr/>
            <p:nvPr userDrawn="1"/>
          </p:nvSpPr>
          <p:spPr>
            <a:xfrm>
              <a:off x="186859" y="6096003"/>
              <a:ext cx="580549" cy="5805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GeosansLight" panose="02000603020000020003"/>
              </a:endParaRPr>
            </a:p>
          </p:txBody>
        </p:sp>
        <p:sp>
          <p:nvSpPr>
            <p:cNvPr id="15" name="Rectangle 14"/>
            <p:cNvSpPr/>
            <p:nvPr userDrawn="1"/>
          </p:nvSpPr>
          <p:spPr>
            <a:xfrm>
              <a:off x="186858" y="6612049"/>
              <a:ext cx="580549" cy="6450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p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00" b="19391"/>
          <a:stretch/>
        </p:blipFill>
        <p:spPr>
          <a:xfrm>
            <a:off x="11096512" y="5774480"/>
            <a:ext cx="1095488" cy="1083520"/>
          </a:xfrm>
          <a:prstGeom prst="rect">
            <a:avLst/>
          </a:prstGeom>
        </p:spPr>
      </p:pic>
      <p:sp>
        <p:nvSpPr>
          <p:cNvPr id="10" name="Sous-titre 2"/>
          <p:cNvSpPr>
            <a:spLocks noGrp="1"/>
          </p:cNvSpPr>
          <p:nvPr>
            <p:ph type="subTitle" idx="1"/>
          </p:nvPr>
        </p:nvSpPr>
        <p:spPr>
          <a:xfrm>
            <a:off x="623888" y="620688"/>
            <a:ext cx="7694645" cy="288032"/>
          </a:xfrm>
        </p:spPr>
        <p:txBody>
          <a:bodyPr anchor="ctr">
            <a:noAutofit/>
          </a:bodyPr>
          <a:lstStyle>
            <a:lvl1pPr marL="0" indent="0" algn="l">
              <a:buNone/>
              <a:defRPr sz="1600" cap="small" baseline="0">
                <a:solidFill>
                  <a:srgbClr val="2F3A4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Modifiez le style des sous-titres du masque</a:t>
            </a:r>
            <a:endParaRPr lang="en-US" dirty="0"/>
          </a:p>
        </p:txBody>
      </p:sp>
      <p:sp>
        <p:nvSpPr>
          <p:cNvPr id="11" name="Espace réservé du titre 1"/>
          <p:cNvSpPr>
            <a:spLocks noGrp="1"/>
          </p:cNvSpPr>
          <p:nvPr>
            <p:ph type="title"/>
          </p:nvPr>
        </p:nvSpPr>
        <p:spPr>
          <a:xfrm>
            <a:off x="623888" y="3076"/>
            <a:ext cx="7694645" cy="617612"/>
          </a:xfrm>
          <a:prstGeom prst="rect">
            <a:avLst/>
          </a:prstGeom>
        </p:spPr>
        <p:txBody>
          <a:bodyPr vert="horz" lIns="91440" tIns="45720" rIns="91440" bIns="45720" rtlCol="0" anchor="ctr">
            <a:normAutofit/>
          </a:bodyPr>
          <a:lstStyle>
            <a:lvl1pPr algn="l">
              <a:defRPr>
                <a:solidFill>
                  <a:srgbClr val="2F3A46"/>
                </a:solidFill>
              </a:defRPr>
            </a:lvl1pPr>
          </a:lstStyle>
          <a:p>
            <a:r>
              <a:rPr lang="fr-FR" dirty="0" smtClean="0"/>
              <a:t>Modifiez le style du titre</a:t>
            </a:r>
            <a:endParaRPr lang="en-US" dirty="0"/>
          </a:p>
        </p:txBody>
      </p:sp>
      <p:pic>
        <p:nvPicPr>
          <p:cNvPr id="12" name="Picture 11"/>
          <p:cNvPicPr>
            <a:picLocks noChangeAspect="1"/>
          </p:cNvPicPr>
          <p:nvPr userDrawn="1"/>
        </p:nvPicPr>
        <p:blipFill>
          <a:blip r:embed="rId3"/>
          <a:stretch>
            <a:fillRect/>
          </a:stretch>
        </p:blipFill>
        <p:spPr>
          <a:xfrm>
            <a:off x="10344472" y="100097"/>
            <a:ext cx="1627773" cy="451143"/>
          </a:xfrm>
          <a:prstGeom prst="rect">
            <a:avLst/>
          </a:prstGeom>
        </p:spPr>
      </p:pic>
      <p:sp>
        <p:nvSpPr>
          <p:cNvPr id="13" name="Slide Number Placeholder 5"/>
          <p:cNvSpPr txBox="1">
            <a:spLocks/>
          </p:cNvSpPr>
          <p:nvPr userDrawn="1"/>
        </p:nvSpPr>
        <p:spPr>
          <a:xfrm>
            <a:off x="263352" y="6237312"/>
            <a:ext cx="576064" cy="390437"/>
          </a:xfrm>
          <a:prstGeom prst="rect">
            <a:avLst/>
          </a:prstGeom>
        </p:spPr>
        <p:txBody>
          <a:bodyPr anchor="ctr"/>
          <a:lstStyle>
            <a:defPPr>
              <a:defRPr lang="fr-FR"/>
            </a:defPPr>
            <a:lvl1pPr algn="ctr">
              <a:defRPr sz="1400">
                <a:solidFill>
                  <a:srgbClr val="2F3A46"/>
                </a:solidFill>
              </a:defRPr>
            </a:lvl1pPr>
          </a:lstStyle>
          <a:p>
            <a:pPr lvl="0"/>
            <a:fld id="{F68327C5-B821-4FE9-A59A-A60D9EB59A9A}" type="slidenum">
              <a:rPr lang="en-US" smtClean="0"/>
              <a:pPr lvl="0"/>
              <a:t>‹#›</a:t>
            </a:fld>
            <a:endParaRPr lang="en-US" dirty="0"/>
          </a:p>
        </p:txBody>
      </p:sp>
    </p:spTree>
    <p:extLst>
      <p:ext uri="{BB962C8B-B14F-4D97-AF65-F5344CB8AC3E}">
        <p14:creationId xmlns:p14="http://schemas.microsoft.com/office/powerpoint/2010/main" val="76738467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840" userDrawn="1">
          <p15:clr>
            <a:srgbClr val="FBAE40"/>
          </p15:clr>
        </p15:guide>
        <p15:guide id="2" pos="7287" userDrawn="1">
          <p15:clr>
            <a:srgbClr val="FBAE40"/>
          </p15:clr>
        </p15:guide>
        <p15:guide id="3" pos="393"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ight gray shading">
    <p:bg>
      <p:bgPr>
        <a:gradFill>
          <a:gsLst>
            <a:gs pos="0">
              <a:schemeClr val="bg1"/>
            </a:gs>
            <a:gs pos="100000">
              <a:srgbClr val="DBDBDB"/>
            </a:gs>
          </a:gsLst>
          <a:path path="circle">
            <a:fillToRect l="50000" t="50000" r="50000" b="50000"/>
          </a:path>
        </a:gradFill>
        <a:effectLst/>
      </p:bgPr>
    </p:bg>
    <p:spTree>
      <p:nvGrpSpPr>
        <p:cNvPr id="1" name=""/>
        <p:cNvGrpSpPr/>
        <p:nvPr/>
      </p:nvGrpSpPr>
      <p:grpSpPr>
        <a:xfrm>
          <a:off x="0" y="0"/>
          <a:ext cx="0" cy="0"/>
          <a:chOff x="0" y="0"/>
          <a:chExt cx="0" cy="0"/>
        </a:xfrm>
      </p:grpSpPr>
      <p:grpSp>
        <p:nvGrpSpPr>
          <p:cNvPr id="17" name="Group 16"/>
          <p:cNvGrpSpPr/>
          <p:nvPr userDrawn="1"/>
        </p:nvGrpSpPr>
        <p:grpSpPr>
          <a:xfrm>
            <a:off x="328166" y="6237312"/>
            <a:ext cx="439241" cy="439240"/>
            <a:chOff x="186858" y="6096003"/>
            <a:chExt cx="580550" cy="580549"/>
          </a:xfrm>
          <a:solidFill>
            <a:schemeClr val="bg1">
              <a:lumMod val="95000"/>
            </a:schemeClr>
          </a:solidFill>
        </p:grpSpPr>
        <p:sp>
          <p:nvSpPr>
            <p:cNvPr id="18" name="Rectangle 17"/>
            <p:cNvSpPr/>
            <p:nvPr userDrawn="1"/>
          </p:nvSpPr>
          <p:spPr>
            <a:xfrm>
              <a:off x="186859" y="6096003"/>
              <a:ext cx="580549" cy="5805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GeosansLight" panose="02000603020000020003"/>
              </a:endParaRPr>
            </a:p>
          </p:txBody>
        </p:sp>
        <p:sp>
          <p:nvSpPr>
            <p:cNvPr id="19" name="Rectangle 18"/>
            <p:cNvSpPr/>
            <p:nvPr userDrawn="1"/>
          </p:nvSpPr>
          <p:spPr>
            <a:xfrm>
              <a:off x="186858" y="6612049"/>
              <a:ext cx="580549" cy="64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01" b="19391"/>
          <a:stretch/>
        </p:blipFill>
        <p:spPr>
          <a:xfrm>
            <a:off x="11096512" y="5774480"/>
            <a:ext cx="1095488" cy="1083520"/>
          </a:xfrm>
          <a:prstGeom prst="rect">
            <a:avLst/>
          </a:prstGeom>
        </p:spPr>
      </p:pic>
      <p:sp>
        <p:nvSpPr>
          <p:cNvPr id="11" name="Sous-titre 2"/>
          <p:cNvSpPr>
            <a:spLocks noGrp="1"/>
          </p:cNvSpPr>
          <p:nvPr>
            <p:ph type="subTitle" idx="1"/>
          </p:nvPr>
        </p:nvSpPr>
        <p:spPr>
          <a:xfrm>
            <a:off x="623888" y="620688"/>
            <a:ext cx="7694645" cy="288032"/>
          </a:xfrm>
        </p:spPr>
        <p:txBody>
          <a:bodyPr anchor="ctr">
            <a:noAutofit/>
          </a:bodyPr>
          <a:lstStyle>
            <a:lvl1pPr marL="0" indent="0" algn="l">
              <a:buNone/>
              <a:defRPr sz="1600" cap="small" baseline="0">
                <a:solidFill>
                  <a:srgbClr val="2F3A4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Modifiez le style des sous-titres du masque</a:t>
            </a:r>
            <a:endParaRPr lang="en-US" dirty="0"/>
          </a:p>
        </p:txBody>
      </p:sp>
      <p:sp>
        <p:nvSpPr>
          <p:cNvPr id="13" name="Espace réservé du titre 1"/>
          <p:cNvSpPr>
            <a:spLocks noGrp="1"/>
          </p:cNvSpPr>
          <p:nvPr>
            <p:ph type="title"/>
          </p:nvPr>
        </p:nvSpPr>
        <p:spPr>
          <a:xfrm>
            <a:off x="623888" y="3076"/>
            <a:ext cx="7694645" cy="617612"/>
          </a:xfrm>
          <a:prstGeom prst="rect">
            <a:avLst/>
          </a:prstGeom>
        </p:spPr>
        <p:txBody>
          <a:bodyPr vert="horz" lIns="91440" tIns="45720" rIns="91440" bIns="45720" rtlCol="0" anchor="ctr">
            <a:normAutofit/>
          </a:bodyPr>
          <a:lstStyle>
            <a:lvl1pPr algn="l">
              <a:defRPr>
                <a:solidFill>
                  <a:srgbClr val="2F3A46"/>
                </a:solidFill>
              </a:defRPr>
            </a:lvl1pPr>
          </a:lstStyle>
          <a:p>
            <a:r>
              <a:rPr lang="fr-FR" dirty="0" smtClean="0"/>
              <a:t>Modifiez le style du titre</a:t>
            </a:r>
            <a:endParaRPr lang="en-US" dirty="0"/>
          </a:p>
        </p:txBody>
      </p:sp>
      <p:pic>
        <p:nvPicPr>
          <p:cNvPr id="14" name="Picture 13"/>
          <p:cNvPicPr>
            <a:picLocks noChangeAspect="1"/>
          </p:cNvPicPr>
          <p:nvPr userDrawn="1"/>
        </p:nvPicPr>
        <p:blipFill>
          <a:blip r:embed="rId3"/>
          <a:stretch>
            <a:fillRect/>
          </a:stretch>
        </p:blipFill>
        <p:spPr>
          <a:xfrm>
            <a:off x="10344472" y="100097"/>
            <a:ext cx="1627773" cy="451143"/>
          </a:xfrm>
          <a:prstGeom prst="rect">
            <a:avLst/>
          </a:prstGeom>
        </p:spPr>
      </p:pic>
      <p:sp>
        <p:nvSpPr>
          <p:cNvPr id="12" name="Slide Number Placeholder 5"/>
          <p:cNvSpPr txBox="1">
            <a:spLocks/>
          </p:cNvSpPr>
          <p:nvPr userDrawn="1"/>
        </p:nvSpPr>
        <p:spPr>
          <a:xfrm>
            <a:off x="263352" y="6237312"/>
            <a:ext cx="576064" cy="390437"/>
          </a:xfrm>
          <a:prstGeom prst="rect">
            <a:avLst/>
          </a:prstGeom>
        </p:spPr>
        <p:txBody>
          <a:bodyPr anchor="ctr"/>
          <a:lstStyle>
            <a:defPPr>
              <a:defRPr lang="fr-FR"/>
            </a:defPPr>
            <a:lvl1pPr algn="ctr">
              <a:defRPr sz="1400">
                <a:solidFill>
                  <a:srgbClr val="2F3A46"/>
                </a:solidFill>
              </a:defRPr>
            </a:lvl1pPr>
          </a:lstStyle>
          <a:p>
            <a:pPr lvl="0"/>
            <a:fld id="{F68327C5-B821-4FE9-A59A-A60D9EB59A9A}" type="slidenum">
              <a:rPr lang="en-US" smtClean="0"/>
              <a:pPr lvl="0"/>
              <a:t>‹#›</a:t>
            </a:fld>
            <a:endParaRPr lang="en-US" dirty="0"/>
          </a:p>
        </p:txBody>
      </p:sp>
    </p:spTree>
    <p:extLst>
      <p:ext uri="{BB962C8B-B14F-4D97-AF65-F5344CB8AC3E}">
        <p14:creationId xmlns:p14="http://schemas.microsoft.com/office/powerpoint/2010/main" val="82357484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ight gray">
    <p:bg>
      <p:bgPr>
        <a:solidFill>
          <a:srgbClr val="DBDBDB"/>
        </a:solidFill>
        <a:effectLst/>
      </p:bgPr>
    </p:bg>
    <p:spTree>
      <p:nvGrpSpPr>
        <p:cNvPr id="1" name=""/>
        <p:cNvGrpSpPr/>
        <p:nvPr/>
      </p:nvGrpSpPr>
      <p:grpSpPr>
        <a:xfrm>
          <a:off x="0" y="0"/>
          <a:ext cx="0" cy="0"/>
          <a:chOff x="0" y="0"/>
          <a:chExt cx="0" cy="0"/>
        </a:xfrm>
      </p:grpSpPr>
      <p:grpSp>
        <p:nvGrpSpPr>
          <p:cNvPr id="16" name="Group 15"/>
          <p:cNvGrpSpPr/>
          <p:nvPr userDrawn="1"/>
        </p:nvGrpSpPr>
        <p:grpSpPr>
          <a:xfrm>
            <a:off x="328166" y="6237312"/>
            <a:ext cx="439241" cy="439240"/>
            <a:chOff x="186858" y="6096003"/>
            <a:chExt cx="580550" cy="580549"/>
          </a:xfrm>
          <a:solidFill>
            <a:schemeClr val="bg1">
              <a:lumMod val="95000"/>
            </a:schemeClr>
          </a:solidFill>
        </p:grpSpPr>
        <p:sp>
          <p:nvSpPr>
            <p:cNvPr id="17" name="Rectangle 16"/>
            <p:cNvSpPr/>
            <p:nvPr userDrawn="1"/>
          </p:nvSpPr>
          <p:spPr>
            <a:xfrm>
              <a:off x="186859" y="6096003"/>
              <a:ext cx="580549" cy="58054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GeosansLight" panose="02000603020000020003"/>
              </a:endParaRPr>
            </a:p>
          </p:txBody>
        </p:sp>
        <p:sp>
          <p:nvSpPr>
            <p:cNvPr id="18" name="Rectangle 17"/>
            <p:cNvSpPr/>
            <p:nvPr userDrawn="1"/>
          </p:nvSpPr>
          <p:spPr>
            <a:xfrm>
              <a:off x="186858" y="6612049"/>
              <a:ext cx="580549" cy="6450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p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00" b="19391"/>
          <a:stretch/>
        </p:blipFill>
        <p:spPr>
          <a:xfrm>
            <a:off x="11096512" y="5774480"/>
            <a:ext cx="1095488" cy="1083520"/>
          </a:xfrm>
          <a:prstGeom prst="rect">
            <a:avLst/>
          </a:prstGeom>
        </p:spPr>
      </p:pic>
      <p:sp>
        <p:nvSpPr>
          <p:cNvPr id="10" name="Sous-titre 2"/>
          <p:cNvSpPr>
            <a:spLocks noGrp="1"/>
          </p:cNvSpPr>
          <p:nvPr>
            <p:ph type="subTitle" idx="1"/>
          </p:nvPr>
        </p:nvSpPr>
        <p:spPr>
          <a:xfrm>
            <a:off x="623888" y="620688"/>
            <a:ext cx="7694645" cy="288032"/>
          </a:xfrm>
        </p:spPr>
        <p:txBody>
          <a:bodyPr anchor="ctr">
            <a:noAutofit/>
          </a:bodyPr>
          <a:lstStyle>
            <a:lvl1pPr marL="0" indent="0" algn="l">
              <a:buNone/>
              <a:defRPr sz="1600" cap="small" baseline="0">
                <a:solidFill>
                  <a:srgbClr val="2F3A4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Modifiez le style des sous-titres du masque</a:t>
            </a:r>
            <a:endParaRPr lang="en-US" dirty="0"/>
          </a:p>
        </p:txBody>
      </p:sp>
      <p:sp>
        <p:nvSpPr>
          <p:cNvPr id="12" name="Espace réservé du titre 1"/>
          <p:cNvSpPr>
            <a:spLocks noGrp="1"/>
          </p:cNvSpPr>
          <p:nvPr>
            <p:ph type="title"/>
          </p:nvPr>
        </p:nvSpPr>
        <p:spPr>
          <a:xfrm>
            <a:off x="623888" y="3076"/>
            <a:ext cx="7694645" cy="617612"/>
          </a:xfrm>
          <a:prstGeom prst="rect">
            <a:avLst/>
          </a:prstGeom>
        </p:spPr>
        <p:txBody>
          <a:bodyPr vert="horz" lIns="91440" tIns="45720" rIns="91440" bIns="45720" rtlCol="0" anchor="ctr">
            <a:normAutofit/>
          </a:bodyPr>
          <a:lstStyle>
            <a:lvl1pPr algn="l">
              <a:defRPr>
                <a:solidFill>
                  <a:srgbClr val="2F3A46"/>
                </a:solidFill>
              </a:defRPr>
            </a:lvl1pPr>
          </a:lstStyle>
          <a:p>
            <a:r>
              <a:rPr lang="fr-FR" dirty="0" smtClean="0"/>
              <a:t>Modifiez le style du titre</a:t>
            </a:r>
            <a:endParaRPr lang="en-US" dirty="0"/>
          </a:p>
        </p:txBody>
      </p:sp>
      <p:pic>
        <p:nvPicPr>
          <p:cNvPr id="13" name="Picture 12"/>
          <p:cNvPicPr>
            <a:picLocks noChangeAspect="1"/>
          </p:cNvPicPr>
          <p:nvPr userDrawn="1"/>
        </p:nvPicPr>
        <p:blipFill>
          <a:blip r:embed="rId3"/>
          <a:stretch>
            <a:fillRect/>
          </a:stretch>
        </p:blipFill>
        <p:spPr>
          <a:xfrm>
            <a:off x="10344472" y="100097"/>
            <a:ext cx="1627773" cy="451143"/>
          </a:xfrm>
          <a:prstGeom prst="rect">
            <a:avLst/>
          </a:prstGeom>
        </p:spPr>
      </p:pic>
      <p:sp>
        <p:nvSpPr>
          <p:cNvPr id="11" name="Slide Number Placeholder 5"/>
          <p:cNvSpPr txBox="1">
            <a:spLocks/>
          </p:cNvSpPr>
          <p:nvPr userDrawn="1"/>
        </p:nvSpPr>
        <p:spPr>
          <a:xfrm>
            <a:off x="263352" y="6237312"/>
            <a:ext cx="576064" cy="390437"/>
          </a:xfrm>
          <a:prstGeom prst="rect">
            <a:avLst/>
          </a:prstGeom>
        </p:spPr>
        <p:txBody>
          <a:bodyPr anchor="ctr"/>
          <a:lstStyle>
            <a:defPPr>
              <a:defRPr lang="fr-FR"/>
            </a:defPPr>
            <a:lvl1pPr algn="ctr">
              <a:defRPr sz="1400">
                <a:solidFill>
                  <a:srgbClr val="2F3A46"/>
                </a:solidFill>
              </a:defRPr>
            </a:lvl1pPr>
          </a:lstStyle>
          <a:p>
            <a:pPr lvl="0"/>
            <a:fld id="{F68327C5-B821-4FE9-A59A-A60D9EB59A9A}" type="slidenum">
              <a:rPr lang="en-US" smtClean="0"/>
              <a:pPr lvl="0"/>
              <a:t>‹#›</a:t>
            </a:fld>
            <a:endParaRPr lang="en-US" dirty="0"/>
          </a:p>
        </p:txBody>
      </p:sp>
    </p:spTree>
    <p:extLst>
      <p:ext uri="{BB962C8B-B14F-4D97-AF65-F5344CB8AC3E}">
        <p14:creationId xmlns:p14="http://schemas.microsoft.com/office/powerpoint/2010/main" val="332354622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ark gray shading">
    <p:bg>
      <p:bgPr>
        <a:gradFill>
          <a:gsLst>
            <a:gs pos="0">
              <a:schemeClr val="bg1">
                <a:lumMod val="75000"/>
              </a:schemeClr>
            </a:gs>
            <a:gs pos="100000">
              <a:schemeClr val="tx1">
                <a:lumMod val="50000"/>
                <a:lumOff val="50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19" name="Group 18"/>
          <p:cNvGrpSpPr/>
          <p:nvPr userDrawn="1"/>
        </p:nvGrpSpPr>
        <p:grpSpPr>
          <a:xfrm>
            <a:off x="328166" y="6237312"/>
            <a:ext cx="439241" cy="439240"/>
            <a:chOff x="186858" y="6096003"/>
            <a:chExt cx="580550" cy="580549"/>
          </a:xfrm>
          <a:solidFill>
            <a:schemeClr val="bg1">
              <a:lumMod val="95000"/>
            </a:schemeClr>
          </a:solidFill>
        </p:grpSpPr>
        <p:sp>
          <p:nvSpPr>
            <p:cNvPr id="20" name="Rectangle 19"/>
            <p:cNvSpPr/>
            <p:nvPr userDrawn="1"/>
          </p:nvSpPr>
          <p:spPr>
            <a:xfrm>
              <a:off x="186859" y="6096003"/>
              <a:ext cx="580549" cy="580549"/>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GeosansLight" panose="02000603020000020003"/>
              </a:endParaRPr>
            </a:p>
          </p:txBody>
        </p:sp>
        <p:sp>
          <p:nvSpPr>
            <p:cNvPr id="21" name="Rectangle 20"/>
            <p:cNvSpPr/>
            <p:nvPr userDrawn="1"/>
          </p:nvSpPr>
          <p:spPr>
            <a:xfrm>
              <a:off x="186858" y="6612049"/>
              <a:ext cx="580549" cy="64503"/>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pSp>
      <p:sp>
        <p:nvSpPr>
          <p:cNvPr id="3" name="Sous-titre 2"/>
          <p:cNvSpPr>
            <a:spLocks noGrp="1"/>
          </p:cNvSpPr>
          <p:nvPr>
            <p:ph type="subTitle" idx="1"/>
          </p:nvPr>
        </p:nvSpPr>
        <p:spPr>
          <a:xfrm>
            <a:off x="3887755" y="620688"/>
            <a:ext cx="7694645" cy="288032"/>
          </a:xfrm>
        </p:spPr>
        <p:txBody>
          <a:bodyPr anchor="ctr">
            <a:noAutofit/>
          </a:bodyPr>
          <a:lstStyle>
            <a:lvl1pPr marL="0" indent="0" algn="r">
              <a:buNone/>
              <a:defRPr sz="1600" cap="small" baseline="0">
                <a:solidFill>
                  <a:schemeClr val="accent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Modifiez le style des sous-titres du masque</a:t>
            </a:r>
            <a:endParaRPr lang="en-US" dirty="0"/>
          </a:p>
        </p:txBody>
      </p:sp>
      <p:sp>
        <p:nvSpPr>
          <p:cNvPr id="7" name="Espace réservé du titre 1"/>
          <p:cNvSpPr>
            <a:spLocks noGrp="1"/>
          </p:cNvSpPr>
          <p:nvPr>
            <p:ph type="title"/>
          </p:nvPr>
        </p:nvSpPr>
        <p:spPr>
          <a:xfrm>
            <a:off x="3887755" y="3076"/>
            <a:ext cx="7694645" cy="617612"/>
          </a:xfrm>
          <a:prstGeom prst="rect">
            <a:avLst/>
          </a:prstGeom>
        </p:spPr>
        <p:txBody>
          <a:bodyPr vert="horz" lIns="91440" tIns="45720" rIns="91440" bIns="45720" rtlCol="0" anchor="ctr">
            <a:normAutofit/>
          </a:bodyPr>
          <a:lstStyle>
            <a:lvl1pPr>
              <a:defRPr>
                <a:solidFill>
                  <a:schemeClr val="accent1">
                    <a:lumMod val="75000"/>
                  </a:schemeClr>
                </a:solidFill>
              </a:defRPr>
            </a:lvl1pPr>
          </a:lstStyle>
          <a:p>
            <a:r>
              <a:rPr lang="fr-FR" dirty="0" smtClean="0"/>
              <a:t>Modifiez le style du titre</a:t>
            </a:r>
            <a:endParaRPr lang="en-US" dirty="0"/>
          </a:p>
        </p:txBody>
      </p: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48" b="19440"/>
          <a:stretch/>
        </p:blipFill>
        <p:spPr>
          <a:xfrm>
            <a:off x="11099912" y="5771554"/>
            <a:ext cx="1092088" cy="1080120"/>
          </a:xfrm>
          <a:prstGeom prst="rect">
            <a:avLst/>
          </a:prstGeom>
        </p:spPr>
      </p:pic>
      <p:pic>
        <p:nvPicPr>
          <p:cNvPr id="10" name="Picture 9"/>
          <p:cNvPicPr>
            <a:picLocks noChangeAspect="1"/>
          </p:cNvPicPr>
          <p:nvPr userDrawn="1"/>
        </p:nvPicPr>
        <p:blipFill>
          <a:blip r:embed="rId3"/>
          <a:stretch>
            <a:fillRect/>
          </a:stretch>
        </p:blipFill>
        <p:spPr>
          <a:xfrm>
            <a:off x="156796" y="100097"/>
            <a:ext cx="1633870" cy="451143"/>
          </a:xfrm>
          <a:prstGeom prst="rect">
            <a:avLst/>
          </a:prstGeom>
        </p:spPr>
      </p:pic>
      <p:sp>
        <p:nvSpPr>
          <p:cNvPr id="11" name="Slide Number Placeholder 5"/>
          <p:cNvSpPr txBox="1">
            <a:spLocks/>
          </p:cNvSpPr>
          <p:nvPr userDrawn="1"/>
        </p:nvSpPr>
        <p:spPr>
          <a:xfrm>
            <a:off x="263352" y="6237312"/>
            <a:ext cx="576064" cy="390437"/>
          </a:xfrm>
          <a:prstGeom prst="rect">
            <a:avLst/>
          </a:prstGeom>
        </p:spPr>
        <p:txBody>
          <a:bodyPr anchor="ctr"/>
          <a:lstStyle>
            <a:defPPr>
              <a:defRPr lang="fr-FR"/>
            </a:defPPr>
            <a:lvl1pPr algn="ctr">
              <a:defRPr sz="1400">
                <a:solidFill>
                  <a:srgbClr val="2F3A46"/>
                </a:solidFill>
              </a:defRPr>
            </a:lvl1pPr>
          </a:lstStyle>
          <a:p>
            <a:pPr lvl="0"/>
            <a:fld id="{F68327C5-B821-4FE9-A59A-A60D9EB59A9A}" type="slidenum">
              <a:rPr lang="en-US" smtClean="0"/>
              <a:pPr lvl="0"/>
              <a:t>‹#›</a:t>
            </a:fld>
            <a:endParaRPr lang="en-US" dirty="0"/>
          </a:p>
        </p:txBody>
      </p:sp>
    </p:spTree>
    <p:extLst>
      <p:ext uri="{BB962C8B-B14F-4D97-AF65-F5344CB8AC3E}">
        <p14:creationId xmlns:p14="http://schemas.microsoft.com/office/powerpoint/2010/main" val="159266301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ark gray">
    <p:bg>
      <p:bgPr>
        <a:solidFill>
          <a:schemeClr val="tx1">
            <a:lumMod val="50000"/>
            <a:lumOff val="50000"/>
          </a:schemeClr>
        </a:solidFill>
        <a:effectLst/>
      </p:bgPr>
    </p:bg>
    <p:spTree>
      <p:nvGrpSpPr>
        <p:cNvPr id="1" name=""/>
        <p:cNvGrpSpPr/>
        <p:nvPr/>
      </p:nvGrpSpPr>
      <p:grpSpPr>
        <a:xfrm>
          <a:off x="0" y="0"/>
          <a:ext cx="0" cy="0"/>
          <a:chOff x="0" y="0"/>
          <a:chExt cx="0" cy="0"/>
        </a:xfrm>
      </p:grpSpPr>
      <p:grpSp>
        <p:nvGrpSpPr>
          <p:cNvPr id="19" name="Group 18"/>
          <p:cNvGrpSpPr/>
          <p:nvPr userDrawn="1"/>
        </p:nvGrpSpPr>
        <p:grpSpPr>
          <a:xfrm>
            <a:off x="328166" y="6237312"/>
            <a:ext cx="439241" cy="439240"/>
            <a:chOff x="186858" y="6096003"/>
            <a:chExt cx="580550" cy="580549"/>
          </a:xfrm>
          <a:solidFill>
            <a:schemeClr val="bg1">
              <a:lumMod val="95000"/>
            </a:schemeClr>
          </a:solidFill>
        </p:grpSpPr>
        <p:sp>
          <p:nvSpPr>
            <p:cNvPr id="20" name="Rectangle 19"/>
            <p:cNvSpPr/>
            <p:nvPr userDrawn="1"/>
          </p:nvSpPr>
          <p:spPr>
            <a:xfrm>
              <a:off x="186859" y="6096003"/>
              <a:ext cx="580549" cy="580549"/>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GeosansLight" panose="02000603020000020003"/>
              </a:endParaRPr>
            </a:p>
          </p:txBody>
        </p:sp>
        <p:sp>
          <p:nvSpPr>
            <p:cNvPr id="21" name="Rectangle 20"/>
            <p:cNvSpPr/>
            <p:nvPr userDrawn="1"/>
          </p:nvSpPr>
          <p:spPr>
            <a:xfrm>
              <a:off x="186858" y="6612049"/>
              <a:ext cx="580549" cy="64503"/>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48" b="19440"/>
          <a:stretch/>
        </p:blipFill>
        <p:spPr>
          <a:xfrm>
            <a:off x="11099912" y="5777880"/>
            <a:ext cx="1092088" cy="1080120"/>
          </a:xfrm>
          <a:prstGeom prst="rect">
            <a:avLst/>
          </a:prstGeom>
        </p:spPr>
      </p:pic>
      <p:sp>
        <p:nvSpPr>
          <p:cNvPr id="11" name="Sous-titre 2"/>
          <p:cNvSpPr>
            <a:spLocks noGrp="1"/>
          </p:cNvSpPr>
          <p:nvPr>
            <p:ph type="subTitle" idx="1"/>
          </p:nvPr>
        </p:nvSpPr>
        <p:spPr>
          <a:xfrm>
            <a:off x="623888" y="620688"/>
            <a:ext cx="7694645" cy="288032"/>
          </a:xfrm>
        </p:spPr>
        <p:txBody>
          <a:bodyPr anchor="ctr">
            <a:noAutofit/>
          </a:bodyPr>
          <a:lstStyle>
            <a:lvl1pPr marL="0" indent="0" algn="l">
              <a:buNone/>
              <a:defRPr sz="1600" cap="small"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Modifiez le style des sous-titres du masque</a:t>
            </a:r>
            <a:endParaRPr lang="en-US" dirty="0"/>
          </a:p>
        </p:txBody>
      </p:sp>
      <p:sp>
        <p:nvSpPr>
          <p:cNvPr id="12" name="Espace réservé du titre 1"/>
          <p:cNvSpPr>
            <a:spLocks noGrp="1"/>
          </p:cNvSpPr>
          <p:nvPr>
            <p:ph type="title"/>
          </p:nvPr>
        </p:nvSpPr>
        <p:spPr>
          <a:xfrm>
            <a:off x="623888" y="3076"/>
            <a:ext cx="7694645" cy="617612"/>
          </a:xfrm>
          <a:prstGeom prst="rect">
            <a:avLst/>
          </a:prstGeom>
        </p:spPr>
        <p:txBody>
          <a:bodyPr vert="horz" lIns="91440" tIns="45720" rIns="91440" bIns="45720" rtlCol="0" anchor="ctr">
            <a:normAutofit/>
          </a:bodyPr>
          <a:lstStyle>
            <a:lvl1pPr algn="l">
              <a:defRPr>
                <a:solidFill>
                  <a:schemeClr val="bg1"/>
                </a:solidFill>
              </a:defRPr>
            </a:lvl1pPr>
          </a:lstStyle>
          <a:p>
            <a:r>
              <a:rPr lang="fr-FR" dirty="0" smtClean="0"/>
              <a:t>Modifiez le style du titre</a:t>
            </a:r>
            <a:endParaRPr lang="en-US" dirty="0"/>
          </a:p>
        </p:txBody>
      </p:sp>
      <p:pic>
        <p:nvPicPr>
          <p:cNvPr id="13" name="Picture 12"/>
          <p:cNvPicPr>
            <a:picLocks noChangeAspect="1"/>
          </p:cNvPicPr>
          <p:nvPr userDrawn="1"/>
        </p:nvPicPr>
        <p:blipFill>
          <a:blip r:embed="rId3"/>
          <a:stretch>
            <a:fillRect/>
          </a:stretch>
        </p:blipFill>
        <p:spPr>
          <a:xfrm>
            <a:off x="10338375" y="100097"/>
            <a:ext cx="1633870" cy="451143"/>
          </a:xfrm>
          <a:prstGeom prst="rect">
            <a:avLst/>
          </a:prstGeom>
        </p:spPr>
      </p:pic>
      <p:sp>
        <p:nvSpPr>
          <p:cNvPr id="14" name="Slide Number Placeholder 5"/>
          <p:cNvSpPr>
            <a:spLocks noGrp="1"/>
          </p:cNvSpPr>
          <p:nvPr>
            <p:ph type="sldNum" sz="quarter" idx="12"/>
          </p:nvPr>
        </p:nvSpPr>
        <p:spPr>
          <a:xfrm>
            <a:off x="263352" y="6237312"/>
            <a:ext cx="576064" cy="390437"/>
          </a:xfrm>
          <a:prstGeom prst="rect">
            <a:avLst/>
          </a:prstGeom>
        </p:spPr>
        <p:txBody>
          <a:bodyPr anchor="ctr"/>
          <a:lstStyle>
            <a:lvl1pPr algn="ctr">
              <a:defRPr sz="1400">
                <a:solidFill>
                  <a:schemeClr val="bg1"/>
                </a:solidFill>
              </a:defRPr>
            </a:lvl1pPr>
          </a:lstStyle>
          <a:p>
            <a:fld id="{F68327C5-B821-4FE9-A59A-A60D9EB59A9A}" type="slidenum">
              <a:rPr lang="en-US" smtClean="0"/>
              <a:pPr/>
              <a:t>‹#›</a:t>
            </a:fld>
            <a:endParaRPr lang="en-US" dirty="0"/>
          </a:p>
        </p:txBody>
      </p:sp>
    </p:spTree>
    <p:extLst>
      <p:ext uri="{BB962C8B-B14F-4D97-AF65-F5344CB8AC3E}">
        <p14:creationId xmlns:p14="http://schemas.microsoft.com/office/powerpoint/2010/main" val="17268189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arine blue">
    <p:bg>
      <p:bgPr>
        <a:solidFill>
          <a:srgbClr val="2F3947"/>
        </a:solidFill>
        <a:effectLst/>
      </p:bgPr>
    </p:bg>
    <p:spTree>
      <p:nvGrpSpPr>
        <p:cNvPr id="1" name=""/>
        <p:cNvGrpSpPr/>
        <p:nvPr/>
      </p:nvGrpSpPr>
      <p:grpSpPr>
        <a:xfrm>
          <a:off x="0" y="0"/>
          <a:ext cx="0" cy="0"/>
          <a:chOff x="0" y="0"/>
          <a:chExt cx="0" cy="0"/>
        </a:xfrm>
      </p:grpSpPr>
      <p:grpSp>
        <p:nvGrpSpPr>
          <p:cNvPr id="18" name="Group 17"/>
          <p:cNvGrpSpPr/>
          <p:nvPr userDrawn="1"/>
        </p:nvGrpSpPr>
        <p:grpSpPr>
          <a:xfrm>
            <a:off x="328166" y="6237312"/>
            <a:ext cx="439241" cy="439240"/>
            <a:chOff x="186858" y="6096003"/>
            <a:chExt cx="580550" cy="580549"/>
          </a:xfrm>
          <a:solidFill>
            <a:schemeClr val="bg1">
              <a:lumMod val="95000"/>
            </a:schemeClr>
          </a:solidFill>
        </p:grpSpPr>
        <p:sp>
          <p:nvSpPr>
            <p:cNvPr id="19" name="Rectangle 18"/>
            <p:cNvSpPr/>
            <p:nvPr userDrawn="1"/>
          </p:nvSpPr>
          <p:spPr>
            <a:xfrm>
              <a:off x="186859" y="6096003"/>
              <a:ext cx="580549" cy="580549"/>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GeosansLight" panose="02000603020000020003"/>
              </a:endParaRPr>
            </a:p>
          </p:txBody>
        </p:sp>
        <p:sp>
          <p:nvSpPr>
            <p:cNvPr id="20" name="Rectangle 19"/>
            <p:cNvSpPr/>
            <p:nvPr userDrawn="1"/>
          </p:nvSpPr>
          <p:spPr>
            <a:xfrm>
              <a:off x="186858" y="6612049"/>
              <a:ext cx="580549" cy="64503"/>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48" b="19440"/>
          <a:stretch/>
        </p:blipFill>
        <p:spPr>
          <a:xfrm>
            <a:off x="11099912" y="5777880"/>
            <a:ext cx="1092088" cy="1080120"/>
          </a:xfrm>
          <a:prstGeom prst="rect">
            <a:avLst/>
          </a:prstGeom>
        </p:spPr>
      </p:pic>
      <p:sp>
        <p:nvSpPr>
          <p:cNvPr id="11" name="Sous-titre 2"/>
          <p:cNvSpPr>
            <a:spLocks noGrp="1"/>
          </p:cNvSpPr>
          <p:nvPr>
            <p:ph type="subTitle" idx="1"/>
          </p:nvPr>
        </p:nvSpPr>
        <p:spPr>
          <a:xfrm>
            <a:off x="623888" y="620688"/>
            <a:ext cx="7694645" cy="288032"/>
          </a:xfrm>
        </p:spPr>
        <p:txBody>
          <a:bodyPr anchor="ctr">
            <a:noAutofit/>
          </a:bodyPr>
          <a:lstStyle>
            <a:lvl1pPr marL="0" indent="0" algn="l">
              <a:buNone/>
              <a:defRPr sz="1600" cap="small"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Modifiez le style des sous-titres du masque</a:t>
            </a:r>
            <a:endParaRPr lang="en-US" dirty="0"/>
          </a:p>
        </p:txBody>
      </p:sp>
      <p:sp>
        <p:nvSpPr>
          <p:cNvPr id="12" name="Espace réservé du titre 1"/>
          <p:cNvSpPr>
            <a:spLocks noGrp="1"/>
          </p:cNvSpPr>
          <p:nvPr>
            <p:ph type="title"/>
          </p:nvPr>
        </p:nvSpPr>
        <p:spPr>
          <a:xfrm>
            <a:off x="623888" y="3076"/>
            <a:ext cx="7694645" cy="617612"/>
          </a:xfrm>
          <a:prstGeom prst="rect">
            <a:avLst/>
          </a:prstGeom>
        </p:spPr>
        <p:txBody>
          <a:bodyPr vert="horz" lIns="91440" tIns="45720" rIns="91440" bIns="45720" rtlCol="0" anchor="ctr">
            <a:normAutofit/>
          </a:bodyPr>
          <a:lstStyle>
            <a:lvl1pPr algn="l">
              <a:defRPr>
                <a:solidFill>
                  <a:schemeClr val="bg1"/>
                </a:solidFill>
              </a:defRPr>
            </a:lvl1pPr>
          </a:lstStyle>
          <a:p>
            <a:r>
              <a:rPr lang="fr-FR" dirty="0" smtClean="0"/>
              <a:t>Modifiez le style du titre</a:t>
            </a:r>
            <a:endParaRPr lang="en-US" dirty="0"/>
          </a:p>
        </p:txBody>
      </p:sp>
      <p:pic>
        <p:nvPicPr>
          <p:cNvPr id="13" name="Picture 12"/>
          <p:cNvPicPr>
            <a:picLocks noChangeAspect="1"/>
          </p:cNvPicPr>
          <p:nvPr userDrawn="1"/>
        </p:nvPicPr>
        <p:blipFill>
          <a:blip r:embed="rId3"/>
          <a:stretch>
            <a:fillRect/>
          </a:stretch>
        </p:blipFill>
        <p:spPr>
          <a:xfrm>
            <a:off x="10338375" y="100097"/>
            <a:ext cx="1633870" cy="451143"/>
          </a:xfrm>
          <a:prstGeom prst="rect">
            <a:avLst/>
          </a:prstGeom>
        </p:spPr>
      </p:pic>
      <p:sp>
        <p:nvSpPr>
          <p:cNvPr id="14" name="Slide Number Placeholder 5"/>
          <p:cNvSpPr>
            <a:spLocks noGrp="1"/>
          </p:cNvSpPr>
          <p:nvPr>
            <p:ph type="sldNum" sz="quarter" idx="12"/>
          </p:nvPr>
        </p:nvSpPr>
        <p:spPr>
          <a:xfrm>
            <a:off x="263352" y="6237312"/>
            <a:ext cx="576064" cy="390437"/>
          </a:xfrm>
          <a:prstGeom prst="rect">
            <a:avLst/>
          </a:prstGeom>
        </p:spPr>
        <p:txBody>
          <a:bodyPr anchor="ctr"/>
          <a:lstStyle>
            <a:lvl1pPr algn="ctr">
              <a:defRPr sz="1400">
                <a:solidFill>
                  <a:schemeClr val="bg1"/>
                </a:solidFill>
              </a:defRPr>
            </a:lvl1pPr>
          </a:lstStyle>
          <a:p>
            <a:fld id="{F68327C5-B821-4FE9-A59A-A60D9EB59A9A}" type="slidenum">
              <a:rPr lang="en-US" smtClean="0"/>
              <a:pPr/>
              <a:t>‹#›</a:t>
            </a:fld>
            <a:endParaRPr lang="en-US" dirty="0"/>
          </a:p>
        </p:txBody>
      </p:sp>
    </p:spTree>
    <p:extLst>
      <p:ext uri="{BB962C8B-B14F-4D97-AF65-F5344CB8AC3E}">
        <p14:creationId xmlns:p14="http://schemas.microsoft.com/office/powerpoint/2010/main" val="365652156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ark blue">
    <p:bg>
      <p:bgPr>
        <a:solidFill>
          <a:srgbClr val="1E2631"/>
        </a:solidFill>
        <a:effectLst/>
      </p:bgPr>
    </p:bg>
    <p:spTree>
      <p:nvGrpSpPr>
        <p:cNvPr id="1" name=""/>
        <p:cNvGrpSpPr/>
        <p:nvPr/>
      </p:nvGrpSpPr>
      <p:grpSpPr>
        <a:xfrm>
          <a:off x="0" y="0"/>
          <a:ext cx="0" cy="0"/>
          <a:chOff x="0" y="0"/>
          <a:chExt cx="0" cy="0"/>
        </a:xfrm>
      </p:grpSpPr>
      <p:grpSp>
        <p:nvGrpSpPr>
          <p:cNvPr id="23" name="Group 22"/>
          <p:cNvGrpSpPr/>
          <p:nvPr userDrawn="1"/>
        </p:nvGrpSpPr>
        <p:grpSpPr>
          <a:xfrm>
            <a:off x="328166" y="6237312"/>
            <a:ext cx="439241" cy="439240"/>
            <a:chOff x="186858" y="6096003"/>
            <a:chExt cx="580550" cy="580549"/>
          </a:xfrm>
          <a:solidFill>
            <a:schemeClr val="bg1">
              <a:lumMod val="95000"/>
            </a:schemeClr>
          </a:solidFill>
        </p:grpSpPr>
        <p:sp>
          <p:nvSpPr>
            <p:cNvPr id="24" name="Rectangle 23"/>
            <p:cNvSpPr/>
            <p:nvPr userDrawn="1"/>
          </p:nvSpPr>
          <p:spPr>
            <a:xfrm>
              <a:off x="186859" y="6096003"/>
              <a:ext cx="580549" cy="580549"/>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GeosansLight" panose="02000603020000020003"/>
              </a:endParaRPr>
            </a:p>
          </p:txBody>
        </p:sp>
        <p:sp>
          <p:nvSpPr>
            <p:cNvPr id="25" name="Rectangle 24"/>
            <p:cNvSpPr/>
            <p:nvPr userDrawn="1"/>
          </p:nvSpPr>
          <p:spPr>
            <a:xfrm>
              <a:off x="186858" y="6612049"/>
              <a:ext cx="580549" cy="64503"/>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p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48" b="19440"/>
          <a:stretch/>
        </p:blipFill>
        <p:spPr>
          <a:xfrm>
            <a:off x="11099912" y="5777880"/>
            <a:ext cx="1092088" cy="1080120"/>
          </a:xfrm>
          <a:prstGeom prst="rect">
            <a:avLst/>
          </a:prstGeom>
        </p:spPr>
      </p:pic>
      <p:sp>
        <p:nvSpPr>
          <p:cNvPr id="10" name="Sous-titre 2"/>
          <p:cNvSpPr>
            <a:spLocks noGrp="1"/>
          </p:cNvSpPr>
          <p:nvPr>
            <p:ph type="subTitle" idx="1"/>
          </p:nvPr>
        </p:nvSpPr>
        <p:spPr>
          <a:xfrm>
            <a:off x="623888" y="620688"/>
            <a:ext cx="7694645" cy="288032"/>
          </a:xfrm>
        </p:spPr>
        <p:txBody>
          <a:bodyPr anchor="ctr">
            <a:noAutofit/>
          </a:bodyPr>
          <a:lstStyle>
            <a:lvl1pPr marL="0" indent="0" algn="l">
              <a:buNone/>
              <a:defRPr sz="1600" cap="small"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Modifiez le style des sous-titres du masque</a:t>
            </a:r>
            <a:endParaRPr lang="en-US" dirty="0"/>
          </a:p>
        </p:txBody>
      </p:sp>
      <p:sp>
        <p:nvSpPr>
          <p:cNvPr id="12" name="Espace réservé du titre 1"/>
          <p:cNvSpPr>
            <a:spLocks noGrp="1"/>
          </p:cNvSpPr>
          <p:nvPr>
            <p:ph type="title"/>
          </p:nvPr>
        </p:nvSpPr>
        <p:spPr>
          <a:xfrm>
            <a:off x="623888" y="3076"/>
            <a:ext cx="7694645" cy="617612"/>
          </a:xfrm>
          <a:prstGeom prst="rect">
            <a:avLst/>
          </a:prstGeom>
        </p:spPr>
        <p:txBody>
          <a:bodyPr vert="horz" lIns="91440" tIns="45720" rIns="91440" bIns="45720" rtlCol="0" anchor="ctr">
            <a:normAutofit/>
          </a:bodyPr>
          <a:lstStyle>
            <a:lvl1pPr algn="l">
              <a:defRPr>
                <a:solidFill>
                  <a:schemeClr val="bg1"/>
                </a:solidFill>
              </a:defRPr>
            </a:lvl1pPr>
          </a:lstStyle>
          <a:p>
            <a:r>
              <a:rPr lang="fr-FR" dirty="0" smtClean="0"/>
              <a:t>Modifiez le style du titre</a:t>
            </a:r>
            <a:endParaRPr lang="en-US" dirty="0"/>
          </a:p>
        </p:txBody>
      </p:sp>
      <p:pic>
        <p:nvPicPr>
          <p:cNvPr id="13" name="Picture 12"/>
          <p:cNvPicPr>
            <a:picLocks noChangeAspect="1"/>
          </p:cNvPicPr>
          <p:nvPr userDrawn="1"/>
        </p:nvPicPr>
        <p:blipFill>
          <a:blip r:embed="rId3"/>
          <a:stretch>
            <a:fillRect/>
          </a:stretch>
        </p:blipFill>
        <p:spPr>
          <a:xfrm>
            <a:off x="10338375" y="100097"/>
            <a:ext cx="1633870" cy="451143"/>
          </a:xfrm>
          <a:prstGeom prst="rect">
            <a:avLst/>
          </a:prstGeom>
        </p:spPr>
      </p:pic>
      <p:sp>
        <p:nvSpPr>
          <p:cNvPr id="11" name="Slide Number Placeholder 5"/>
          <p:cNvSpPr>
            <a:spLocks noGrp="1"/>
          </p:cNvSpPr>
          <p:nvPr>
            <p:ph type="sldNum" sz="quarter" idx="12"/>
          </p:nvPr>
        </p:nvSpPr>
        <p:spPr>
          <a:xfrm>
            <a:off x="263352" y="6237312"/>
            <a:ext cx="576064" cy="390437"/>
          </a:xfrm>
          <a:prstGeom prst="rect">
            <a:avLst/>
          </a:prstGeom>
        </p:spPr>
        <p:txBody>
          <a:bodyPr anchor="ctr"/>
          <a:lstStyle>
            <a:lvl1pPr algn="ctr">
              <a:defRPr sz="1400">
                <a:solidFill>
                  <a:schemeClr val="bg1"/>
                </a:solidFill>
              </a:defRPr>
            </a:lvl1pPr>
          </a:lstStyle>
          <a:p>
            <a:fld id="{F68327C5-B821-4FE9-A59A-A60D9EB59A9A}" type="slidenum">
              <a:rPr lang="en-US" smtClean="0"/>
              <a:pPr/>
              <a:t>‹#›</a:t>
            </a:fld>
            <a:endParaRPr lang="en-US" dirty="0"/>
          </a:p>
        </p:txBody>
      </p:sp>
    </p:spTree>
    <p:extLst>
      <p:ext uri="{BB962C8B-B14F-4D97-AF65-F5344CB8AC3E}">
        <p14:creationId xmlns:p14="http://schemas.microsoft.com/office/powerpoint/2010/main" val="411135872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222A35"/>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7" name="Rectangle 6"/>
          <p:cNvSpPr/>
          <p:nvPr userDrawn="1"/>
        </p:nvSpPr>
        <p:spPr>
          <a:xfrm>
            <a:off x="0" y="6021288"/>
            <a:ext cx="12192000" cy="836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hlinkClick r:id="rId2"/>
          </p:cNvPr>
          <p:cNvPicPr>
            <a:picLocks noChangeAspect="1"/>
          </p:cNvPicPr>
          <p:nvPr userDrawn="1"/>
        </p:nvPicPr>
        <p:blipFill>
          <a:blip r:embed="rId3"/>
          <a:stretch>
            <a:fillRect/>
          </a:stretch>
        </p:blipFill>
        <p:spPr>
          <a:xfrm>
            <a:off x="10200456" y="6214072"/>
            <a:ext cx="1627773" cy="451143"/>
          </a:xfrm>
          <a:prstGeom prst="rect">
            <a:avLst/>
          </a:prstGeom>
        </p:spPr>
      </p:pic>
    </p:spTree>
    <p:extLst>
      <p:ext uri="{BB962C8B-B14F-4D97-AF65-F5344CB8AC3E}">
        <p14:creationId xmlns:p14="http://schemas.microsoft.com/office/powerpoint/2010/main" val="41158178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w/ photo">
    <p:bg>
      <p:bgPr>
        <a:solidFill>
          <a:srgbClr val="222A35"/>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12043" t="15554" b="16174"/>
          <a:stretch/>
        </p:blipFill>
        <p:spPr>
          <a:xfrm>
            <a:off x="0" y="0"/>
            <a:ext cx="12192000" cy="6294413"/>
          </a:xfrm>
          <a:prstGeom prst="rect">
            <a:avLst/>
          </a:prstGeom>
        </p:spPr>
      </p:pic>
      <p:sp>
        <p:nvSpPr>
          <p:cNvPr id="5" name="Rectangle 4"/>
          <p:cNvSpPr/>
          <p:nvPr userDrawn="1"/>
        </p:nvSpPr>
        <p:spPr>
          <a:xfrm>
            <a:off x="0" y="0"/>
            <a:ext cx="12192000" cy="6858000"/>
          </a:xfrm>
          <a:prstGeom prst="rect">
            <a:avLst/>
          </a:prstGeom>
          <a:solidFill>
            <a:srgbClr val="222A35">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24000" y="1122363"/>
            <a:ext cx="9144000" cy="2387600"/>
          </a:xfrm>
        </p:spPr>
        <p:txBody>
          <a:bodyPr anchor="b"/>
          <a:lstStyle>
            <a:lvl1pPr algn="ctr">
              <a:defRPr sz="6000">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7" name="Rectangle 6"/>
          <p:cNvSpPr/>
          <p:nvPr userDrawn="1"/>
        </p:nvSpPr>
        <p:spPr>
          <a:xfrm>
            <a:off x="0" y="6021288"/>
            <a:ext cx="12192000" cy="836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hlinkClick r:id="rId3"/>
          </p:cNvPr>
          <p:cNvPicPr>
            <a:picLocks noChangeAspect="1"/>
          </p:cNvPicPr>
          <p:nvPr userDrawn="1"/>
        </p:nvPicPr>
        <p:blipFill>
          <a:blip r:embed="rId4"/>
          <a:stretch>
            <a:fillRect/>
          </a:stretch>
        </p:blipFill>
        <p:spPr>
          <a:xfrm>
            <a:off x="10200456" y="6214072"/>
            <a:ext cx="1627773" cy="451143"/>
          </a:xfrm>
          <a:prstGeom prst="rect">
            <a:avLst/>
          </a:prstGeom>
        </p:spPr>
      </p:pic>
    </p:spTree>
    <p:extLst>
      <p:ext uri="{BB962C8B-B14F-4D97-AF65-F5344CB8AC3E}">
        <p14:creationId xmlns:p14="http://schemas.microsoft.com/office/powerpoint/2010/main" val="21803761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00" b="19391"/>
          <a:stretch/>
        </p:blipFill>
        <p:spPr>
          <a:xfrm>
            <a:off x="11096512" y="5774480"/>
            <a:ext cx="1095488" cy="1083520"/>
          </a:xfrm>
          <a:prstGeom prst="rect">
            <a:avLst/>
          </a:prstGeom>
        </p:spPr>
      </p:pic>
      <p:sp>
        <p:nvSpPr>
          <p:cNvPr id="3" name="Title 1"/>
          <p:cNvSpPr>
            <a:spLocks noGrp="1"/>
          </p:cNvSpPr>
          <p:nvPr>
            <p:ph type="title"/>
          </p:nvPr>
        </p:nvSpPr>
        <p:spPr>
          <a:xfrm>
            <a:off x="5423925" y="365126"/>
            <a:ext cx="6432715" cy="1325563"/>
          </a:xfrm>
          <a:prstGeom prst="rect">
            <a:avLst/>
          </a:prstGeom>
        </p:spPr>
        <p:txBody>
          <a:bodyPr/>
          <a:lstStyle>
            <a:lvl1pPr>
              <a:defRPr sz="3600" b="1">
                <a:latin typeface="+mj-lt"/>
              </a:defRPr>
            </a:lvl1pPr>
          </a:lstStyle>
          <a:p>
            <a:r>
              <a:rPr lang="en-US" smtClean="0"/>
              <a:t>Click to edit Master title style</a:t>
            </a:r>
            <a:endParaRPr lang="en-US"/>
          </a:p>
        </p:txBody>
      </p:sp>
      <p:sp>
        <p:nvSpPr>
          <p:cNvPr id="4" name="Content Placeholder 2"/>
          <p:cNvSpPr>
            <a:spLocks noGrp="1"/>
          </p:cNvSpPr>
          <p:nvPr>
            <p:ph sz="half" idx="1"/>
          </p:nvPr>
        </p:nvSpPr>
        <p:spPr>
          <a:xfrm>
            <a:off x="431371" y="1825625"/>
            <a:ext cx="4224469" cy="4351338"/>
          </a:xfrm>
          <a:prstGeom prst="rect">
            <a:avLst/>
          </a:prstGeom>
        </p:spPr>
        <p:txBody>
          <a:bodyPr/>
          <a:lstStyle>
            <a:lvl1pPr>
              <a:defRPr>
                <a:solidFill>
                  <a:schemeClr val="bg1"/>
                </a:solidFill>
                <a:latin typeface="+mn-lt"/>
              </a:defRPr>
            </a:lvl1pPr>
            <a:lvl2pPr>
              <a:defRPr>
                <a:solidFill>
                  <a:schemeClr val="bg1"/>
                </a:solidFill>
                <a:latin typeface="+mn-lt"/>
              </a:defRPr>
            </a:lvl2pPr>
            <a:lvl3pPr>
              <a:defRPr>
                <a:solidFill>
                  <a:schemeClr val="bg1"/>
                </a:solidFill>
                <a:latin typeface="+mn-lt"/>
              </a:defRPr>
            </a:lvl3pPr>
            <a:lvl4pPr>
              <a:defRPr>
                <a:solidFill>
                  <a:schemeClr val="bg1"/>
                </a:solidFill>
                <a:latin typeface="+mn-lt"/>
              </a:defRPr>
            </a:lvl4pPr>
            <a:lvl5pPr>
              <a:defRPr>
                <a:solidFill>
                  <a:schemeClr val="bg1"/>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3"/>
          <p:cNvSpPr>
            <a:spLocks noGrp="1"/>
          </p:cNvSpPr>
          <p:nvPr>
            <p:ph sz="half" idx="2"/>
          </p:nvPr>
        </p:nvSpPr>
        <p:spPr>
          <a:xfrm>
            <a:off x="5423925" y="1825625"/>
            <a:ext cx="6432715" cy="435133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2699720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Insert Slide">
    <p:bg>
      <p:bgPr>
        <a:solidFill>
          <a:srgbClr val="1E263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solidFill>
                  <a:schemeClr val="bg1"/>
                </a:solidFill>
                <a:latin typeface="+mn-lt"/>
              </a:defRPr>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8327C5-B821-4FE9-A59A-A60D9EB59A9A}" type="slidenum">
              <a:rPr lang="en-US" smtClean="0"/>
              <a:t>‹#›</a:t>
            </a:fld>
            <a:endParaRPr lang="en-US"/>
          </a:p>
        </p:txBody>
      </p:sp>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48" b="19440"/>
          <a:stretch/>
        </p:blipFill>
        <p:spPr>
          <a:xfrm>
            <a:off x="11099912" y="5777880"/>
            <a:ext cx="1092088" cy="1080120"/>
          </a:xfrm>
          <a:prstGeom prst="rect">
            <a:avLst/>
          </a:prstGeom>
        </p:spPr>
      </p:pic>
    </p:spTree>
    <p:extLst>
      <p:ext uri="{BB962C8B-B14F-4D97-AF65-F5344CB8AC3E}">
        <p14:creationId xmlns:p14="http://schemas.microsoft.com/office/powerpoint/2010/main" val="137261826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nsert Slide2">
    <p:bg>
      <p:bgPr>
        <a:solidFill>
          <a:srgbClr val="1E263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844823"/>
            <a:ext cx="10668000" cy="1665139"/>
          </a:xfrm>
        </p:spPr>
        <p:txBody>
          <a:bodyPr anchor="b"/>
          <a:lstStyle>
            <a:lvl1pPr algn="l">
              <a:defRPr sz="6000">
                <a:solidFill>
                  <a:schemeClr val="bg1"/>
                </a:solidFill>
                <a:latin typeface="+mn-lt"/>
              </a:defRPr>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10668000" cy="1655762"/>
          </a:xfrm>
        </p:spPr>
        <p:txBody>
          <a:bodyPr/>
          <a:lstStyle>
            <a:lvl1pPr marL="0" indent="0" algn="l">
              <a:buNone/>
              <a:defRPr sz="240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8327C5-B821-4FE9-A59A-A60D9EB59A9A}" type="slidenum">
              <a:rPr lang="en-US" smtClean="0"/>
              <a:t>‹#›</a:t>
            </a:fld>
            <a:endParaRPr lang="en-US"/>
          </a:p>
        </p:txBody>
      </p:sp>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48" b="19440"/>
          <a:stretch/>
        </p:blipFill>
        <p:spPr>
          <a:xfrm>
            <a:off x="11099912" y="5777880"/>
            <a:ext cx="1092088" cy="1080120"/>
          </a:xfrm>
          <a:prstGeom prst="rect">
            <a:avLst/>
          </a:prstGeom>
        </p:spPr>
      </p:pic>
      <p:sp>
        <p:nvSpPr>
          <p:cNvPr id="11" name="Text Placeholder 10"/>
          <p:cNvSpPr>
            <a:spLocks noGrp="1"/>
          </p:cNvSpPr>
          <p:nvPr>
            <p:ph type="body" sz="quarter" idx="13" hasCustomPrompt="1"/>
          </p:nvPr>
        </p:nvSpPr>
        <p:spPr>
          <a:xfrm>
            <a:off x="1524000" y="404664"/>
            <a:ext cx="10668000" cy="1368574"/>
          </a:xfrm>
        </p:spPr>
        <p:txBody>
          <a:bodyPr>
            <a:noAutofit/>
          </a:bodyPr>
          <a:lstStyle>
            <a:lvl1pPr marL="0" indent="0">
              <a:buNone/>
              <a:defRPr sz="11500">
                <a:solidFill>
                  <a:schemeClr val="bg1"/>
                </a:solidFill>
                <a:latin typeface="Arial Black" panose="020B0A04020102020204" pitchFamily="34" charset="0"/>
              </a:defRPr>
            </a:lvl1pPr>
            <a:lvl2pPr marL="457200" indent="0">
              <a:buNone/>
              <a:defRPr>
                <a:solidFill>
                  <a:schemeClr val="bg1"/>
                </a:solidFill>
                <a:latin typeface="Arial Black" panose="020B0A04020102020204" pitchFamily="34" charset="0"/>
              </a:defRPr>
            </a:lvl2pPr>
            <a:lvl3pPr marL="914400" indent="0">
              <a:buNone/>
              <a:defRPr>
                <a:solidFill>
                  <a:schemeClr val="bg1"/>
                </a:solidFill>
                <a:latin typeface="Arial Black" panose="020B0A04020102020204" pitchFamily="34" charset="0"/>
              </a:defRPr>
            </a:lvl3pPr>
            <a:lvl4pPr marL="1371600" indent="0">
              <a:buNone/>
              <a:defRPr>
                <a:solidFill>
                  <a:schemeClr val="bg1"/>
                </a:solidFill>
                <a:latin typeface="Arial Black" panose="020B0A04020102020204" pitchFamily="34" charset="0"/>
              </a:defRPr>
            </a:lvl4pPr>
            <a:lvl5pPr marL="1828800" indent="0">
              <a:buNone/>
              <a:defRPr>
                <a:solidFill>
                  <a:schemeClr val="bg1"/>
                </a:solidFill>
                <a:latin typeface="Arial Black" panose="020B0A04020102020204" pitchFamily="34" charset="0"/>
              </a:defRPr>
            </a:lvl5pPr>
          </a:lstStyle>
          <a:p>
            <a:pPr lvl="0"/>
            <a:r>
              <a:rPr lang="en-US" dirty="0" smtClean="0"/>
              <a:t>0#</a:t>
            </a:r>
            <a:endParaRPr lang="en-US" dirty="0"/>
          </a:p>
        </p:txBody>
      </p:sp>
    </p:spTree>
    <p:extLst>
      <p:ext uri="{BB962C8B-B14F-4D97-AF65-F5344CB8AC3E}">
        <p14:creationId xmlns:p14="http://schemas.microsoft.com/office/powerpoint/2010/main" val="404477642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Whit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solidFill>
                  <a:srgbClr val="1E263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rgbClr val="1E263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7" name="Rectangle 6"/>
          <p:cNvSpPr/>
          <p:nvPr userDrawn="1"/>
        </p:nvSpPr>
        <p:spPr>
          <a:xfrm>
            <a:off x="0" y="6021288"/>
            <a:ext cx="12192000" cy="836712"/>
          </a:xfrm>
          <a:prstGeom prst="rect">
            <a:avLst/>
          </a:pr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2"/>
          <a:stretch>
            <a:fillRect/>
          </a:stretch>
        </p:blipFill>
        <p:spPr>
          <a:xfrm>
            <a:off x="10194359" y="6214072"/>
            <a:ext cx="1633870" cy="451143"/>
          </a:xfrm>
          <a:prstGeom prst="rect">
            <a:avLst/>
          </a:prstGeom>
        </p:spPr>
      </p:pic>
    </p:spTree>
    <p:extLst>
      <p:ext uri="{BB962C8B-B14F-4D97-AF65-F5344CB8AC3E}">
        <p14:creationId xmlns:p14="http://schemas.microsoft.com/office/powerpoint/2010/main" val="34898329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White w/ photo">
    <p:bg>
      <p:bgPr>
        <a:solidFill>
          <a:srgbClr val="222A35"/>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12043" t="15554" b="16174"/>
          <a:stretch/>
        </p:blipFill>
        <p:spPr>
          <a:xfrm>
            <a:off x="0" y="0"/>
            <a:ext cx="12192000" cy="6294413"/>
          </a:xfrm>
          <a:prstGeom prst="rect">
            <a:avLst/>
          </a:prstGeom>
        </p:spPr>
      </p:pic>
      <p:sp>
        <p:nvSpPr>
          <p:cNvPr id="5" name="Rectangle 4"/>
          <p:cNvSpPr/>
          <p:nvPr userDrawn="1"/>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24000" y="1122363"/>
            <a:ext cx="9144000" cy="2387600"/>
          </a:xfrm>
        </p:spPr>
        <p:txBody>
          <a:bodyPr anchor="b"/>
          <a:lstStyle>
            <a:lvl1pPr algn="ctr">
              <a:defRPr sz="6000">
                <a:solidFill>
                  <a:srgbClr val="1E263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rgbClr val="1E263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9" name="Rectangle 8"/>
          <p:cNvSpPr/>
          <p:nvPr userDrawn="1"/>
        </p:nvSpPr>
        <p:spPr>
          <a:xfrm>
            <a:off x="0" y="6021288"/>
            <a:ext cx="12192000" cy="836712"/>
          </a:xfrm>
          <a:prstGeom prst="rect">
            <a:avLst/>
          </a:pr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userDrawn="1"/>
        </p:nvPicPr>
        <p:blipFill>
          <a:blip r:embed="rId3"/>
          <a:stretch>
            <a:fillRect/>
          </a:stretch>
        </p:blipFill>
        <p:spPr>
          <a:xfrm>
            <a:off x="10194359" y="6214072"/>
            <a:ext cx="1633870" cy="451143"/>
          </a:xfrm>
          <a:prstGeom prst="rect">
            <a:avLst/>
          </a:prstGeom>
        </p:spPr>
      </p:pic>
    </p:spTree>
    <p:extLst>
      <p:ext uri="{BB962C8B-B14F-4D97-AF65-F5344CB8AC3E}">
        <p14:creationId xmlns:p14="http://schemas.microsoft.com/office/powerpoint/2010/main" val="18861436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Insert Slide Whit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solidFill>
                  <a:srgbClr val="1E2631"/>
                </a:solidFill>
                <a:latin typeface="+mn-lt"/>
              </a:defRPr>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rgbClr val="1E263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8327C5-B821-4FE9-A59A-A60D9EB59A9A}" type="slidenum">
              <a:rPr lang="en-US" smtClean="0"/>
              <a:t>‹#›</a:t>
            </a:fld>
            <a:endParaRPr lang="en-US"/>
          </a:p>
        </p:txBody>
      </p:sp>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48" b="19440"/>
          <a:stretch/>
        </p:blipFill>
        <p:spPr>
          <a:xfrm>
            <a:off x="11099912" y="5777880"/>
            <a:ext cx="1092088" cy="1080120"/>
          </a:xfrm>
          <a:prstGeom prst="rect">
            <a:avLst/>
          </a:prstGeom>
        </p:spPr>
      </p:pic>
    </p:spTree>
    <p:extLst>
      <p:ext uri="{BB962C8B-B14F-4D97-AF65-F5344CB8AC3E}">
        <p14:creationId xmlns:p14="http://schemas.microsoft.com/office/powerpoint/2010/main" val="137224459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hite">
    <p:spTree>
      <p:nvGrpSpPr>
        <p:cNvPr id="1" name=""/>
        <p:cNvGrpSpPr/>
        <p:nvPr/>
      </p:nvGrpSpPr>
      <p:grpSpPr>
        <a:xfrm>
          <a:off x="0" y="0"/>
          <a:ext cx="0" cy="0"/>
          <a:chOff x="0" y="0"/>
          <a:chExt cx="0" cy="0"/>
        </a:xfrm>
      </p:grpSpPr>
      <p:grpSp>
        <p:nvGrpSpPr>
          <p:cNvPr id="5" name="Group 4"/>
          <p:cNvGrpSpPr/>
          <p:nvPr userDrawn="1"/>
        </p:nvGrpSpPr>
        <p:grpSpPr>
          <a:xfrm>
            <a:off x="328166" y="6237312"/>
            <a:ext cx="439241" cy="439240"/>
            <a:chOff x="186858" y="6096003"/>
            <a:chExt cx="580550" cy="580549"/>
          </a:xfrm>
          <a:solidFill>
            <a:schemeClr val="bg1">
              <a:lumMod val="95000"/>
            </a:schemeClr>
          </a:solidFill>
        </p:grpSpPr>
        <p:sp>
          <p:nvSpPr>
            <p:cNvPr id="14" name="Rectangle 13"/>
            <p:cNvSpPr/>
            <p:nvPr userDrawn="1"/>
          </p:nvSpPr>
          <p:spPr>
            <a:xfrm>
              <a:off x="186859" y="6096003"/>
              <a:ext cx="580549" cy="5805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GeosansLight" panose="02000603020000020003"/>
              </a:endParaRPr>
            </a:p>
          </p:txBody>
        </p:sp>
        <p:sp>
          <p:nvSpPr>
            <p:cNvPr id="15" name="Rectangle 14"/>
            <p:cNvSpPr/>
            <p:nvPr userDrawn="1"/>
          </p:nvSpPr>
          <p:spPr>
            <a:xfrm>
              <a:off x="186858" y="6612049"/>
              <a:ext cx="580549" cy="6450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pSp>
      <p:sp>
        <p:nvSpPr>
          <p:cNvPr id="3" name="Sous-titre 2"/>
          <p:cNvSpPr>
            <a:spLocks noGrp="1"/>
          </p:cNvSpPr>
          <p:nvPr>
            <p:ph type="subTitle" idx="1"/>
          </p:nvPr>
        </p:nvSpPr>
        <p:spPr>
          <a:xfrm>
            <a:off x="3887755" y="620688"/>
            <a:ext cx="7694645" cy="288032"/>
          </a:xfrm>
        </p:spPr>
        <p:txBody>
          <a:bodyPr anchor="ctr">
            <a:noAutofit/>
          </a:bodyPr>
          <a:lstStyle>
            <a:lvl1pPr marL="0" indent="0" algn="r">
              <a:buNone/>
              <a:defRPr sz="1600" cap="small" baseline="0">
                <a:solidFill>
                  <a:srgbClr val="2F3A4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Modifiez le style des sous-titres du masque</a:t>
            </a:r>
            <a:endParaRPr lang="en-US" dirty="0"/>
          </a:p>
        </p:txBody>
      </p:sp>
      <p:sp>
        <p:nvSpPr>
          <p:cNvPr id="7" name="Espace réservé du titre 1"/>
          <p:cNvSpPr>
            <a:spLocks noGrp="1"/>
          </p:cNvSpPr>
          <p:nvPr>
            <p:ph type="title"/>
          </p:nvPr>
        </p:nvSpPr>
        <p:spPr>
          <a:xfrm>
            <a:off x="3887755" y="3076"/>
            <a:ext cx="7694645" cy="617612"/>
          </a:xfrm>
          <a:prstGeom prst="rect">
            <a:avLst/>
          </a:prstGeom>
        </p:spPr>
        <p:txBody>
          <a:bodyPr vert="horz" lIns="91440" tIns="45720" rIns="91440" bIns="45720" rtlCol="0" anchor="ctr">
            <a:normAutofit/>
          </a:bodyPr>
          <a:lstStyle>
            <a:lvl1pPr>
              <a:defRPr>
                <a:solidFill>
                  <a:srgbClr val="2F3A46"/>
                </a:solidFill>
              </a:defRPr>
            </a:lvl1pPr>
          </a:lstStyle>
          <a:p>
            <a:r>
              <a:rPr lang="fr-FR" dirty="0" smtClean="0"/>
              <a:t>Modifiez le style du titre</a:t>
            </a:r>
            <a:endParaRPr lang="en-US" dirty="0"/>
          </a:p>
        </p:txBody>
      </p: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00" b="19391"/>
          <a:stretch/>
        </p:blipFill>
        <p:spPr>
          <a:xfrm>
            <a:off x="11096512" y="5774480"/>
            <a:ext cx="1095488" cy="1083520"/>
          </a:xfrm>
          <a:prstGeom prst="rect">
            <a:avLst/>
          </a:prstGeom>
        </p:spPr>
      </p:pic>
      <p:pic>
        <p:nvPicPr>
          <p:cNvPr id="13" name="Picture 12"/>
          <p:cNvPicPr>
            <a:picLocks noChangeAspect="1"/>
          </p:cNvPicPr>
          <p:nvPr userDrawn="1"/>
        </p:nvPicPr>
        <p:blipFill>
          <a:blip r:embed="rId3"/>
          <a:stretch>
            <a:fillRect/>
          </a:stretch>
        </p:blipFill>
        <p:spPr>
          <a:xfrm>
            <a:off x="156796" y="100097"/>
            <a:ext cx="1627773" cy="451143"/>
          </a:xfrm>
          <a:prstGeom prst="rect">
            <a:avLst/>
          </a:prstGeom>
        </p:spPr>
      </p:pic>
      <p:sp>
        <p:nvSpPr>
          <p:cNvPr id="16" name="Slide Number Placeholder 5"/>
          <p:cNvSpPr>
            <a:spLocks noGrp="1"/>
          </p:cNvSpPr>
          <p:nvPr>
            <p:ph type="sldNum" sz="quarter" idx="12"/>
          </p:nvPr>
        </p:nvSpPr>
        <p:spPr>
          <a:xfrm>
            <a:off x="263352" y="6237312"/>
            <a:ext cx="576064" cy="390437"/>
          </a:xfrm>
          <a:prstGeom prst="rect">
            <a:avLst/>
          </a:prstGeom>
        </p:spPr>
        <p:txBody>
          <a:bodyPr anchor="ctr"/>
          <a:lstStyle>
            <a:lvl1pPr algn="ctr">
              <a:defRPr sz="1400">
                <a:solidFill>
                  <a:srgbClr val="2F3A46"/>
                </a:solidFill>
              </a:defRPr>
            </a:lvl1pPr>
          </a:lstStyle>
          <a:p>
            <a:fld id="{F68327C5-B821-4FE9-A59A-A60D9EB59A9A}" type="slidenum">
              <a:rPr lang="en-US" smtClean="0"/>
              <a:pPr/>
              <a:t>‹#›</a:t>
            </a:fld>
            <a:endParaRPr lang="en-US" dirty="0"/>
          </a:p>
        </p:txBody>
      </p:sp>
    </p:spTree>
    <p:extLst>
      <p:ext uri="{BB962C8B-B14F-4D97-AF65-F5344CB8AC3E}">
        <p14:creationId xmlns:p14="http://schemas.microsoft.com/office/powerpoint/2010/main" val="92196881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ight gray shading">
    <p:bg>
      <p:bgPr>
        <a:gradFill>
          <a:gsLst>
            <a:gs pos="0">
              <a:schemeClr val="bg1"/>
            </a:gs>
            <a:gs pos="100000">
              <a:srgbClr val="DBDBDB"/>
            </a:gs>
          </a:gsLst>
          <a:path path="circle">
            <a:fillToRect l="50000" t="50000" r="50000" b="50000"/>
          </a:path>
        </a:gradFill>
        <a:effectLst/>
      </p:bgPr>
    </p:bg>
    <p:spTree>
      <p:nvGrpSpPr>
        <p:cNvPr id="1" name=""/>
        <p:cNvGrpSpPr/>
        <p:nvPr/>
      </p:nvGrpSpPr>
      <p:grpSpPr>
        <a:xfrm>
          <a:off x="0" y="0"/>
          <a:ext cx="0" cy="0"/>
          <a:chOff x="0" y="0"/>
          <a:chExt cx="0" cy="0"/>
        </a:xfrm>
      </p:grpSpPr>
      <p:grpSp>
        <p:nvGrpSpPr>
          <p:cNvPr id="17" name="Group 16"/>
          <p:cNvGrpSpPr/>
          <p:nvPr userDrawn="1"/>
        </p:nvGrpSpPr>
        <p:grpSpPr>
          <a:xfrm>
            <a:off x="328166" y="6237312"/>
            <a:ext cx="439241" cy="439240"/>
            <a:chOff x="186858" y="6096003"/>
            <a:chExt cx="580550" cy="580549"/>
          </a:xfrm>
          <a:solidFill>
            <a:schemeClr val="bg1">
              <a:lumMod val="95000"/>
            </a:schemeClr>
          </a:solidFill>
        </p:grpSpPr>
        <p:sp>
          <p:nvSpPr>
            <p:cNvPr id="18" name="Rectangle 17"/>
            <p:cNvSpPr/>
            <p:nvPr userDrawn="1"/>
          </p:nvSpPr>
          <p:spPr>
            <a:xfrm>
              <a:off x="186859" y="6096003"/>
              <a:ext cx="580549" cy="5805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GeosansLight" panose="02000603020000020003"/>
              </a:endParaRPr>
            </a:p>
          </p:txBody>
        </p:sp>
        <p:sp>
          <p:nvSpPr>
            <p:cNvPr id="19" name="Rectangle 18"/>
            <p:cNvSpPr/>
            <p:nvPr userDrawn="1"/>
          </p:nvSpPr>
          <p:spPr>
            <a:xfrm>
              <a:off x="186858" y="6612049"/>
              <a:ext cx="580549" cy="64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pSp>
      <p:sp>
        <p:nvSpPr>
          <p:cNvPr id="3" name="Sous-titre 2"/>
          <p:cNvSpPr>
            <a:spLocks noGrp="1"/>
          </p:cNvSpPr>
          <p:nvPr>
            <p:ph type="subTitle" idx="1"/>
          </p:nvPr>
        </p:nvSpPr>
        <p:spPr>
          <a:xfrm>
            <a:off x="3887755" y="620688"/>
            <a:ext cx="7694645" cy="288032"/>
          </a:xfrm>
        </p:spPr>
        <p:txBody>
          <a:bodyPr anchor="ctr">
            <a:noAutofit/>
          </a:bodyPr>
          <a:lstStyle>
            <a:lvl1pPr marL="0" indent="0" algn="r">
              <a:buNone/>
              <a:defRPr sz="1600" cap="small" baseline="0">
                <a:solidFill>
                  <a:schemeClr val="accent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Modifiez le style des sous-titres du masque</a:t>
            </a:r>
            <a:endParaRPr lang="en-US" dirty="0"/>
          </a:p>
        </p:txBody>
      </p:sp>
      <p:sp>
        <p:nvSpPr>
          <p:cNvPr id="7" name="Espace réservé du titre 1"/>
          <p:cNvSpPr>
            <a:spLocks noGrp="1"/>
          </p:cNvSpPr>
          <p:nvPr>
            <p:ph type="title"/>
          </p:nvPr>
        </p:nvSpPr>
        <p:spPr>
          <a:xfrm>
            <a:off x="3887755" y="3076"/>
            <a:ext cx="7694645" cy="617612"/>
          </a:xfrm>
          <a:prstGeom prst="rect">
            <a:avLst/>
          </a:prstGeom>
        </p:spPr>
        <p:txBody>
          <a:bodyPr vert="horz" lIns="91440" tIns="45720" rIns="91440" bIns="45720" rtlCol="0" anchor="ctr">
            <a:normAutofit/>
          </a:bodyPr>
          <a:lstStyle>
            <a:lvl1pPr>
              <a:defRPr>
                <a:solidFill>
                  <a:schemeClr val="accent1">
                    <a:lumMod val="75000"/>
                  </a:schemeClr>
                </a:solidFill>
              </a:defRPr>
            </a:lvl1pPr>
          </a:lstStyle>
          <a:p>
            <a:r>
              <a:rPr lang="fr-FR" dirty="0" smtClean="0"/>
              <a:t>Modifiez le style du titre</a:t>
            </a:r>
            <a:endParaRPr lang="en-US" dirty="0"/>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01" b="19391"/>
          <a:stretch/>
        </p:blipFill>
        <p:spPr>
          <a:xfrm>
            <a:off x="11096512" y="5774480"/>
            <a:ext cx="1095488" cy="1083520"/>
          </a:xfrm>
          <a:prstGeom prst="rect">
            <a:avLst/>
          </a:prstGeom>
        </p:spPr>
      </p:pic>
      <p:pic>
        <p:nvPicPr>
          <p:cNvPr id="12" name="Picture 11"/>
          <p:cNvPicPr>
            <a:picLocks noChangeAspect="1"/>
          </p:cNvPicPr>
          <p:nvPr userDrawn="1"/>
        </p:nvPicPr>
        <p:blipFill>
          <a:blip r:embed="rId3"/>
          <a:stretch>
            <a:fillRect/>
          </a:stretch>
        </p:blipFill>
        <p:spPr>
          <a:xfrm>
            <a:off x="156796" y="100097"/>
            <a:ext cx="1627773" cy="451143"/>
          </a:xfrm>
          <a:prstGeom prst="rect">
            <a:avLst/>
          </a:prstGeom>
        </p:spPr>
      </p:pic>
      <p:sp>
        <p:nvSpPr>
          <p:cNvPr id="11" name="Slide Number Placeholder 5"/>
          <p:cNvSpPr>
            <a:spLocks noGrp="1"/>
          </p:cNvSpPr>
          <p:nvPr>
            <p:ph type="sldNum" sz="quarter" idx="12"/>
          </p:nvPr>
        </p:nvSpPr>
        <p:spPr>
          <a:xfrm>
            <a:off x="263352" y="6237312"/>
            <a:ext cx="576064" cy="390437"/>
          </a:xfrm>
          <a:prstGeom prst="rect">
            <a:avLst/>
          </a:prstGeom>
        </p:spPr>
        <p:txBody>
          <a:bodyPr anchor="ctr"/>
          <a:lstStyle>
            <a:lvl1pPr algn="ctr">
              <a:defRPr sz="1400">
                <a:solidFill>
                  <a:srgbClr val="2F3A46"/>
                </a:solidFill>
              </a:defRPr>
            </a:lvl1pPr>
          </a:lstStyle>
          <a:p>
            <a:fld id="{F68327C5-B821-4FE9-A59A-A60D9EB59A9A}" type="slidenum">
              <a:rPr lang="en-US" smtClean="0"/>
              <a:pPr/>
              <a:t>‹#›</a:t>
            </a:fld>
            <a:endParaRPr lang="en-US" dirty="0"/>
          </a:p>
        </p:txBody>
      </p:sp>
    </p:spTree>
    <p:extLst>
      <p:ext uri="{BB962C8B-B14F-4D97-AF65-F5344CB8AC3E}">
        <p14:creationId xmlns:p14="http://schemas.microsoft.com/office/powerpoint/2010/main" val="346574602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ight gray">
    <p:bg>
      <p:bgPr>
        <a:solidFill>
          <a:srgbClr val="DBDBDB"/>
        </a:solidFill>
        <a:effectLst/>
      </p:bgPr>
    </p:bg>
    <p:spTree>
      <p:nvGrpSpPr>
        <p:cNvPr id="1" name=""/>
        <p:cNvGrpSpPr/>
        <p:nvPr/>
      </p:nvGrpSpPr>
      <p:grpSpPr>
        <a:xfrm>
          <a:off x="0" y="0"/>
          <a:ext cx="0" cy="0"/>
          <a:chOff x="0" y="0"/>
          <a:chExt cx="0" cy="0"/>
        </a:xfrm>
      </p:grpSpPr>
      <p:grpSp>
        <p:nvGrpSpPr>
          <p:cNvPr id="16" name="Group 15"/>
          <p:cNvGrpSpPr/>
          <p:nvPr userDrawn="1"/>
        </p:nvGrpSpPr>
        <p:grpSpPr>
          <a:xfrm>
            <a:off x="328166" y="6237354"/>
            <a:ext cx="439241" cy="439244"/>
            <a:chOff x="186858" y="6096003"/>
            <a:chExt cx="580550" cy="580549"/>
          </a:xfrm>
          <a:solidFill>
            <a:schemeClr val="bg1">
              <a:lumMod val="95000"/>
            </a:schemeClr>
          </a:solidFill>
        </p:grpSpPr>
        <p:sp>
          <p:nvSpPr>
            <p:cNvPr id="17" name="Rectangle 16"/>
            <p:cNvSpPr/>
            <p:nvPr userDrawn="1"/>
          </p:nvSpPr>
          <p:spPr>
            <a:xfrm>
              <a:off x="186859" y="6096003"/>
              <a:ext cx="580549" cy="58054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GeosansLight" panose="02000603020000020003"/>
              </a:endParaRPr>
            </a:p>
          </p:txBody>
        </p:sp>
        <p:sp>
          <p:nvSpPr>
            <p:cNvPr id="18" name="Rectangle 17"/>
            <p:cNvSpPr/>
            <p:nvPr userDrawn="1"/>
          </p:nvSpPr>
          <p:spPr>
            <a:xfrm>
              <a:off x="186858" y="6612049"/>
              <a:ext cx="580549" cy="6450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pSp>
      <p:sp>
        <p:nvSpPr>
          <p:cNvPr id="3" name="Sous-titre 2"/>
          <p:cNvSpPr>
            <a:spLocks noGrp="1"/>
          </p:cNvSpPr>
          <p:nvPr>
            <p:ph type="subTitle" idx="1"/>
          </p:nvPr>
        </p:nvSpPr>
        <p:spPr>
          <a:xfrm>
            <a:off x="3887755" y="620688"/>
            <a:ext cx="7694645" cy="288032"/>
          </a:xfrm>
        </p:spPr>
        <p:txBody>
          <a:bodyPr anchor="ctr">
            <a:noAutofit/>
          </a:bodyPr>
          <a:lstStyle>
            <a:lvl1pPr marL="0" indent="0" algn="r">
              <a:buNone/>
              <a:defRPr sz="1600" cap="small" baseline="0">
                <a:solidFill>
                  <a:schemeClr val="accent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Modifiez le style des sous-titres du masque</a:t>
            </a:r>
            <a:endParaRPr lang="en-US" dirty="0"/>
          </a:p>
        </p:txBody>
      </p:sp>
      <p:sp>
        <p:nvSpPr>
          <p:cNvPr id="7" name="Espace réservé du titre 1"/>
          <p:cNvSpPr>
            <a:spLocks noGrp="1"/>
          </p:cNvSpPr>
          <p:nvPr>
            <p:ph type="title"/>
          </p:nvPr>
        </p:nvSpPr>
        <p:spPr>
          <a:xfrm>
            <a:off x="3887755" y="3076"/>
            <a:ext cx="7694645" cy="617612"/>
          </a:xfrm>
          <a:prstGeom prst="rect">
            <a:avLst/>
          </a:prstGeom>
        </p:spPr>
        <p:txBody>
          <a:bodyPr vert="horz" lIns="91440" tIns="45720" rIns="91440" bIns="45720" rtlCol="0" anchor="ctr">
            <a:normAutofit/>
          </a:bodyPr>
          <a:lstStyle>
            <a:lvl1pPr>
              <a:defRPr>
                <a:solidFill>
                  <a:schemeClr val="accent1">
                    <a:lumMod val="75000"/>
                  </a:schemeClr>
                </a:solidFill>
              </a:defRPr>
            </a:lvl1pPr>
          </a:lstStyle>
          <a:p>
            <a:r>
              <a:rPr lang="fr-FR" dirty="0" smtClean="0"/>
              <a:t>Modifiez le style du titre</a:t>
            </a:r>
            <a:endParaRPr lang="en-US" dirty="0"/>
          </a:p>
        </p:txBody>
      </p: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00" b="19391"/>
          <a:stretch/>
        </p:blipFill>
        <p:spPr>
          <a:xfrm>
            <a:off x="11096512" y="5774480"/>
            <a:ext cx="1095488" cy="1083520"/>
          </a:xfrm>
          <a:prstGeom prst="rect">
            <a:avLst/>
          </a:prstGeom>
        </p:spPr>
      </p:pic>
      <p:pic>
        <p:nvPicPr>
          <p:cNvPr id="11" name="Picture 10"/>
          <p:cNvPicPr>
            <a:picLocks noChangeAspect="1"/>
          </p:cNvPicPr>
          <p:nvPr userDrawn="1"/>
        </p:nvPicPr>
        <p:blipFill>
          <a:blip r:embed="rId3"/>
          <a:stretch>
            <a:fillRect/>
          </a:stretch>
        </p:blipFill>
        <p:spPr>
          <a:xfrm>
            <a:off x="156796" y="100097"/>
            <a:ext cx="1627773" cy="451143"/>
          </a:xfrm>
          <a:prstGeom prst="rect">
            <a:avLst/>
          </a:prstGeom>
        </p:spPr>
      </p:pic>
      <p:sp>
        <p:nvSpPr>
          <p:cNvPr id="10" name="Slide Number Placeholder 5"/>
          <p:cNvSpPr>
            <a:spLocks noGrp="1"/>
          </p:cNvSpPr>
          <p:nvPr>
            <p:ph type="sldNum" sz="quarter" idx="12"/>
          </p:nvPr>
        </p:nvSpPr>
        <p:spPr>
          <a:xfrm>
            <a:off x="263352" y="6237312"/>
            <a:ext cx="576064" cy="390437"/>
          </a:xfrm>
          <a:prstGeom prst="rect">
            <a:avLst/>
          </a:prstGeom>
        </p:spPr>
        <p:txBody>
          <a:bodyPr anchor="ctr"/>
          <a:lstStyle>
            <a:lvl1pPr algn="ctr">
              <a:defRPr sz="1400">
                <a:solidFill>
                  <a:srgbClr val="2F3A46"/>
                </a:solidFill>
              </a:defRPr>
            </a:lvl1pPr>
          </a:lstStyle>
          <a:p>
            <a:fld id="{F68327C5-B821-4FE9-A59A-A60D9EB59A9A}" type="slidenum">
              <a:rPr lang="en-US" smtClean="0"/>
              <a:pPr/>
              <a:t>‹#›</a:t>
            </a:fld>
            <a:endParaRPr lang="en-US" dirty="0"/>
          </a:p>
        </p:txBody>
      </p:sp>
    </p:spTree>
    <p:extLst>
      <p:ext uri="{BB962C8B-B14F-4D97-AF65-F5344CB8AC3E}">
        <p14:creationId xmlns:p14="http://schemas.microsoft.com/office/powerpoint/2010/main" val="407329086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ark gray shading">
    <p:bg>
      <p:bgPr>
        <a:gradFill>
          <a:gsLst>
            <a:gs pos="0">
              <a:schemeClr val="bg1">
                <a:lumMod val="75000"/>
              </a:schemeClr>
            </a:gs>
            <a:gs pos="100000">
              <a:schemeClr val="tx1">
                <a:lumMod val="50000"/>
                <a:lumOff val="50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19" name="Group 18"/>
          <p:cNvGrpSpPr/>
          <p:nvPr userDrawn="1"/>
        </p:nvGrpSpPr>
        <p:grpSpPr>
          <a:xfrm>
            <a:off x="328166" y="6237312"/>
            <a:ext cx="439241" cy="439240"/>
            <a:chOff x="186858" y="6096003"/>
            <a:chExt cx="580550" cy="580549"/>
          </a:xfrm>
          <a:solidFill>
            <a:schemeClr val="bg1">
              <a:lumMod val="95000"/>
            </a:schemeClr>
          </a:solidFill>
        </p:grpSpPr>
        <p:sp>
          <p:nvSpPr>
            <p:cNvPr id="20" name="Rectangle 19"/>
            <p:cNvSpPr/>
            <p:nvPr userDrawn="1"/>
          </p:nvSpPr>
          <p:spPr>
            <a:xfrm>
              <a:off x="186859" y="6096003"/>
              <a:ext cx="580549" cy="580549"/>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GeosansLight" panose="02000603020000020003"/>
              </a:endParaRPr>
            </a:p>
          </p:txBody>
        </p:sp>
        <p:sp>
          <p:nvSpPr>
            <p:cNvPr id="21" name="Rectangle 20"/>
            <p:cNvSpPr/>
            <p:nvPr userDrawn="1"/>
          </p:nvSpPr>
          <p:spPr>
            <a:xfrm>
              <a:off x="186858" y="6612049"/>
              <a:ext cx="580549" cy="64503"/>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pSp>
      <p:sp>
        <p:nvSpPr>
          <p:cNvPr id="3" name="Sous-titre 2"/>
          <p:cNvSpPr>
            <a:spLocks noGrp="1"/>
          </p:cNvSpPr>
          <p:nvPr>
            <p:ph type="subTitle" idx="1"/>
          </p:nvPr>
        </p:nvSpPr>
        <p:spPr>
          <a:xfrm>
            <a:off x="3887755" y="620688"/>
            <a:ext cx="7694645" cy="288032"/>
          </a:xfrm>
        </p:spPr>
        <p:txBody>
          <a:bodyPr anchor="ctr">
            <a:noAutofit/>
          </a:bodyPr>
          <a:lstStyle>
            <a:lvl1pPr marL="0" indent="0" algn="r">
              <a:buNone/>
              <a:defRPr sz="1600" cap="small" baseline="0">
                <a:solidFill>
                  <a:schemeClr val="accent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Modifiez le style des sous-titres du masque</a:t>
            </a:r>
            <a:endParaRPr lang="en-US" dirty="0"/>
          </a:p>
        </p:txBody>
      </p:sp>
      <p:sp>
        <p:nvSpPr>
          <p:cNvPr id="7" name="Espace réservé du titre 1"/>
          <p:cNvSpPr>
            <a:spLocks noGrp="1"/>
          </p:cNvSpPr>
          <p:nvPr>
            <p:ph type="title"/>
          </p:nvPr>
        </p:nvSpPr>
        <p:spPr>
          <a:xfrm>
            <a:off x="3887755" y="3076"/>
            <a:ext cx="7694645" cy="617612"/>
          </a:xfrm>
          <a:prstGeom prst="rect">
            <a:avLst/>
          </a:prstGeom>
        </p:spPr>
        <p:txBody>
          <a:bodyPr vert="horz" lIns="91440" tIns="45720" rIns="91440" bIns="45720" rtlCol="0" anchor="ctr">
            <a:normAutofit/>
          </a:bodyPr>
          <a:lstStyle>
            <a:lvl1pPr>
              <a:defRPr>
                <a:solidFill>
                  <a:schemeClr val="accent1">
                    <a:lumMod val="75000"/>
                  </a:schemeClr>
                </a:solidFill>
              </a:defRPr>
            </a:lvl1pPr>
          </a:lstStyle>
          <a:p>
            <a:r>
              <a:rPr lang="fr-FR" dirty="0" smtClean="0"/>
              <a:t>Modifiez le style du titre</a:t>
            </a:r>
            <a:endParaRPr lang="en-US" dirty="0"/>
          </a:p>
        </p:txBody>
      </p: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48" b="19440"/>
          <a:stretch/>
        </p:blipFill>
        <p:spPr>
          <a:xfrm>
            <a:off x="11099912" y="5771554"/>
            <a:ext cx="1092088" cy="1080120"/>
          </a:xfrm>
          <a:prstGeom prst="rect">
            <a:avLst/>
          </a:prstGeom>
        </p:spPr>
      </p:pic>
      <p:pic>
        <p:nvPicPr>
          <p:cNvPr id="10" name="Picture 9"/>
          <p:cNvPicPr>
            <a:picLocks noChangeAspect="1"/>
          </p:cNvPicPr>
          <p:nvPr userDrawn="1"/>
        </p:nvPicPr>
        <p:blipFill>
          <a:blip r:embed="rId3"/>
          <a:stretch>
            <a:fillRect/>
          </a:stretch>
        </p:blipFill>
        <p:spPr>
          <a:xfrm>
            <a:off x="156796" y="100097"/>
            <a:ext cx="1633870" cy="451143"/>
          </a:xfrm>
          <a:prstGeom prst="rect">
            <a:avLst/>
          </a:prstGeom>
        </p:spPr>
      </p:pic>
      <p:sp>
        <p:nvSpPr>
          <p:cNvPr id="11" name="Slide Number Placeholder 5"/>
          <p:cNvSpPr>
            <a:spLocks noGrp="1"/>
          </p:cNvSpPr>
          <p:nvPr>
            <p:ph type="sldNum" sz="quarter" idx="12"/>
          </p:nvPr>
        </p:nvSpPr>
        <p:spPr>
          <a:xfrm>
            <a:off x="263352" y="6237312"/>
            <a:ext cx="576064" cy="390437"/>
          </a:xfrm>
          <a:prstGeom prst="rect">
            <a:avLst/>
          </a:prstGeom>
        </p:spPr>
        <p:txBody>
          <a:bodyPr anchor="ctr"/>
          <a:lstStyle>
            <a:lvl1pPr algn="ctr">
              <a:defRPr sz="1400">
                <a:solidFill>
                  <a:srgbClr val="2F3A46"/>
                </a:solidFill>
              </a:defRPr>
            </a:lvl1pPr>
          </a:lstStyle>
          <a:p>
            <a:fld id="{F68327C5-B821-4FE9-A59A-A60D9EB59A9A}" type="slidenum">
              <a:rPr lang="en-US" smtClean="0"/>
              <a:pPr/>
              <a:t>‹#›</a:t>
            </a:fld>
            <a:endParaRPr lang="en-US" dirty="0"/>
          </a:p>
        </p:txBody>
      </p:sp>
    </p:spTree>
    <p:extLst>
      <p:ext uri="{BB962C8B-B14F-4D97-AF65-F5344CB8AC3E}">
        <p14:creationId xmlns:p14="http://schemas.microsoft.com/office/powerpoint/2010/main" val="157685621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ark gray">
    <p:bg>
      <p:bgPr>
        <a:solidFill>
          <a:schemeClr val="tx1">
            <a:lumMod val="50000"/>
            <a:lumOff val="50000"/>
          </a:schemeClr>
        </a:solidFill>
        <a:effectLst/>
      </p:bgPr>
    </p:bg>
    <p:spTree>
      <p:nvGrpSpPr>
        <p:cNvPr id="1" name=""/>
        <p:cNvGrpSpPr/>
        <p:nvPr/>
      </p:nvGrpSpPr>
      <p:grpSpPr>
        <a:xfrm>
          <a:off x="0" y="0"/>
          <a:ext cx="0" cy="0"/>
          <a:chOff x="0" y="0"/>
          <a:chExt cx="0" cy="0"/>
        </a:xfrm>
      </p:grpSpPr>
      <p:grpSp>
        <p:nvGrpSpPr>
          <p:cNvPr id="19" name="Group 18"/>
          <p:cNvGrpSpPr/>
          <p:nvPr userDrawn="1"/>
        </p:nvGrpSpPr>
        <p:grpSpPr>
          <a:xfrm>
            <a:off x="328166" y="6237312"/>
            <a:ext cx="439241" cy="439240"/>
            <a:chOff x="186858" y="6096003"/>
            <a:chExt cx="580550" cy="580549"/>
          </a:xfrm>
          <a:solidFill>
            <a:schemeClr val="bg1">
              <a:lumMod val="95000"/>
            </a:schemeClr>
          </a:solidFill>
        </p:grpSpPr>
        <p:sp>
          <p:nvSpPr>
            <p:cNvPr id="20" name="Rectangle 19"/>
            <p:cNvSpPr/>
            <p:nvPr userDrawn="1"/>
          </p:nvSpPr>
          <p:spPr>
            <a:xfrm>
              <a:off x="186859" y="6096003"/>
              <a:ext cx="580549" cy="580549"/>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GeosansLight" panose="02000603020000020003"/>
              </a:endParaRPr>
            </a:p>
          </p:txBody>
        </p:sp>
        <p:sp>
          <p:nvSpPr>
            <p:cNvPr id="21" name="Rectangle 20"/>
            <p:cNvSpPr/>
            <p:nvPr userDrawn="1"/>
          </p:nvSpPr>
          <p:spPr>
            <a:xfrm>
              <a:off x="186858" y="6612049"/>
              <a:ext cx="580549" cy="64503"/>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pSp>
      <p:sp>
        <p:nvSpPr>
          <p:cNvPr id="3" name="Sous-titre 2"/>
          <p:cNvSpPr>
            <a:spLocks noGrp="1"/>
          </p:cNvSpPr>
          <p:nvPr>
            <p:ph type="subTitle" idx="1"/>
          </p:nvPr>
        </p:nvSpPr>
        <p:spPr>
          <a:xfrm>
            <a:off x="3887755" y="620688"/>
            <a:ext cx="7694645" cy="288032"/>
          </a:xfrm>
        </p:spPr>
        <p:txBody>
          <a:bodyPr anchor="ctr">
            <a:noAutofit/>
          </a:bodyPr>
          <a:lstStyle>
            <a:lvl1pPr marL="0" indent="0" algn="r">
              <a:buNone/>
              <a:defRPr sz="1600" cap="small"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Modifiez le style des sous-titres du masque</a:t>
            </a:r>
            <a:endParaRPr lang="en-US" dirty="0"/>
          </a:p>
        </p:txBody>
      </p:sp>
      <p:sp>
        <p:nvSpPr>
          <p:cNvPr id="7" name="Espace réservé du titre 1"/>
          <p:cNvSpPr>
            <a:spLocks noGrp="1"/>
          </p:cNvSpPr>
          <p:nvPr>
            <p:ph type="title"/>
          </p:nvPr>
        </p:nvSpPr>
        <p:spPr>
          <a:xfrm>
            <a:off x="3887755" y="3076"/>
            <a:ext cx="7694645" cy="617612"/>
          </a:xfrm>
          <a:prstGeom prst="rect">
            <a:avLst/>
          </a:prstGeom>
        </p:spPr>
        <p:txBody>
          <a:bodyPr vert="horz" lIns="91440" tIns="45720" rIns="91440" bIns="45720" rtlCol="0" anchor="ctr">
            <a:normAutofit/>
          </a:bodyPr>
          <a:lstStyle>
            <a:lvl1pPr>
              <a:defRPr>
                <a:solidFill>
                  <a:schemeClr val="bg1"/>
                </a:solidFill>
              </a:defRPr>
            </a:lvl1pPr>
          </a:lstStyle>
          <a:p>
            <a:r>
              <a:rPr lang="fr-FR" dirty="0" smtClean="0"/>
              <a:t>Modifiez le style du titre</a:t>
            </a:r>
            <a:endParaRPr lang="en-US" dirty="0"/>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48" b="19440"/>
          <a:stretch/>
        </p:blipFill>
        <p:spPr>
          <a:xfrm>
            <a:off x="11099912" y="5777880"/>
            <a:ext cx="1092088" cy="1080120"/>
          </a:xfrm>
          <a:prstGeom prst="rect">
            <a:avLst/>
          </a:prstGeom>
        </p:spPr>
      </p:pic>
      <p:pic>
        <p:nvPicPr>
          <p:cNvPr id="8" name="Picture 7"/>
          <p:cNvPicPr>
            <a:picLocks noChangeAspect="1"/>
          </p:cNvPicPr>
          <p:nvPr userDrawn="1"/>
        </p:nvPicPr>
        <p:blipFill>
          <a:blip r:embed="rId3"/>
          <a:stretch>
            <a:fillRect/>
          </a:stretch>
        </p:blipFill>
        <p:spPr>
          <a:xfrm>
            <a:off x="156796" y="100097"/>
            <a:ext cx="1633870" cy="451143"/>
          </a:xfrm>
          <a:prstGeom prst="rect">
            <a:avLst/>
          </a:prstGeom>
        </p:spPr>
      </p:pic>
      <p:sp>
        <p:nvSpPr>
          <p:cNvPr id="11" name="Slide Number Placeholder 5"/>
          <p:cNvSpPr>
            <a:spLocks noGrp="1"/>
          </p:cNvSpPr>
          <p:nvPr>
            <p:ph type="sldNum" sz="quarter" idx="12"/>
          </p:nvPr>
        </p:nvSpPr>
        <p:spPr>
          <a:xfrm>
            <a:off x="263352" y="6237312"/>
            <a:ext cx="576064" cy="390437"/>
          </a:xfrm>
          <a:prstGeom prst="rect">
            <a:avLst/>
          </a:prstGeom>
        </p:spPr>
        <p:txBody>
          <a:bodyPr anchor="ctr"/>
          <a:lstStyle>
            <a:lvl1pPr algn="ctr">
              <a:defRPr sz="1400">
                <a:solidFill>
                  <a:schemeClr val="bg1"/>
                </a:solidFill>
              </a:defRPr>
            </a:lvl1pPr>
          </a:lstStyle>
          <a:p>
            <a:fld id="{F68327C5-B821-4FE9-A59A-A60D9EB59A9A}" type="slidenum">
              <a:rPr lang="en-US" smtClean="0"/>
              <a:pPr/>
              <a:t>‹#›</a:t>
            </a:fld>
            <a:endParaRPr lang="en-US" dirty="0"/>
          </a:p>
        </p:txBody>
      </p:sp>
    </p:spTree>
    <p:extLst>
      <p:ext uri="{BB962C8B-B14F-4D97-AF65-F5344CB8AC3E}">
        <p14:creationId xmlns:p14="http://schemas.microsoft.com/office/powerpoint/2010/main" val="159799074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arine blue">
    <p:bg>
      <p:bgPr>
        <a:solidFill>
          <a:srgbClr val="2F3947"/>
        </a:solidFill>
        <a:effectLst/>
      </p:bgPr>
    </p:bg>
    <p:spTree>
      <p:nvGrpSpPr>
        <p:cNvPr id="1" name=""/>
        <p:cNvGrpSpPr/>
        <p:nvPr/>
      </p:nvGrpSpPr>
      <p:grpSpPr>
        <a:xfrm>
          <a:off x="0" y="0"/>
          <a:ext cx="0" cy="0"/>
          <a:chOff x="0" y="0"/>
          <a:chExt cx="0" cy="0"/>
        </a:xfrm>
      </p:grpSpPr>
      <p:grpSp>
        <p:nvGrpSpPr>
          <p:cNvPr id="18" name="Group 17"/>
          <p:cNvGrpSpPr/>
          <p:nvPr userDrawn="1"/>
        </p:nvGrpSpPr>
        <p:grpSpPr>
          <a:xfrm>
            <a:off x="328166" y="6237312"/>
            <a:ext cx="439241" cy="439240"/>
            <a:chOff x="186858" y="6096003"/>
            <a:chExt cx="580550" cy="580549"/>
          </a:xfrm>
          <a:solidFill>
            <a:schemeClr val="bg1">
              <a:lumMod val="95000"/>
            </a:schemeClr>
          </a:solidFill>
        </p:grpSpPr>
        <p:sp>
          <p:nvSpPr>
            <p:cNvPr id="19" name="Rectangle 18"/>
            <p:cNvSpPr/>
            <p:nvPr userDrawn="1"/>
          </p:nvSpPr>
          <p:spPr>
            <a:xfrm>
              <a:off x="186859" y="6096003"/>
              <a:ext cx="580549" cy="580549"/>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GeosansLight" panose="02000603020000020003"/>
              </a:endParaRPr>
            </a:p>
          </p:txBody>
        </p:sp>
        <p:sp>
          <p:nvSpPr>
            <p:cNvPr id="20" name="Rectangle 19"/>
            <p:cNvSpPr/>
            <p:nvPr userDrawn="1"/>
          </p:nvSpPr>
          <p:spPr>
            <a:xfrm>
              <a:off x="186858" y="6612049"/>
              <a:ext cx="580549" cy="64503"/>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pSp>
      <p:sp>
        <p:nvSpPr>
          <p:cNvPr id="3" name="Sous-titre 2"/>
          <p:cNvSpPr>
            <a:spLocks noGrp="1"/>
          </p:cNvSpPr>
          <p:nvPr>
            <p:ph type="subTitle" idx="1"/>
          </p:nvPr>
        </p:nvSpPr>
        <p:spPr>
          <a:xfrm>
            <a:off x="3887755" y="620688"/>
            <a:ext cx="7694645" cy="288032"/>
          </a:xfrm>
        </p:spPr>
        <p:txBody>
          <a:bodyPr anchor="ctr">
            <a:noAutofit/>
          </a:bodyPr>
          <a:lstStyle>
            <a:lvl1pPr marL="0" indent="0" algn="r">
              <a:buNone/>
              <a:defRPr sz="1600" cap="small"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Modifiez le style des sous-titres du masque</a:t>
            </a:r>
            <a:endParaRPr lang="en-US" dirty="0"/>
          </a:p>
        </p:txBody>
      </p:sp>
      <p:sp>
        <p:nvSpPr>
          <p:cNvPr id="7" name="Espace réservé du titre 1"/>
          <p:cNvSpPr>
            <a:spLocks noGrp="1"/>
          </p:cNvSpPr>
          <p:nvPr>
            <p:ph type="title"/>
          </p:nvPr>
        </p:nvSpPr>
        <p:spPr>
          <a:xfrm>
            <a:off x="3887755" y="3076"/>
            <a:ext cx="7694645" cy="617612"/>
          </a:xfrm>
          <a:prstGeom prst="rect">
            <a:avLst/>
          </a:prstGeom>
        </p:spPr>
        <p:txBody>
          <a:bodyPr vert="horz" lIns="91440" tIns="45720" rIns="91440" bIns="45720" rtlCol="0" anchor="ctr">
            <a:normAutofit/>
          </a:bodyPr>
          <a:lstStyle>
            <a:lvl1pPr>
              <a:defRPr>
                <a:solidFill>
                  <a:schemeClr val="bg1"/>
                </a:solidFill>
              </a:defRPr>
            </a:lvl1pPr>
          </a:lstStyle>
          <a:p>
            <a:r>
              <a:rPr lang="fr-FR" dirty="0" smtClean="0"/>
              <a:t>Modifiez le style du titre</a:t>
            </a:r>
            <a:endParaRPr lang="en-US" dirty="0"/>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48" b="19440"/>
          <a:stretch/>
        </p:blipFill>
        <p:spPr>
          <a:xfrm>
            <a:off x="11099912" y="5777880"/>
            <a:ext cx="1092088" cy="1080120"/>
          </a:xfrm>
          <a:prstGeom prst="rect">
            <a:avLst/>
          </a:prstGeom>
        </p:spPr>
      </p:pic>
      <p:pic>
        <p:nvPicPr>
          <p:cNvPr id="9" name="Picture 8"/>
          <p:cNvPicPr>
            <a:picLocks noChangeAspect="1"/>
          </p:cNvPicPr>
          <p:nvPr userDrawn="1"/>
        </p:nvPicPr>
        <p:blipFill>
          <a:blip r:embed="rId3"/>
          <a:stretch>
            <a:fillRect/>
          </a:stretch>
        </p:blipFill>
        <p:spPr>
          <a:xfrm>
            <a:off x="156796" y="100097"/>
            <a:ext cx="1633870" cy="451143"/>
          </a:xfrm>
          <a:prstGeom prst="rect">
            <a:avLst/>
          </a:prstGeom>
        </p:spPr>
      </p:pic>
      <p:sp>
        <p:nvSpPr>
          <p:cNvPr id="11" name="Slide Number Placeholder 5"/>
          <p:cNvSpPr>
            <a:spLocks noGrp="1"/>
          </p:cNvSpPr>
          <p:nvPr>
            <p:ph type="sldNum" sz="quarter" idx="12"/>
          </p:nvPr>
        </p:nvSpPr>
        <p:spPr>
          <a:xfrm>
            <a:off x="263352" y="6237312"/>
            <a:ext cx="576064" cy="390437"/>
          </a:xfrm>
          <a:prstGeom prst="rect">
            <a:avLst/>
          </a:prstGeom>
        </p:spPr>
        <p:txBody>
          <a:bodyPr anchor="ctr"/>
          <a:lstStyle>
            <a:lvl1pPr algn="ctr">
              <a:defRPr sz="1400">
                <a:solidFill>
                  <a:schemeClr val="bg1"/>
                </a:solidFill>
              </a:defRPr>
            </a:lvl1pPr>
          </a:lstStyle>
          <a:p>
            <a:fld id="{F68327C5-B821-4FE9-A59A-A60D9EB59A9A}" type="slidenum">
              <a:rPr lang="en-US" smtClean="0"/>
              <a:pPr/>
              <a:t>‹#›</a:t>
            </a:fld>
            <a:endParaRPr lang="en-US" dirty="0"/>
          </a:p>
        </p:txBody>
      </p:sp>
    </p:spTree>
    <p:extLst>
      <p:ext uri="{BB962C8B-B14F-4D97-AF65-F5344CB8AC3E}">
        <p14:creationId xmlns:p14="http://schemas.microsoft.com/office/powerpoint/2010/main" val="156820254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ark blue">
    <p:bg>
      <p:bgPr>
        <a:solidFill>
          <a:srgbClr val="1E2631"/>
        </a:solidFill>
        <a:effectLst/>
      </p:bgPr>
    </p:bg>
    <p:spTree>
      <p:nvGrpSpPr>
        <p:cNvPr id="1" name=""/>
        <p:cNvGrpSpPr/>
        <p:nvPr/>
      </p:nvGrpSpPr>
      <p:grpSpPr>
        <a:xfrm>
          <a:off x="0" y="0"/>
          <a:ext cx="0" cy="0"/>
          <a:chOff x="0" y="0"/>
          <a:chExt cx="0" cy="0"/>
        </a:xfrm>
      </p:grpSpPr>
      <p:grpSp>
        <p:nvGrpSpPr>
          <p:cNvPr id="23" name="Group 22"/>
          <p:cNvGrpSpPr/>
          <p:nvPr userDrawn="1"/>
        </p:nvGrpSpPr>
        <p:grpSpPr>
          <a:xfrm>
            <a:off x="328166" y="6237312"/>
            <a:ext cx="439241" cy="439240"/>
            <a:chOff x="186858" y="6096003"/>
            <a:chExt cx="580550" cy="580549"/>
          </a:xfrm>
          <a:solidFill>
            <a:schemeClr val="bg1">
              <a:lumMod val="95000"/>
            </a:schemeClr>
          </a:solidFill>
        </p:grpSpPr>
        <p:sp>
          <p:nvSpPr>
            <p:cNvPr id="24" name="Rectangle 23"/>
            <p:cNvSpPr/>
            <p:nvPr userDrawn="1"/>
          </p:nvSpPr>
          <p:spPr>
            <a:xfrm>
              <a:off x="186859" y="6096003"/>
              <a:ext cx="580549" cy="580549"/>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GeosansLight" panose="02000603020000020003"/>
              </a:endParaRPr>
            </a:p>
          </p:txBody>
        </p:sp>
        <p:sp>
          <p:nvSpPr>
            <p:cNvPr id="25" name="Rectangle 24"/>
            <p:cNvSpPr/>
            <p:nvPr userDrawn="1"/>
          </p:nvSpPr>
          <p:spPr>
            <a:xfrm>
              <a:off x="186858" y="6612049"/>
              <a:ext cx="580549" cy="64503"/>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pSp>
      <p:sp>
        <p:nvSpPr>
          <p:cNvPr id="3" name="Sous-titre 2"/>
          <p:cNvSpPr>
            <a:spLocks noGrp="1"/>
          </p:cNvSpPr>
          <p:nvPr>
            <p:ph type="subTitle" idx="1"/>
          </p:nvPr>
        </p:nvSpPr>
        <p:spPr>
          <a:xfrm>
            <a:off x="3887755" y="620688"/>
            <a:ext cx="7694645" cy="288032"/>
          </a:xfrm>
        </p:spPr>
        <p:txBody>
          <a:bodyPr anchor="ctr">
            <a:noAutofit/>
          </a:bodyPr>
          <a:lstStyle>
            <a:lvl1pPr marL="0" indent="0" algn="r">
              <a:buNone/>
              <a:defRPr sz="1600" cap="small"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Modifiez le style des sous-titres du masque</a:t>
            </a:r>
            <a:endParaRPr lang="en-US" dirty="0"/>
          </a:p>
        </p:txBody>
      </p:sp>
      <p:sp>
        <p:nvSpPr>
          <p:cNvPr id="7" name="Espace réservé du titre 1"/>
          <p:cNvSpPr>
            <a:spLocks noGrp="1"/>
          </p:cNvSpPr>
          <p:nvPr>
            <p:ph type="title"/>
          </p:nvPr>
        </p:nvSpPr>
        <p:spPr>
          <a:xfrm>
            <a:off x="3887755" y="3076"/>
            <a:ext cx="7694645" cy="617612"/>
          </a:xfrm>
          <a:prstGeom prst="rect">
            <a:avLst/>
          </a:prstGeom>
        </p:spPr>
        <p:txBody>
          <a:bodyPr vert="horz" lIns="91440" tIns="45720" rIns="91440" bIns="45720" rtlCol="0" anchor="ctr">
            <a:normAutofit/>
          </a:bodyPr>
          <a:lstStyle>
            <a:lvl1pPr>
              <a:defRPr>
                <a:solidFill>
                  <a:schemeClr val="bg1"/>
                </a:solidFill>
              </a:defRPr>
            </a:lvl1pPr>
          </a:lstStyle>
          <a:p>
            <a:r>
              <a:rPr lang="fr-FR" dirty="0" smtClean="0"/>
              <a:t>Modifiez le style du titre</a:t>
            </a:r>
            <a:endParaRPr lang="en-US" dirty="0"/>
          </a:p>
        </p:txBody>
      </p: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48" b="19440"/>
          <a:stretch/>
        </p:blipFill>
        <p:spPr>
          <a:xfrm>
            <a:off x="11099912" y="5777880"/>
            <a:ext cx="1092088" cy="1080120"/>
          </a:xfrm>
          <a:prstGeom prst="rect">
            <a:avLst/>
          </a:prstGeom>
        </p:spPr>
      </p:pic>
      <p:pic>
        <p:nvPicPr>
          <p:cNvPr id="11" name="Picture 10"/>
          <p:cNvPicPr>
            <a:picLocks noChangeAspect="1"/>
          </p:cNvPicPr>
          <p:nvPr userDrawn="1"/>
        </p:nvPicPr>
        <p:blipFill>
          <a:blip r:embed="rId3"/>
          <a:stretch>
            <a:fillRect/>
          </a:stretch>
        </p:blipFill>
        <p:spPr>
          <a:xfrm>
            <a:off x="156796" y="100097"/>
            <a:ext cx="1633870" cy="451143"/>
          </a:xfrm>
          <a:prstGeom prst="rect">
            <a:avLst/>
          </a:prstGeom>
        </p:spPr>
      </p:pic>
      <p:sp>
        <p:nvSpPr>
          <p:cNvPr id="10" name="Slide Number Placeholder 5"/>
          <p:cNvSpPr>
            <a:spLocks noGrp="1"/>
          </p:cNvSpPr>
          <p:nvPr>
            <p:ph type="sldNum" sz="quarter" idx="12"/>
          </p:nvPr>
        </p:nvSpPr>
        <p:spPr>
          <a:xfrm>
            <a:off x="263352" y="6237312"/>
            <a:ext cx="576064" cy="390437"/>
          </a:xfrm>
          <a:prstGeom prst="rect">
            <a:avLst/>
          </a:prstGeom>
        </p:spPr>
        <p:txBody>
          <a:bodyPr anchor="ctr"/>
          <a:lstStyle>
            <a:lvl1pPr algn="ctr">
              <a:defRPr sz="1400">
                <a:solidFill>
                  <a:schemeClr val="bg1"/>
                </a:solidFill>
              </a:defRPr>
            </a:lvl1pPr>
          </a:lstStyle>
          <a:p>
            <a:fld id="{F68327C5-B821-4FE9-A59A-A60D9EB59A9A}" type="slidenum">
              <a:rPr lang="en-US" smtClean="0"/>
              <a:pPr/>
              <a:t>‹#›</a:t>
            </a:fld>
            <a:endParaRPr lang="en-US" dirty="0"/>
          </a:p>
        </p:txBody>
      </p:sp>
    </p:spTree>
    <p:extLst>
      <p:ext uri="{BB962C8B-B14F-4D97-AF65-F5344CB8AC3E}">
        <p14:creationId xmlns:p14="http://schemas.microsoft.com/office/powerpoint/2010/main" val="218751663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hyperlink" Target="http://pinterest.com/showeet" TargetMode="External"/><Relationship Id="rId13" Type="http://schemas.openxmlformats.org/officeDocument/2006/relationships/image" Target="../media/image6.png"/><Relationship Id="rId3" Type="http://schemas.openxmlformats.org/officeDocument/2006/relationships/hyperlink" Target="https://www.facebook.com/pages/Neetwork/240707325947259" TargetMode="External"/><Relationship Id="rId7" Type="http://schemas.openxmlformats.org/officeDocument/2006/relationships/image" Target="../media/image3.png"/><Relationship Id="rId12" Type="http://schemas.openxmlformats.org/officeDocument/2006/relationships/hyperlink" Target="http://linhpham.me/" TargetMode="External"/><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hyperlink" Target="http://feeds.feedburner.com/showeet" TargetMode="External"/><Relationship Id="rId11" Type="http://schemas.openxmlformats.org/officeDocument/2006/relationships/image" Target="../media/image5.png"/><Relationship Id="rId5" Type="http://schemas.openxmlformats.org/officeDocument/2006/relationships/image" Target="../media/image2.png"/><Relationship Id="rId10" Type="http://schemas.openxmlformats.org/officeDocument/2006/relationships/hyperlink" Target="https://twitter.com/showeet" TargetMode="External"/><Relationship Id="rId4" Type="http://schemas.openxmlformats.org/officeDocument/2006/relationships/image" Target="../media/image1.png"/><Relationship Id="rId9" Type="http://schemas.openxmlformats.org/officeDocument/2006/relationships/image" Target="../media/image4.png"/><Relationship Id="rId14" Type="http://schemas.openxmlformats.org/officeDocument/2006/relationships/image" Target="../media/image7.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4" name="Rectangle 13"/>
          <p:cNvSpPr/>
          <p:nvPr userDrawn="1"/>
        </p:nvSpPr>
        <p:spPr>
          <a:xfrm>
            <a:off x="0" y="0"/>
            <a:ext cx="5087888" cy="6858000"/>
          </a:xfrm>
          <a:prstGeom prst="rect">
            <a:avLst/>
          </a:prstGeom>
          <a:solidFill>
            <a:srgbClr val="1E26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userDrawn="1"/>
        </p:nvSpPr>
        <p:spPr>
          <a:xfrm>
            <a:off x="5868144" y="821049"/>
            <a:ext cx="5772472" cy="3170099"/>
          </a:xfrm>
          <a:prstGeom prst="rect">
            <a:avLst/>
          </a:prstGeom>
        </p:spPr>
        <p:txBody>
          <a:bodyPr wrap="square">
            <a:spAutoFit/>
          </a:bodyPr>
          <a:lstStyle/>
          <a:p>
            <a:pPr lvl="0"/>
            <a:r>
              <a:rPr lang="en-US" sz="4000" dirty="0">
                <a:solidFill>
                  <a:srgbClr val="909DB3"/>
                </a:solidFill>
                <a:latin typeface="Calibri Light" panose="020F0302020204030204" pitchFamily="34" charset="0"/>
              </a:rPr>
              <a:t>Free creative PowerPoint and Impress templates, charts, diagrams and maps for your outstanding presentations</a:t>
            </a:r>
          </a:p>
        </p:txBody>
      </p:sp>
      <p:grpSp>
        <p:nvGrpSpPr>
          <p:cNvPr id="6" name="Group 5"/>
          <p:cNvGrpSpPr/>
          <p:nvPr userDrawn="1"/>
        </p:nvGrpSpPr>
        <p:grpSpPr>
          <a:xfrm>
            <a:off x="326747" y="2952726"/>
            <a:ext cx="475488" cy="3067687"/>
            <a:chOff x="4820005" y="2954735"/>
            <a:chExt cx="475488" cy="3067687"/>
          </a:xfrm>
        </p:grpSpPr>
        <p:pic>
          <p:nvPicPr>
            <p:cNvPr id="7" name="Picture 6">
              <a:hlinkClick r:id="rId3"/>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0005" y="3602785"/>
              <a:ext cx="470610" cy="47061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20005" y="2954735"/>
              <a:ext cx="470610" cy="470610"/>
            </a:xfrm>
            <a:prstGeom prst="rect">
              <a:avLst/>
            </a:prstGeom>
          </p:spPr>
        </p:pic>
        <p:pic>
          <p:nvPicPr>
            <p:cNvPr id="9" name="Picture 8">
              <a:hlinkClick r:id="rId6"/>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20005" y="5551812"/>
              <a:ext cx="470610" cy="470610"/>
            </a:xfrm>
            <a:prstGeom prst="rect">
              <a:avLst/>
            </a:prstGeom>
          </p:spPr>
        </p:pic>
        <p:pic>
          <p:nvPicPr>
            <p:cNvPr id="10" name="Picture 9">
              <a:hlinkClick r:id="rId8"/>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20005" y="4903763"/>
              <a:ext cx="470610" cy="470610"/>
            </a:xfrm>
            <a:prstGeom prst="rect">
              <a:avLst/>
            </a:prstGeom>
          </p:spPr>
        </p:pic>
        <p:pic>
          <p:nvPicPr>
            <p:cNvPr id="11" name="Picture 10">
              <a:hlinkClick r:id="rId10"/>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820005" y="4250835"/>
              <a:ext cx="475488" cy="475488"/>
            </a:xfrm>
            <a:prstGeom prst="rect">
              <a:avLst/>
            </a:prstGeom>
          </p:spPr>
        </p:pic>
      </p:grpSp>
      <p:pic>
        <p:nvPicPr>
          <p:cNvPr id="12" name="Picture 11">
            <a:hlinkClick r:id="rId12"/>
          </p:cNvPr>
          <p:cNvPicPr>
            <a:picLocks noChangeAspect="1"/>
          </p:cNvPicPr>
          <p:nvPr userDrawn="1"/>
        </p:nvPicPr>
        <p:blipFill>
          <a:blip r:embed="rId13"/>
          <a:stretch>
            <a:fillRect/>
          </a:stretch>
        </p:blipFill>
        <p:spPr>
          <a:xfrm>
            <a:off x="0" y="6898038"/>
            <a:ext cx="2493480" cy="262151"/>
          </a:xfrm>
          <a:prstGeom prst="rect">
            <a:avLst/>
          </a:prstGeom>
        </p:spPr>
      </p:pic>
      <p:sp>
        <p:nvSpPr>
          <p:cNvPr id="13" name="TextBox 12"/>
          <p:cNvSpPr txBox="1"/>
          <p:nvPr userDrawn="1"/>
        </p:nvSpPr>
        <p:spPr>
          <a:xfrm>
            <a:off x="907580" y="3034142"/>
            <a:ext cx="1720407" cy="307777"/>
          </a:xfrm>
          <a:prstGeom prst="rect">
            <a:avLst/>
          </a:prstGeom>
          <a:noFill/>
        </p:spPr>
        <p:txBody>
          <a:bodyPr wrap="none" rtlCol="0" anchor="ctr">
            <a:spAutoFit/>
          </a:bodyPr>
          <a:lstStyle/>
          <a:p>
            <a:r>
              <a:rPr lang="en-US" sz="1400" dirty="0" smtClean="0">
                <a:solidFill>
                  <a:schemeClr val="bg1">
                    <a:lumMod val="85000"/>
                  </a:schemeClr>
                </a:solidFill>
              </a:rPr>
              <a:t>showeet@ymail.com</a:t>
            </a:r>
            <a:endParaRPr lang="en-US" sz="1400" dirty="0">
              <a:solidFill>
                <a:schemeClr val="bg1">
                  <a:lumMod val="85000"/>
                </a:schemeClr>
              </a:solidFill>
            </a:endParaRPr>
          </a:p>
        </p:txBody>
      </p:sp>
      <p:pic>
        <p:nvPicPr>
          <p:cNvPr id="16" name="Picture 15"/>
          <p:cNvPicPr>
            <a:picLocks noChangeAspect="1"/>
          </p:cNvPicPr>
          <p:nvPr userDrawn="1"/>
        </p:nvPicPr>
        <p:blipFill>
          <a:blip r:embed="rId14"/>
          <a:stretch>
            <a:fillRect/>
          </a:stretch>
        </p:blipFill>
        <p:spPr>
          <a:xfrm>
            <a:off x="118884" y="102904"/>
            <a:ext cx="2914141" cy="804742"/>
          </a:xfrm>
          <a:prstGeom prst="rect">
            <a:avLst/>
          </a:prstGeom>
        </p:spPr>
      </p:pic>
    </p:spTree>
    <p:extLst>
      <p:ext uri="{BB962C8B-B14F-4D97-AF65-F5344CB8AC3E}">
        <p14:creationId xmlns:p14="http://schemas.microsoft.com/office/powerpoint/2010/main" val="1600468592"/>
      </p:ext>
    </p:extLst>
  </p:cSld>
  <p:clrMap bg1="lt1" tx1="dk1" bg2="lt2" tx2="dk2" accent1="accent1" accent2="accent2" accent3="accent3" accent4="accent4" accent5="accent5" accent6="accent6" hlink="hlink" folHlink="folHlink"/>
  <p:sldLayoutIdLst>
    <p:sldLayoutId id="2147483707" r:id="rId1"/>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1"/>
          <p:cNvSpPr/>
          <p:nvPr userDrawn="1"/>
        </p:nvSpPr>
        <p:spPr>
          <a:xfrm>
            <a:off x="0" y="0"/>
            <a:ext cx="5087888" cy="6858000"/>
          </a:xfrm>
          <a:prstGeom prst="rect">
            <a:avLst/>
          </a:prstGeom>
          <a:solidFill>
            <a:srgbClr val="1E26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a:blip r:embed="rId3"/>
          <a:stretch>
            <a:fillRect/>
          </a:stretch>
        </p:blipFill>
        <p:spPr>
          <a:xfrm>
            <a:off x="118884" y="102904"/>
            <a:ext cx="2914141" cy="804742"/>
          </a:xfrm>
          <a:prstGeom prst="rect">
            <a:avLst/>
          </a:prstGeom>
        </p:spPr>
      </p:pic>
    </p:spTree>
    <p:extLst>
      <p:ext uri="{BB962C8B-B14F-4D97-AF65-F5344CB8AC3E}">
        <p14:creationId xmlns:p14="http://schemas.microsoft.com/office/powerpoint/2010/main" val="2583933724"/>
      </p:ext>
    </p:extLst>
  </p:cSld>
  <p:clrMap bg1="lt1" tx1="dk1" bg2="lt2" tx2="dk2" accent1="accent1" accent2="accent2" accent3="accent3" accent4="accent4" accent5="accent5" accent6="accent6" hlink="hlink" folHlink="folHlink"/>
  <p:sldLayoutIdLst>
    <p:sldLayoutId id="2147483739" r:id="rId1"/>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3887755" y="3076"/>
            <a:ext cx="7694645" cy="617612"/>
          </a:xfrm>
          <a:prstGeom prst="rect">
            <a:avLst/>
          </a:prstGeom>
        </p:spPr>
        <p:txBody>
          <a:bodyPr vert="horz" lIns="91440" tIns="45720" rIns="91440" bIns="45720" rtlCol="0" anchor="ctr">
            <a:normAutofit/>
          </a:bodyPr>
          <a:lstStyle/>
          <a:p>
            <a:r>
              <a:rPr lang="fr-FR" dirty="0" smtClean="0"/>
              <a:t>Modifiez le style du titre</a:t>
            </a:r>
            <a:endParaRPr lang="en-US" dirty="0"/>
          </a:p>
        </p:txBody>
      </p:sp>
      <p:sp>
        <p:nvSpPr>
          <p:cNvPr id="3" name="Espace réservé du texte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15" name="Rectangle 14"/>
          <p:cNvSpPr/>
          <p:nvPr/>
        </p:nvSpPr>
        <p:spPr>
          <a:xfrm rot="5400000">
            <a:off x="11604686" y="5799923"/>
            <a:ext cx="1839158" cy="276999"/>
          </a:xfrm>
          <a:prstGeom prst="rect">
            <a:avLst/>
          </a:prstGeom>
        </p:spPr>
        <p:txBody>
          <a:bodyPr wrap="non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prstClr val="black"/>
                </a:solidFill>
              </a:rPr>
              <a:t>© Copyright Showeet.com</a:t>
            </a:r>
          </a:p>
        </p:txBody>
      </p:sp>
    </p:spTree>
    <p:extLst>
      <p:ext uri="{BB962C8B-B14F-4D97-AF65-F5344CB8AC3E}">
        <p14:creationId xmlns:p14="http://schemas.microsoft.com/office/powerpoint/2010/main" val="3974763103"/>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3" r:id="rId3"/>
    <p:sldLayoutId id="2147483702" r:id="rId4"/>
    <p:sldLayoutId id="2147483704" r:id="rId5"/>
    <p:sldLayoutId id="2147483706" r:id="rId6"/>
    <p:sldLayoutId id="2147483705" r:id="rId7"/>
    <p:sldLayoutId id="2147483736" r:id="rId8"/>
  </p:sldLayoutIdLst>
  <p:timing>
    <p:tnLst>
      <p:par>
        <p:cTn id="1" dur="indefinite" restart="never" nodeType="tmRoot"/>
      </p:par>
    </p:tnLst>
  </p:timing>
  <p:hf hdr="0" ftr="0" dt="0"/>
  <p:txStyles>
    <p:titleStyle>
      <a:lvl1pPr algn="r" defTabSz="914400" rtl="0" eaLnBrk="1" latinLnBrk="0" hangingPunct="1">
        <a:spcBef>
          <a:spcPct val="0"/>
        </a:spcBef>
        <a:buNone/>
        <a:defRPr sz="3200" b="1" kern="1200" cap="small" normalizeH="0" baseline="0">
          <a:solidFill>
            <a:schemeClr val="accent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3887755" y="3076"/>
            <a:ext cx="7694645" cy="617612"/>
          </a:xfrm>
          <a:prstGeom prst="rect">
            <a:avLst/>
          </a:prstGeom>
        </p:spPr>
        <p:txBody>
          <a:bodyPr vert="horz" lIns="91440" tIns="45720" rIns="91440" bIns="45720" rtlCol="0" anchor="ctr">
            <a:normAutofit/>
          </a:bodyPr>
          <a:lstStyle/>
          <a:p>
            <a:r>
              <a:rPr lang="fr-FR" dirty="0" smtClean="0"/>
              <a:t>Modifiez le style du titre</a:t>
            </a:r>
            <a:endParaRPr lang="en-US" dirty="0"/>
          </a:p>
        </p:txBody>
      </p:sp>
      <p:sp>
        <p:nvSpPr>
          <p:cNvPr id="3" name="Espace réservé du texte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15" name="Rectangle 14"/>
          <p:cNvSpPr/>
          <p:nvPr/>
        </p:nvSpPr>
        <p:spPr>
          <a:xfrm rot="5400000">
            <a:off x="11604686" y="5799923"/>
            <a:ext cx="1839158" cy="276999"/>
          </a:xfrm>
          <a:prstGeom prst="rect">
            <a:avLst/>
          </a:prstGeom>
        </p:spPr>
        <p:txBody>
          <a:bodyPr wrap="non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prstClr val="black"/>
                </a:solidFill>
              </a:rPr>
              <a:t>© Copyright Showeet.com</a:t>
            </a:r>
          </a:p>
        </p:txBody>
      </p:sp>
    </p:spTree>
    <p:extLst>
      <p:ext uri="{BB962C8B-B14F-4D97-AF65-F5344CB8AC3E}">
        <p14:creationId xmlns:p14="http://schemas.microsoft.com/office/powerpoint/2010/main" val="112068766"/>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Lst>
  <p:timing>
    <p:tnLst>
      <p:par>
        <p:cTn id="1" dur="indefinite" restart="never" nodeType="tmRoot"/>
      </p:par>
    </p:tnLst>
  </p:timing>
  <p:hf hdr="0" ftr="0" dt="0"/>
  <p:txStyles>
    <p:titleStyle>
      <a:lvl1pPr algn="r" defTabSz="914400" rtl="0" eaLnBrk="1" latinLnBrk="0" hangingPunct="1">
        <a:spcBef>
          <a:spcPct val="0"/>
        </a:spcBef>
        <a:buNone/>
        <a:defRPr sz="3200" b="1" kern="1200" cap="small" normalizeH="0" baseline="0">
          <a:solidFill>
            <a:schemeClr val="accent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8327C5-B821-4FE9-A59A-A60D9EB59A9A}" type="slidenum">
              <a:rPr lang="en-US" smtClean="0"/>
              <a:t>‹#›</a:t>
            </a:fld>
            <a:endParaRPr lang="en-US"/>
          </a:p>
        </p:txBody>
      </p:sp>
    </p:spTree>
    <p:extLst>
      <p:ext uri="{BB962C8B-B14F-4D97-AF65-F5344CB8AC3E}">
        <p14:creationId xmlns:p14="http://schemas.microsoft.com/office/powerpoint/2010/main" val="2577196195"/>
      </p:ext>
    </p:extLst>
  </p:cSld>
  <p:clrMap bg1="lt1" tx1="dk1" bg2="lt2" tx2="dk2" accent1="accent1" accent2="accent2" accent3="accent3" accent4="accent4" accent5="accent5" accent6="accent6" hlink="hlink" folHlink="folHlink"/>
  <p:sldLayoutIdLst>
    <p:sldLayoutId id="2147483712" r:id="rId1"/>
    <p:sldLayoutId id="2147483723" r:id="rId2"/>
    <p:sldLayoutId id="2147483710" r:id="rId3"/>
    <p:sldLayoutId id="2147483745" r:id="rId4"/>
    <p:sldLayoutId id="2147483724" r:id="rId5"/>
    <p:sldLayoutId id="2147483725" r:id="rId6"/>
    <p:sldLayoutId id="2147483726" r:id="rId7"/>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8.xml"/></Relationships>
</file>

<file path=ppt/slides/_rels/slide113.xml.rels><?xml version="1.0" encoding="UTF-8" standalone="yes"?>
<Relationships xmlns="http://schemas.openxmlformats.org/package/2006/relationships"><Relationship Id="rId8" Type="http://schemas.openxmlformats.org/officeDocument/2006/relationships/hyperlink" Target="http://www.showeet.com/fr/conditions-utilisation/" TargetMode="External"/><Relationship Id="rId3" Type="http://schemas.openxmlformats.org/officeDocument/2006/relationships/hyperlink" Target="http://www.showeet.com/" TargetMode="External"/><Relationship Id="rId7" Type="http://schemas.openxmlformats.org/officeDocument/2006/relationships/image" Target="../media/image16.png"/><Relationship Id="rId2" Type="http://schemas.openxmlformats.org/officeDocument/2006/relationships/notesSlide" Target="../notesSlides/notesSlide113.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hyperlink" Target="http://www.showeet.com/terms-of-use/" TargetMode="External"/><Relationship Id="rId9" Type="http://schemas.openxmlformats.org/officeDocument/2006/relationships/hyperlink" Target="http://www.showeet.com/es/condiciones-de-uso/"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b="1" dirty="0" smtClean="0">
                <a:solidFill>
                  <a:srgbClr val="222A35"/>
                </a:solidFill>
              </a:rPr>
              <a:t>S</a:t>
            </a:r>
            <a:r>
              <a:rPr lang="en-US" b="1" dirty="0" smtClean="0"/>
              <a:t>trategic Planning Tools</a:t>
            </a:r>
            <a:endParaRPr lang="en-US" b="1" dirty="0"/>
          </a:p>
        </p:txBody>
      </p:sp>
      <p:sp>
        <p:nvSpPr>
          <p:cNvPr id="5" name="Subtitle 4"/>
          <p:cNvSpPr>
            <a:spLocks noGrp="1"/>
          </p:cNvSpPr>
          <p:nvPr>
            <p:ph type="subTitle" idx="1"/>
          </p:nvPr>
        </p:nvSpPr>
        <p:spPr/>
        <p:txBody>
          <a:bodyPr/>
          <a:lstStyle/>
          <a:p>
            <a:r>
              <a:rPr lang="en-US" dirty="0" smtClean="0"/>
              <a:t>Pre-designed Models for Presentations</a:t>
            </a:r>
            <a:endParaRPr lang="en-US" dirty="0"/>
          </a:p>
        </p:txBody>
      </p:sp>
      <p:grpSp>
        <p:nvGrpSpPr>
          <p:cNvPr id="6" name="Group 5"/>
          <p:cNvGrpSpPr>
            <a:grpSpLocks noChangeAspect="1"/>
          </p:cNvGrpSpPr>
          <p:nvPr/>
        </p:nvGrpSpPr>
        <p:grpSpPr>
          <a:xfrm>
            <a:off x="1487488" y="2209181"/>
            <a:ext cx="1291827" cy="1291827"/>
            <a:chOff x="1382807" y="174388"/>
            <a:chExt cx="3025588" cy="3025588"/>
          </a:xfrm>
        </p:grpSpPr>
        <p:sp>
          <p:nvSpPr>
            <p:cNvPr id="7" name="Rectangle 6"/>
            <p:cNvSpPr/>
            <p:nvPr/>
          </p:nvSpPr>
          <p:spPr>
            <a:xfrm>
              <a:off x="1382807" y="174388"/>
              <a:ext cx="3025588" cy="3025588"/>
            </a:xfrm>
            <a:prstGeom prst="rect">
              <a:avLst/>
            </a:prstGeom>
            <a:solidFill>
              <a:srgbClr val="9BBB5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8" name="Freeform 7"/>
            <p:cNvSpPr/>
            <p:nvPr/>
          </p:nvSpPr>
          <p:spPr>
            <a:xfrm>
              <a:off x="2264407" y="750511"/>
              <a:ext cx="1253668" cy="1988065"/>
            </a:xfrm>
            <a:custGeom>
              <a:avLst/>
              <a:gdLst/>
              <a:ahLst/>
              <a:cxnLst/>
              <a:rect l="l" t="t" r="r" b="b"/>
              <a:pathLst>
                <a:path w="1253668" h="1988065">
                  <a:moveTo>
                    <a:pt x="676536" y="0"/>
                  </a:moveTo>
                  <a:cubicBezTo>
                    <a:pt x="722034" y="0"/>
                    <a:pt x="767532" y="3462"/>
                    <a:pt x="813030" y="10386"/>
                  </a:cubicBezTo>
                  <a:cubicBezTo>
                    <a:pt x="858528" y="17309"/>
                    <a:pt x="901059" y="26706"/>
                    <a:pt x="940622" y="38575"/>
                  </a:cubicBezTo>
                  <a:cubicBezTo>
                    <a:pt x="980186" y="50444"/>
                    <a:pt x="1015298" y="63796"/>
                    <a:pt x="1045960" y="78633"/>
                  </a:cubicBezTo>
                  <a:cubicBezTo>
                    <a:pt x="1076621" y="93469"/>
                    <a:pt x="1096898" y="105833"/>
                    <a:pt x="1106789" y="115724"/>
                  </a:cubicBezTo>
                  <a:cubicBezTo>
                    <a:pt x="1116680" y="125614"/>
                    <a:pt x="1123356" y="134022"/>
                    <a:pt x="1126818" y="140945"/>
                  </a:cubicBezTo>
                  <a:cubicBezTo>
                    <a:pt x="1130279" y="147869"/>
                    <a:pt x="1133247" y="157018"/>
                    <a:pt x="1135719" y="168392"/>
                  </a:cubicBezTo>
                  <a:cubicBezTo>
                    <a:pt x="1138192" y="179767"/>
                    <a:pt x="1139923" y="194109"/>
                    <a:pt x="1140912" y="211418"/>
                  </a:cubicBezTo>
                  <a:cubicBezTo>
                    <a:pt x="1141901" y="228727"/>
                    <a:pt x="1142396" y="250239"/>
                    <a:pt x="1142396" y="275956"/>
                  </a:cubicBezTo>
                  <a:cubicBezTo>
                    <a:pt x="1142396" y="304639"/>
                    <a:pt x="1141654" y="328872"/>
                    <a:pt x="1140170" y="348653"/>
                  </a:cubicBezTo>
                  <a:cubicBezTo>
                    <a:pt x="1138687" y="368435"/>
                    <a:pt x="1136214" y="384755"/>
                    <a:pt x="1132752" y="397613"/>
                  </a:cubicBezTo>
                  <a:cubicBezTo>
                    <a:pt x="1129291" y="410471"/>
                    <a:pt x="1124345" y="419868"/>
                    <a:pt x="1117916" y="425802"/>
                  </a:cubicBezTo>
                  <a:cubicBezTo>
                    <a:pt x="1111487" y="431737"/>
                    <a:pt x="1102832" y="434704"/>
                    <a:pt x="1091952" y="434704"/>
                  </a:cubicBezTo>
                  <a:cubicBezTo>
                    <a:pt x="1081072" y="434704"/>
                    <a:pt x="1063763" y="427780"/>
                    <a:pt x="1040025" y="413933"/>
                  </a:cubicBezTo>
                  <a:cubicBezTo>
                    <a:pt x="1016287" y="400086"/>
                    <a:pt x="987109" y="385002"/>
                    <a:pt x="952491" y="368682"/>
                  </a:cubicBezTo>
                  <a:cubicBezTo>
                    <a:pt x="917873" y="352363"/>
                    <a:pt x="877815" y="337526"/>
                    <a:pt x="832317" y="324174"/>
                  </a:cubicBezTo>
                  <a:cubicBezTo>
                    <a:pt x="786819" y="310821"/>
                    <a:pt x="736870" y="304145"/>
                    <a:pt x="682470" y="304145"/>
                  </a:cubicBezTo>
                  <a:cubicBezTo>
                    <a:pt x="639940" y="304145"/>
                    <a:pt x="602849" y="309337"/>
                    <a:pt x="571198" y="319723"/>
                  </a:cubicBezTo>
                  <a:cubicBezTo>
                    <a:pt x="539547" y="330108"/>
                    <a:pt x="513089" y="344450"/>
                    <a:pt x="491824" y="362748"/>
                  </a:cubicBezTo>
                  <a:cubicBezTo>
                    <a:pt x="470559" y="381046"/>
                    <a:pt x="454733" y="403053"/>
                    <a:pt x="444348" y="428770"/>
                  </a:cubicBezTo>
                  <a:cubicBezTo>
                    <a:pt x="433962" y="454486"/>
                    <a:pt x="428770" y="481686"/>
                    <a:pt x="428770" y="510369"/>
                  </a:cubicBezTo>
                  <a:cubicBezTo>
                    <a:pt x="428770" y="552900"/>
                    <a:pt x="440391" y="589743"/>
                    <a:pt x="463635" y="620900"/>
                  </a:cubicBezTo>
                  <a:cubicBezTo>
                    <a:pt x="486878" y="652056"/>
                    <a:pt x="518035" y="679750"/>
                    <a:pt x="557104" y="703983"/>
                  </a:cubicBezTo>
                  <a:cubicBezTo>
                    <a:pt x="596173" y="728215"/>
                    <a:pt x="640434" y="750965"/>
                    <a:pt x="689889" y="772230"/>
                  </a:cubicBezTo>
                  <a:cubicBezTo>
                    <a:pt x="739343" y="793495"/>
                    <a:pt x="789786" y="815997"/>
                    <a:pt x="841219" y="839735"/>
                  </a:cubicBezTo>
                  <a:cubicBezTo>
                    <a:pt x="892651" y="863473"/>
                    <a:pt x="943095" y="890426"/>
                    <a:pt x="992549" y="920593"/>
                  </a:cubicBezTo>
                  <a:cubicBezTo>
                    <a:pt x="1042003" y="950760"/>
                    <a:pt x="1086018" y="986862"/>
                    <a:pt x="1124592" y="1028898"/>
                  </a:cubicBezTo>
                  <a:cubicBezTo>
                    <a:pt x="1163167" y="1070934"/>
                    <a:pt x="1194323" y="1120389"/>
                    <a:pt x="1218061" y="1177261"/>
                  </a:cubicBezTo>
                  <a:cubicBezTo>
                    <a:pt x="1241799" y="1234134"/>
                    <a:pt x="1253668" y="1301144"/>
                    <a:pt x="1253668" y="1378293"/>
                  </a:cubicBezTo>
                  <a:cubicBezTo>
                    <a:pt x="1253668" y="1479180"/>
                    <a:pt x="1234875" y="1567703"/>
                    <a:pt x="1197290" y="1643863"/>
                  </a:cubicBezTo>
                  <a:cubicBezTo>
                    <a:pt x="1159705" y="1720023"/>
                    <a:pt x="1108767" y="1783571"/>
                    <a:pt x="1044476" y="1834509"/>
                  </a:cubicBezTo>
                  <a:cubicBezTo>
                    <a:pt x="980186" y="1885447"/>
                    <a:pt x="905015" y="1923774"/>
                    <a:pt x="818964" y="1949491"/>
                  </a:cubicBezTo>
                  <a:cubicBezTo>
                    <a:pt x="732914" y="1975207"/>
                    <a:pt x="640929" y="1988065"/>
                    <a:pt x="543009" y="1988065"/>
                  </a:cubicBezTo>
                  <a:cubicBezTo>
                    <a:pt x="476740" y="1988065"/>
                    <a:pt x="415170" y="1982625"/>
                    <a:pt x="358297" y="1971745"/>
                  </a:cubicBezTo>
                  <a:cubicBezTo>
                    <a:pt x="301425" y="1960865"/>
                    <a:pt x="251228" y="1947760"/>
                    <a:pt x="207709" y="1932429"/>
                  </a:cubicBezTo>
                  <a:cubicBezTo>
                    <a:pt x="164189" y="1917098"/>
                    <a:pt x="127840" y="1901025"/>
                    <a:pt x="98662" y="1884211"/>
                  </a:cubicBezTo>
                  <a:cubicBezTo>
                    <a:pt x="69484" y="1867396"/>
                    <a:pt x="48466" y="1852560"/>
                    <a:pt x="35607" y="1839702"/>
                  </a:cubicBezTo>
                  <a:cubicBezTo>
                    <a:pt x="22749" y="1826844"/>
                    <a:pt x="13600" y="1808299"/>
                    <a:pt x="8160" y="1784066"/>
                  </a:cubicBezTo>
                  <a:cubicBezTo>
                    <a:pt x="2720" y="1759833"/>
                    <a:pt x="0" y="1724968"/>
                    <a:pt x="0" y="1679470"/>
                  </a:cubicBezTo>
                  <a:cubicBezTo>
                    <a:pt x="0" y="1648808"/>
                    <a:pt x="989" y="1623092"/>
                    <a:pt x="2968" y="1602321"/>
                  </a:cubicBezTo>
                  <a:cubicBezTo>
                    <a:pt x="4946" y="1581551"/>
                    <a:pt x="8160" y="1564736"/>
                    <a:pt x="12611" y="1551878"/>
                  </a:cubicBezTo>
                  <a:cubicBezTo>
                    <a:pt x="17062" y="1539020"/>
                    <a:pt x="22997" y="1529871"/>
                    <a:pt x="30415" y="1524431"/>
                  </a:cubicBezTo>
                  <a:cubicBezTo>
                    <a:pt x="37833" y="1518991"/>
                    <a:pt x="46487" y="1516271"/>
                    <a:pt x="56378" y="1516271"/>
                  </a:cubicBezTo>
                  <a:cubicBezTo>
                    <a:pt x="70226" y="1516271"/>
                    <a:pt x="89760" y="1524431"/>
                    <a:pt x="114982" y="1540751"/>
                  </a:cubicBezTo>
                  <a:cubicBezTo>
                    <a:pt x="140203" y="1557071"/>
                    <a:pt x="172596" y="1575121"/>
                    <a:pt x="212159" y="1594903"/>
                  </a:cubicBezTo>
                  <a:cubicBezTo>
                    <a:pt x="251723" y="1614685"/>
                    <a:pt x="298952" y="1632736"/>
                    <a:pt x="353846" y="1649056"/>
                  </a:cubicBezTo>
                  <a:cubicBezTo>
                    <a:pt x="408741" y="1665376"/>
                    <a:pt x="472289" y="1673536"/>
                    <a:pt x="544493" y="1673536"/>
                  </a:cubicBezTo>
                  <a:cubicBezTo>
                    <a:pt x="591969" y="1673536"/>
                    <a:pt x="634500" y="1667848"/>
                    <a:pt x="672085" y="1656474"/>
                  </a:cubicBezTo>
                  <a:cubicBezTo>
                    <a:pt x="709670" y="1645099"/>
                    <a:pt x="741568" y="1629027"/>
                    <a:pt x="767779" y="1608256"/>
                  </a:cubicBezTo>
                  <a:cubicBezTo>
                    <a:pt x="793990" y="1587485"/>
                    <a:pt x="814019" y="1561769"/>
                    <a:pt x="827866" y="1531107"/>
                  </a:cubicBezTo>
                  <a:cubicBezTo>
                    <a:pt x="841713" y="1500445"/>
                    <a:pt x="848637" y="1466322"/>
                    <a:pt x="848637" y="1428736"/>
                  </a:cubicBezTo>
                  <a:cubicBezTo>
                    <a:pt x="848637" y="1385217"/>
                    <a:pt x="836768" y="1347879"/>
                    <a:pt x="813030" y="1316722"/>
                  </a:cubicBezTo>
                  <a:cubicBezTo>
                    <a:pt x="789292" y="1285566"/>
                    <a:pt x="758383" y="1257872"/>
                    <a:pt x="720303" y="1233639"/>
                  </a:cubicBezTo>
                  <a:cubicBezTo>
                    <a:pt x="682223" y="1209406"/>
                    <a:pt x="638950" y="1186657"/>
                    <a:pt x="590485" y="1165392"/>
                  </a:cubicBezTo>
                  <a:cubicBezTo>
                    <a:pt x="542020" y="1144127"/>
                    <a:pt x="492071" y="1121625"/>
                    <a:pt x="440639" y="1097887"/>
                  </a:cubicBezTo>
                  <a:cubicBezTo>
                    <a:pt x="389206" y="1074149"/>
                    <a:pt x="339257" y="1047196"/>
                    <a:pt x="290792" y="1017029"/>
                  </a:cubicBezTo>
                  <a:cubicBezTo>
                    <a:pt x="242327" y="986862"/>
                    <a:pt x="199054" y="950760"/>
                    <a:pt x="160974" y="908724"/>
                  </a:cubicBezTo>
                  <a:cubicBezTo>
                    <a:pt x="122894" y="866688"/>
                    <a:pt x="91985" y="816986"/>
                    <a:pt x="68247" y="759619"/>
                  </a:cubicBezTo>
                  <a:cubicBezTo>
                    <a:pt x="44509" y="702252"/>
                    <a:pt x="32640" y="633511"/>
                    <a:pt x="32640" y="553394"/>
                  </a:cubicBezTo>
                  <a:cubicBezTo>
                    <a:pt x="32640" y="461409"/>
                    <a:pt x="49702" y="380552"/>
                    <a:pt x="83825" y="310821"/>
                  </a:cubicBezTo>
                  <a:cubicBezTo>
                    <a:pt x="117949" y="241090"/>
                    <a:pt x="163942" y="183229"/>
                    <a:pt x="221803" y="137236"/>
                  </a:cubicBezTo>
                  <a:cubicBezTo>
                    <a:pt x="279665" y="91244"/>
                    <a:pt x="347912" y="56873"/>
                    <a:pt x="426544" y="34124"/>
                  </a:cubicBezTo>
                  <a:cubicBezTo>
                    <a:pt x="505177" y="11375"/>
                    <a:pt x="588507" y="0"/>
                    <a:pt x="676536" y="0"/>
                  </a:cubicBezTo>
                  <a:close/>
                </a:path>
              </a:pathLst>
            </a:custGeom>
            <a:solidFill>
              <a:sysClr val="window" lastClr="FFFFFF"/>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9" name="Freeform 8"/>
            <p:cNvSpPr/>
            <p:nvPr/>
          </p:nvSpPr>
          <p:spPr>
            <a:xfrm>
              <a:off x="2364223" y="875192"/>
              <a:ext cx="2044172" cy="2324784"/>
            </a:xfrm>
            <a:custGeom>
              <a:avLst/>
              <a:gdLst>
                <a:gd name="connsiteX0" fmla="*/ 1014087 w 2044172"/>
                <a:gd name="connsiteY0" fmla="*/ 0 h 2324784"/>
                <a:gd name="connsiteX1" fmla="*/ 2044172 w 2044172"/>
                <a:gd name="connsiteY1" fmla="*/ 893564 h 2324784"/>
                <a:gd name="connsiteX2" fmla="*/ 2044172 w 2044172"/>
                <a:gd name="connsiteY2" fmla="*/ 2324784 h 2324784"/>
                <a:gd name="connsiteX3" fmla="*/ 650948 w 2044172"/>
                <a:gd name="connsiteY3" fmla="*/ 2324784 h 2324784"/>
                <a:gd name="connsiteX4" fmla="*/ 0 w 2044172"/>
                <a:gd name="connsiteY4" fmla="*/ 1760108 h 2324784"/>
                <a:gd name="connsiteX5" fmla="*/ 47991 w 2044172"/>
                <a:gd name="connsiteY5" fmla="*/ 1784194 h 2324784"/>
                <a:gd name="connsiteX6" fmla="*/ 107893 w 2044172"/>
                <a:gd name="connsiteY6" fmla="*/ 1807747 h 2324784"/>
                <a:gd name="connsiteX7" fmla="*/ 258481 w 2044172"/>
                <a:gd name="connsiteY7" fmla="*/ 1847063 h 2324784"/>
                <a:gd name="connsiteX8" fmla="*/ 443193 w 2044172"/>
                <a:gd name="connsiteY8" fmla="*/ 1863383 h 2324784"/>
                <a:gd name="connsiteX9" fmla="*/ 719148 w 2044172"/>
                <a:gd name="connsiteY9" fmla="*/ 1824809 h 2324784"/>
                <a:gd name="connsiteX10" fmla="*/ 944660 w 2044172"/>
                <a:gd name="connsiteY10" fmla="*/ 1709827 h 2324784"/>
                <a:gd name="connsiteX11" fmla="*/ 1097474 w 2044172"/>
                <a:gd name="connsiteY11" fmla="*/ 1519181 h 2324784"/>
                <a:gd name="connsiteX12" fmla="*/ 1153852 w 2044172"/>
                <a:gd name="connsiteY12" fmla="*/ 1253611 h 2324784"/>
                <a:gd name="connsiteX13" fmla="*/ 1118245 w 2044172"/>
                <a:gd name="connsiteY13" fmla="*/ 1052579 h 2324784"/>
                <a:gd name="connsiteX14" fmla="*/ 1024776 w 2044172"/>
                <a:gd name="connsiteY14" fmla="*/ 904216 h 2324784"/>
                <a:gd name="connsiteX15" fmla="*/ 892733 w 2044172"/>
                <a:gd name="connsiteY15" fmla="*/ 795911 h 2324784"/>
                <a:gd name="connsiteX16" fmla="*/ 741403 w 2044172"/>
                <a:gd name="connsiteY16" fmla="*/ 715053 h 2324784"/>
                <a:gd name="connsiteX17" fmla="*/ 590073 w 2044172"/>
                <a:gd name="connsiteY17" fmla="*/ 647548 h 2324784"/>
                <a:gd name="connsiteX18" fmla="*/ 457288 w 2044172"/>
                <a:gd name="connsiteY18" fmla="*/ 579301 h 2324784"/>
                <a:gd name="connsiteX19" fmla="*/ 363819 w 2044172"/>
                <a:gd name="connsiteY19" fmla="*/ 496218 h 2324784"/>
                <a:gd name="connsiteX20" fmla="*/ 328954 w 2044172"/>
                <a:gd name="connsiteY20" fmla="*/ 385687 h 2324784"/>
                <a:gd name="connsiteX21" fmla="*/ 344532 w 2044172"/>
                <a:gd name="connsiteY21" fmla="*/ 304088 h 2324784"/>
                <a:gd name="connsiteX22" fmla="*/ 392008 w 2044172"/>
                <a:gd name="connsiteY22" fmla="*/ 238066 h 2324784"/>
                <a:gd name="connsiteX23" fmla="*/ 471382 w 2044172"/>
                <a:gd name="connsiteY23" fmla="*/ 195041 h 2324784"/>
                <a:gd name="connsiteX24" fmla="*/ 582654 w 2044172"/>
                <a:gd name="connsiteY24" fmla="*/ 179463 h 2324784"/>
                <a:gd name="connsiteX25" fmla="*/ 732501 w 2044172"/>
                <a:gd name="connsiteY25" fmla="*/ 199492 h 2324784"/>
                <a:gd name="connsiteX26" fmla="*/ 852675 w 2044172"/>
                <a:gd name="connsiteY26" fmla="*/ 244000 h 2324784"/>
                <a:gd name="connsiteX27" fmla="*/ 940209 w 2044172"/>
                <a:gd name="connsiteY27" fmla="*/ 289251 h 2324784"/>
                <a:gd name="connsiteX28" fmla="*/ 992136 w 2044172"/>
                <a:gd name="connsiteY28" fmla="*/ 310022 h 2324784"/>
                <a:gd name="connsiteX29" fmla="*/ 1018100 w 2044172"/>
                <a:gd name="connsiteY29" fmla="*/ 301120 h 2324784"/>
                <a:gd name="connsiteX30" fmla="*/ 1032936 w 2044172"/>
                <a:gd name="connsiteY30" fmla="*/ 272931 h 2324784"/>
                <a:gd name="connsiteX31" fmla="*/ 1040354 w 2044172"/>
                <a:gd name="connsiteY31" fmla="*/ 223971 h 2324784"/>
                <a:gd name="connsiteX32" fmla="*/ 1042580 w 2044172"/>
                <a:gd name="connsiteY32" fmla="*/ 151274 h 2324784"/>
                <a:gd name="connsiteX33" fmla="*/ 1041096 w 2044172"/>
                <a:gd name="connsiteY33" fmla="*/ 86736 h 2324784"/>
                <a:gd name="connsiteX34" fmla="*/ 1035903 w 2044172"/>
                <a:gd name="connsiteY34" fmla="*/ 43710 h 2324784"/>
                <a:gd name="connsiteX35" fmla="*/ 1027002 w 2044172"/>
                <a:gd name="connsiteY35" fmla="*/ 16263 h 2324784"/>
                <a:gd name="connsiteX36" fmla="*/ 1014087 w 2044172"/>
                <a:gd name="connsiteY36" fmla="*/ 0 h 2324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044172" h="2324784">
                  <a:moveTo>
                    <a:pt x="1014087" y="0"/>
                  </a:moveTo>
                  <a:lnTo>
                    <a:pt x="2044172" y="893564"/>
                  </a:lnTo>
                  <a:lnTo>
                    <a:pt x="2044172" y="2324784"/>
                  </a:lnTo>
                  <a:lnTo>
                    <a:pt x="650948" y="2324784"/>
                  </a:lnTo>
                  <a:lnTo>
                    <a:pt x="0" y="1760108"/>
                  </a:lnTo>
                  <a:lnTo>
                    <a:pt x="47991" y="1784194"/>
                  </a:lnTo>
                  <a:cubicBezTo>
                    <a:pt x="66166" y="1792231"/>
                    <a:pt x="86133" y="1800082"/>
                    <a:pt x="107893" y="1807747"/>
                  </a:cubicBezTo>
                  <a:cubicBezTo>
                    <a:pt x="151412" y="1823078"/>
                    <a:pt x="201609" y="1836183"/>
                    <a:pt x="258481" y="1847063"/>
                  </a:cubicBezTo>
                  <a:cubicBezTo>
                    <a:pt x="315354" y="1857943"/>
                    <a:pt x="376924" y="1863383"/>
                    <a:pt x="443193" y="1863383"/>
                  </a:cubicBezTo>
                  <a:cubicBezTo>
                    <a:pt x="541113" y="1863383"/>
                    <a:pt x="633098" y="1850525"/>
                    <a:pt x="719148" y="1824809"/>
                  </a:cubicBezTo>
                  <a:cubicBezTo>
                    <a:pt x="805199" y="1799092"/>
                    <a:pt x="880370" y="1760765"/>
                    <a:pt x="944660" y="1709827"/>
                  </a:cubicBezTo>
                  <a:cubicBezTo>
                    <a:pt x="1008951" y="1658889"/>
                    <a:pt x="1059889" y="1595341"/>
                    <a:pt x="1097474" y="1519181"/>
                  </a:cubicBezTo>
                  <a:cubicBezTo>
                    <a:pt x="1135059" y="1443021"/>
                    <a:pt x="1153852" y="1354498"/>
                    <a:pt x="1153852" y="1253611"/>
                  </a:cubicBezTo>
                  <a:cubicBezTo>
                    <a:pt x="1153852" y="1176462"/>
                    <a:pt x="1141983" y="1109452"/>
                    <a:pt x="1118245" y="1052579"/>
                  </a:cubicBezTo>
                  <a:cubicBezTo>
                    <a:pt x="1094507" y="995707"/>
                    <a:pt x="1063351" y="946252"/>
                    <a:pt x="1024776" y="904216"/>
                  </a:cubicBezTo>
                  <a:cubicBezTo>
                    <a:pt x="986202" y="862180"/>
                    <a:pt x="942187" y="826078"/>
                    <a:pt x="892733" y="795911"/>
                  </a:cubicBezTo>
                  <a:cubicBezTo>
                    <a:pt x="843279" y="765744"/>
                    <a:pt x="792835" y="738791"/>
                    <a:pt x="741403" y="715053"/>
                  </a:cubicBezTo>
                  <a:cubicBezTo>
                    <a:pt x="689970" y="691315"/>
                    <a:pt x="639527" y="668813"/>
                    <a:pt x="590073" y="647548"/>
                  </a:cubicBezTo>
                  <a:cubicBezTo>
                    <a:pt x="540618" y="626283"/>
                    <a:pt x="496357" y="603533"/>
                    <a:pt x="457288" y="579301"/>
                  </a:cubicBezTo>
                  <a:cubicBezTo>
                    <a:pt x="418219" y="555068"/>
                    <a:pt x="387062" y="527374"/>
                    <a:pt x="363819" y="496218"/>
                  </a:cubicBezTo>
                  <a:cubicBezTo>
                    <a:pt x="340575" y="465061"/>
                    <a:pt x="328954" y="428218"/>
                    <a:pt x="328954" y="385687"/>
                  </a:cubicBezTo>
                  <a:cubicBezTo>
                    <a:pt x="328954" y="357004"/>
                    <a:pt x="334146" y="329804"/>
                    <a:pt x="344532" y="304088"/>
                  </a:cubicBezTo>
                  <a:cubicBezTo>
                    <a:pt x="354917" y="278371"/>
                    <a:pt x="370743" y="256364"/>
                    <a:pt x="392008" y="238066"/>
                  </a:cubicBezTo>
                  <a:cubicBezTo>
                    <a:pt x="413273" y="219768"/>
                    <a:pt x="439731" y="205426"/>
                    <a:pt x="471382" y="195041"/>
                  </a:cubicBezTo>
                  <a:cubicBezTo>
                    <a:pt x="503033" y="184655"/>
                    <a:pt x="540124" y="179463"/>
                    <a:pt x="582654" y="179463"/>
                  </a:cubicBezTo>
                  <a:cubicBezTo>
                    <a:pt x="637054" y="179463"/>
                    <a:pt x="687003" y="186139"/>
                    <a:pt x="732501" y="199492"/>
                  </a:cubicBezTo>
                  <a:cubicBezTo>
                    <a:pt x="777999" y="212844"/>
                    <a:pt x="818057" y="227681"/>
                    <a:pt x="852675" y="244000"/>
                  </a:cubicBezTo>
                  <a:cubicBezTo>
                    <a:pt x="887293" y="260320"/>
                    <a:pt x="916471" y="275404"/>
                    <a:pt x="940209" y="289251"/>
                  </a:cubicBezTo>
                  <a:cubicBezTo>
                    <a:pt x="963947" y="303098"/>
                    <a:pt x="981256" y="310022"/>
                    <a:pt x="992136" y="310022"/>
                  </a:cubicBezTo>
                  <a:cubicBezTo>
                    <a:pt x="1003016" y="310022"/>
                    <a:pt x="1011671" y="307055"/>
                    <a:pt x="1018100" y="301120"/>
                  </a:cubicBezTo>
                  <a:cubicBezTo>
                    <a:pt x="1024529" y="295186"/>
                    <a:pt x="1029475" y="285789"/>
                    <a:pt x="1032936" y="272931"/>
                  </a:cubicBezTo>
                  <a:cubicBezTo>
                    <a:pt x="1036398" y="260073"/>
                    <a:pt x="1038871" y="243753"/>
                    <a:pt x="1040354" y="223971"/>
                  </a:cubicBezTo>
                  <a:cubicBezTo>
                    <a:pt x="1041838" y="204190"/>
                    <a:pt x="1042580" y="179957"/>
                    <a:pt x="1042580" y="151274"/>
                  </a:cubicBezTo>
                  <a:cubicBezTo>
                    <a:pt x="1042580" y="125557"/>
                    <a:pt x="1042085" y="104045"/>
                    <a:pt x="1041096" y="86736"/>
                  </a:cubicBezTo>
                  <a:cubicBezTo>
                    <a:pt x="1040107" y="69427"/>
                    <a:pt x="1038376" y="55085"/>
                    <a:pt x="1035903" y="43710"/>
                  </a:cubicBezTo>
                  <a:cubicBezTo>
                    <a:pt x="1033431" y="32336"/>
                    <a:pt x="1030463" y="23187"/>
                    <a:pt x="1027002" y="16263"/>
                  </a:cubicBezTo>
                  <a:lnTo>
                    <a:pt x="1014087" y="0"/>
                  </a:lnTo>
                  <a:close/>
                </a:path>
              </a:pathLst>
            </a:custGeom>
            <a:solidFill>
              <a:srgbClr val="000000">
                <a:alpha val="2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3477850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271464" y="1402066"/>
            <a:ext cx="4582469" cy="4581772"/>
            <a:chOff x="4005982" y="1769592"/>
            <a:chExt cx="4582469" cy="4581772"/>
          </a:xfrm>
        </p:grpSpPr>
        <p:cxnSp>
          <p:nvCxnSpPr>
            <p:cNvPr id="63" name="Straight Arrow Connector 62"/>
            <p:cNvCxnSpPr/>
            <p:nvPr/>
          </p:nvCxnSpPr>
          <p:spPr>
            <a:xfrm flipH="1">
              <a:off x="4005982" y="6351364"/>
              <a:ext cx="458246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8588451" y="1769592"/>
              <a:ext cx="0" cy="45817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6" name="Subtitle 5"/>
          <p:cNvSpPr>
            <a:spLocks noGrp="1"/>
          </p:cNvSpPr>
          <p:nvPr>
            <p:ph type="subTitle" idx="1"/>
          </p:nvPr>
        </p:nvSpPr>
        <p:spPr/>
        <p:txBody>
          <a:bodyPr/>
          <a:lstStyle/>
          <a:p>
            <a:r>
              <a:rPr lang="en-US" dirty="0"/>
              <a:t>The Growth Share Matrix</a:t>
            </a:r>
          </a:p>
        </p:txBody>
      </p:sp>
      <p:sp>
        <p:nvSpPr>
          <p:cNvPr id="5" name="Title 4"/>
          <p:cNvSpPr>
            <a:spLocks noGrp="1"/>
          </p:cNvSpPr>
          <p:nvPr>
            <p:ph type="title"/>
          </p:nvPr>
        </p:nvSpPr>
        <p:spPr/>
        <p:txBody>
          <a:bodyPr/>
          <a:lstStyle/>
          <a:p>
            <a:r>
              <a:rPr lang="en-US" dirty="0"/>
              <a:t>Boston Consulting Group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10</a:t>
            </a:fld>
            <a:endParaRPr lang="en-US"/>
          </a:p>
        </p:txBody>
      </p:sp>
      <p:sp>
        <p:nvSpPr>
          <p:cNvPr id="20" name="TextBox 19"/>
          <p:cNvSpPr txBox="1"/>
          <p:nvPr/>
        </p:nvSpPr>
        <p:spPr>
          <a:xfrm rot="16200000">
            <a:off x="5064230" y="3230126"/>
            <a:ext cx="1579407" cy="523220"/>
          </a:xfrm>
          <a:prstGeom prst="rect">
            <a:avLst/>
          </a:prstGeom>
          <a:solidFill>
            <a:schemeClr val="bg1"/>
          </a:solidFill>
        </p:spPr>
        <p:txBody>
          <a:bodyPr wrap="none" rtlCol="0" anchor="ctr">
            <a:spAutoFit/>
          </a:bodyPr>
          <a:lstStyle/>
          <a:p>
            <a:r>
              <a:rPr lang="en-US" sz="2800" b="1" dirty="0" smtClean="0"/>
              <a:t>GROWTH</a:t>
            </a:r>
            <a:endParaRPr lang="en-US" sz="2800" b="1" dirty="0"/>
          </a:p>
        </p:txBody>
      </p:sp>
      <p:sp>
        <p:nvSpPr>
          <p:cNvPr id="21" name="TextBox 20"/>
          <p:cNvSpPr txBox="1"/>
          <p:nvPr/>
        </p:nvSpPr>
        <p:spPr>
          <a:xfrm>
            <a:off x="2773821" y="5722228"/>
            <a:ext cx="1175323" cy="523220"/>
          </a:xfrm>
          <a:prstGeom prst="rect">
            <a:avLst/>
          </a:prstGeom>
          <a:solidFill>
            <a:schemeClr val="bg1"/>
          </a:solidFill>
        </p:spPr>
        <p:txBody>
          <a:bodyPr wrap="none" rtlCol="0" anchor="ctr">
            <a:spAutoFit/>
          </a:bodyPr>
          <a:lstStyle/>
          <a:p>
            <a:pPr algn="ctr"/>
            <a:r>
              <a:rPr lang="en-US" sz="2800" b="1" dirty="0" smtClean="0"/>
              <a:t>SHARE</a:t>
            </a:r>
            <a:endParaRPr lang="en-US" sz="2800" b="1" dirty="0"/>
          </a:p>
        </p:txBody>
      </p:sp>
      <p:sp>
        <p:nvSpPr>
          <p:cNvPr id="90" name="Rectangle 89"/>
          <p:cNvSpPr/>
          <p:nvPr/>
        </p:nvSpPr>
        <p:spPr>
          <a:xfrm>
            <a:off x="1270259" y="1398780"/>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Stars</a:t>
            </a:r>
            <a:endParaRPr lang="en-US" sz="2800" b="1" dirty="0">
              <a:effectLst>
                <a:outerShdw blurRad="38100" dist="38100" dir="2700000" algn="tl">
                  <a:srgbClr val="000000">
                    <a:alpha val="43137"/>
                  </a:srgbClr>
                </a:outerShdw>
              </a:effectLst>
            </a:endParaRPr>
          </a:p>
        </p:txBody>
      </p:sp>
      <p:sp>
        <p:nvSpPr>
          <p:cNvPr id="98" name="Rectangle 97"/>
          <p:cNvSpPr/>
          <p:nvPr/>
        </p:nvSpPr>
        <p:spPr>
          <a:xfrm>
            <a:off x="3448965" y="3579218"/>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Dogs</a:t>
            </a:r>
            <a:endParaRPr lang="en-US" sz="2800" b="1" dirty="0">
              <a:effectLst>
                <a:outerShdw blurRad="38100" dist="38100" dir="2700000" algn="tl">
                  <a:srgbClr val="000000">
                    <a:alpha val="43137"/>
                  </a:srgbClr>
                </a:outerShdw>
              </a:effectLst>
            </a:endParaRPr>
          </a:p>
        </p:txBody>
      </p:sp>
      <p:sp>
        <p:nvSpPr>
          <p:cNvPr id="105" name="Rectangle 104"/>
          <p:cNvSpPr/>
          <p:nvPr/>
        </p:nvSpPr>
        <p:spPr>
          <a:xfrm>
            <a:off x="3448965" y="1398780"/>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Question</a:t>
            </a:r>
          </a:p>
          <a:p>
            <a:pPr algn="ctr"/>
            <a:r>
              <a:rPr lang="en-US" sz="2800" b="1" dirty="0" smtClean="0">
                <a:effectLst>
                  <a:outerShdw blurRad="38100" dist="38100" dir="2700000" algn="tl">
                    <a:srgbClr val="000000">
                      <a:alpha val="43137"/>
                    </a:srgbClr>
                  </a:outerShdw>
                </a:effectLst>
              </a:rPr>
              <a:t>Marks</a:t>
            </a:r>
            <a:endParaRPr lang="en-US" sz="2800" b="1" dirty="0">
              <a:effectLst>
                <a:outerShdw blurRad="38100" dist="38100" dir="2700000" algn="tl">
                  <a:srgbClr val="000000">
                    <a:alpha val="43137"/>
                  </a:srgbClr>
                </a:outerShdw>
              </a:effectLst>
            </a:endParaRPr>
          </a:p>
        </p:txBody>
      </p:sp>
      <p:sp>
        <p:nvSpPr>
          <p:cNvPr id="117" name="Rectangle 116"/>
          <p:cNvSpPr/>
          <p:nvPr/>
        </p:nvSpPr>
        <p:spPr>
          <a:xfrm>
            <a:off x="1270259" y="3579218"/>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Cash</a:t>
            </a:r>
          </a:p>
          <a:p>
            <a:pPr algn="ctr"/>
            <a:r>
              <a:rPr lang="en-US" sz="2800" b="1" dirty="0" smtClean="0">
                <a:effectLst>
                  <a:outerShdw blurRad="38100" dist="38100" dir="2700000" algn="tl">
                    <a:srgbClr val="000000">
                      <a:alpha val="43137"/>
                    </a:srgbClr>
                  </a:outerShdw>
                </a:effectLst>
              </a:rPr>
              <a:t>Cows</a:t>
            </a:r>
            <a:endParaRPr lang="en-US" sz="2800" b="1" dirty="0">
              <a:effectLst>
                <a:outerShdw blurRad="38100" dist="38100" dir="2700000" algn="tl">
                  <a:srgbClr val="000000">
                    <a:alpha val="43137"/>
                  </a:srgbClr>
                </a:outerShdw>
              </a:effectLst>
            </a:endParaRPr>
          </a:p>
        </p:txBody>
      </p:sp>
      <p:sp>
        <p:nvSpPr>
          <p:cNvPr id="3" name="Rectangle 2"/>
          <p:cNvSpPr/>
          <p:nvPr/>
        </p:nvSpPr>
        <p:spPr>
          <a:xfrm>
            <a:off x="6600056" y="1398780"/>
            <a:ext cx="4965328" cy="446044"/>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smtClean="0"/>
              <a:t>Insert any title here</a:t>
            </a:r>
            <a:endParaRPr lang="en-US" sz="2000" b="1" dirty="0"/>
          </a:p>
        </p:txBody>
      </p:sp>
      <p:sp>
        <p:nvSpPr>
          <p:cNvPr id="15" name="Rectangle 14"/>
          <p:cNvSpPr/>
          <p:nvPr/>
        </p:nvSpPr>
        <p:spPr>
          <a:xfrm>
            <a:off x="6600056" y="3579218"/>
            <a:ext cx="4965328" cy="446044"/>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dirty="0">
                <a:solidFill>
                  <a:prstClr val="white"/>
                </a:solidFill>
              </a:rPr>
              <a:t>Insert any title here</a:t>
            </a:r>
          </a:p>
        </p:txBody>
      </p:sp>
      <p:sp>
        <p:nvSpPr>
          <p:cNvPr id="16" name="Rectangle 15"/>
          <p:cNvSpPr/>
          <p:nvPr/>
        </p:nvSpPr>
        <p:spPr>
          <a:xfrm>
            <a:off x="6600056" y="1844823"/>
            <a:ext cx="4965328" cy="15564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37160" rtlCol="0" anchor="t"/>
          <a:lstStyle/>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smtClean="0">
              <a:solidFill>
                <a:schemeClr val="tx1">
                  <a:lumMod val="50000"/>
                  <a:lumOff val="50000"/>
                </a:schemeClr>
              </a:solidFill>
            </a:endParaRPr>
          </a:p>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smtClean="0">
              <a:solidFill>
                <a:schemeClr val="tx1">
                  <a:lumMod val="50000"/>
                  <a:lumOff val="50000"/>
                </a:schemeClr>
              </a:solidFill>
            </a:endParaRPr>
          </a:p>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a:solidFill>
                <a:schemeClr val="tx1">
                  <a:lumMod val="50000"/>
                  <a:lumOff val="50000"/>
                </a:schemeClr>
              </a:solidFill>
            </a:endParaRPr>
          </a:p>
        </p:txBody>
      </p:sp>
      <p:sp>
        <p:nvSpPr>
          <p:cNvPr id="18" name="Rectangle 17"/>
          <p:cNvSpPr/>
          <p:nvPr/>
        </p:nvSpPr>
        <p:spPr>
          <a:xfrm>
            <a:off x="6600056" y="4025262"/>
            <a:ext cx="4965328" cy="15564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37160" rtlCol="0" anchor="t"/>
          <a:lstStyle/>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smtClean="0">
              <a:solidFill>
                <a:schemeClr val="tx1">
                  <a:lumMod val="50000"/>
                  <a:lumOff val="50000"/>
                </a:schemeClr>
              </a:solidFill>
            </a:endParaRPr>
          </a:p>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smtClean="0">
              <a:solidFill>
                <a:schemeClr val="tx1">
                  <a:lumMod val="50000"/>
                  <a:lumOff val="50000"/>
                </a:schemeClr>
              </a:solidFill>
            </a:endParaRPr>
          </a:p>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a:solidFill>
                <a:schemeClr val="tx1">
                  <a:lumMod val="50000"/>
                  <a:lumOff val="50000"/>
                </a:schemeClr>
              </a:solidFill>
            </a:endParaRPr>
          </a:p>
        </p:txBody>
      </p:sp>
    </p:spTree>
    <p:extLst>
      <p:ext uri="{BB962C8B-B14F-4D97-AF65-F5344CB8AC3E}">
        <p14:creationId xmlns:p14="http://schemas.microsoft.com/office/powerpoint/2010/main" val="135952632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Product-Market Growth Matrix</a:t>
            </a:r>
          </a:p>
        </p:txBody>
      </p:sp>
      <p:sp>
        <p:nvSpPr>
          <p:cNvPr id="5" name="Title 4"/>
          <p:cNvSpPr>
            <a:spLocks noGrp="1"/>
          </p:cNvSpPr>
          <p:nvPr>
            <p:ph type="title"/>
          </p:nvPr>
        </p:nvSpPr>
        <p:spPr/>
        <p:txBody>
          <a:bodyPr/>
          <a:lstStyle/>
          <a:p>
            <a:r>
              <a:rPr lang="en-US" dirty="0"/>
              <a:t>Ansoff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100</a:t>
            </a:fld>
            <a:endParaRPr lang="en-US"/>
          </a:p>
        </p:txBody>
      </p:sp>
      <p:sp>
        <p:nvSpPr>
          <p:cNvPr id="35" name="Rectangle 34"/>
          <p:cNvSpPr/>
          <p:nvPr/>
        </p:nvSpPr>
        <p:spPr>
          <a:xfrm>
            <a:off x="6183483" y="1766306"/>
            <a:ext cx="2002536"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800000"/>
              </a:solidFill>
            </a:endParaRPr>
          </a:p>
        </p:txBody>
      </p:sp>
      <p:sp>
        <p:nvSpPr>
          <p:cNvPr id="50" name="Rectangle 49"/>
          <p:cNvSpPr/>
          <p:nvPr/>
        </p:nvSpPr>
        <p:spPr>
          <a:xfrm>
            <a:off x="4004777" y="1766306"/>
            <a:ext cx="2002535"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1">
                  <a:lumMod val="50000"/>
                </a:schemeClr>
              </a:solidFill>
            </a:endParaRPr>
          </a:p>
        </p:txBody>
      </p:sp>
      <p:sp>
        <p:nvSpPr>
          <p:cNvPr id="97" name="Rectangle 96"/>
          <p:cNvSpPr/>
          <p:nvPr/>
        </p:nvSpPr>
        <p:spPr>
          <a:xfrm>
            <a:off x="3999986" y="3946744"/>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2">
                  <a:lumMod val="50000"/>
                </a:schemeClr>
              </a:solidFill>
            </a:endParaRPr>
          </a:p>
        </p:txBody>
      </p:sp>
      <p:sp>
        <p:nvSpPr>
          <p:cNvPr id="103" name="Rectangle 102"/>
          <p:cNvSpPr/>
          <p:nvPr/>
        </p:nvSpPr>
        <p:spPr>
          <a:xfrm>
            <a:off x="6183483" y="3946744"/>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0C584A"/>
              </a:solidFill>
            </a:endParaRPr>
          </a:p>
        </p:txBody>
      </p:sp>
      <p:sp>
        <p:nvSpPr>
          <p:cNvPr id="116" name="TextBox 115"/>
          <p:cNvSpPr txBox="1"/>
          <p:nvPr/>
        </p:nvSpPr>
        <p:spPr>
          <a:xfrm>
            <a:off x="4008581" y="6078601"/>
            <a:ext cx="1998731" cy="430887"/>
          </a:xfrm>
          <a:prstGeom prst="rect">
            <a:avLst/>
          </a:prstGeom>
          <a:solidFill>
            <a:srgbClr val="2980B9"/>
          </a:solidFill>
        </p:spPr>
        <p:txBody>
          <a:bodyPr wrap="square" tIns="91440" bIns="91440" rtlCol="0" anchor="ctr">
            <a:spAutoFit/>
          </a:bodyPr>
          <a:lstStyle>
            <a:defPPr>
              <a:defRPr lang="fr-FR"/>
            </a:defPPr>
            <a:lvl1pPr algn="ctr">
              <a:defRPr sz="1600" b="1">
                <a:solidFill>
                  <a:schemeClr val="bg1"/>
                </a:solidFill>
              </a:defRPr>
            </a:lvl1pPr>
          </a:lstStyle>
          <a:p>
            <a:r>
              <a:rPr lang="en-US" b="0" i="1" dirty="0" smtClean="0"/>
              <a:t>Existing</a:t>
            </a:r>
            <a:endParaRPr lang="en-US" b="0" i="1" dirty="0"/>
          </a:p>
        </p:txBody>
      </p:sp>
      <p:sp>
        <p:nvSpPr>
          <p:cNvPr id="117" name="TextBox 116"/>
          <p:cNvSpPr txBox="1"/>
          <p:nvPr/>
        </p:nvSpPr>
        <p:spPr>
          <a:xfrm>
            <a:off x="6183484" y="6078601"/>
            <a:ext cx="2002535" cy="430887"/>
          </a:xfrm>
          <a:prstGeom prst="rect">
            <a:avLst/>
          </a:prstGeom>
          <a:solidFill>
            <a:srgbClr val="2980B9"/>
          </a:solidFill>
        </p:spPr>
        <p:txBody>
          <a:bodyPr wrap="square" tIns="91440" bIns="91440" rtlCol="0" anchor="ctr">
            <a:spAutoFit/>
          </a:bodyPr>
          <a:lstStyle>
            <a:defPPr>
              <a:defRPr lang="fr-FR"/>
            </a:defPPr>
            <a:lvl1pPr algn="ctr">
              <a:defRPr sz="1600" b="1">
                <a:solidFill>
                  <a:schemeClr val="bg1"/>
                </a:solidFill>
              </a:defRPr>
            </a:lvl1pPr>
          </a:lstStyle>
          <a:p>
            <a:r>
              <a:rPr lang="en-US" b="0" i="1" dirty="0" smtClean="0"/>
              <a:t>New</a:t>
            </a:r>
            <a:endParaRPr lang="en-US" b="0" i="1" dirty="0"/>
          </a:p>
        </p:txBody>
      </p:sp>
      <p:sp>
        <p:nvSpPr>
          <p:cNvPr id="118" name="TextBox 117"/>
          <p:cNvSpPr txBox="1"/>
          <p:nvPr/>
        </p:nvSpPr>
        <p:spPr>
          <a:xfrm rot="16200000">
            <a:off x="7552324" y="4732394"/>
            <a:ext cx="2002188" cy="430887"/>
          </a:xfrm>
          <a:prstGeom prst="rect">
            <a:avLst/>
          </a:prstGeom>
          <a:solidFill>
            <a:srgbClr val="2980B9"/>
          </a:solidFill>
        </p:spPr>
        <p:txBody>
          <a:bodyPr wrap="square" tIns="91440" bIns="91440" rtlCol="0" anchor="ctr">
            <a:spAutoFit/>
          </a:bodyPr>
          <a:lstStyle>
            <a:defPPr>
              <a:defRPr lang="fr-FR"/>
            </a:defPPr>
            <a:lvl1pPr algn="ctr">
              <a:defRPr sz="1600" b="1">
                <a:solidFill>
                  <a:schemeClr val="bg1"/>
                </a:solidFill>
              </a:defRPr>
            </a:lvl1pPr>
          </a:lstStyle>
          <a:p>
            <a:r>
              <a:rPr lang="en-US" b="0" i="1" dirty="0" smtClean="0"/>
              <a:t>New</a:t>
            </a:r>
            <a:endParaRPr lang="en-US" b="0" i="1" dirty="0"/>
          </a:p>
        </p:txBody>
      </p:sp>
      <p:sp>
        <p:nvSpPr>
          <p:cNvPr id="119" name="TextBox 118"/>
          <p:cNvSpPr txBox="1"/>
          <p:nvPr/>
        </p:nvSpPr>
        <p:spPr>
          <a:xfrm rot="16200000">
            <a:off x="7552149" y="2552129"/>
            <a:ext cx="2002535" cy="430887"/>
          </a:xfrm>
          <a:prstGeom prst="rect">
            <a:avLst/>
          </a:prstGeom>
          <a:solidFill>
            <a:srgbClr val="2980B9"/>
          </a:solidFill>
        </p:spPr>
        <p:txBody>
          <a:bodyPr wrap="square" tIns="91440" bIns="91440" rtlCol="0" anchor="ctr">
            <a:spAutoFit/>
          </a:bodyPr>
          <a:lstStyle>
            <a:defPPr>
              <a:defRPr lang="fr-FR"/>
            </a:defPPr>
            <a:lvl1pPr algn="ctr">
              <a:defRPr sz="1600" b="1">
                <a:solidFill>
                  <a:schemeClr val="bg1"/>
                </a:solidFill>
              </a:defRPr>
            </a:lvl1pPr>
          </a:lstStyle>
          <a:p>
            <a:r>
              <a:rPr lang="en-US" b="0" i="1" dirty="0" smtClean="0"/>
              <a:t>Existing</a:t>
            </a:r>
            <a:endParaRPr lang="en-US" b="0" i="1" dirty="0"/>
          </a:p>
        </p:txBody>
      </p:sp>
      <p:sp>
        <p:nvSpPr>
          <p:cNvPr id="120" name="TextBox 119"/>
          <p:cNvSpPr txBox="1"/>
          <p:nvPr/>
        </p:nvSpPr>
        <p:spPr>
          <a:xfrm rot="16200000">
            <a:off x="1501670" y="3626786"/>
            <a:ext cx="4182627" cy="461665"/>
          </a:xfrm>
          <a:prstGeom prst="rect">
            <a:avLst/>
          </a:prstGeom>
          <a:solidFill>
            <a:srgbClr val="2F3947"/>
          </a:solidFill>
        </p:spPr>
        <p:txBody>
          <a:bodyPr wrap="square" tIns="91440" bIns="91440" rtlCol="0" anchor="ctr">
            <a:spAutoFit/>
          </a:bodyPr>
          <a:lstStyle>
            <a:defPPr>
              <a:defRPr lang="fr-FR"/>
            </a:defPPr>
            <a:lvl1pPr algn="ctr">
              <a:defRPr sz="1600" b="1">
                <a:solidFill>
                  <a:schemeClr val="bg1"/>
                </a:solidFill>
              </a:defRPr>
            </a:lvl1pPr>
          </a:lstStyle>
          <a:p>
            <a:r>
              <a:rPr lang="en-US" sz="1800" dirty="0"/>
              <a:t>Market</a:t>
            </a:r>
          </a:p>
        </p:txBody>
      </p:sp>
      <p:sp>
        <p:nvSpPr>
          <p:cNvPr id="121" name="TextBox 120"/>
          <p:cNvSpPr txBox="1"/>
          <p:nvPr/>
        </p:nvSpPr>
        <p:spPr>
          <a:xfrm>
            <a:off x="4004778" y="1196718"/>
            <a:ext cx="4181242" cy="461665"/>
          </a:xfrm>
          <a:prstGeom prst="rect">
            <a:avLst/>
          </a:prstGeom>
          <a:solidFill>
            <a:srgbClr val="2F3947"/>
          </a:solidFill>
        </p:spPr>
        <p:txBody>
          <a:bodyPr wrap="square" tIns="91440" bIns="91440" rtlCol="0" anchor="ctr">
            <a:spAutoFit/>
          </a:bodyPr>
          <a:lstStyle>
            <a:defPPr>
              <a:defRPr lang="fr-FR"/>
            </a:defPPr>
            <a:lvl1pPr algn="ctr"/>
          </a:lstStyle>
          <a:p>
            <a:r>
              <a:rPr lang="en-US" b="1" dirty="0">
                <a:solidFill>
                  <a:schemeClr val="bg1"/>
                </a:solidFill>
              </a:rPr>
              <a:t>Products</a:t>
            </a:r>
          </a:p>
        </p:txBody>
      </p:sp>
      <p:sp>
        <p:nvSpPr>
          <p:cNvPr id="29" name="Rectangle 28"/>
          <p:cNvSpPr/>
          <p:nvPr/>
        </p:nvSpPr>
        <p:spPr>
          <a:xfrm>
            <a:off x="4003393" y="2413630"/>
            <a:ext cx="2003919" cy="707886"/>
          </a:xfrm>
          <a:prstGeom prst="rect">
            <a:avLst/>
          </a:prstGeom>
        </p:spPr>
        <p:txBody>
          <a:bodyPr wrap="square" anchor="ctr">
            <a:spAutoFit/>
          </a:bodyPr>
          <a:lstStyle/>
          <a:p>
            <a:pPr algn="ctr"/>
            <a:r>
              <a:rPr lang="en-US" sz="2000" b="1" dirty="0">
                <a:solidFill>
                  <a:schemeClr val="tx1">
                    <a:lumMod val="95000"/>
                    <a:lumOff val="5000"/>
                  </a:schemeClr>
                </a:solidFill>
              </a:rPr>
              <a:t>Market Penetration</a:t>
            </a:r>
          </a:p>
        </p:txBody>
      </p:sp>
      <p:sp>
        <p:nvSpPr>
          <p:cNvPr id="30" name="Rectangle 29"/>
          <p:cNvSpPr/>
          <p:nvPr/>
        </p:nvSpPr>
        <p:spPr>
          <a:xfrm>
            <a:off x="6183482" y="2413631"/>
            <a:ext cx="2002535" cy="707886"/>
          </a:xfrm>
          <a:prstGeom prst="rect">
            <a:avLst/>
          </a:prstGeom>
        </p:spPr>
        <p:txBody>
          <a:bodyPr wrap="square" anchor="ctr">
            <a:spAutoFit/>
          </a:bodyPr>
          <a:lstStyle/>
          <a:p>
            <a:pPr lvl="0" algn="ctr"/>
            <a:r>
              <a:rPr lang="en-US" sz="2000" b="1" dirty="0">
                <a:solidFill>
                  <a:schemeClr val="tx1">
                    <a:lumMod val="95000"/>
                    <a:lumOff val="5000"/>
                  </a:schemeClr>
                </a:solidFill>
              </a:rPr>
              <a:t>Product </a:t>
            </a:r>
            <a:r>
              <a:rPr lang="en-US" sz="2000" b="1" dirty="0" smtClean="0">
                <a:solidFill>
                  <a:schemeClr val="tx1">
                    <a:lumMod val="95000"/>
                    <a:lumOff val="5000"/>
                  </a:schemeClr>
                </a:solidFill>
              </a:rPr>
              <a:t>Development</a:t>
            </a:r>
            <a:endParaRPr lang="en-US" sz="2000" b="1" dirty="0">
              <a:solidFill>
                <a:schemeClr val="tx1">
                  <a:lumMod val="95000"/>
                  <a:lumOff val="5000"/>
                </a:schemeClr>
              </a:solidFill>
            </a:endParaRPr>
          </a:p>
        </p:txBody>
      </p:sp>
      <p:sp>
        <p:nvSpPr>
          <p:cNvPr id="31" name="Rectangle 30"/>
          <p:cNvSpPr/>
          <p:nvPr/>
        </p:nvSpPr>
        <p:spPr>
          <a:xfrm>
            <a:off x="4004775" y="4594069"/>
            <a:ext cx="2002537" cy="707886"/>
          </a:xfrm>
          <a:prstGeom prst="rect">
            <a:avLst/>
          </a:prstGeom>
        </p:spPr>
        <p:txBody>
          <a:bodyPr wrap="square" anchor="ctr">
            <a:spAutoFit/>
          </a:bodyPr>
          <a:lstStyle/>
          <a:p>
            <a:pPr lvl="0" algn="ctr"/>
            <a:r>
              <a:rPr lang="en-US" sz="2000" b="1" dirty="0">
                <a:solidFill>
                  <a:schemeClr val="tx1">
                    <a:lumMod val="95000"/>
                    <a:lumOff val="5000"/>
                  </a:schemeClr>
                </a:solidFill>
              </a:rPr>
              <a:t>Market Development</a:t>
            </a:r>
          </a:p>
        </p:txBody>
      </p:sp>
      <p:sp>
        <p:nvSpPr>
          <p:cNvPr id="32" name="Rectangle 31"/>
          <p:cNvSpPr/>
          <p:nvPr/>
        </p:nvSpPr>
        <p:spPr>
          <a:xfrm>
            <a:off x="6183482" y="4747956"/>
            <a:ext cx="2002535" cy="400110"/>
          </a:xfrm>
          <a:prstGeom prst="rect">
            <a:avLst/>
          </a:prstGeom>
        </p:spPr>
        <p:txBody>
          <a:bodyPr wrap="square" anchor="ctr">
            <a:spAutoFit/>
          </a:bodyPr>
          <a:lstStyle/>
          <a:p>
            <a:pPr lvl="0" algn="ctr"/>
            <a:r>
              <a:rPr lang="en-US" sz="2000" b="1" dirty="0">
                <a:solidFill>
                  <a:schemeClr val="tx1">
                    <a:lumMod val="95000"/>
                    <a:lumOff val="5000"/>
                  </a:schemeClr>
                </a:solidFill>
              </a:rPr>
              <a:t>Diversification</a:t>
            </a:r>
          </a:p>
        </p:txBody>
      </p:sp>
      <p:sp>
        <p:nvSpPr>
          <p:cNvPr id="26" name="Rectangle 25"/>
          <p:cNvSpPr/>
          <p:nvPr/>
        </p:nvSpPr>
        <p:spPr>
          <a:xfrm>
            <a:off x="3999987" y="3378244"/>
            <a:ext cx="2002536" cy="390438"/>
          </a:xfrm>
          <a:prstGeom prst="rect">
            <a:avLst/>
          </a:prstGeom>
          <a:solidFill>
            <a:srgbClr val="9BBB5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accent1">
                    <a:lumMod val="50000"/>
                  </a:schemeClr>
                </a:solidFill>
              </a:rPr>
              <a:t>Low Risk</a:t>
            </a:r>
            <a:endParaRPr lang="en-US" sz="1400" i="1" dirty="0">
              <a:solidFill>
                <a:schemeClr val="accent1">
                  <a:lumMod val="50000"/>
                </a:schemeClr>
              </a:solidFill>
            </a:endParaRPr>
          </a:p>
        </p:txBody>
      </p:sp>
      <p:sp>
        <p:nvSpPr>
          <p:cNvPr id="33" name="Rectangle 32"/>
          <p:cNvSpPr/>
          <p:nvPr/>
        </p:nvSpPr>
        <p:spPr>
          <a:xfrm>
            <a:off x="3999987" y="5558842"/>
            <a:ext cx="2002536" cy="390438"/>
          </a:xfrm>
          <a:prstGeom prst="rect">
            <a:avLst/>
          </a:prstGeom>
          <a:solidFill>
            <a:srgbClr val="9BBB5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accent1">
                    <a:lumMod val="50000"/>
                  </a:schemeClr>
                </a:solidFill>
              </a:rPr>
              <a:t>High Risk</a:t>
            </a:r>
            <a:endParaRPr lang="en-US" sz="1400" i="1" dirty="0">
              <a:solidFill>
                <a:schemeClr val="accent1">
                  <a:lumMod val="50000"/>
                </a:schemeClr>
              </a:solidFill>
            </a:endParaRPr>
          </a:p>
        </p:txBody>
      </p:sp>
      <p:sp>
        <p:nvSpPr>
          <p:cNvPr id="34" name="Rectangle 33"/>
          <p:cNvSpPr/>
          <p:nvPr/>
        </p:nvSpPr>
        <p:spPr>
          <a:xfrm>
            <a:off x="6183482" y="5558842"/>
            <a:ext cx="2002536" cy="390438"/>
          </a:xfrm>
          <a:prstGeom prst="rect">
            <a:avLst/>
          </a:prstGeom>
          <a:solidFill>
            <a:srgbClr val="9BBB5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accent1">
                    <a:lumMod val="50000"/>
                  </a:schemeClr>
                </a:solidFill>
              </a:rPr>
              <a:t>Medium Risk</a:t>
            </a:r>
            <a:endParaRPr lang="en-US" sz="1400" i="1" dirty="0">
              <a:solidFill>
                <a:schemeClr val="accent1">
                  <a:lumMod val="50000"/>
                </a:schemeClr>
              </a:solidFill>
            </a:endParaRPr>
          </a:p>
        </p:txBody>
      </p:sp>
      <p:sp>
        <p:nvSpPr>
          <p:cNvPr id="36" name="Rectangle 35"/>
          <p:cNvSpPr/>
          <p:nvPr/>
        </p:nvSpPr>
        <p:spPr>
          <a:xfrm>
            <a:off x="6183482" y="3378403"/>
            <a:ext cx="2002536" cy="390438"/>
          </a:xfrm>
          <a:prstGeom prst="rect">
            <a:avLst/>
          </a:prstGeom>
          <a:solidFill>
            <a:srgbClr val="9BBB5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accent1">
                    <a:lumMod val="50000"/>
                  </a:schemeClr>
                </a:solidFill>
              </a:rPr>
              <a:t>Moderate Risk</a:t>
            </a:r>
            <a:endParaRPr lang="en-US" sz="1400" i="1" dirty="0">
              <a:solidFill>
                <a:schemeClr val="accent1">
                  <a:lumMod val="50000"/>
                </a:schemeClr>
              </a:solidFill>
            </a:endParaRPr>
          </a:p>
        </p:txBody>
      </p:sp>
    </p:spTree>
    <p:extLst>
      <p:ext uri="{BB962C8B-B14F-4D97-AF65-F5344CB8AC3E}">
        <p14:creationId xmlns:p14="http://schemas.microsoft.com/office/powerpoint/2010/main" val="34402497"/>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Product-Market Growth Matrix</a:t>
            </a:r>
          </a:p>
        </p:txBody>
      </p:sp>
      <p:sp>
        <p:nvSpPr>
          <p:cNvPr id="5" name="Title 4"/>
          <p:cNvSpPr>
            <a:spLocks noGrp="1"/>
          </p:cNvSpPr>
          <p:nvPr>
            <p:ph type="title"/>
          </p:nvPr>
        </p:nvSpPr>
        <p:spPr/>
        <p:txBody>
          <a:bodyPr/>
          <a:lstStyle/>
          <a:p>
            <a:r>
              <a:rPr lang="en-US" dirty="0"/>
              <a:t>Ansoff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101</a:t>
            </a:fld>
            <a:endParaRPr lang="en-US"/>
          </a:p>
        </p:txBody>
      </p:sp>
      <p:sp>
        <p:nvSpPr>
          <p:cNvPr id="24" name="Rectangle 23"/>
          <p:cNvSpPr/>
          <p:nvPr/>
        </p:nvSpPr>
        <p:spPr>
          <a:xfrm>
            <a:off x="1421871" y="4503964"/>
            <a:ext cx="3042079" cy="144876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r>
              <a:rPr lang="en-US" sz="3200" b="1" dirty="0" smtClean="0">
                <a:solidFill>
                  <a:schemeClr val="bg1"/>
                </a:solidFill>
                <a:effectLst>
                  <a:outerShdw blurRad="38100" dist="38100" dir="2700000" algn="tl">
                    <a:srgbClr val="000000">
                      <a:alpha val="43137"/>
                    </a:srgbClr>
                  </a:outerShdw>
                </a:effectLst>
              </a:rPr>
              <a:t>New</a:t>
            </a:r>
            <a:endParaRPr lang="en-US" sz="3200" b="1" dirty="0">
              <a:solidFill>
                <a:schemeClr val="bg1"/>
              </a:solidFill>
              <a:effectLst>
                <a:outerShdw blurRad="38100" dist="38100" dir="2700000" algn="tl">
                  <a:srgbClr val="000000">
                    <a:alpha val="43137"/>
                  </a:srgbClr>
                </a:outerShdw>
              </a:effectLst>
            </a:endParaRPr>
          </a:p>
        </p:txBody>
      </p:sp>
      <p:sp>
        <p:nvSpPr>
          <p:cNvPr id="25" name="Rectangle 24"/>
          <p:cNvSpPr/>
          <p:nvPr/>
        </p:nvSpPr>
        <p:spPr>
          <a:xfrm>
            <a:off x="1421871" y="2953629"/>
            <a:ext cx="3042079" cy="144876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r>
              <a:rPr lang="en-US" sz="3200" b="1" dirty="0" smtClean="0">
                <a:solidFill>
                  <a:schemeClr val="bg1"/>
                </a:solidFill>
                <a:effectLst>
                  <a:outerShdw blurRad="38100" dist="38100" dir="2700000" algn="tl">
                    <a:srgbClr val="000000">
                      <a:alpha val="43137"/>
                    </a:srgbClr>
                  </a:outerShdw>
                </a:effectLst>
              </a:rPr>
              <a:t>Existing</a:t>
            </a:r>
            <a:endParaRPr lang="en-US" sz="3200" b="1" dirty="0">
              <a:solidFill>
                <a:schemeClr val="bg1"/>
              </a:solidFill>
              <a:effectLst>
                <a:outerShdw blurRad="38100" dist="38100" dir="2700000" algn="tl">
                  <a:srgbClr val="000000">
                    <a:alpha val="43137"/>
                  </a:srgbClr>
                </a:outerShdw>
              </a:effectLst>
            </a:endParaRPr>
          </a:p>
        </p:txBody>
      </p:sp>
      <p:sp>
        <p:nvSpPr>
          <p:cNvPr id="33" name="Rectangle 32"/>
          <p:cNvSpPr/>
          <p:nvPr/>
        </p:nvSpPr>
        <p:spPr>
          <a:xfrm>
            <a:off x="4574961" y="4503964"/>
            <a:ext cx="3042079" cy="14487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57200" rtlCol="0" anchor="ctr"/>
          <a:lstStyle/>
          <a:p>
            <a:pPr algn="ctr"/>
            <a:r>
              <a:rPr lang="en-US" sz="2400" dirty="0">
                <a:solidFill>
                  <a:schemeClr val="tx1">
                    <a:lumMod val="95000"/>
                    <a:lumOff val="5000"/>
                  </a:schemeClr>
                </a:solidFill>
              </a:rPr>
              <a:t>Market Development</a:t>
            </a:r>
          </a:p>
        </p:txBody>
      </p:sp>
      <p:sp>
        <p:nvSpPr>
          <p:cNvPr id="34" name="Rectangle 33"/>
          <p:cNvSpPr/>
          <p:nvPr/>
        </p:nvSpPr>
        <p:spPr>
          <a:xfrm>
            <a:off x="4574961" y="2953629"/>
            <a:ext cx="3042079" cy="14487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57200" rtlCol="0" anchor="ctr"/>
          <a:lstStyle/>
          <a:p>
            <a:pPr algn="ctr"/>
            <a:r>
              <a:rPr lang="en-US" sz="2400">
                <a:solidFill>
                  <a:schemeClr val="tx1">
                    <a:lumMod val="95000"/>
                    <a:lumOff val="5000"/>
                  </a:schemeClr>
                </a:solidFill>
              </a:rPr>
              <a:t>Market Penetration</a:t>
            </a:r>
            <a:endParaRPr lang="en-US" sz="2400" dirty="0">
              <a:solidFill>
                <a:schemeClr val="tx1">
                  <a:lumMod val="95000"/>
                  <a:lumOff val="5000"/>
                </a:schemeClr>
              </a:solidFill>
            </a:endParaRPr>
          </a:p>
        </p:txBody>
      </p:sp>
      <p:sp>
        <p:nvSpPr>
          <p:cNvPr id="36" name="Rectangle 35"/>
          <p:cNvSpPr/>
          <p:nvPr/>
        </p:nvSpPr>
        <p:spPr>
          <a:xfrm>
            <a:off x="4574961" y="1403294"/>
            <a:ext cx="3042079" cy="1448764"/>
          </a:xfrm>
          <a:prstGeom prst="rect">
            <a:avLst/>
          </a:prstGeom>
          <a:solidFill>
            <a:srgbClr val="216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solidFill>
                <a:effectLst>
                  <a:outerShdw blurRad="38100" dist="38100" dir="2700000" algn="tl">
                    <a:srgbClr val="000000">
                      <a:alpha val="43137"/>
                    </a:srgbClr>
                  </a:outerShdw>
                </a:effectLst>
              </a:rPr>
              <a:t>Existing</a:t>
            </a:r>
            <a:endParaRPr lang="en-US" sz="3200" b="1" dirty="0">
              <a:solidFill>
                <a:schemeClr val="bg1"/>
              </a:solidFill>
              <a:effectLst>
                <a:outerShdw blurRad="38100" dist="38100" dir="2700000" algn="tl">
                  <a:srgbClr val="000000">
                    <a:alpha val="43137"/>
                  </a:srgbClr>
                </a:outerShdw>
              </a:effectLst>
            </a:endParaRPr>
          </a:p>
        </p:txBody>
      </p:sp>
      <p:sp>
        <p:nvSpPr>
          <p:cNvPr id="37" name="Rectangle 36"/>
          <p:cNvSpPr/>
          <p:nvPr/>
        </p:nvSpPr>
        <p:spPr>
          <a:xfrm>
            <a:off x="7728051" y="4503964"/>
            <a:ext cx="3042079" cy="14487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57200" rtlCol="0" anchor="ctr"/>
          <a:lstStyle/>
          <a:p>
            <a:pPr algn="ctr"/>
            <a:r>
              <a:rPr lang="en-US" sz="2400">
                <a:solidFill>
                  <a:schemeClr val="tx1">
                    <a:lumMod val="95000"/>
                    <a:lumOff val="5000"/>
                  </a:schemeClr>
                </a:solidFill>
              </a:rPr>
              <a:t>Diversification</a:t>
            </a:r>
            <a:endParaRPr lang="en-US" sz="2400" dirty="0">
              <a:solidFill>
                <a:schemeClr val="tx1">
                  <a:lumMod val="95000"/>
                  <a:lumOff val="5000"/>
                </a:schemeClr>
              </a:solidFill>
            </a:endParaRPr>
          </a:p>
        </p:txBody>
      </p:sp>
      <p:sp>
        <p:nvSpPr>
          <p:cNvPr id="38" name="Rectangle 37"/>
          <p:cNvSpPr/>
          <p:nvPr/>
        </p:nvSpPr>
        <p:spPr>
          <a:xfrm>
            <a:off x="7728051" y="2953629"/>
            <a:ext cx="3042079" cy="14487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57200" rtlCol="0" anchor="ctr"/>
          <a:lstStyle/>
          <a:p>
            <a:pPr algn="ctr"/>
            <a:r>
              <a:rPr lang="en-US" sz="2400" dirty="0">
                <a:solidFill>
                  <a:schemeClr val="tx1">
                    <a:lumMod val="95000"/>
                    <a:lumOff val="5000"/>
                  </a:schemeClr>
                </a:solidFill>
              </a:rPr>
              <a:t>Product Development</a:t>
            </a:r>
          </a:p>
        </p:txBody>
      </p:sp>
      <p:sp>
        <p:nvSpPr>
          <p:cNvPr id="39" name="Rectangle 38"/>
          <p:cNvSpPr/>
          <p:nvPr/>
        </p:nvSpPr>
        <p:spPr>
          <a:xfrm>
            <a:off x="7728051" y="1403294"/>
            <a:ext cx="3042079" cy="1448764"/>
          </a:xfrm>
          <a:prstGeom prst="rect">
            <a:avLst/>
          </a:prstGeom>
          <a:solidFill>
            <a:srgbClr val="216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solidFill>
                <a:effectLst>
                  <a:outerShdw blurRad="38100" dist="38100" dir="2700000" algn="tl">
                    <a:srgbClr val="000000">
                      <a:alpha val="43137"/>
                    </a:srgbClr>
                  </a:outerShdw>
                </a:effectLst>
              </a:rPr>
              <a:t>New</a:t>
            </a:r>
            <a:endParaRPr lang="en-US" sz="3200" b="1" dirty="0">
              <a:solidFill>
                <a:schemeClr val="bg1"/>
              </a:solidFill>
              <a:effectLst>
                <a:outerShdw blurRad="38100" dist="38100" dir="2700000" algn="tl">
                  <a:srgbClr val="000000">
                    <a:alpha val="43137"/>
                  </a:srgbClr>
                </a:outerShdw>
              </a:effectLst>
            </a:endParaRPr>
          </a:p>
        </p:txBody>
      </p:sp>
      <p:sp>
        <p:nvSpPr>
          <p:cNvPr id="56" name="Freeform 55"/>
          <p:cNvSpPr/>
          <p:nvPr/>
        </p:nvSpPr>
        <p:spPr>
          <a:xfrm>
            <a:off x="1573520" y="1397707"/>
            <a:ext cx="2890430" cy="1360989"/>
          </a:xfrm>
          <a:custGeom>
            <a:avLst/>
            <a:gdLst>
              <a:gd name="connsiteX0" fmla="*/ 0 w 2890430"/>
              <a:gd name="connsiteY0" fmla="*/ 0 h 1360989"/>
              <a:gd name="connsiteX1" fmla="*/ 2890430 w 2890430"/>
              <a:gd name="connsiteY1" fmla="*/ 0 h 1360989"/>
              <a:gd name="connsiteX2" fmla="*/ 2890430 w 2890430"/>
              <a:gd name="connsiteY2" fmla="*/ 1360989 h 1360989"/>
              <a:gd name="connsiteX3" fmla="*/ 0 w 2890430"/>
              <a:gd name="connsiteY3" fmla="*/ 0 h 1360989"/>
            </a:gdLst>
            <a:ahLst/>
            <a:cxnLst>
              <a:cxn ang="0">
                <a:pos x="connsiteX0" y="connsiteY0"/>
              </a:cxn>
              <a:cxn ang="0">
                <a:pos x="connsiteX1" y="connsiteY1"/>
              </a:cxn>
              <a:cxn ang="0">
                <a:pos x="connsiteX2" y="connsiteY2"/>
              </a:cxn>
              <a:cxn ang="0">
                <a:pos x="connsiteX3" y="connsiteY3"/>
              </a:cxn>
            </a:cxnLst>
            <a:rect l="l" t="t" r="r" b="b"/>
            <a:pathLst>
              <a:path w="2890430" h="1360989">
                <a:moveTo>
                  <a:pt x="0" y="0"/>
                </a:moveTo>
                <a:lnTo>
                  <a:pt x="2890430" y="0"/>
                </a:lnTo>
                <a:lnTo>
                  <a:pt x="2890430" y="1360989"/>
                </a:lnTo>
                <a:lnTo>
                  <a:pt x="0" y="0"/>
                </a:lnTo>
                <a:close/>
              </a:path>
            </a:pathLst>
          </a:custGeom>
          <a:solidFill>
            <a:srgbClr val="21669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82880" rIns="182880" rtlCol="0" anchor="t">
            <a:noAutofit/>
          </a:bodyPr>
          <a:lstStyle/>
          <a:p>
            <a:pPr algn="r"/>
            <a:r>
              <a:rPr lang="en-US" sz="2400" b="1" dirty="0" smtClean="0">
                <a:solidFill>
                  <a:schemeClr val="accent1">
                    <a:lumMod val="50000"/>
                  </a:schemeClr>
                </a:solidFill>
              </a:rPr>
              <a:t>PRODUCTS</a:t>
            </a:r>
            <a:endParaRPr lang="en-US" sz="2400" b="1" dirty="0">
              <a:solidFill>
                <a:schemeClr val="accent1">
                  <a:lumMod val="50000"/>
                </a:schemeClr>
              </a:solidFill>
            </a:endParaRPr>
          </a:p>
        </p:txBody>
      </p:sp>
      <p:sp>
        <p:nvSpPr>
          <p:cNvPr id="57" name="Freeform 56"/>
          <p:cNvSpPr/>
          <p:nvPr/>
        </p:nvSpPr>
        <p:spPr>
          <a:xfrm>
            <a:off x="1421871" y="1485482"/>
            <a:ext cx="2890425" cy="1360988"/>
          </a:xfrm>
          <a:custGeom>
            <a:avLst/>
            <a:gdLst>
              <a:gd name="connsiteX0" fmla="*/ 0 w 2890425"/>
              <a:gd name="connsiteY0" fmla="*/ 0 h 1360988"/>
              <a:gd name="connsiteX1" fmla="*/ 2890425 w 2890425"/>
              <a:gd name="connsiteY1" fmla="*/ 1360988 h 1360988"/>
              <a:gd name="connsiteX2" fmla="*/ 0 w 2890425"/>
              <a:gd name="connsiteY2" fmla="*/ 1360988 h 1360988"/>
              <a:gd name="connsiteX3" fmla="*/ 0 w 2890425"/>
              <a:gd name="connsiteY3" fmla="*/ 0 h 1360988"/>
            </a:gdLst>
            <a:ahLst/>
            <a:cxnLst>
              <a:cxn ang="0">
                <a:pos x="connsiteX0" y="connsiteY0"/>
              </a:cxn>
              <a:cxn ang="0">
                <a:pos x="connsiteX1" y="connsiteY1"/>
              </a:cxn>
              <a:cxn ang="0">
                <a:pos x="connsiteX2" y="connsiteY2"/>
              </a:cxn>
              <a:cxn ang="0">
                <a:pos x="connsiteX3" y="connsiteY3"/>
              </a:cxn>
            </a:cxnLst>
            <a:rect l="l" t="t" r="r" b="b"/>
            <a:pathLst>
              <a:path w="2890425" h="1360988">
                <a:moveTo>
                  <a:pt x="0" y="0"/>
                </a:moveTo>
                <a:lnTo>
                  <a:pt x="2890425" y="1360988"/>
                </a:lnTo>
                <a:lnTo>
                  <a:pt x="0" y="1360988"/>
                </a:lnTo>
                <a:lnTo>
                  <a:pt x="0" y="0"/>
                </a:lnTo>
                <a:close/>
              </a:path>
            </a:pathLst>
          </a:custGeom>
          <a:solidFill>
            <a:schemeClr val="bg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2880" bIns="182880" rtlCol="0" anchor="b">
            <a:noAutofit/>
          </a:bodyPr>
          <a:lstStyle/>
          <a:p>
            <a:r>
              <a:rPr lang="en-US" sz="2400" b="1" dirty="0" smtClean="0">
                <a:solidFill>
                  <a:schemeClr val="accent1">
                    <a:lumMod val="50000"/>
                  </a:schemeClr>
                </a:solidFill>
              </a:rPr>
              <a:t>MARKET</a:t>
            </a:r>
            <a:endParaRPr lang="en-US" sz="2400" b="1" dirty="0">
              <a:solidFill>
                <a:schemeClr val="accent1">
                  <a:lumMod val="50000"/>
                </a:schemeClr>
              </a:solidFill>
            </a:endParaRPr>
          </a:p>
        </p:txBody>
      </p:sp>
      <p:sp>
        <p:nvSpPr>
          <p:cNvPr id="58" name="Rectangle 57"/>
          <p:cNvSpPr/>
          <p:nvPr/>
        </p:nvSpPr>
        <p:spPr>
          <a:xfrm>
            <a:off x="4573625" y="4011955"/>
            <a:ext cx="3043415" cy="390438"/>
          </a:xfrm>
          <a:prstGeom prst="rect">
            <a:avLst/>
          </a:prstGeom>
          <a:solidFill>
            <a:srgbClr val="9BBB5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i="1" dirty="0" smtClean="0">
                <a:solidFill>
                  <a:schemeClr val="accent1">
                    <a:lumMod val="50000"/>
                  </a:schemeClr>
                </a:solidFill>
              </a:rPr>
              <a:t>Low Risk</a:t>
            </a:r>
            <a:endParaRPr lang="en-US" sz="2000" i="1" dirty="0">
              <a:solidFill>
                <a:schemeClr val="accent1">
                  <a:lumMod val="50000"/>
                </a:schemeClr>
              </a:solidFill>
            </a:endParaRPr>
          </a:p>
        </p:txBody>
      </p:sp>
      <p:sp>
        <p:nvSpPr>
          <p:cNvPr id="61" name="Rectangle 60"/>
          <p:cNvSpPr/>
          <p:nvPr/>
        </p:nvSpPr>
        <p:spPr>
          <a:xfrm>
            <a:off x="4573625" y="5562290"/>
            <a:ext cx="3043415" cy="390438"/>
          </a:xfrm>
          <a:prstGeom prst="rect">
            <a:avLst/>
          </a:prstGeom>
          <a:solidFill>
            <a:srgbClr val="9BBB5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i="1" dirty="0" smtClean="0">
                <a:solidFill>
                  <a:schemeClr val="accent1">
                    <a:lumMod val="50000"/>
                  </a:schemeClr>
                </a:solidFill>
              </a:rPr>
              <a:t>High Risk</a:t>
            </a:r>
            <a:endParaRPr lang="en-US" sz="2000" i="1" dirty="0">
              <a:solidFill>
                <a:schemeClr val="accent1">
                  <a:lumMod val="50000"/>
                </a:schemeClr>
              </a:solidFill>
            </a:endParaRPr>
          </a:p>
        </p:txBody>
      </p:sp>
      <p:sp>
        <p:nvSpPr>
          <p:cNvPr id="62" name="Rectangle 61"/>
          <p:cNvSpPr/>
          <p:nvPr/>
        </p:nvSpPr>
        <p:spPr>
          <a:xfrm>
            <a:off x="7726715" y="5562290"/>
            <a:ext cx="3043415" cy="390438"/>
          </a:xfrm>
          <a:prstGeom prst="rect">
            <a:avLst/>
          </a:prstGeom>
          <a:solidFill>
            <a:srgbClr val="9BBB5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i="1" dirty="0" smtClean="0">
                <a:solidFill>
                  <a:schemeClr val="accent1">
                    <a:lumMod val="50000"/>
                  </a:schemeClr>
                </a:solidFill>
              </a:rPr>
              <a:t>Medium Risk</a:t>
            </a:r>
            <a:endParaRPr lang="en-US" sz="2000" i="1" dirty="0">
              <a:solidFill>
                <a:schemeClr val="accent1">
                  <a:lumMod val="50000"/>
                </a:schemeClr>
              </a:solidFill>
            </a:endParaRPr>
          </a:p>
        </p:txBody>
      </p:sp>
      <p:sp>
        <p:nvSpPr>
          <p:cNvPr id="63" name="Rectangle 62"/>
          <p:cNvSpPr/>
          <p:nvPr/>
        </p:nvSpPr>
        <p:spPr>
          <a:xfrm>
            <a:off x="7726714" y="4011955"/>
            <a:ext cx="3043415" cy="390438"/>
          </a:xfrm>
          <a:prstGeom prst="rect">
            <a:avLst/>
          </a:prstGeom>
          <a:solidFill>
            <a:srgbClr val="9BBB5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i="1" dirty="0" smtClean="0">
                <a:solidFill>
                  <a:schemeClr val="accent1">
                    <a:lumMod val="50000"/>
                  </a:schemeClr>
                </a:solidFill>
              </a:rPr>
              <a:t>Moderate Risk</a:t>
            </a:r>
            <a:endParaRPr lang="en-US" sz="2000" i="1" dirty="0">
              <a:solidFill>
                <a:schemeClr val="accent1">
                  <a:lumMod val="50000"/>
                </a:schemeClr>
              </a:solidFill>
            </a:endParaRPr>
          </a:p>
        </p:txBody>
      </p:sp>
    </p:spTree>
    <p:extLst>
      <p:ext uri="{BB962C8B-B14F-4D97-AF65-F5344CB8AC3E}">
        <p14:creationId xmlns:p14="http://schemas.microsoft.com/office/powerpoint/2010/main" val="1460205351"/>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Product-Market Growth Matrix</a:t>
            </a:r>
          </a:p>
        </p:txBody>
      </p:sp>
      <p:sp>
        <p:nvSpPr>
          <p:cNvPr id="5" name="Title 4"/>
          <p:cNvSpPr>
            <a:spLocks noGrp="1"/>
          </p:cNvSpPr>
          <p:nvPr>
            <p:ph type="title"/>
          </p:nvPr>
        </p:nvSpPr>
        <p:spPr/>
        <p:txBody>
          <a:bodyPr/>
          <a:lstStyle/>
          <a:p>
            <a:r>
              <a:rPr lang="en-US" dirty="0"/>
              <a:t>Ansoff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102</a:t>
            </a:fld>
            <a:endParaRPr lang="en-US"/>
          </a:p>
        </p:txBody>
      </p:sp>
      <p:grpSp>
        <p:nvGrpSpPr>
          <p:cNvPr id="9" name="Group 8"/>
          <p:cNvGrpSpPr/>
          <p:nvPr/>
        </p:nvGrpSpPr>
        <p:grpSpPr>
          <a:xfrm>
            <a:off x="442073" y="1766305"/>
            <a:ext cx="2251495" cy="2002537"/>
            <a:chOff x="442073" y="1766305"/>
            <a:chExt cx="2251495" cy="2002537"/>
          </a:xfrm>
        </p:grpSpPr>
        <p:sp>
          <p:nvSpPr>
            <p:cNvPr id="30" name="Rectangle 29"/>
            <p:cNvSpPr/>
            <p:nvPr/>
          </p:nvSpPr>
          <p:spPr>
            <a:xfrm>
              <a:off x="2620779" y="1766306"/>
              <a:ext cx="72789"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31" name="Rectangle 30"/>
            <p:cNvSpPr/>
            <p:nvPr/>
          </p:nvSpPr>
          <p:spPr>
            <a:xfrm>
              <a:off x="442073" y="1766305"/>
              <a:ext cx="2002536"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smtClean="0">
                  <a:solidFill>
                    <a:schemeClr val="tx1">
                      <a:lumMod val="50000"/>
                      <a:lumOff val="50000"/>
                    </a:schemeClr>
                  </a:solidFill>
                </a:rPr>
                <a:t>Trying to take a greater share of an existing market with an existing product</a:t>
              </a:r>
              <a:endParaRPr lang="en-US" sz="2200" dirty="0">
                <a:solidFill>
                  <a:schemeClr val="tx1">
                    <a:lumMod val="50000"/>
                    <a:lumOff val="50000"/>
                  </a:schemeClr>
                </a:solidFill>
              </a:endParaRPr>
            </a:p>
          </p:txBody>
        </p:sp>
      </p:grpSp>
      <p:grpSp>
        <p:nvGrpSpPr>
          <p:cNvPr id="10" name="Group 9"/>
          <p:cNvGrpSpPr/>
          <p:nvPr/>
        </p:nvGrpSpPr>
        <p:grpSpPr>
          <a:xfrm>
            <a:off x="442073" y="3946744"/>
            <a:ext cx="2251495" cy="2002537"/>
            <a:chOff x="442073" y="3946744"/>
            <a:chExt cx="2251495" cy="2002537"/>
          </a:xfrm>
        </p:grpSpPr>
        <p:sp>
          <p:nvSpPr>
            <p:cNvPr id="34" name="Rectangle 33"/>
            <p:cNvSpPr/>
            <p:nvPr/>
          </p:nvSpPr>
          <p:spPr>
            <a:xfrm>
              <a:off x="2620779" y="3946745"/>
              <a:ext cx="72789"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p>
          </p:txBody>
        </p:sp>
        <p:sp>
          <p:nvSpPr>
            <p:cNvPr id="35" name="Rectangle 34"/>
            <p:cNvSpPr/>
            <p:nvPr/>
          </p:nvSpPr>
          <p:spPr>
            <a:xfrm>
              <a:off x="442073" y="3946744"/>
              <a:ext cx="2002536"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smtClean="0">
                  <a:solidFill>
                    <a:schemeClr val="tx1">
                      <a:lumMod val="50000"/>
                      <a:lumOff val="50000"/>
                    </a:schemeClr>
                  </a:solidFill>
                </a:rPr>
                <a:t>Finding or creating new markets for existing products</a:t>
              </a:r>
              <a:endParaRPr lang="en-US" sz="2200" dirty="0">
                <a:solidFill>
                  <a:schemeClr val="tx1">
                    <a:lumMod val="50000"/>
                    <a:lumOff val="50000"/>
                  </a:schemeClr>
                </a:solidFill>
              </a:endParaRPr>
            </a:p>
          </p:txBody>
        </p:sp>
      </p:grpSp>
      <p:sp>
        <p:nvSpPr>
          <p:cNvPr id="37" name="Rectangle 36"/>
          <p:cNvSpPr/>
          <p:nvPr/>
        </p:nvSpPr>
        <p:spPr>
          <a:xfrm>
            <a:off x="9336170" y="1766305"/>
            <a:ext cx="72789" cy="2002536"/>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38" name="Rectangle 37"/>
          <p:cNvSpPr/>
          <p:nvPr/>
        </p:nvSpPr>
        <p:spPr>
          <a:xfrm>
            <a:off x="9588513" y="1766304"/>
            <a:ext cx="2002536"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smtClean="0">
                <a:solidFill>
                  <a:schemeClr val="tx1">
                    <a:lumMod val="50000"/>
                    <a:lumOff val="50000"/>
                  </a:schemeClr>
                </a:solidFill>
              </a:rPr>
              <a:t>Extending existing products with existing markets</a:t>
            </a:r>
            <a:endParaRPr lang="en-US" sz="2200" dirty="0">
              <a:solidFill>
                <a:schemeClr val="tx1">
                  <a:lumMod val="50000"/>
                  <a:lumOff val="50000"/>
                </a:schemeClr>
              </a:solidFill>
            </a:endParaRPr>
          </a:p>
        </p:txBody>
      </p:sp>
      <p:sp>
        <p:nvSpPr>
          <p:cNvPr id="40" name="Rectangle 39"/>
          <p:cNvSpPr/>
          <p:nvPr/>
        </p:nvSpPr>
        <p:spPr>
          <a:xfrm>
            <a:off x="9336171" y="3946745"/>
            <a:ext cx="72789" cy="2002536"/>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41" name="Rectangle 40"/>
          <p:cNvSpPr/>
          <p:nvPr/>
        </p:nvSpPr>
        <p:spPr>
          <a:xfrm>
            <a:off x="9588513" y="3946744"/>
            <a:ext cx="2002536"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smtClean="0">
                <a:solidFill>
                  <a:schemeClr val="tx1">
                    <a:lumMod val="50000"/>
                    <a:lumOff val="50000"/>
                  </a:schemeClr>
                </a:solidFill>
              </a:rPr>
              <a:t>Creating new product lines or ranges for sale in new markets</a:t>
            </a:r>
            <a:endParaRPr lang="en-US" sz="2200" dirty="0">
              <a:solidFill>
                <a:schemeClr val="tx1">
                  <a:lumMod val="50000"/>
                  <a:lumOff val="50000"/>
                </a:schemeClr>
              </a:solidFill>
            </a:endParaRPr>
          </a:p>
        </p:txBody>
      </p:sp>
      <p:sp>
        <p:nvSpPr>
          <p:cNvPr id="74" name="TextBox 73"/>
          <p:cNvSpPr txBox="1"/>
          <p:nvPr/>
        </p:nvSpPr>
        <p:spPr>
          <a:xfrm>
            <a:off x="7010948" y="6533590"/>
            <a:ext cx="4580101" cy="246221"/>
          </a:xfrm>
          <a:prstGeom prst="rect">
            <a:avLst/>
          </a:prstGeom>
          <a:noFill/>
        </p:spPr>
        <p:txBody>
          <a:bodyPr wrap="none" rtlCol="0">
            <a:spAutoFit/>
          </a:bodyPr>
          <a:lstStyle/>
          <a:p>
            <a:pPr algn="r"/>
            <a:r>
              <a:rPr lang="en-US" sz="1000" b="1" dirty="0" smtClean="0">
                <a:solidFill>
                  <a:schemeClr val="bg1">
                    <a:lumMod val="75000"/>
                  </a:schemeClr>
                </a:solidFill>
              </a:rPr>
              <a:t>Source</a:t>
            </a:r>
            <a:r>
              <a:rPr lang="en-US" sz="1000" dirty="0">
                <a:solidFill>
                  <a:schemeClr val="bg1">
                    <a:lumMod val="75000"/>
                  </a:schemeClr>
                </a:solidFill>
              </a:rPr>
              <a:t>: </a:t>
            </a:r>
            <a:r>
              <a:rPr lang="en-US" sz="1000" dirty="0" smtClean="0">
                <a:solidFill>
                  <a:schemeClr val="bg1">
                    <a:lumMod val="75000"/>
                  </a:schemeClr>
                </a:solidFill>
              </a:rPr>
              <a:t>LaChapelle</a:t>
            </a:r>
            <a:r>
              <a:rPr lang="en-US" sz="1000" dirty="0">
                <a:solidFill>
                  <a:schemeClr val="bg1">
                    <a:lumMod val="75000"/>
                  </a:schemeClr>
                </a:solidFill>
              </a:rPr>
              <a:t>, </a:t>
            </a:r>
            <a:r>
              <a:rPr lang="en-US" sz="1000" dirty="0" smtClean="0">
                <a:solidFill>
                  <a:schemeClr val="bg1">
                    <a:lumMod val="75000"/>
                  </a:schemeClr>
                </a:solidFill>
              </a:rPr>
              <a:t>Neil (2008) “The </a:t>
            </a:r>
            <a:r>
              <a:rPr lang="en-US" sz="1000" dirty="0">
                <a:solidFill>
                  <a:schemeClr val="bg1">
                    <a:lumMod val="75000"/>
                  </a:schemeClr>
                </a:solidFill>
              </a:rPr>
              <a:t>Structure of Concern: A Challenge for </a:t>
            </a:r>
            <a:r>
              <a:rPr lang="en-US" sz="1000" dirty="0" smtClean="0">
                <a:solidFill>
                  <a:schemeClr val="bg1">
                    <a:lumMod val="75000"/>
                  </a:schemeClr>
                </a:solidFill>
              </a:rPr>
              <a:t>Thinkers”</a:t>
            </a:r>
            <a:endParaRPr lang="en-US" sz="1000" dirty="0">
              <a:solidFill>
                <a:schemeClr val="bg1">
                  <a:lumMod val="75000"/>
                </a:schemeClr>
              </a:solidFill>
            </a:endParaRPr>
          </a:p>
        </p:txBody>
      </p:sp>
      <p:grpSp>
        <p:nvGrpSpPr>
          <p:cNvPr id="39" name="Group 38"/>
          <p:cNvGrpSpPr/>
          <p:nvPr/>
        </p:nvGrpSpPr>
        <p:grpSpPr>
          <a:xfrm>
            <a:off x="3354455" y="1215621"/>
            <a:ext cx="5437488" cy="5357720"/>
            <a:chOff x="618336" y="848095"/>
            <a:chExt cx="5437488" cy="5357720"/>
          </a:xfrm>
        </p:grpSpPr>
        <p:sp>
          <p:nvSpPr>
            <p:cNvPr id="42" name="Rectangle 41"/>
            <p:cNvSpPr/>
            <p:nvPr/>
          </p:nvSpPr>
          <p:spPr>
            <a:xfrm>
              <a:off x="1270259" y="1398780"/>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Market Penetration</a:t>
              </a:r>
              <a:endParaRPr lang="en-US" sz="2200" b="1" dirty="0">
                <a:effectLst>
                  <a:outerShdw blurRad="38100" dist="38100" dir="2700000" algn="tl">
                    <a:srgbClr val="000000">
                      <a:alpha val="43137"/>
                    </a:srgbClr>
                  </a:outerShdw>
                </a:effectLst>
              </a:endParaRPr>
            </a:p>
          </p:txBody>
        </p:sp>
        <p:sp>
          <p:nvSpPr>
            <p:cNvPr id="43" name="Rectangle 42"/>
            <p:cNvSpPr/>
            <p:nvPr/>
          </p:nvSpPr>
          <p:spPr>
            <a:xfrm>
              <a:off x="3448965" y="3579218"/>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Diversification</a:t>
              </a:r>
              <a:endParaRPr lang="en-US" sz="2200" b="1" dirty="0">
                <a:effectLst>
                  <a:outerShdw blurRad="38100" dist="38100" dir="2700000" algn="tl">
                    <a:srgbClr val="000000">
                      <a:alpha val="43137"/>
                    </a:srgbClr>
                  </a:outerShdw>
                </a:effectLst>
              </a:endParaRPr>
            </a:p>
          </p:txBody>
        </p:sp>
        <p:sp>
          <p:nvSpPr>
            <p:cNvPr id="44" name="Rectangle 43"/>
            <p:cNvSpPr/>
            <p:nvPr/>
          </p:nvSpPr>
          <p:spPr>
            <a:xfrm>
              <a:off x="3448965" y="1398780"/>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Product Development</a:t>
              </a:r>
              <a:endParaRPr lang="en-US" sz="2200" b="1" dirty="0">
                <a:effectLst>
                  <a:outerShdw blurRad="38100" dist="38100" dir="2700000" algn="tl">
                    <a:srgbClr val="000000">
                      <a:alpha val="43137"/>
                    </a:srgbClr>
                  </a:outerShdw>
                </a:effectLst>
              </a:endParaRPr>
            </a:p>
          </p:txBody>
        </p:sp>
        <p:sp>
          <p:nvSpPr>
            <p:cNvPr id="45" name="Rectangle 44"/>
            <p:cNvSpPr/>
            <p:nvPr/>
          </p:nvSpPr>
          <p:spPr>
            <a:xfrm>
              <a:off x="1270259" y="3579218"/>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Market Development</a:t>
              </a:r>
              <a:endParaRPr lang="en-US" sz="2200" b="1" dirty="0">
                <a:effectLst>
                  <a:outerShdw blurRad="38100" dist="38100" dir="2700000" algn="tl">
                    <a:srgbClr val="000000">
                      <a:alpha val="43137"/>
                    </a:srgbClr>
                  </a:outerShdw>
                </a:effectLst>
              </a:endParaRPr>
            </a:p>
          </p:txBody>
        </p:sp>
        <p:sp>
          <p:nvSpPr>
            <p:cNvPr id="46" name="TextBox 45"/>
            <p:cNvSpPr txBox="1"/>
            <p:nvPr/>
          </p:nvSpPr>
          <p:spPr>
            <a:xfrm>
              <a:off x="1270259"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Existing</a:t>
              </a:r>
              <a:endParaRPr lang="en-US" sz="1600" i="1" dirty="0">
                <a:solidFill>
                  <a:schemeClr val="tx1">
                    <a:lumMod val="65000"/>
                    <a:lumOff val="35000"/>
                  </a:schemeClr>
                </a:solidFill>
              </a:endParaRPr>
            </a:p>
          </p:txBody>
        </p:sp>
        <p:sp>
          <p:nvSpPr>
            <p:cNvPr id="47" name="TextBox 46"/>
            <p:cNvSpPr txBox="1"/>
            <p:nvPr/>
          </p:nvSpPr>
          <p:spPr>
            <a:xfrm>
              <a:off x="3448965"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New</a:t>
              </a:r>
              <a:endParaRPr lang="en-US" sz="1600" i="1" dirty="0">
                <a:solidFill>
                  <a:schemeClr val="tx1">
                    <a:lumMod val="65000"/>
                    <a:lumOff val="35000"/>
                  </a:schemeClr>
                </a:solidFill>
              </a:endParaRPr>
            </a:p>
          </p:txBody>
        </p:sp>
        <p:sp>
          <p:nvSpPr>
            <p:cNvPr id="48" name="TextBox 47"/>
            <p:cNvSpPr txBox="1"/>
            <p:nvPr/>
          </p:nvSpPr>
          <p:spPr>
            <a:xfrm rot="16200000">
              <a:off x="4816203" y="4341785"/>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New</a:t>
              </a:r>
              <a:endParaRPr lang="en-US" sz="1600" i="1" dirty="0">
                <a:solidFill>
                  <a:schemeClr val="tx1">
                    <a:lumMod val="65000"/>
                    <a:lumOff val="35000"/>
                  </a:schemeClr>
                </a:solidFill>
              </a:endParaRPr>
            </a:p>
          </p:txBody>
        </p:sp>
        <p:sp>
          <p:nvSpPr>
            <p:cNvPr id="49" name="TextBox 48"/>
            <p:cNvSpPr txBox="1"/>
            <p:nvPr/>
          </p:nvSpPr>
          <p:spPr>
            <a:xfrm rot="16200000">
              <a:off x="4816630" y="2162122"/>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Existing</a:t>
              </a:r>
              <a:endParaRPr lang="en-US" sz="1600" i="1" dirty="0">
                <a:solidFill>
                  <a:schemeClr val="tx1">
                    <a:lumMod val="65000"/>
                    <a:lumOff val="35000"/>
                  </a:schemeClr>
                </a:solidFill>
              </a:endParaRPr>
            </a:p>
          </p:txBody>
        </p:sp>
        <p:sp>
          <p:nvSpPr>
            <p:cNvPr id="50" name="TextBox 49"/>
            <p:cNvSpPr txBox="1"/>
            <p:nvPr/>
          </p:nvSpPr>
          <p:spPr>
            <a:xfrm rot="16200000">
              <a:off x="-1234450" y="3251566"/>
              <a:ext cx="4182626"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Market</a:t>
              </a:r>
              <a:endParaRPr lang="en-US" dirty="0"/>
            </a:p>
          </p:txBody>
        </p:sp>
        <p:sp>
          <p:nvSpPr>
            <p:cNvPr id="51" name="TextBox 50"/>
            <p:cNvSpPr txBox="1"/>
            <p:nvPr/>
          </p:nvSpPr>
          <p:spPr>
            <a:xfrm>
              <a:off x="1269567" y="848095"/>
              <a:ext cx="4182626"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Products</a:t>
              </a:r>
              <a:endParaRPr lang="en-US" sz="1600" b="1" dirty="0">
                <a:solidFill>
                  <a:schemeClr val="tx1">
                    <a:lumMod val="65000"/>
                    <a:lumOff val="35000"/>
                  </a:schemeClr>
                </a:solidFill>
              </a:endParaRPr>
            </a:p>
          </p:txBody>
        </p:sp>
      </p:grpSp>
    </p:spTree>
    <p:extLst>
      <p:ext uri="{BB962C8B-B14F-4D97-AF65-F5344CB8AC3E}">
        <p14:creationId xmlns:p14="http://schemas.microsoft.com/office/powerpoint/2010/main" val="930072864"/>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Product-Market Growth Matrix</a:t>
            </a:r>
          </a:p>
        </p:txBody>
      </p:sp>
      <p:sp>
        <p:nvSpPr>
          <p:cNvPr id="5" name="Title 4"/>
          <p:cNvSpPr>
            <a:spLocks noGrp="1"/>
          </p:cNvSpPr>
          <p:nvPr>
            <p:ph type="title"/>
          </p:nvPr>
        </p:nvSpPr>
        <p:spPr/>
        <p:txBody>
          <a:bodyPr/>
          <a:lstStyle/>
          <a:p>
            <a:r>
              <a:rPr lang="en-US" dirty="0"/>
              <a:t>Ansoff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103</a:t>
            </a:fld>
            <a:endParaRPr lang="en-US"/>
          </a:p>
        </p:txBody>
      </p:sp>
      <p:sp>
        <p:nvSpPr>
          <p:cNvPr id="3" name="Rectangle 2"/>
          <p:cNvSpPr/>
          <p:nvPr/>
        </p:nvSpPr>
        <p:spPr>
          <a:xfrm>
            <a:off x="6600056" y="1398780"/>
            <a:ext cx="4965328" cy="446044"/>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smtClean="0"/>
              <a:t>Insert any title here</a:t>
            </a:r>
            <a:endParaRPr lang="en-US" sz="2000" b="1" dirty="0"/>
          </a:p>
        </p:txBody>
      </p:sp>
      <p:sp>
        <p:nvSpPr>
          <p:cNvPr id="15" name="Rectangle 14"/>
          <p:cNvSpPr/>
          <p:nvPr/>
        </p:nvSpPr>
        <p:spPr>
          <a:xfrm>
            <a:off x="6600056" y="3579218"/>
            <a:ext cx="4965328" cy="446044"/>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dirty="0">
                <a:solidFill>
                  <a:prstClr val="white"/>
                </a:solidFill>
              </a:rPr>
              <a:t>Insert any title here</a:t>
            </a:r>
          </a:p>
        </p:txBody>
      </p:sp>
      <p:sp>
        <p:nvSpPr>
          <p:cNvPr id="16" name="Rectangle 15"/>
          <p:cNvSpPr/>
          <p:nvPr/>
        </p:nvSpPr>
        <p:spPr>
          <a:xfrm>
            <a:off x="6600056" y="1844823"/>
            <a:ext cx="4965328" cy="15564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37160" rtlCol="0" anchor="t"/>
          <a:lstStyle/>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smtClean="0">
              <a:solidFill>
                <a:schemeClr val="tx1">
                  <a:lumMod val="50000"/>
                  <a:lumOff val="50000"/>
                </a:schemeClr>
              </a:solidFill>
            </a:endParaRPr>
          </a:p>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smtClean="0">
              <a:solidFill>
                <a:schemeClr val="tx1">
                  <a:lumMod val="50000"/>
                  <a:lumOff val="50000"/>
                </a:schemeClr>
              </a:solidFill>
            </a:endParaRPr>
          </a:p>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a:solidFill>
                <a:schemeClr val="tx1">
                  <a:lumMod val="50000"/>
                  <a:lumOff val="50000"/>
                </a:schemeClr>
              </a:solidFill>
            </a:endParaRPr>
          </a:p>
        </p:txBody>
      </p:sp>
      <p:sp>
        <p:nvSpPr>
          <p:cNvPr id="18" name="Rectangle 17"/>
          <p:cNvSpPr/>
          <p:nvPr/>
        </p:nvSpPr>
        <p:spPr>
          <a:xfrm>
            <a:off x="6600056" y="4025262"/>
            <a:ext cx="4965328" cy="15564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37160" rtlCol="0" anchor="t"/>
          <a:lstStyle/>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smtClean="0">
              <a:solidFill>
                <a:schemeClr val="tx1">
                  <a:lumMod val="50000"/>
                  <a:lumOff val="50000"/>
                </a:schemeClr>
              </a:solidFill>
            </a:endParaRPr>
          </a:p>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smtClean="0">
              <a:solidFill>
                <a:schemeClr val="tx1">
                  <a:lumMod val="50000"/>
                  <a:lumOff val="50000"/>
                </a:schemeClr>
              </a:solidFill>
            </a:endParaRPr>
          </a:p>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a:solidFill>
                <a:schemeClr val="tx1">
                  <a:lumMod val="50000"/>
                  <a:lumOff val="50000"/>
                </a:schemeClr>
              </a:solidFill>
            </a:endParaRPr>
          </a:p>
        </p:txBody>
      </p:sp>
      <p:grpSp>
        <p:nvGrpSpPr>
          <p:cNvPr id="19" name="Group 18"/>
          <p:cNvGrpSpPr/>
          <p:nvPr/>
        </p:nvGrpSpPr>
        <p:grpSpPr>
          <a:xfrm>
            <a:off x="618336" y="848095"/>
            <a:ext cx="5437488" cy="5357720"/>
            <a:chOff x="618336" y="848095"/>
            <a:chExt cx="5437488" cy="5357720"/>
          </a:xfrm>
        </p:grpSpPr>
        <p:sp>
          <p:nvSpPr>
            <p:cNvPr id="20" name="Rectangle 19"/>
            <p:cNvSpPr/>
            <p:nvPr/>
          </p:nvSpPr>
          <p:spPr>
            <a:xfrm>
              <a:off x="1270259" y="1398780"/>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Market Penetration</a:t>
              </a:r>
              <a:endParaRPr lang="en-US" sz="2200" b="1" dirty="0">
                <a:effectLst>
                  <a:outerShdw blurRad="38100" dist="38100" dir="2700000" algn="tl">
                    <a:srgbClr val="000000">
                      <a:alpha val="43137"/>
                    </a:srgbClr>
                  </a:outerShdw>
                </a:effectLst>
              </a:endParaRPr>
            </a:p>
          </p:txBody>
        </p:sp>
        <p:sp>
          <p:nvSpPr>
            <p:cNvPr id="21" name="Rectangle 20"/>
            <p:cNvSpPr/>
            <p:nvPr/>
          </p:nvSpPr>
          <p:spPr>
            <a:xfrm>
              <a:off x="3448965" y="3579218"/>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Diversification</a:t>
              </a:r>
              <a:endParaRPr lang="en-US" sz="2200" b="1" dirty="0">
                <a:effectLst>
                  <a:outerShdw blurRad="38100" dist="38100" dir="2700000" algn="tl">
                    <a:srgbClr val="000000">
                      <a:alpha val="43137"/>
                    </a:srgbClr>
                  </a:outerShdw>
                </a:effectLst>
              </a:endParaRPr>
            </a:p>
          </p:txBody>
        </p:sp>
        <p:sp>
          <p:nvSpPr>
            <p:cNvPr id="22" name="Rectangle 21"/>
            <p:cNvSpPr/>
            <p:nvPr/>
          </p:nvSpPr>
          <p:spPr>
            <a:xfrm>
              <a:off x="3448965" y="1398780"/>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Product Development</a:t>
              </a:r>
              <a:endParaRPr lang="en-US" sz="2200" b="1" dirty="0">
                <a:effectLst>
                  <a:outerShdw blurRad="38100" dist="38100" dir="2700000" algn="tl">
                    <a:srgbClr val="000000">
                      <a:alpha val="43137"/>
                    </a:srgbClr>
                  </a:outerShdw>
                </a:effectLst>
              </a:endParaRPr>
            </a:p>
          </p:txBody>
        </p:sp>
        <p:sp>
          <p:nvSpPr>
            <p:cNvPr id="23" name="Rectangle 22"/>
            <p:cNvSpPr/>
            <p:nvPr/>
          </p:nvSpPr>
          <p:spPr>
            <a:xfrm>
              <a:off x="1270259" y="3579218"/>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Market Development</a:t>
              </a:r>
              <a:endParaRPr lang="en-US" sz="2200" b="1" dirty="0">
                <a:effectLst>
                  <a:outerShdw blurRad="38100" dist="38100" dir="2700000" algn="tl">
                    <a:srgbClr val="000000">
                      <a:alpha val="43137"/>
                    </a:srgbClr>
                  </a:outerShdw>
                </a:effectLst>
              </a:endParaRPr>
            </a:p>
          </p:txBody>
        </p:sp>
        <p:sp>
          <p:nvSpPr>
            <p:cNvPr id="24" name="TextBox 23"/>
            <p:cNvSpPr txBox="1"/>
            <p:nvPr/>
          </p:nvSpPr>
          <p:spPr>
            <a:xfrm>
              <a:off x="1270259"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Existing</a:t>
              </a:r>
              <a:endParaRPr lang="en-US" sz="1600" i="1" dirty="0">
                <a:solidFill>
                  <a:schemeClr val="tx1">
                    <a:lumMod val="65000"/>
                    <a:lumOff val="35000"/>
                  </a:schemeClr>
                </a:solidFill>
              </a:endParaRPr>
            </a:p>
          </p:txBody>
        </p:sp>
        <p:sp>
          <p:nvSpPr>
            <p:cNvPr id="25" name="TextBox 24"/>
            <p:cNvSpPr txBox="1"/>
            <p:nvPr/>
          </p:nvSpPr>
          <p:spPr>
            <a:xfrm>
              <a:off x="3448965"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New</a:t>
              </a:r>
              <a:endParaRPr lang="en-US" sz="1600" i="1" dirty="0">
                <a:solidFill>
                  <a:schemeClr val="tx1">
                    <a:lumMod val="65000"/>
                    <a:lumOff val="35000"/>
                  </a:schemeClr>
                </a:solidFill>
              </a:endParaRPr>
            </a:p>
          </p:txBody>
        </p:sp>
        <p:sp>
          <p:nvSpPr>
            <p:cNvPr id="26" name="TextBox 25"/>
            <p:cNvSpPr txBox="1"/>
            <p:nvPr/>
          </p:nvSpPr>
          <p:spPr>
            <a:xfrm rot="16200000">
              <a:off x="4816203" y="4341785"/>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New</a:t>
              </a:r>
              <a:endParaRPr lang="en-US" sz="1600" i="1" dirty="0">
                <a:solidFill>
                  <a:schemeClr val="tx1">
                    <a:lumMod val="65000"/>
                    <a:lumOff val="35000"/>
                  </a:schemeClr>
                </a:solidFill>
              </a:endParaRPr>
            </a:p>
          </p:txBody>
        </p:sp>
        <p:sp>
          <p:nvSpPr>
            <p:cNvPr id="27" name="TextBox 26"/>
            <p:cNvSpPr txBox="1"/>
            <p:nvPr/>
          </p:nvSpPr>
          <p:spPr>
            <a:xfrm rot="16200000">
              <a:off x="4816630" y="2162122"/>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Existing</a:t>
              </a:r>
              <a:endParaRPr lang="en-US" sz="1600" i="1" dirty="0">
                <a:solidFill>
                  <a:schemeClr val="tx1">
                    <a:lumMod val="65000"/>
                    <a:lumOff val="35000"/>
                  </a:schemeClr>
                </a:solidFill>
              </a:endParaRPr>
            </a:p>
          </p:txBody>
        </p:sp>
        <p:sp>
          <p:nvSpPr>
            <p:cNvPr id="28" name="TextBox 27"/>
            <p:cNvSpPr txBox="1"/>
            <p:nvPr/>
          </p:nvSpPr>
          <p:spPr>
            <a:xfrm rot="16200000">
              <a:off x="-1234450" y="3251566"/>
              <a:ext cx="4182626"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Market</a:t>
              </a:r>
              <a:endParaRPr lang="en-US" dirty="0"/>
            </a:p>
          </p:txBody>
        </p:sp>
        <p:sp>
          <p:nvSpPr>
            <p:cNvPr id="29" name="TextBox 28"/>
            <p:cNvSpPr txBox="1"/>
            <p:nvPr/>
          </p:nvSpPr>
          <p:spPr>
            <a:xfrm>
              <a:off x="1269567" y="848095"/>
              <a:ext cx="4182626"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Products</a:t>
              </a:r>
              <a:endParaRPr lang="en-US" sz="1600" b="1" dirty="0">
                <a:solidFill>
                  <a:schemeClr val="tx1">
                    <a:lumMod val="65000"/>
                    <a:lumOff val="35000"/>
                  </a:schemeClr>
                </a:solidFill>
              </a:endParaRPr>
            </a:p>
          </p:txBody>
        </p:sp>
      </p:grpSp>
    </p:spTree>
    <p:extLst>
      <p:ext uri="{BB962C8B-B14F-4D97-AF65-F5344CB8AC3E}">
        <p14:creationId xmlns:p14="http://schemas.microsoft.com/office/powerpoint/2010/main" val="784306129"/>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Product-Market Growth Matrix</a:t>
            </a:r>
          </a:p>
        </p:txBody>
      </p:sp>
      <p:sp>
        <p:nvSpPr>
          <p:cNvPr id="5" name="Title 4"/>
          <p:cNvSpPr>
            <a:spLocks noGrp="1"/>
          </p:cNvSpPr>
          <p:nvPr>
            <p:ph type="title"/>
          </p:nvPr>
        </p:nvSpPr>
        <p:spPr/>
        <p:txBody>
          <a:bodyPr/>
          <a:lstStyle/>
          <a:p>
            <a:r>
              <a:rPr lang="en-US" dirty="0"/>
              <a:t>Ansoff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104</a:t>
            </a:fld>
            <a:endParaRPr lang="en-US"/>
          </a:p>
        </p:txBody>
      </p:sp>
      <p:grpSp>
        <p:nvGrpSpPr>
          <p:cNvPr id="19" name="Group 18"/>
          <p:cNvGrpSpPr/>
          <p:nvPr/>
        </p:nvGrpSpPr>
        <p:grpSpPr>
          <a:xfrm>
            <a:off x="618336" y="848095"/>
            <a:ext cx="5437488" cy="5357720"/>
            <a:chOff x="618336" y="848095"/>
            <a:chExt cx="5437488" cy="5357720"/>
          </a:xfrm>
        </p:grpSpPr>
        <p:sp>
          <p:nvSpPr>
            <p:cNvPr id="20" name="Rectangle 19"/>
            <p:cNvSpPr/>
            <p:nvPr/>
          </p:nvSpPr>
          <p:spPr>
            <a:xfrm>
              <a:off x="1270259" y="1398780"/>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Market Penetration</a:t>
              </a:r>
              <a:endParaRPr lang="en-US" sz="2200" b="1" dirty="0">
                <a:effectLst>
                  <a:outerShdw blurRad="38100" dist="38100" dir="2700000" algn="tl">
                    <a:srgbClr val="000000">
                      <a:alpha val="43137"/>
                    </a:srgbClr>
                  </a:outerShdw>
                </a:effectLst>
              </a:endParaRPr>
            </a:p>
          </p:txBody>
        </p:sp>
        <p:sp>
          <p:nvSpPr>
            <p:cNvPr id="21" name="Rectangle 20"/>
            <p:cNvSpPr/>
            <p:nvPr/>
          </p:nvSpPr>
          <p:spPr>
            <a:xfrm>
              <a:off x="3448965" y="3579218"/>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Diversification</a:t>
              </a:r>
              <a:endParaRPr lang="en-US" sz="2200" b="1" dirty="0">
                <a:effectLst>
                  <a:outerShdw blurRad="38100" dist="38100" dir="2700000" algn="tl">
                    <a:srgbClr val="000000">
                      <a:alpha val="43137"/>
                    </a:srgbClr>
                  </a:outerShdw>
                </a:effectLst>
              </a:endParaRPr>
            </a:p>
          </p:txBody>
        </p:sp>
        <p:sp>
          <p:nvSpPr>
            <p:cNvPr id="22" name="Rectangle 21"/>
            <p:cNvSpPr/>
            <p:nvPr/>
          </p:nvSpPr>
          <p:spPr>
            <a:xfrm>
              <a:off x="3448965" y="1398780"/>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Product Development</a:t>
              </a:r>
              <a:endParaRPr lang="en-US" sz="2200" b="1" dirty="0">
                <a:effectLst>
                  <a:outerShdw blurRad="38100" dist="38100" dir="2700000" algn="tl">
                    <a:srgbClr val="000000">
                      <a:alpha val="43137"/>
                    </a:srgbClr>
                  </a:outerShdw>
                </a:effectLst>
              </a:endParaRPr>
            </a:p>
          </p:txBody>
        </p:sp>
        <p:sp>
          <p:nvSpPr>
            <p:cNvPr id="23" name="Rectangle 22"/>
            <p:cNvSpPr/>
            <p:nvPr/>
          </p:nvSpPr>
          <p:spPr>
            <a:xfrm>
              <a:off x="1270259" y="3579218"/>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Market Development</a:t>
              </a:r>
              <a:endParaRPr lang="en-US" sz="2200" b="1" dirty="0">
                <a:effectLst>
                  <a:outerShdw blurRad="38100" dist="38100" dir="2700000" algn="tl">
                    <a:srgbClr val="000000">
                      <a:alpha val="43137"/>
                    </a:srgbClr>
                  </a:outerShdw>
                </a:effectLst>
              </a:endParaRPr>
            </a:p>
          </p:txBody>
        </p:sp>
        <p:sp>
          <p:nvSpPr>
            <p:cNvPr id="24" name="TextBox 23"/>
            <p:cNvSpPr txBox="1"/>
            <p:nvPr/>
          </p:nvSpPr>
          <p:spPr>
            <a:xfrm>
              <a:off x="1270259"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Existing</a:t>
              </a:r>
              <a:endParaRPr lang="en-US" sz="1600" i="1" dirty="0">
                <a:solidFill>
                  <a:schemeClr val="tx1">
                    <a:lumMod val="65000"/>
                    <a:lumOff val="35000"/>
                  </a:schemeClr>
                </a:solidFill>
              </a:endParaRPr>
            </a:p>
          </p:txBody>
        </p:sp>
        <p:sp>
          <p:nvSpPr>
            <p:cNvPr id="25" name="TextBox 24"/>
            <p:cNvSpPr txBox="1"/>
            <p:nvPr/>
          </p:nvSpPr>
          <p:spPr>
            <a:xfrm>
              <a:off x="3448965"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New</a:t>
              </a:r>
              <a:endParaRPr lang="en-US" sz="1600" i="1" dirty="0">
                <a:solidFill>
                  <a:schemeClr val="tx1">
                    <a:lumMod val="65000"/>
                    <a:lumOff val="35000"/>
                  </a:schemeClr>
                </a:solidFill>
              </a:endParaRPr>
            </a:p>
          </p:txBody>
        </p:sp>
        <p:sp>
          <p:nvSpPr>
            <p:cNvPr id="26" name="TextBox 25"/>
            <p:cNvSpPr txBox="1"/>
            <p:nvPr/>
          </p:nvSpPr>
          <p:spPr>
            <a:xfrm rot="16200000">
              <a:off x="4816203" y="4341785"/>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New</a:t>
              </a:r>
              <a:endParaRPr lang="en-US" sz="1600" i="1" dirty="0">
                <a:solidFill>
                  <a:schemeClr val="tx1">
                    <a:lumMod val="65000"/>
                    <a:lumOff val="35000"/>
                  </a:schemeClr>
                </a:solidFill>
              </a:endParaRPr>
            </a:p>
          </p:txBody>
        </p:sp>
        <p:sp>
          <p:nvSpPr>
            <p:cNvPr id="27" name="TextBox 26"/>
            <p:cNvSpPr txBox="1"/>
            <p:nvPr/>
          </p:nvSpPr>
          <p:spPr>
            <a:xfrm rot="16200000">
              <a:off x="4816630" y="2162122"/>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Existing</a:t>
              </a:r>
              <a:endParaRPr lang="en-US" sz="1600" i="1" dirty="0">
                <a:solidFill>
                  <a:schemeClr val="tx1">
                    <a:lumMod val="65000"/>
                    <a:lumOff val="35000"/>
                  </a:schemeClr>
                </a:solidFill>
              </a:endParaRPr>
            </a:p>
          </p:txBody>
        </p:sp>
        <p:sp>
          <p:nvSpPr>
            <p:cNvPr id="28" name="TextBox 27"/>
            <p:cNvSpPr txBox="1"/>
            <p:nvPr/>
          </p:nvSpPr>
          <p:spPr>
            <a:xfrm rot="16200000">
              <a:off x="-1234450" y="3251566"/>
              <a:ext cx="4182626"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Market</a:t>
              </a:r>
              <a:endParaRPr lang="en-US" dirty="0"/>
            </a:p>
          </p:txBody>
        </p:sp>
        <p:sp>
          <p:nvSpPr>
            <p:cNvPr id="29" name="TextBox 28"/>
            <p:cNvSpPr txBox="1"/>
            <p:nvPr/>
          </p:nvSpPr>
          <p:spPr>
            <a:xfrm>
              <a:off x="1269567" y="848095"/>
              <a:ext cx="4182626"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Products</a:t>
              </a:r>
              <a:endParaRPr lang="en-US" sz="1600" b="1" dirty="0">
                <a:solidFill>
                  <a:schemeClr val="tx1">
                    <a:lumMod val="65000"/>
                    <a:lumOff val="35000"/>
                  </a:schemeClr>
                </a:solidFill>
              </a:endParaRPr>
            </a:p>
          </p:txBody>
        </p:sp>
      </p:grpSp>
      <p:sp>
        <p:nvSpPr>
          <p:cNvPr id="30" name="Rectangle 29"/>
          <p:cNvSpPr/>
          <p:nvPr/>
        </p:nvSpPr>
        <p:spPr>
          <a:xfrm>
            <a:off x="6959600" y="1526332"/>
            <a:ext cx="4800600" cy="4985980"/>
          </a:xfrm>
          <a:prstGeom prst="rect">
            <a:avLst/>
          </a:prstGeom>
        </p:spPr>
        <p:txBody>
          <a:bodyPr wrap="square">
            <a:spAutoFit/>
          </a:bodyPr>
          <a:lstStyle/>
          <a:p>
            <a:pPr marL="342900" indent="-342900">
              <a:spcBef>
                <a:spcPts val="1800"/>
              </a:spcBef>
              <a:buFont typeface="Wingdings" panose="05000000000000000000" pitchFamily="2" charset="2"/>
              <a:buChar char="§"/>
            </a:pPr>
            <a:r>
              <a:rPr lang="en-US" sz="2400" dirty="0"/>
              <a:t>Lorem ipsum dolor sit </a:t>
            </a:r>
            <a:r>
              <a:rPr lang="en-US" sz="2400" dirty="0" err="1"/>
              <a:t>amet</a:t>
            </a:r>
            <a:r>
              <a:rPr lang="en-US" sz="2400" dirty="0"/>
              <a:t>, has </a:t>
            </a:r>
            <a:r>
              <a:rPr lang="en-US" sz="2400" dirty="0" err="1"/>
              <a:t>meis</a:t>
            </a:r>
            <a:r>
              <a:rPr lang="en-US" sz="2400" dirty="0"/>
              <a:t> dicta </a:t>
            </a:r>
            <a:r>
              <a:rPr lang="en-US" sz="2400" dirty="0" err="1"/>
              <a:t>eloquentiam</a:t>
            </a:r>
            <a:r>
              <a:rPr lang="en-US" sz="2400" dirty="0"/>
              <a:t> at. </a:t>
            </a:r>
            <a:r>
              <a:rPr lang="en-US" sz="2400" dirty="0" err="1"/>
              <a:t>Eius</a:t>
            </a:r>
            <a:r>
              <a:rPr lang="en-US" sz="2400" dirty="0"/>
              <a:t> </a:t>
            </a:r>
            <a:r>
              <a:rPr lang="en-US" sz="2400" dirty="0" err="1"/>
              <a:t>forensibus</a:t>
            </a:r>
            <a:r>
              <a:rPr lang="en-US" sz="2400" dirty="0"/>
              <a:t> </a:t>
            </a:r>
            <a:r>
              <a:rPr lang="en-US" sz="2400" dirty="0" err="1"/>
              <a:t>usu</a:t>
            </a:r>
            <a:r>
              <a:rPr lang="en-US" sz="2400" dirty="0"/>
              <a:t> cu impetus </a:t>
            </a:r>
            <a:r>
              <a:rPr lang="en-US" sz="2400" dirty="0" err="1"/>
              <a:t>tamquam</a:t>
            </a:r>
            <a:r>
              <a:rPr lang="en-US" sz="2400" dirty="0"/>
              <a:t> </a:t>
            </a:r>
            <a:r>
              <a:rPr lang="en-US" sz="2400" dirty="0" err="1"/>
              <a:t>te</a:t>
            </a:r>
            <a:r>
              <a:rPr lang="en-US" sz="2400" dirty="0"/>
              <a:t> cum, </a:t>
            </a:r>
            <a:r>
              <a:rPr lang="en-US" sz="2400" dirty="0" err="1"/>
              <a:t>eu</a:t>
            </a:r>
            <a:r>
              <a:rPr lang="en-US" sz="2400" dirty="0"/>
              <a:t> </a:t>
            </a:r>
            <a:r>
              <a:rPr lang="en-US" sz="2400" dirty="0" err="1"/>
              <a:t>eam</a:t>
            </a:r>
            <a:endParaRPr lang="en-US" sz="2400" dirty="0"/>
          </a:p>
          <a:p>
            <a:pPr marL="342900" indent="-342900">
              <a:spcBef>
                <a:spcPts val="1800"/>
              </a:spcBef>
              <a:buFont typeface="Wingdings" panose="05000000000000000000" pitchFamily="2" charset="2"/>
              <a:buChar char="§"/>
            </a:pPr>
            <a:r>
              <a:rPr lang="en-US" sz="2400" dirty="0"/>
              <a:t>Lorem ipsum dolor sit </a:t>
            </a:r>
            <a:r>
              <a:rPr lang="en-US" sz="2400" dirty="0" err="1"/>
              <a:t>amet</a:t>
            </a:r>
            <a:r>
              <a:rPr lang="en-US" sz="2400" dirty="0"/>
              <a:t>, has </a:t>
            </a:r>
            <a:r>
              <a:rPr lang="en-US" sz="2400" dirty="0" err="1"/>
              <a:t>meis</a:t>
            </a:r>
            <a:r>
              <a:rPr lang="en-US" sz="2400" dirty="0"/>
              <a:t> dicta </a:t>
            </a:r>
            <a:r>
              <a:rPr lang="en-US" sz="2400" dirty="0" err="1"/>
              <a:t>eloquentiam</a:t>
            </a:r>
            <a:r>
              <a:rPr lang="en-US" sz="2400" dirty="0"/>
              <a:t> at. </a:t>
            </a:r>
            <a:r>
              <a:rPr lang="en-US" sz="2400" dirty="0" err="1"/>
              <a:t>Eius</a:t>
            </a:r>
            <a:r>
              <a:rPr lang="en-US" sz="2400" dirty="0"/>
              <a:t> </a:t>
            </a:r>
            <a:r>
              <a:rPr lang="en-US" sz="2400" dirty="0" err="1"/>
              <a:t>forensibus</a:t>
            </a:r>
            <a:r>
              <a:rPr lang="en-US" sz="2400" dirty="0"/>
              <a:t> </a:t>
            </a:r>
            <a:r>
              <a:rPr lang="en-US" sz="2400" dirty="0" err="1"/>
              <a:t>usu</a:t>
            </a:r>
            <a:r>
              <a:rPr lang="en-US" sz="2400" dirty="0"/>
              <a:t> cu impetus </a:t>
            </a:r>
            <a:r>
              <a:rPr lang="en-US" sz="2400" dirty="0" err="1"/>
              <a:t>tamquam</a:t>
            </a:r>
            <a:r>
              <a:rPr lang="en-US" sz="2400" dirty="0"/>
              <a:t> </a:t>
            </a:r>
            <a:r>
              <a:rPr lang="en-US" sz="2400" dirty="0" err="1"/>
              <a:t>te</a:t>
            </a:r>
            <a:r>
              <a:rPr lang="en-US" sz="2400" dirty="0"/>
              <a:t> cum, </a:t>
            </a:r>
            <a:r>
              <a:rPr lang="en-US" sz="2400" dirty="0" err="1"/>
              <a:t>eu</a:t>
            </a:r>
            <a:r>
              <a:rPr lang="en-US" sz="2400" dirty="0"/>
              <a:t> </a:t>
            </a:r>
            <a:r>
              <a:rPr lang="en-US" sz="2400" dirty="0" err="1"/>
              <a:t>eam</a:t>
            </a:r>
            <a:endParaRPr lang="en-US" sz="2400" dirty="0"/>
          </a:p>
          <a:p>
            <a:pPr marL="342900" indent="-342900">
              <a:spcBef>
                <a:spcPts val="1800"/>
              </a:spcBef>
              <a:buFont typeface="Wingdings" panose="05000000000000000000" pitchFamily="2" charset="2"/>
              <a:buChar char="§"/>
            </a:pPr>
            <a:r>
              <a:rPr lang="en-US" sz="2400" dirty="0"/>
              <a:t>Lorem ipsum dolor sit </a:t>
            </a:r>
            <a:r>
              <a:rPr lang="en-US" sz="2400" dirty="0" err="1"/>
              <a:t>amet</a:t>
            </a:r>
            <a:r>
              <a:rPr lang="en-US" sz="2400" dirty="0"/>
              <a:t>, has </a:t>
            </a:r>
            <a:r>
              <a:rPr lang="en-US" sz="2400" dirty="0" err="1"/>
              <a:t>meis</a:t>
            </a:r>
            <a:r>
              <a:rPr lang="en-US" sz="2400" dirty="0"/>
              <a:t> dicta </a:t>
            </a:r>
            <a:r>
              <a:rPr lang="en-US" sz="2400" dirty="0" err="1"/>
              <a:t>eloquentiam</a:t>
            </a:r>
            <a:r>
              <a:rPr lang="en-US" sz="2400" dirty="0"/>
              <a:t> at. </a:t>
            </a:r>
            <a:r>
              <a:rPr lang="en-US" sz="2400" dirty="0" err="1"/>
              <a:t>Eius</a:t>
            </a:r>
            <a:r>
              <a:rPr lang="en-US" sz="2400" dirty="0"/>
              <a:t> </a:t>
            </a:r>
            <a:r>
              <a:rPr lang="en-US" sz="2400" dirty="0" err="1"/>
              <a:t>forensibus</a:t>
            </a:r>
            <a:r>
              <a:rPr lang="en-US" sz="2400" dirty="0"/>
              <a:t> </a:t>
            </a:r>
            <a:r>
              <a:rPr lang="en-US" sz="2400" dirty="0" err="1"/>
              <a:t>usu</a:t>
            </a:r>
            <a:r>
              <a:rPr lang="en-US" sz="2400" dirty="0"/>
              <a:t> cu impetus </a:t>
            </a:r>
            <a:r>
              <a:rPr lang="en-US" sz="2400" dirty="0" err="1"/>
              <a:t>tamquam</a:t>
            </a:r>
            <a:r>
              <a:rPr lang="en-US" sz="2400" dirty="0"/>
              <a:t> </a:t>
            </a:r>
            <a:r>
              <a:rPr lang="en-US" sz="2400" dirty="0" err="1"/>
              <a:t>te</a:t>
            </a:r>
            <a:r>
              <a:rPr lang="en-US" sz="2400" dirty="0"/>
              <a:t> cum, </a:t>
            </a:r>
            <a:r>
              <a:rPr lang="en-US" sz="2400" dirty="0" err="1"/>
              <a:t>eu</a:t>
            </a:r>
            <a:r>
              <a:rPr lang="en-US" sz="2400" dirty="0"/>
              <a:t> </a:t>
            </a:r>
            <a:r>
              <a:rPr lang="en-US" sz="2400" dirty="0" err="1"/>
              <a:t>eam</a:t>
            </a:r>
            <a:endParaRPr lang="en-US" sz="2400" dirty="0"/>
          </a:p>
        </p:txBody>
      </p:sp>
    </p:spTree>
    <p:extLst>
      <p:ext uri="{BB962C8B-B14F-4D97-AF65-F5344CB8AC3E}">
        <p14:creationId xmlns:p14="http://schemas.microsoft.com/office/powerpoint/2010/main" val="165437028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Product-Market Growth Matrix</a:t>
            </a:r>
          </a:p>
        </p:txBody>
      </p:sp>
      <p:sp>
        <p:nvSpPr>
          <p:cNvPr id="5" name="Title 4"/>
          <p:cNvSpPr>
            <a:spLocks noGrp="1"/>
          </p:cNvSpPr>
          <p:nvPr>
            <p:ph type="title"/>
          </p:nvPr>
        </p:nvSpPr>
        <p:spPr/>
        <p:txBody>
          <a:bodyPr/>
          <a:lstStyle/>
          <a:p>
            <a:r>
              <a:rPr lang="en-US" dirty="0"/>
              <a:t>Ansoff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105</a:t>
            </a:fld>
            <a:endParaRPr lang="en-US"/>
          </a:p>
        </p:txBody>
      </p:sp>
      <p:sp>
        <p:nvSpPr>
          <p:cNvPr id="16" name="Rectangle 15"/>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rtlCol="0" anchor="ctr"/>
          <a:lstStyle/>
          <a:p>
            <a:pPr algn="ctr">
              <a:lnSpc>
                <a:spcPts val="2800"/>
              </a:lnSpc>
              <a:spcBef>
                <a:spcPts val="1000"/>
              </a:spcBef>
            </a:pPr>
            <a:r>
              <a:rPr lang="en-US" sz="2200" dirty="0">
                <a:solidFill>
                  <a:schemeClr val="tx1">
                    <a:lumMod val="50000"/>
                    <a:lumOff val="50000"/>
                  </a:schemeClr>
                </a:solidFill>
              </a:rPr>
              <a:t>Market penetration is an effort to increase company sales without departing from an original product-market strategy. The company seeks to improve business performance either by increasing the volume of sales to its present customers or by finding new customers for present </a:t>
            </a:r>
            <a:r>
              <a:rPr lang="en-US" sz="2200" dirty="0" smtClean="0">
                <a:solidFill>
                  <a:schemeClr val="tx1">
                    <a:lumMod val="50000"/>
                    <a:lumOff val="50000"/>
                  </a:schemeClr>
                </a:solidFill>
              </a:rPr>
              <a:t>products.</a:t>
            </a:r>
            <a:endParaRPr lang="en-US" sz="2200" dirty="0">
              <a:solidFill>
                <a:schemeClr val="tx1">
                  <a:lumMod val="50000"/>
                  <a:lumOff val="50000"/>
                </a:schemeClr>
              </a:solidFill>
            </a:endParaRPr>
          </a:p>
        </p:txBody>
      </p:sp>
      <p:sp>
        <p:nvSpPr>
          <p:cNvPr id="22" name="Rectangle 21"/>
          <p:cNvSpPr/>
          <p:nvPr/>
        </p:nvSpPr>
        <p:spPr>
          <a:xfrm>
            <a:off x="11565384" y="1398780"/>
            <a:ext cx="130156" cy="4182974"/>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3" name="TextBox 2"/>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17" name="TextBox 16"/>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grpSp>
        <p:nvGrpSpPr>
          <p:cNvPr id="19" name="Group 18"/>
          <p:cNvGrpSpPr/>
          <p:nvPr/>
        </p:nvGrpSpPr>
        <p:grpSpPr>
          <a:xfrm>
            <a:off x="618336" y="848095"/>
            <a:ext cx="5437488" cy="5357720"/>
            <a:chOff x="618336" y="848095"/>
            <a:chExt cx="5437488" cy="5357720"/>
          </a:xfrm>
        </p:grpSpPr>
        <p:sp>
          <p:nvSpPr>
            <p:cNvPr id="20" name="Rectangle 19"/>
            <p:cNvSpPr/>
            <p:nvPr/>
          </p:nvSpPr>
          <p:spPr>
            <a:xfrm>
              <a:off x="1270259" y="1398780"/>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Market Penetration</a:t>
              </a:r>
              <a:endParaRPr lang="en-US" sz="2200" b="1" dirty="0">
                <a:effectLst>
                  <a:outerShdw blurRad="38100" dist="38100" dir="2700000" algn="tl">
                    <a:srgbClr val="000000">
                      <a:alpha val="43137"/>
                    </a:srgbClr>
                  </a:outerShdw>
                </a:effectLst>
              </a:endParaRPr>
            </a:p>
          </p:txBody>
        </p:sp>
        <p:sp>
          <p:nvSpPr>
            <p:cNvPr id="21" name="Rectangle 20"/>
            <p:cNvSpPr/>
            <p:nvPr/>
          </p:nvSpPr>
          <p:spPr>
            <a:xfrm>
              <a:off x="3448965" y="3579218"/>
              <a:ext cx="2002535"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Diversification</a:t>
              </a:r>
              <a:endParaRPr lang="en-US" sz="2200" b="1" dirty="0">
                <a:effectLst>
                  <a:outerShdw blurRad="38100" dist="38100" dir="2700000" algn="tl">
                    <a:srgbClr val="000000">
                      <a:alpha val="43137"/>
                    </a:srgbClr>
                  </a:outerShdw>
                </a:effectLst>
              </a:endParaRPr>
            </a:p>
          </p:txBody>
        </p:sp>
        <p:sp>
          <p:nvSpPr>
            <p:cNvPr id="23" name="Rectangle 22"/>
            <p:cNvSpPr/>
            <p:nvPr/>
          </p:nvSpPr>
          <p:spPr>
            <a:xfrm>
              <a:off x="3448965" y="1398780"/>
              <a:ext cx="2002536"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Product Development</a:t>
              </a:r>
              <a:endParaRPr lang="en-US" sz="2200" b="1" dirty="0">
                <a:effectLst>
                  <a:outerShdw blurRad="38100" dist="38100" dir="2700000" algn="tl">
                    <a:srgbClr val="000000">
                      <a:alpha val="43137"/>
                    </a:srgbClr>
                  </a:outerShdw>
                </a:effectLst>
              </a:endParaRPr>
            </a:p>
          </p:txBody>
        </p:sp>
        <p:sp>
          <p:nvSpPr>
            <p:cNvPr id="24" name="Rectangle 23"/>
            <p:cNvSpPr/>
            <p:nvPr/>
          </p:nvSpPr>
          <p:spPr>
            <a:xfrm>
              <a:off x="1270259" y="3579218"/>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Market Development</a:t>
              </a:r>
              <a:endParaRPr lang="en-US" sz="2200" b="1" dirty="0">
                <a:effectLst>
                  <a:outerShdw blurRad="38100" dist="38100" dir="2700000" algn="tl">
                    <a:srgbClr val="000000">
                      <a:alpha val="43137"/>
                    </a:srgbClr>
                  </a:outerShdw>
                </a:effectLst>
              </a:endParaRPr>
            </a:p>
          </p:txBody>
        </p:sp>
        <p:sp>
          <p:nvSpPr>
            <p:cNvPr id="25" name="TextBox 24"/>
            <p:cNvSpPr txBox="1"/>
            <p:nvPr/>
          </p:nvSpPr>
          <p:spPr>
            <a:xfrm>
              <a:off x="1270259"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Existing</a:t>
              </a:r>
              <a:endParaRPr lang="en-US" sz="1600" i="1" dirty="0">
                <a:solidFill>
                  <a:schemeClr val="tx1">
                    <a:lumMod val="65000"/>
                    <a:lumOff val="35000"/>
                  </a:schemeClr>
                </a:solidFill>
              </a:endParaRPr>
            </a:p>
          </p:txBody>
        </p:sp>
        <p:sp>
          <p:nvSpPr>
            <p:cNvPr id="26" name="TextBox 25"/>
            <p:cNvSpPr txBox="1"/>
            <p:nvPr/>
          </p:nvSpPr>
          <p:spPr>
            <a:xfrm>
              <a:off x="3448965"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New</a:t>
              </a:r>
              <a:endParaRPr lang="en-US" sz="1600" i="1" dirty="0">
                <a:solidFill>
                  <a:schemeClr val="tx1">
                    <a:lumMod val="65000"/>
                    <a:lumOff val="35000"/>
                  </a:schemeClr>
                </a:solidFill>
              </a:endParaRPr>
            </a:p>
          </p:txBody>
        </p:sp>
        <p:sp>
          <p:nvSpPr>
            <p:cNvPr id="27" name="TextBox 26"/>
            <p:cNvSpPr txBox="1"/>
            <p:nvPr/>
          </p:nvSpPr>
          <p:spPr>
            <a:xfrm rot="16200000">
              <a:off x="4816203" y="4341785"/>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New</a:t>
              </a:r>
              <a:endParaRPr lang="en-US" sz="1600" i="1" dirty="0">
                <a:solidFill>
                  <a:schemeClr val="tx1">
                    <a:lumMod val="65000"/>
                    <a:lumOff val="35000"/>
                  </a:schemeClr>
                </a:solidFill>
              </a:endParaRPr>
            </a:p>
          </p:txBody>
        </p:sp>
        <p:sp>
          <p:nvSpPr>
            <p:cNvPr id="28" name="TextBox 27"/>
            <p:cNvSpPr txBox="1"/>
            <p:nvPr/>
          </p:nvSpPr>
          <p:spPr>
            <a:xfrm rot="16200000">
              <a:off x="4816630" y="2162122"/>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Existing</a:t>
              </a:r>
              <a:endParaRPr lang="en-US" sz="1600" i="1" dirty="0">
                <a:solidFill>
                  <a:schemeClr val="tx1">
                    <a:lumMod val="65000"/>
                    <a:lumOff val="35000"/>
                  </a:schemeClr>
                </a:solidFill>
              </a:endParaRPr>
            </a:p>
          </p:txBody>
        </p:sp>
        <p:sp>
          <p:nvSpPr>
            <p:cNvPr id="29" name="TextBox 28"/>
            <p:cNvSpPr txBox="1"/>
            <p:nvPr/>
          </p:nvSpPr>
          <p:spPr>
            <a:xfrm rot="16200000">
              <a:off x="-1234450" y="3251566"/>
              <a:ext cx="4182626"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Market</a:t>
              </a:r>
              <a:endParaRPr lang="en-US" dirty="0"/>
            </a:p>
          </p:txBody>
        </p:sp>
        <p:sp>
          <p:nvSpPr>
            <p:cNvPr id="30" name="TextBox 29"/>
            <p:cNvSpPr txBox="1"/>
            <p:nvPr/>
          </p:nvSpPr>
          <p:spPr>
            <a:xfrm>
              <a:off x="1269567" y="848095"/>
              <a:ext cx="4182626"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Products</a:t>
              </a:r>
              <a:endParaRPr lang="en-US" sz="1600" b="1" dirty="0">
                <a:solidFill>
                  <a:schemeClr val="tx1">
                    <a:lumMod val="65000"/>
                    <a:lumOff val="35000"/>
                  </a:schemeClr>
                </a:solidFill>
              </a:endParaRPr>
            </a:p>
          </p:txBody>
        </p:sp>
      </p:grpSp>
      <p:sp>
        <p:nvSpPr>
          <p:cNvPr id="31" name="TextBox 30"/>
          <p:cNvSpPr txBox="1"/>
          <p:nvPr/>
        </p:nvSpPr>
        <p:spPr>
          <a:xfrm>
            <a:off x="6600057" y="5744150"/>
            <a:ext cx="4982344" cy="461665"/>
          </a:xfrm>
          <a:prstGeom prst="rect">
            <a:avLst/>
          </a:prstGeom>
          <a:noFill/>
        </p:spPr>
        <p:txBody>
          <a:bodyPr wrap="square" rtlCol="0">
            <a:spAutoFit/>
          </a:bodyPr>
          <a:lstStyle/>
          <a:p>
            <a:r>
              <a:rPr lang="en-US" sz="2400" dirty="0">
                <a:solidFill>
                  <a:schemeClr val="tx1">
                    <a:lumMod val="50000"/>
                    <a:lumOff val="50000"/>
                  </a:schemeClr>
                </a:solidFill>
              </a:rPr>
              <a:t>-- H. </a:t>
            </a:r>
            <a:r>
              <a:rPr lang="en-US" sz="2400" dirty="0" smtClean="0">
                <a:solidFill>
                  <a:schemeClr val="tx1">
                    <a:lumMod val="50000"/>
                    <a:lumOff val="50000"/>
                  </a:schemeClr>
                </a:solidFill>
              </a:rPr>
              <a:t>Igor Ansoff, 1957</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3450759516"/>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Product-Market Growth Matrix</a:t>
            </a:r>
          </a:p>
        </p:txBody>
      </p:sp>
      <p:sp>
        <p:nvSpPr>
          <p:cNvPr id="5" name="Title 4"/>
          <p:cNvSpPr>
            <a:spLocks noGrp="1"/>
          </p:cNvSpPr>
          <p:nvPr>
            <p:ph type="title"/>
          </p:nvPr>
        </p:nvSpPr>
        <p:spPr/>
        <p:txBody>
          <a:bodyPr/>
          <a:lstStyle/>
          <a:p>
            <a:r>
              <a:rPr lang="en-US" dirty="0"/>
              <a:t>Ansoff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106</a:t>
            </a:fld>
            <a:endParaRPr lang="en-US"/>
          </a:p>
        </p:txBody>
      </p:sp>
      <p:sp>
        <p:nvSpPr>
          <p:cNvPr id="16" name="Rectangle 15"/>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rtlCol="0" anchor="ctr"/>
          <a:lstStyle/>
          <a:p>
            <a:pPr algn="ctr">
              <a:lnSpc>
                <a:spcPts val="3000"/>
              </a:lnSpc>
              <a:spcBef>
                <a:spcPts val="1000"/>
              </a:spcBef>
            </a:pPr>
            <a:r>
              <a:rPr lang="en-US" sz="2800" dirty="0">
                <a:solidFill>
                  <a:schemeClr val="tx1">
                    <a:lumMod val="50000"/>
                    <a:lumOff val="50000"/>
                  </a:schemeClr>
                </a:solidFill>
              </a:rPr>
              <a:t>A product development strategy, retains the present mission and develops products that have new and different characteristics such as will improve the performance of the </a:t>
            </a:r>
            <a:r>
              <a:rPr lang="en-US" sz="2800" dirty="0" smtClean="0">
                <a:solidFill>
                  <a:schemeClr val="tx1">
                    <a:lumMod val="50000"/>
                    <a:lumOff val="50000"/>
                  </a:schemeClr>
                </a:solidFill>
              </a:rPr>
              <a:t>mission.</a:t>
            </a:r>
            <a:endParaRPr lang="en-US" sz="2800" dirty="0">
              <a:solidFill>
                <a:schemeClr val="tx1">
                  <a:lumMod val="50000"/>
                  <a:lumOff val="50000"/>
                </a:schemeClr>
              </a:solidFill>
            </a:endParaRPr>
          </a:p>
        </p:txBody>
      </p:sp>
      <p:sp>
        <p:nvSpPr>
          <p:cNvPr id="22" name="Rectangle 21"/>
          <p:cNvSpPr/>
          <p:nvPr/>
        </p:nvSpPr>
        <p:spPr>
          <a:xfrm>
            <a:off x="11565384" y="1398780"/>
            <a:ext cx="130156" cy="418297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23" name="TextBox 22"/>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24" name="TextBox 23"/>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grpSp>
        <p:nvGrpSpPr>
          <p:cNvPr id="19" name="Group 18"/>
          <p:cNvGrpSpPr/>
          <p:nvPr/>
        </p:nvGrpSpPr>
        <p:grpSpPr>
          <a:xfrm>
            <a:off x="618336" y="848095"/>
            <a:ext cx="5437488" cy="5357720"/>
            <a:chOff x="618336" y="848095"/>
            <a:chExt cx="5437488" cy="5357720"/>
          </a:xfrm>
        </p:grpSpPr>
        <p:sp>
          <p:nvSpPr>
            <p:cNvPr id="20" name="Rectangle 19"/>
            <p:cNvSpPr/>
            <p:nvPr/>
          </p:nvSpPr>
          <p:spPr>
            <a:xfrm>
              <a:off x="1270259" y="1398780"/>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Market Penetration</a:t>
              </a:r>
              <a:endParaRPr lang="en-US" sz="2200" b="1" dirty="0">
                <a:effectLst>
                  <a:outerShdw blurRad="38100" dist="38100" dir="2700000" algn="tl">
                    <a:srgbClr val="000000">
                      <a:alpha val="43137"/>
                    </a:srgbClr>
                  </a:outerShdw>
                </a:effectLst>
              </a:endParaRPr>
            </a:p>
          </p:txBody>
        </p:sp>
        <p:sp>
          <p:nvSpPr>
            <p:cNvPr id="21" name="Rectangle 20"/>
            <p:cNvSpPr/>
            <p:nvPr/>
          </p:nvSpPr>
          <p:spPr>
            <a:xfrm>
              <a:off x="3448965" y="3579218"/>
              <a:ext cx="2002535"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Diversification</a:t>
              </a:r>
              <a:endParaRPr lang="en-US" sz="2200" b="1" dirty="0">
                <a:effectLst>
                  <a:outerShdw blurRad="38100" dist="38100" dir="2700000" algn="tl">
                    <a:srgbClr val="000000">
                      <a:alpha val="43137"/>
                    </a:srgbClr>
                  </a:outerShdw>
                </a:effectLst>
              </a:endParaRPr>
            </a:p>
          </p:txBody>
        </p:sp>
        <p:sp>
          <p:nvSpPr>
            <p:cNvPr id="25" name="Rectangle 24"/>
            <p:cNvSpPr/>
            <p:nvPr/>
          </p:nvSpPr>
          <p:spPr>
            <a:xfrm>
              <a:off x="3448965" y="1398780"/>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Product Development</a:t>
              </a:r>
              <a:endParaRPr lang="en-US" sz="2200" b="1" dirty="0">
                <a:effectLst>
                  <a:outerShdw blurRad="38100" dist="38100" dir="2700000" algn="tl">
                    <a:srgbClr val="000000">
                      <a:alpha val="43137"/>
                    </a:srgbClr>
                  </a:outerShdw>
                </a:effectLst>
              </a:endParaRPr>
            </a:p>
          </p:txBody>
        </p:sp>
        <p:sp>
          <p:nvSpPr>
            <p:cNvPr id="26" name="Rectangle 25"/>
            <p:cNvSpPr/>
            <p:nvPr/>
          </p:nvSpPr>
          <p:spPr>
            <a:xfrm>
              <a:off x="1270259" y="3579218"/>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Market Development</a:t>
              </a:r>
              <a:endParaRPr lang="en-US" sz="2200" b="1" dirty="0">
                <a:effectLst>
                  <a:outerShdw blurRad="38100" dist="38100" dir="2700000" algn="tl">
                    <a:srgbClr val="000000">
                      <a:alpha val="43137"/>
                    </a:srgbClr>
                  </a:outerShdw>
                </a:effectLst>
              </a:endParaRPr>
            </a:p>
          </p:txBody>
        </p:sp>
        <p:sp>
          <p:nvSpPr>
            <p:cNvPr id="27" name="TextBox 26"/>
            <p:cNvSpPr txBox="1"/>
            <p:nvPr/>
          </p:nvSpPr>
          <p:spPr>
            <a:xfrm>
              <a:off x="1270259"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Existing</a:t>
              </a:r>
              <a:endParaRPr lang="en-US" sz="1600" i="1" dirty="0">
                <a:solidFill>
                  <a:schemeClr val="tx1">
                    <a:lumMod val="65000"/>
                    <a:lumOff val="35000"/>
                  </a:schemeClr>
                </a:solidFill>
              </a:endParaRPr>
            </a:p>
          </p:txBody>
        </p:sp>
        <p:sp>
          <p:nvSpPr>
            <p:cNvPr id="28" name="TextBox 27"/>
            <p:cNvSpPr txBox="1"/>
            <p:nvPr/>
          </p:nvSpPr>
          <p:spPr>
            <a:xfrm>
              <a:off x="3448965"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New</a:t>
              </a:r>
              <a:endParaRPr lang="en-US" sz="1600" i="1" dirty="0">
                <a:solidFill>
                  <a:schemeClr val="tx1">
                    <a:lumMod val="65000"/>
                    <a:lumOff val="35000"/>
                  </a:schemeClr>
                </a:solidFill>
              </a:endParaRPr>
            </a:p>
          </p:txBody>
        </p:sp>
        <p:sp>
          <p:nvSpPr>
            <p:cNvPr id="29" name="TextBox 28"/>
            <p:cNvSpPr txBox="1"/>
            <p:nvPr/>
          </p:nvSpPr>
          <p:spPr>
            <a:xfrm rot="16200000">
              <a:off x="4816203" y="4341785"/>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New</a:t>
              </a:r>
              <a:endParaRPr lang="en-US" sz="1600" i="1" dirty="0">
                <a:solidFill>
                  <a:schemeClr val="tx1">
                    <a:lumMod val="65000"/>
                    <a:lumOff val="35000"/>
                  </a:schemeClr>
                </a:solidFill>
              </a:endParaRPr>
            </a:p>
          </p:txBody>
        </p:sp>
        <p:sp>
          <p:nvSpPr>
            <p:cNvPr id="30" name="TextBox 29"/>
            <p:cNvSpPr txBox="1"/>
            <p:nvPr/>
          </p:nvSpPr>
          <p:spPr>
            <a:xfrm rot="16200000">
              <a:off x="4816630" y="2162122"/>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Existing</a:t>
              </a:r>
              <a:endParaRPr lang="en-US" sz="1600" i="1" dirty="0">
                <a:solidFill>
                  <a:schemeClr val="tx1">
                    <a:lumMod val="65000"/>
                    <a:lumOff val="35000"/>
                  </a:schemeClr>
                </a:solidFill>
              </a:endParaRPr>
            </a:p>
          </p:txBody>
        </p:sp>
        <p:sp>
          <p:nvSpPr>
            <p:cNvPr id="31" name="TextBox 30"/>
            <p:cNvSpPr txBox="1"/>
            <p:nvPr/>
          </p:nvSpPr>
          <p:spPr>
            <a:xfrm rot="16200000">
              <a:off x="-1234450" y="3251566"/>
              <a:ext cx="4182626"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Market</a:t>
              </a:r>
              <a:endParaRPr lang="en-US" dirty="0"/>
            </a:p>
          </p:txBody>
        </p:sp>
        <p:sp>
          <p:nvSpPr>
            <p:cNvPr id="32" name="TextBox 31"/>
            <p:cNvSpPr txBox="1"/>
            <p:nvPr/>
          </p:nvSpPr>
          <p:spPr>
            <a:xfrm>
              <a:off x="1269567" y="848095"/>
              <a:ext cx="4182626"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Products</a:t>
              </a:r>
              <a:endParaRPr lang="en-US" sz="1600" b="1" dirty="0">
                <a:solidFill>
                  <a:schemeClr val="tx1">
                    <a:lumMod val="65000"/>
                    <a:lumOff val="35000"/>
                  </a:schemeClr>
                </a:solidFill>
              </a:endParaRPr>
            </a:p>
          </p:txBody>
        </p:sp>
      </p:grpSp>
      <p:sp>
        <p:nvSpPr>
          <p:cNvPr id="33" name="TextBox 32"/>
          <p:cNvSpPr txBox="1"/>
          <p:nvPr/>
        </p:nvSpPr>
        <p:spPr>
          <a:xfrm>
            <a:off x="6600057" y="5744150"/>
            <a:ext cx="4982344" cy="461665"/>
          </a:xfrm>
          <a:prstGeom prst="rect">
            <a:avLst/>
          </a:prstGeom>
          <a:noFill/>
        </p:spPr>
        <p:txBody>
          <a:bodyPr wrap="square" rtlCol="0">
            <a:spAutoFit/>
          </a:bodyPr>
          <a:lstStyle/>
          <a:p>
            <a:r>
              <a:rPr lang="en-US" sz="2400" dirty="0">
                <a:solidFill>
                  <a:schemeClr val="tx1">
                    <a:lumMod val="50000"/>
                    <a:lumOff val="50000"/>
                  </a:schemeClr>
                </a:solidFill>
              </a:rPr>
              <a:t>-- H. </a:t>
            </a:r>
            <a:r>
              <a:rPr lang="en-US" sz="2400" dirty="0" smtClean="0">
                <a:solidFill>
                  <a:schemeClr val="tx1">
                    <a:lumMod val="50000"/>
                    <a:lumOff val="50000"/>
                  </a:schemeClr>
                </a:solidFill>
              </a:rPr>
              <a:t>Igor Ansoff, 1957</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306082435"/>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Product-Market Growth Matrix</a:t>
            </a:r>
          </a:p>
        </p:txBody>
      </p:sp>
      <p:sp>
        <p:nvSpPr>
          <p:cNvPr id="5" name="Title 4"/>
          <p:cNvSpPr>
            <a:spLocks noGrp="1"/>
          </p:cNvSpPr>
          <p:nvPr>
            <p:ph type="title"/>
          </p:nvPr>
        </p:nvSpPr>
        <p:spPr/>
        <p:txBody>
          <a:bodyPr/>
          <a:lstStyle/>
          <a:p>
            <a:r>
              <a:rPr lang="en-US" dirty="0"/>
              <a:t>Ansoff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107</a:t>
            </a:fld>
            <a:endParaRPr lang="en-US"/>
          </a:p>
        </p:txBody>
      </p:sp>
      <p:sp>
        <p:nvSpPr>
          <p:cNvPr id="16" name="Rectangle 15"/>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rtlCol="0" anchor="ctr"/>
          <a:lstStyle/>
          <a:p>
            <a:pPr algn="ctr">
              <a:lnSpc>
                <a:spcPts val="3000"/>
              </a:lnSpc>
              <a:spcBef>
                <a:spcPts val="1000"/>
              </a:spcBef>
            </a:pPr>
            <a:r>
              <a:rPr lang="en-US" sz="2800" dirty="0">
                <a:solidFill>
                  <a:schemeClr val="tx1">
                    <a:lumMod val="50000"/>
                    <a:lumOff val="50000"/>
                  </a:schemeClr>
                </a:solidFill>
              </a:rPr>
              <a:t>Market development is a strategy in which the company attempts to adapt its present product line (generally with some modification in the product characteristics) to new </a:t>
            </a:r>
            <a:r>
              <a:rPr lang="en-US" sz="2800" dirty="0" smtClean="0">
                <a:solidFill>
                  <a:schemeClr val="tx1">
                    <a:lumMod val="50000"/>
                    <a:lumOff val="50000"/>
                  </a:schemeClr>
                </a:solidFill>
              </a:rPr>
              <a:t>missions.</a:t>
            </a:r>
            <a:endParaRPr lang="en-US" sz="2800" dirty="0">
              <a:solidFill>
                <a:schemeClr val="tx1">
                  <a:lumMod val="50000"/>
                  <a:lumOff val="50000"/>
                </a:schemeClr>
              </a:solidFill>
            </a:endParaRPr>
          </a:p>
        </p:txBody>
      </p:sp>
      <p:sp>
        <p:nvSpPr>
          <p:cNvPr id="22" name="Rectangle 21"/>
          <p:cNvSpPr/>
          <p:nvPr/>
        </p:nvSpPr>
        <p:spPr>
          <a:xfrm>
            <a:off x="11565384" y="1398780"/>
            <a:ext cx="130156" cy="4182974"/>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3" name="TextBox 2"/>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17" name="TextBox 16"/>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grpSp>
        <p:nvGrpSpPr>
          <p:cNvPr id="19" name="Group 18"/>
          <p:cNvGrpSpPr/>
          <p:nvPr/>
        </p:nvGrpSpPr>
        <p:grpSpPr>
          <a:xfrm>
            <a:off x="618336" y="848095"/>
            <a:ext cx="5437488" cy="5357720"/>
            <a:chOff x="618336" y="848095"/>
            <a:chExt cx="5437488" cy="5357720"/>
          </a:xfrm>
        </p:grpSpPr>
        <p:sp>
          <p:nvSpPr>
            <p:cNvPr id="20" name="Rectangle 19"/>
            <p:cNvSpPr/>
            <p:nvPr/>
          </p:nvSpPr>
          <p:spPr>
            <a:xfrm>
              <a:off x="1270259" y="1398780"/>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Market Penetration</a:t>
              </a:r>
              <a:endParaRPr lang="en-US" sz="2200" b="1" dirty="0">
                <a:effectLst>
                  <a:outerShdw blurRad="38100" dist="38100" dir="2700000" algn="tl">
                    <a:srgbClr val="000000">
                      <a:alpha val="43137"/>
                    </a:srgbClr>
                  </a:outerShdw>
                </a:effectLst>
              </a:endParaRPr>
            </a:p>
          </p:txBody>
        </p:sp>
        <p:sp>
          <p:nvSpPr>
            <p:cNvPr id="21" name="Rectangle 20"/>
            <p:cNvSpPr/>
            <p:nvPr/>
          </p:nvSpPr>
          <p:spPr>
            <a:xfrm>
              <a:off x="3448965" y="3579218"/>
              <a:ext cx="2002535"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Diversification</a:t>
              </a:r>
              <a:endParaRPr lang="en-US" sz="2200" b="1" dirty="0">
                <a:effectLst>
                  <a:outerShdw blurRad="38100" dist="38100" dir="2700000" algn="tl">
                    <a:srgbClr val="000000">
                      <a:alpha val="43137"/>
                    </a:srgbClr>
                  </a:outerShdw>
                </a:effectLst>
              </a:endParaRPr>
            </a:p>
          </p:txBody>
        </p:sp>
        <p:sp>
          <p:nvSpPr>
            <p:cNvPr id="23" name="Rectangle 22"/>
            <p:cNvSpPr/>
            <p:nvPr/>
          </p:nvSpPr>
          <p:spPr>
            <a:xfrm>
              <a:off x="3448965" y="1398780"/>
              <a:ext cx="2002536"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Product Development</a:t>
              </a:r>
              <a:endParaRPr lang="en-US" sz="2200" b="1" dirty="0">
                <a:effectLst>
                  <a:outerShdw blurRad="38100" dist="38100" dir="2700000" algn="tl">
                    <a:srgbClr val="000000">
                      <a:alpha val="43137"/>
                    </a:srgbClr>
                  </a:outerShdw>
                </a:effectLst>
              </a:endParaRPr>
            </a:p>
          </p:txBody>
        </p:sp>
        <p:sp>
          <p:nvSpPr>
            <p:cNvPr id="24" name="Rectangle 23"/>
            <p:cNvSpPr/>
            <p:nvPr/>
          </p:nvSpPr>
          <p:spPr>
            <a:xfrm>
              <a:off x="1270259" y="3579218"/>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Market Development</a:t>
              </a:r>
              <a:endParaRPr lang="en-US" sz="2200" b="1" dirty="0">
                <a:effectLst>
                  <a:outerShdw blurRad="38100" dist="38100" dir="2700000" algn="tl">
                    <a:srgbClr val="000000">
                      <a:alpha val="43137"/>
                    </a:srgbClr>
                  </a:outerShdw>
                </a:effectLst>
              </a:endParaRPr>
            </a:p>
          </p:txBody>
        </p:sp>
        <p:sp>
          <p:nvSpPr>
            <p:cNvPr id="25" name="TextBox 24"/>
            <p:cNvSpPr txBox="1"/>
            <p:nvPr/>
          </p:nvSpPr>
          <p:spPr>
            <a:xfrm>
              <a:off x="1270259"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Existing</a:t>
              </a:r>
              <a:endParaRPr lang="en-US" sz="1600" i="1" dirty="0">
                <a:solidFill>
                  <a:schemeClr val="tx1">
                    <a:lumMod val="65000"/>
                    <a:lumOff val="35000"/>
                  </a:schemeClr>
                </a:solidFill>
              </a:endParaRPr>
            </a:p>
          </p:txBody>
        </p:sp>
        <p:sp>
          <p:nvSpPr>
            <p:cNvPr id="26" name="TextBox 25"/>
            <p:cNvSpPr txBox="1"/>
            <p:nvPr/>
          </p:nvSpPr>
          <p:spPr>
            <a:xfrm>
              <a:off x="3448965"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New</a:t>
              </a:r>
              <a:endParaRPr lang="en-US" sz="1600" i="1" dirty="0">
                <a:solidFill>
                  <a:schemeClr val="tx1">
                    <a:lumMod val="65000"/>
                    <a:lumOff val="35000"/>
                  </a:schemeClr>
                </a:solidFill>
              </a:endParaRPr>
            </a:p>
          </p:txBody>
        </p:sp>
        <p:sp>
          <p:nvSpPr>
            <p:cNvPr id="27" name="TextBox 26"/>
            <p:cNvSpPr txBox="1"/>
            <p:nvPr/>
          </p:nvSpPr>
          <p:spPr>
            <a:xfrm rot="16200000">
              <a:off x="4816203" y="4341785"/>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New</a:t>
              </a:r>
              <a:endParaRPr lang="en-US" sz="1600" i="1" dirty="0">
                <a:solidFill>
                  <a:schemeClr val="tx1">
                    <a:lumMod val="65000"/>
                    <a:lumOff val="35000"/>
                  </a:schemeClr>
                </a:solidFill>
              </a:endParaRPr>
            </a:p>
          </p:txBody>
        </p:sp>
        <p:sp>
          <p:nvSpPr>
            <p:cNvPr id="28" name="TextBox 27"/>
            <p:cNvSpPr txBox="1"/>
            <p:nvPr/>
          </p:nvSpPr>
          <p:spPr>
            <a:xfrm rot="16200000">
              <a:off x="4816630" y="2162122"/>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Existing</a:t>
              </a:r>
              <a:endParaRPr lang="en-US" sz="1600" i="1" dirty="0">
                <a:solidFill>
                  <a:schemeClr val="tx1">
                    <a:lumMod val="65000"/>
                    <a:lumOff val="35000"/>
                  </a:schemeClr>
                </a:solidFill>
              </a:endParaRPr>
            </a:p>
          </p:txBody>
        </p:sp>
        <p:sp>
          <p:nvSpPr>
            <p:cNvPr id="29" name="TextBox 28"/>
            <p:cNvSpPr txBox="1"/>
            <p:nvPr/>
          </p:nvSpPr>
          <p:spPr>
            <a:xfrm rot="16200000">
              <a:off x="-1234450" y="3251566"/>
              <a:ext cx="4182626"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Market</a:t>
              </a:r>
              <a:endParaRPr lang="en-US" dirty="0"/>
            </a:p>
          </p:txBody>
        </p:sp>
        <p:sp>
          <p:nvSpPr>
            <p:cNvPr id="30" name="TextBox 29"/>
            <p:cNvSpPr txBox="1"/>
            <p:nvPr/>
          </p:nvSpPr>
          <p:spPr>
            <a:xfrm>
              <a:off x="1269567" y="848095"/>
              <a:ext cx="4182626"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Products</a:t>
              </a:r>
              <a:endParaRPr lang="en-US" sz="1600" b="1" dirty="0">
                <a:solidFill>
                  <a:schemeClr val="tx1">
                    <a:lumMod val="65000"/>
                    <a:lumOff val="35000"/>
                  </a:schemeClr>
                </a:solidFill>
              </a:endParaRPr>
            </a:p>
          </p:txBody>
        </p:sp>
      </p:grpSp>
      <p:sp>
        <p:nvSpPr>
          <p:cNvPr id="31" name="TextBox 30"/>
          <p:cNvSpPr txBox="1"/>
          <p:nvPr/>
        </p:nvSpPr>
        <p:spPr>
          <a:xfrm>
            <a:off x="6600057" y="5744150"/>
            <a:ext cx="4982344" cy="461665"/>
          </a:xfrm>
          <a:prstGeom prst="rect">
            <a:avLst/>
          </a:prstGeom>
          <a:noFill/>
        </p:spPr>
        <p:txBody>
          <a:bodyPr wrap="square" rtlCol="0">
            <a:spAutoFit/>
          </a:bodyPr>
          <a:lstStyle/>
          <a:p>
            <a:r>
              <a:rPr lang="en-US" sz="2400" dirty="0">
                <a:solidFill>
                  <a:schemeClr val="tx1">
                    <a:lumMod val="50000"/>
                    <a:lumOff val="50000"/>
                  </a:schemeClr>
                </a:solidFill>
              </a:rPr>
              <a:t>-- H. </a:t>
            </a:r>
            <a:r>
              <a:rPr lang="en-US" sz="2400" dirty="0" smtClean="0">
                <a:solidFill>
                  <a:schemeClr val="tx1">
                    <a:lumMod val="50000"/>
                    <a:lumOff val="50000"/>
                  </a:schemeClr>
                </a:solidFill>
              </a:rPr>
              <a:t>Igor Ansoff, 1957</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2425953722"/>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Product-Market Growth Matrix</a:t>
            </a:r>
          </a:p>
        </p:txBody>
      </p:sp>
      <p:sp>
        <p:nvSpPr>
          <p:cNvPr id="5" name="Title 4"/>
          <p:cNvSpPr>
            <a:spLocks noGrp="1"/>
          </p:cNvSpPr>
          <p:nvPr>
            <p:ph type="title"/>
          </p:nvPr>
        </p:nvSpPr>
        <p:spPr/>
        <p:txBody>
          <a:bodyPr/>
          <a:lstStyle/>
          <a:p>
            <a:r>
              <a:rPr lang="en-US" dirty="0"/>
              <a:t>Ansoff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108</a:t>
            </a:fld>
            <a:endParaRPr lang="en-US"/>
          </a:p>
        </p:txBody>
      </p:sp>
      <p:sp>
        <p:nvSpPr>
          <p:cNvPr id="16" name="Rectangle 15"/>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rtlCol="0" anchor="ctr"/>
          <a:lstStyle/>
          <a:p>
            <a:pPr algn="ctr">
              <a:lnSpc>
                <a:spcPts val="3000"/>
              </a:lnSpc>
              <a:spcBef>
                <a:spcPts val="1000"/>
              </a:spcBef>
            </a:pPr>
            <a:r>
              <a:rPr lang="en-US" sz="2800" dirty="0">
                <a:solidFill>
                  <a:schemeClr val="tx1">
                    <a:lumMod val="50000"/>
                    <a:lumOff val="50000"/>
                  </a:schemeClr>
                </a:solidFill>
              </a:rPr>
              <a:t>Diversification is the final alternative. It calls for a simultaneous departure from the present product line and the present market </a:t>
            </a:r>
            <a:r>
              <a:rPr lang="en-US" sz="2800" dirty="0" smtClean="0">
                <a:solidFill>
                  <a:schemeClr val="tx1">
                    <a:lumMod val="50000"/>
                    <a:lumOff val="50000"/>
                  </a:schemeClr>
                </a:solidFill>
              </a:rPr>
              <a:t>structure.</a:t>
            </a:r>
            <a:endParaRPr lang="en-US" sz="2800" dirty="0">
              <a:solidFill>
                <a:schemeClr val="tx1">
                  <a:lumMod val="50000"/>
                  <a:lumOff val="50000"/>
                </a:schemeClr>
              </a:solidFill>
            </a:endParaRPr>
          </a:p>
        </p:txBody>
      </p:sp>
      <p:sp>
        <p:nvSpPr>
          <p:cNvPr id="22" name="Rectangle 21"/>
          <p:cNvSpPr/>
          <p:nvPr/>
        </p:nvSpPr>
        <p:spPr>
          <a:xfrm>
            <a:off x="11565384" y="1398780"/>
            <a:ext cx="130156" cy="4182974"/>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3" name="TextBox 2"/>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17" name="TextBox 16"/>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grpSp>
        <p:nvGrpSpPr>
          <p:cNvPr id="29" name="Group 28"/>
          <p:cNvGrpSpPr/>
          <p:nvPr/>
        </p:nvGrpSpPr>
        <p:grpSpPr>
          <a:xfrm>
            <a:off x="618336" y="848095"/>
            <a:ext cx="5437488" cy="5357720"/>
            <a:chOff x="618336" y="848095"/>
            <a:chExt cx="5437488" cy="5357720"/>
          </a:xfrm>
        </p:grpSpPr>
        <p:sp>
          <p:nvSpPr>
            <p:cNvPr id="30" name="Rectangle 29"/>
            <p:cNvSpPr/>
            <p:nvPr/>
          </p:nvSpPr>
          <p:spPr>
            <a:xfrm>
              <a:off x="1270259" y="1398780"/>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Market Penetration</a:t>
              </a:r>
              <a:endParaRPr lang="en-US" sz="2200" b="1" dirty="0">
                <a:effectLst>
                  <a:outerShdw blurRad="38100" dist="38100" dir="2700000" algn="tl">
                    <a:srgbClr val="000000">
                      <a:alpha val="43137"/>
                    </a:srgbClr>
                  </a:outerShdw>
                </a:effectLst>
              </a:endParaRPr>
            </a:p>
          </p:txBody>
        </p:sp>
        <p:sp>
          <p:nvSpPr>
            <p:cNvPr id="31" name="Rectangle 30"/>
            <p:cNvSpPr/>
            <p:nvPr/>
          </p:nvSpPr>
          <p:spPr>
            <a:xfrm>
              <a:off x="3448965" y="3579218"/>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Diversification</a:t>
              </a:r>
              <a:endParaRPr lang="en-US" sz="2200" b="1" dirty="0">
                <a:effectLst>
                  <a:outerShdw blurRad="38100" dist="38100" dir="2700000" algn="tl">
                    <a:srgbClr val="000000">
                      <a:alpha val="43137"/>
                    </a:srgbClr>
                  </a:outerShdw>
                </a:effectLst>
              </a:endParaRPr>
            </a:p>
          </p:txBody>
        </p:sp>
        <p:sp>
          <p:nvSpPr>
            <p:cNvPr id="32" name="Rectangle 31"/>
            <p:cNvSpPr/>
            <p:nvPr/>
          </p:nvSpPr>
          <p:spPr>
            <a:xfrm>
              <a:off x="3448965" y="1398780"/>
              <a:ext cx="2002536"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Product Development</a:t>
              </a:r>
              <a:endParaRPr lang="en-US" sz="2200" b="1" dirty="0">
                <a:effectLst>
                  <a:outerShdw blurRad="38100" dist="38100" dir="2700000" algn="tl">
                    <a:srgbClr val="000000">
                      <a:alpha val="43137"/>
                    </a:srgbClr>
                  </a:outerShdw>
                </a:effectLst>
              </a:endParaRPr>
            </a:p>
          </p:txBody>
        </p:sp>
        <p:sp>
          <p:nvSpPr>
            <p:cNvPr id="33" name="Rectangle 32"/>
            <p:cNvSpPr/>
            <p:nvPr/>
          </p:nvSpPr>
          <p:spPr>
            <a:xfrm>
              <a:off x="1270259" y="3579218"/>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Market Development</a:t>
              </a:r>
              <a:endParaRPr lang="en-US" sz="2200" b="1" dirty="0">
                <a:effectLst>
                  <a:outerShdw blurRad="38100" dist="38100" dir="2700000" algn="tl">
                    <a:srgbClr val="000000">
                      <a:alpha val="43137"/>
                    </a:srgbClr>
                  </a:outerShdw>
                </a:effectLst>
              </a:endParaRPr>
            </a:p>
          </p:txBody>
        </p:sp>
        <p:sp>
          <p:nvSpPr>
            <p:cNvPr id="34" name="TextBox 33"/>
            <p:cNvSpPr txBox="1"/>
            <p:nvPr/>
          </p:nvSpPr>
          <p:spPr>
            <a:xfrm>
              <a:off x="1270259"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Existing</a:t>
              </a:r>
              <a:endParaRPr lang="en-US" sz="1600" i="1" dirty="0">
                <a:solidFill>
                  <a:schemeClr val="tx1">
                    <a:lumMod val="65000"/>
                    <a:lumOff val="35000"/>
                  </a:schemeClr>
                </a:solidFill>
              </a:endParaRPr>
            </a:p>
          </p:txBody>
        </p:sp>
        <p:sp>
          <p:nvSpPr>
            <p:cNvPr id="35" name="TextBox 34"/>
            <p:cNvSpPr txBox="1"/>
            <p:nvPr/>
          </p:nvSpPr>
          <p:spPr>
            <a:xfrm>
              <a:off x="3448965"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New</a:t>
              </a:r>
              <a:endParaRPr lang="en-US" sz="1600" i="1" dirty="0">
                <a:solidFill>
                  <a:schemeClr val="tx1">
                    <a:lumMod val="65000"/>
                    <a:lumOff val="35000"/>
                  </a:schemeClr>
                </a:solidFill>
              </a:endParaRPr>
            </a:p>
          </p:txBody>
        </p:sp>
        <p:sp>
          <p:nvSpPr>
            <p:cNvPr id="36" name="TextBox 35"/>
            <p:cNvSpPr txBox="1"/>
            <p:nvPr/>
          </p:nvSpPr>
          <p:spPr>
            <a:xfrm rot="16200000">
              <a:off x="4816203" y="4341785"/>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New</a:t>
              </a:r>
              <a:endParaRPr lang="en-US" sz="1600" i="1" dirty="0">
                <a:solidFill>
                  <a:schemeClr val="tx1">
                    <a:lumMod val="65000"/>
                    <a:lumOff val="35000"/>
                  </a:schemeClr>
                </a:solidFill>
              </a:endParaRPr>
            </a:p>
          </p:txBody>
        </p:sp>
        <p:sp>
          <p:nvSpPr>
            <p:cNvPr id="37" name="TextBox 36"/>
            <p:cNvSpPr txBox="1"/>
            <p:nvPr/>
          </p:nvSpPr>
          <p:spPr>
            <a:xfrm rot="16200000">
              <a:off x="4816630" y="2162122"/>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Existing</a:t>
              </a:r>
              <a:endParaRPr lang="en-US" sz="1600" i="1" dirty="0">
                <a:solidFill>
                  <a:schemeClr val="tx1">
                    <a:lumMod val="65000"/>
                    <a:lumOff val="35000"/>
                  </a:schemeClr>
                </a:solidFill>
              </a:endParaRPr>
            </a:p>
          </p:txBody>
        </p:sp>
        <p:sp>
          <p:nvSpPr>
            <p:cNvPr id="38" name="TextBox 37"/>
            <p:cNvSpPr txBox="1"/>
            <p:nvPr/>
          </p:nvSpPr>
          <p:spPr>
            <a:xfrm rot="16200000">
              <a:off x="-1234450" y="3251566"/>
              <a:ext cx="4182626"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Market</a:t>
              </a:r>
              <a:endParaRPr lang="en-US" dirty="0"/>
            </a:p>
          </p:txBody>
        </p:sp>
        <p:sp>
          <p:nvSpPr>
            <p:cNvPr id="39" name="TextBox 38"/>
            <p:cNvSpPr txBox="1"/>
            <p:nvPr/>
          </p:nvSpPr>
          <p:spPr>
            <a:xfrm>
              <a:off x="1269567" y="848095"/>
              <a:ext cx="4182626"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Products</a:t>
              </a:r>
              <a:endParaRPr lang="en-US" sz="1600" b="1" dirty="0">
                <a:solidFill>
                  <a:schemeClr val="tx1">
                    <a:lumMod val="65000"/>
                    <a:lumOff val="35000"/>
                  </a:schemeClr>
                </a:solidFill>
              </a:endParaRPr>
            </a:p>
          </p:txBody>
        </p:sp>
      </p:grpSp>
      <p:sp>
        <p:nvSpPr>
          <p:cNvPr id="40" name="TextBox 39"/>
          <p:cNvSpPr txBox="1"/>
          <p:nvPr/>
        </p:nvSpPr>
        <p:spPr>
          <a:xfrm>
            <a:off x="6600057" y="5744150"/>
            <a:ext cx="4982344" cy="461665"/>
          </a:xfrm>
          <a:prstGeom prst="rect">
            <a:avLst/>
          </a:prstGeom>
          <a:noFill/>
        </p:spPr>
        <p:txBody>
          <a:bodyPr wrap="square" rtlCol="0">
            <a:spAutoFit/>
          </a:bodyPr>
          <a:lstStyle/>
          <a:p>
            <a:r>
              <a:rPr lang="en-US" sz="2400" dirty="0">
                <a:solidFill>
                  <a:schemeClr val="tx1">
                    <a:lumMod val="50000"/>
                    <a:lumOff val="50000"/>
                  </a:schemeClr>
                </a:solidFill>
              </a:rPr>
              <a:t>-- H. </a:t>
            </a:r>
            <a:r>
              <a:rPr lang="en-US" sz="2400" dirty="0" smtClean="0">
                <a:solidFill>
                  <a:schemeClr val="tx1">
                    <a:lumMod val="50000"/>
                    <a:lumOff val="50000"/>
                  </a:schemeClr>
                </a:solidFill>
              </a:rPr>
              <a:t>Igor Ansoff, 1957</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2747788818"/>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Worksheet </a:t>
            </a:r>
            <a:r>
              <a:rPr lang="en-US" dirty="0" smtClean="0"/>
              <a:t>1</a:t>
            </a:r>
            <a:endParaRPr lang="en-US" dirty="0"/>
          </a:p>
        </p:txBody>
      </p:sp>
      <p:sp>
        <p:nvSpPr>
          <p:cNvPr id="5" name="Title 4"/>
          <p:cNvSpPr>
            <a:spLocks noGrp="1"/>
          </p:cNvSpPr>
          <p:nvPr>
            <p:ph type="title"/>
          </p:nvPr>
        </p:nvSpPr>
        <p:spPr/>
        <p:txBody>
          <a:bodyPr/>
          <a:lstStyle/>
          <a:p>
            <a:r>
              <a:rPr lang="en-US" dirty="0"/>
              <a:t>Ansoff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pPr/>
              <a:t>109</a:t>
            </a:fld>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857682141"/>
              </p:ext>
            </p:extLst>
          </p:nvPr>
        </p:nvGraphicFramePr>
        <p:xfrm>
          <a:off x="911423" y="1051353"/>
          <a:ext cx="10912810" cy="5576396"/>
        </p:xfrm>
        <a:graphic>
          <a:graphicData uri="http://schemas.openxmlformats.org/drawingml/2006/table">
            <a:tbl>
              <a:tblPr firstRow="1" bandRow="1">
                <a:tableStyleId>{5940675A-B579-460E-94D1-54222C63F5DA}</a:tableStyleId>
              </a:tblPr>
              <a:tblGrid>
                <a:gridCol w="432049"/>
                <a:gridCol w="908901"/>
                <a:gridCol w="4785930"/>
                <a:gridCol w="4785930"/>
              </a:tblGrid>
              <a:tr h="405078">
                <a:tc>
                  <a:txBody>
                    <a:bodyPr/>
                    <a:lstStyle/>
                    <a:p>
                      <a:endParaRPr lang="en-US" dirty="0"/>
                    </a:p>
                  </a:txBody>
                  <a:tcPr>
                    <a:lnL w="3175"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b="1" dirty="0"/>
                    </a:p>
                  </a:txBody>
                  <a:tcPr anchor="b">
                    <a:lnL w="1270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en-US" b="1" dirty="0" smtClean="0"/>
                        <a:t>Products</a:t>
                      </a: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pPr algn="ct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60040">
                <a:tc>
                  <a:txBody>
                    <a:bodyPr/>
                    <a:lstStyle/>
                    <a:p>
                      <a:endParaRPr lang="en-US"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Existing</a:t>
                      </a: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New</a:t>
                      </a: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402779">
                <a:tc rowSpan="2">
                  <a:txBody>
                    <a:bodyPr/>
                    <a:lstStyle/>
                    <a:p>
                      <a:pPr algn="ctr"/>
                      <a:r>
                        <a:rPr lang="en-US" b="1" dirty="0" smtClean="0"/>
                        <a:t>Market</a:t>
                      </a:r>
                      <a:endParaRPr lang="en-US" b="1" dirty="0"/>
                    </a:p>
                  </a:txBody>
                  <a:tcPr vert="vert27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dirty="0" smtClean="0"/>
                        <a:t>Existing</a:t>
                      </a: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smtClean="0"/>
                        <a:t>MARKET PENETRATION</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2</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4</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5</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6</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7</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8</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9</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smtClean="0"/>
                        <a:t>PRODUCT DEVELOPMENT</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2</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4</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5</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6</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7</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8</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9</a:t>
                      </a:r>
                      <a:endParaRPr lang="en-US" sz="1400" dirty="0" smtClean="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402779">
                <a:tc vMerge="1">
                  <a:txBody>
                    <a:bodyPr/>
                    <a:lstStyle/>
                    <a:p>
                      <a:endParaRPr lang="en-US" b="1"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New</a:t>
                      </a: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smtClean="0"/>
                        <a:t>MARKET DEVELOPMENT</a:t>
                      </a:r>
                      <a:endParaRPr lang="en-US" sz="1800" b="1" baseline="0" dirty="0" smtClean="0"/>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2</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4</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5</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6</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7</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8</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9</a:t>
                      </a:r>
                      <a:endParaRPr lang="en-US" sz="1400" dirty="0" smtClean="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smtClean="0"/>
                        <a:t>DIVERSIFICATION</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2</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4</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5</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6</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7</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8</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9</a:t>
                      </a:r>
                      <a:endParaRPr lang="en-US" sz="1400" dirty="0" smtClean="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8564025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271464" y="1402066"/>
            <a:ext cx="4582469" cy="4581772"/>
            <a:chOff x="4005982" y="1769592"/>
            <a:chExt cx="4582469" cy="4581772"/>
          </a:xfrm>
        </p:grpSpPr>
        <p:cxnSp>
          <p:nvCxnSpPr>
            <p:cNvPr id="63" name="Straight Arrow Connector 62"/>
            <p:cNvCxnSpPr/>
            <p:nvPr/>
          </p:nvCxnSpPr>
          <p:spPr>
            <a:xfrm flipH="1">
              <a:off x="4005982" y="6351364"/>
              <a:ext cx="458246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8588451" y="1769592"/>
              <a:ext cx="0" cy="45817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6" name="Subtitle 5"/>
          <p:cNvSpPr>
            <a:spLocks noGrp="1"/>
          </p:cNvSpPr>
          <p:nvPr>
            <p:ph type="subTitle" idx="1"/>
          </p:nvPr>
        </p:nvSpPr>
        <p:spPr/>
        <p:txBody>
          <a:bodyPr/>
          <a:lstStyle/>
          <a:p>
            <a:r>
              <a:rPr lang="en-US" dirty="0"/>
              <a:t>The Growth Share Matrix</a:t>
            </a:r>
          </a:p>
        </p:txBody>
      </p:sp>
      <p:sp>
        <p:nvSpPr>
          <p:cNvPr id="5" name="Title 4"/>
          <p:cNvSpPr>
            <a:spLocks noGrp="1"/>
          </p:cNvSpPr>
          <p:nvPr>
            <p:ph type="title"/>
          </p:nvPr>
        </p:nvSpPr>
        <p:spPr/>
        <p:txBody>
          <a:bodyPr/>
          <a:lstStyle/>
          <a:p>
            <a:r>
              <a:rPr lang="en-US" dirty="0"/>
              <a:t>Boston Consulting Group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11</a:t>
            </a:fld>
            <a:endParaRPr lang="en-US"/>
          </a:p>
        </p:txBody>
      </p:sp>
      <p:sp>
        <p:nvSpPr>
          <p:cNvPr id="20" name="TextBox 19"/>
          <p:cNvSpPr txBox="1"/>
          <p:nvPr/>
        </p:nvSpPr>
        <p:spPr>
          <a:xfrm rot="16200000">
            <a:off x="5064230" y="3230126"/>
            <a:ext cx="1579407" cy="523220"/>
          </a:xfrm>
          <a:prstGeom prst="rect">
            <a:avLst/>
          </a:prstGeom>
          <a:solidFill>
            <a:schemeClr val="bg1"/>
          </a:solidFill>
        </p:spPr>
        <p:txBody>
          <a:bodyPr wrap="none" rtlCol="0" anchor="ctr">
            <a:spAutoFit/>
          </a:bodyPr>
          <a:lstStyle/>
          <a:p>
            <a:r>
              <a:rPr lang="en-US" sz="2800" b="1" dirty="0" smtClean="0"/>
              <a:t>GROWTH</a:t>
            </a:r>
            <a:endParaRPr lang="en-US" sz="2800" b="1" dirty="0"/>
          </a:p>
        </p:txBody>
      </p:sp>
      <p:sp>
        <p:nvSpPr>
          <p:cNvPr id="21" name="TextBox 20"/>
          <p:cNvSpPr txBox="1"/>
          <p:nvPr/>
        </p:nvSpPr>
        <p:spPr>
          <a:xfrm>
            <a:off x="2773821" y="5722228"/>
            <a:ext cx="1175323" cy="523220"/>
          </a:xfrm>
          <a:prstGeom prst="rect">
            <a:avLst/>
          </a:prstGeom>
          <a:solidFill>
            <a:schemeClr val="bg1"/>
          </a:solidFill>
        </p:spPr>
        <p:txBody>
          <a:bodyPr wrap="none" rtlCol="0" anchor="ctr">
            <a:spAutoFit/>
          </a:bodyPr>
          <a:lstStyle/>
          <a:p>
            <a:pPr algn="ctr"/>
            <a:r>
              <a:rPr lang="en-US" sz="2800" b="1" dirty="0" smtClean="0"/>
              <a:t>SHARE</a:t>
            </a:r>
            <a:endParaRPr lang="en-US" sz="2800" b="1" dirty="0"/>
          </a:p>
        </p:txBody>
      </p:sp>
      <p:sp>
        <p:nvSpPr>
          <p:cNvPr id="90" name="Rectangle 89"/>
          <p:cNvSpPr/>
          <p:nvPr/>
        </p:nvSpPr>
        <p:spPr>
          <a:xfrm>
            <a:off x="1270259" y="1398780"/>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Stars</a:t>
            </a:r>
            <a:endParaRPr lang="en-US" sz="2800" b="1" dirty="0">
              <a:effectLst>
                <a:outerShdw blurRad="38100" dist="38100" dir="2700000" algn="tl">
                  <a:srgbClr val="000000">
                    <a:alpha val="43137"/>
                  </a:srgbClr>
                </a:outerShdw>
              </a:effectLst>
            </a:endParaRPr>
          </a:p>
        </p:txBody>
      </p:sp>
      <p:sp>
        <p:nvSpPr>
          <p:cNvPr id="98" name="Rectangle 97"/>
          <p:cNvSpPr/>
          <p:nvPr/>
        </p:nvSpPr>
        <p:spPr>
          <a:xfrm>
            <a:off x="3448965" y="3579218"/>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Dogs</a:t>
            </a:r>
            <a:endParaRPr lang="en-US" sz="2800" b="1" dirty="0">
              <a:effectLst>
                <a:outerShdw blurRad="38100" dist="38100" dir="2700000" algn="tl">
                  <a:srgbClr val="000000">
                    <a:alpha val="43137"/>
                  </a:srgbClr>
                </a:outerShdw>
              </a:effectLst>
            </a:endParaRPr>
          </a:p>
        </p:txBody>
      </p:sp>
      <p:sp>
        <p:nvSpPr>
          <p:cNvPr id="105" name="Rectangle 104"/>
          <p:cNvSpPr/>
          <p:nvPr/>
        </p:nvSpPr>
        <p:spPr>
          <a:xfrm>
            <a:off x="3448965" y="1398780"/>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Question</a:t>
            </a:r>
          </a:p>
          <a:p>
            <a:pPr algn="ctr"/>
            <a:r>
              <a:rPr lang="en-US" sz="2800" b="1" dirty="0" smtClean="0">
                <a:effectLst>
                  <a:outerShdw blurRad="38100" dist="38100" dir="2700000" algn="tl">
                    <a:srgbClr val="000000">
                      <a:alpha val="43137"/>
                    </a:srgbClr>
                  </a:outerShdw>
                </a:effectLst>
              </a:rPr>
              <a:t>Marks</a:t>
            </a:r>
            <a:endParaRPr lang="en-US" sz="2800" b="1" dirty="0">
              <a:effectLst>
                <a:outerShdw blurRad="38100" dist="38100" dir="2700000" algn="tl">
                  <a:srgbClr val="000000">
                    <a:alpha val="43137"/>
                  </a:srgbClr>
                </a:outerShdw>
              </a:effectLst>
            </a:endParaRPr>
          </a:p>
        </p:txBody>
      </p:sp>
      <p:sp>
        <p:nvSpPr>
          <p:cNvPr id="117" name="Rectangle 116"/>
          <p:cNvSpPr/>
          <p:nvPr/>
        </p:nvSpPr>
        <p:spPr>
          <a:xfrm>
            <a:off x="1270259" y="3579218"/>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Cash</a:t>
            </a:r>
          </a:p>
          <a:p>
            <a:pPr algn="ctr"/>
            <a:r>
              <a:rPr lang="en-US" sz="2800" b="1" dirty="0" smtClean="0">
                <a:effectLst>
                  <a:outerShdw blurRad="38100" dist="38100" dir="2700000" algn="tl">
                    <a:srgbClr val="000000">
                      <a:alpha val="43137"/>
                    </a:srgbClr>
                  </a:outerShdw>
                </a:effectLst>
              </a:rPr>
              <a:t>Cows</a:t>
            </a:r>
            <a:endParaRPr lang="en-US" sz="2800" b="1" dirty="0">
              <a:effectLst>
                <a:outerShdw blurRad="38100" dist="38100" dir="2700000" algn="tl">
                  <a:srgbClr val="000000">
                    <a:alpha val="43137"/>
                  </a:srgbClr>
                </a:outerShdw>
              </a:effectLst>
            </a:endParaRPr>
          </a:p>
        </p:txBody>
      </p:sp>
      <p:sp>
        <p:nvSpPr>
          <p:cNvPr id="8" name="Rectangle 7"/>
          <p:cNvSpPr/>
          <p:nvPr/>
        </p:nvSpPr>
        <p:spPr>
          <a:xfrm>
            <a:off x="6959600" y="1526332"/>
            <a:ext cx="4800600" cy="4985980"/>
          </a:xfrm>
          <a:prstGeom prst="rect">
            <a:avLst/>
          </a:prstGeom>
        </p:spPr>
        <p:txBody>
          <a:bodyPr wrap="square">
            <a:spAutoFit/>
          </a:bodyPr>
          <a:lstStyle/>
          <a:p>
            <a:pPr marL="342900" indent="-342900">
              <a:spcBef>
                <a:spcPts val="1800"/>
              </a:spcBef>
              <a:buFont typeface="Wingdings" panose="05000000000000000000" pitchFamily="2" charset="2"/>
              <a:buChar char="§"/>
            </a:pPr>
            <a:r>
              <a:rPr lang="en-US" sz="2400" dirty="0"/>
              <a:t>Lorem ipsum dolor sit </a:t>
            </a:r>
            <a:r>
              <a:rPr lang="en-US" sz="2400" dirty="0" err="1"/>
              <a:t>amet</a:t>
            </a:r>
            <a:r>
              <a:rPr lang="en-US" sz="2400" dirty="0"/>
              <a:t>, has </a:t>
            </a:r>
            <a:r>
              <a:rPr lang="en-US" sz="2400" dirty="0" err="1"/>
              <a:t>meis</a:t>
            </a:r>
            <a:r>
              <a:rPr lang="en-US" sz="2400" dirty="0"/>
              <a:t> dicta </a:t>
            </a:r>
            <a:r>
              <a:rPr lang="en-US" sz="2400" dirty="0" err="1"/>
              <a:t>eloquentiam</a:t>
            </a:r>
            <a:r>
              <a:rPr lang="en-US" sz="2400" dirty="0"/>
              <a:t> at. </a:t>
            </a:r>
            <a:r>
              <a:rPr lang="en-US" sz="2400" dirty="0" err="1"/>
              <a:t>Eius</a:t>
            </a:r>
            <a:r>
              <a:rPr lang="en-US" sz="2400" dirty="0"/>
              <a:t> </a:t>
            </a:r>
            <a:r>
              <a:rPr lang="en-US" sz="2400" dirty="0" err="1"/>
              <a:t>forensibus</a:t>
            </a:r>
            <a:r>
              <a:rPr lang="en-US" sz="2400" dirty="0"/>
              <a:t> </a:t>
            </a:r>
            <a:r>
              <a:rPr lang="en-US" sz="2400" dirty="0" err="1"/>
              <a:t>usu</a:t>
            </a:r>
            <a:r>
              <a:rPr lang="en-US" sz="2400" dirty="0"/>
              <a:t> cu impetus </a:t>
            </a:r>
            <a:r>
              <a:rPr lang="en-US" sz="2400" dirty="0" err="1"/>
              <a:t>tamquam</a:t>
            </a:r>
            <a:r>
              <a:rPr lang="en-US" sz="2400" dirty="0"/>
              <a:t> </a:t>
            </a:r>
            <a:r>
              <a:rPr lang="en-US" sz="2400" dirty="0" err="1"/>
              <a:t>te</a:t>
            </a:r>
            <a:r>
              <a:rPr lang="en-US" sz="2400" dirty="0"/>
              <a:t> cum, </a:t>
            </a:r>
            <a:r>
              <a:rPr lang="en-US" sz="2400" dirty="0" err="1"/>
              <a:t>eu</a:t>
            </a:r>
            <a:r>
              <a:rPr lang="en-US" sz="2400" dirty="0"/>
              <a:t> </a:t>
            </a:r>
            <a:r>
              <a:rPr lang="en-US" sz="2400" dirty="0" err="1"/>
              <a:t>eam</a:t>
            </a:r>
            <a:endParaRPr lang="en-US" sz="2400" dirty="0"/>
          </a:p>
          <a:p>
            <a:pPr marL="342900" indent="-342900">
              <a:spcBef>
                <a:spcPts val="1800"/>
              </a:spcBef>
              <a:buFont typeface="Wingdings" panose="05000000000000000000" pitchFamily="2" charset="2"/>
              <a:buChar char="§"/>
            </a:pPr>
            <a:r>
              <a:rPr lang="en-US" sz="2400" dirty="0"/>
              <a:t>Lorem ipsum dolor sit </a:t>
            </a:r>
            <a:r>
              <a:rPr lang="en-US" sz="2400" dirty="0" err="1"/>
              <a:t>amet</a:t>
            </a:r>
            <a:r>
              <a:rPr lang="en-US" sz="2400" dirty="0"/>
              <a:t>, has </a:t>
            </a:r>
            <a:r>
              <a:rPr lang="en-US" sz="2400" dirty="0" err="1"/>
              <a:t>meis</a:t>
            </a:r>
            <a:r>
              <a:rPr lang="en-US" sz="2400" dirty="0"/>
              <a:t> dicta </a:t>
            </a:r>
            <a:r>
              <a:rPr lang="en-US" sz="2400" dirty="0" err="1"/>
              <a:t>eloquentiam</a:t>
            </a:r>
            <a:r>
              <a:rPr lang="en-US" sz="2400" dirty="0"/>
              <a:t> at. </a:t>
            </a:r>
            <a:r>
              <a:rPr lang="en-US" sz="2400" dirty="0" err="1"/>
              <a:t>Eius</a:t>
            </a:r>
            <a:r>
              <a:rPr lang="en-US" sz="2400" dirty="0"/>
              <a:t> </a:t>
            </a:r>
            <a:r>
              <a:rPr lang="en-US" sz="2400" dirty="0" err="1"/>
              <a:t>forensibus</a:t>
            </a:r>
            <a:r>
              <a:rPr lang="en-US" sz="2400" dirty="0"/>
              <a:t> </a:t>
            </a:r>
            <a:r>
              <a:rPr lang="en-US" sz="2400" dirty="0" err="1"/>
              <a:t>usu</a:t>
            </a:r>
            <a:r>
              <a:rPr lang="en-US" sz="2400" dirty="0"/>
              <a:t> cu impetus </a:t>
            </a:r>
            <a:r>
              <a:rPr lang="en-US" sz="2400" dirty="0" err="1"/>
              <a:t>tamquam</a:t>
            </a:r>
            <a:r>
              <a:rPr lang="en-US" sz="2400" dirty="0"/>
              <a:t> </a:t>
            </a:r>
            <a:r>
              <a:rPr lang="en-US" sz="2400" dirty="0" err="1"/>
              <a:t>te</a:t>
            </a:r>
            <a:r>
              <a:rPr lang="en-US" sz="2400" dirty="0"/>
              <a:t> cum, </a:t>
            </a:r>
            <a:r>
              <a:rPr lang="en-US" sz="2400" dirty="0" err="1"/>
              <a:t>eu</a:t>
            </a:r>
            <a:r>
              <a:rPr lang="en-US" sz="2400" dirty="0"/>
              <a:t> </a:t>
            </a:r>
            <a:r>
              <a:rPr lang="en-US" sz="2400" dirty="0" err="1"/>
              <a:t>eam</a:t>
            </a:r>
            <a:endParaRPr lang="en-US" sz="2400" dirty="0"/>
          </a:p>
          <a:p>
            <a:pPr marL="342900" indent="-342900">
              <a:spcBef>
                <a:spcPts val="1800"/>
              </a:spcBef>
              <a:buFont typeface="Wingdings" panose="05000000000000000000" pitchFamily="2" charset="2"/>
              <a:buChar char="§"/>
            </a:pPr>
            <a:r>
              <a:rPr lang="en-US" sz="2400" dirty="0"/>
              <a:t>Lorem ipsum dolor sit </a:t>
            </a:r>
            <a:r>
              <a:rPr lang="en-US" sz="2400" dirty="0" err="1"/>
              <a:t>amet</a:t>
            </a:r>
            <a:r>
              <a:rPr lang="en-US" sz="2400" dirty="0"/>
              <a:t>, has </a:t>
            </a:r>
            <a:r>
              <a:rPr lang="en-US" sz="2400" dirty="0" err="1"/>
              <a:t>meis</a:t>
            </a:r>
            <a:r>
              <a:rPr lang="en-US" sz="2400" dirty="0"/>
              <a:t> dicta </a:t>
            </a:r>
            <a:r>
              <a:rPr lang="en-US" sz="2400" dirty="0" err="1"/>
              <a:t>eloquentiam</a:t>
            </a:r>
            <a:r>
              <a:rPr lang="en-US" sz="2400" dirty="0"/>
              <a:t> at. </a:t>
            </a:r>
            <a:r>
              <a:rPr lang="en-US" sz="2400" dirty="0" err="1"/>
              <a:t>Eius</a:t>
            </a:r>
            <a:r>
              <a:rPr lang="en-US" sz="2400" dirty="0"/>
              <a:t> </a:t>
            </a:r>
            <a:r>
              <a:rPr lang="en-US" sz="2400" dirty="0" err="1"/>
              <a:t>forensibus</a:t>
            </a:r>
            <a:r>
              <a:rPr lang="en-US" sz="2400" dirty="0"/>
              <a:t> </a:t>
            </a:r>
            <a:r>
              <a:rPr lang="en-US" sz="2400" dirty="0" err="1"/>
              <a:t>usu</a:t>
            </a:r>
            <a:r>
              <a:rPr lang="en-US" sz="2400" dirty="0"/>
              <a:t> cu impetus </a:t>
            </a:r>
            <a:r>
              <a:rPr lang="en-US" sz="2400" dirty="0" err="1"/>
              <a:t>tamquam</a:t>
            </a:r>
            <a:r>
              <a:rPr lang="en-US" sz="2400" dirty="0"/>
              <a:t> </a:t>
            </a:r>
            <a:r>
              <a:rPr lang="en-US" sz="2400" dirty="0" err="1"/>
              <a:t>te</a:t>
            </a:r>
            <a:r>
              <a:rPr lang="en-US" sz="2400" dirty="0"/>
              <a:t> cum, </a:t>
            </a:r>
            <a:r>
              <a:rPr lang="en-US" sz="2400" dirty="0" err="1"/>
              <a:t>eu</a:t>
            </a:r>
            <a:r>
              <a:rPr lang="en-US" sz="2400" dirty="0"/>
              <a:t> </a:t>
            </a:r>
            <a:r>
              <a:rPr lang="en-US" sz="2400" dirty="0" err="1"/>
              <a:t>eam</a:t>
            </a:r>
            <a:endParaRPr lang="en-US" sz="2400" dirty="0"/>
          </a:p>
        </p:txBody>
      </p:sp>
    </p:spTree>
    <p:extLst>
      <p:ext uri="{BB962C8B-B14F-4D97-AF65-F5344CB8AC3E}">
        <p14:creationId xmlns:p14="http://schemas.microsoft.com/office/powerpoint/2010/main" val="1060322431"/>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3457564310"/>
              </p:ext>
            </p:extLst>
          </p:nvPr>
        </p:nvGraphicFramePr>
        <p:xfrm>
          <a:off x="479426" y="1207096"/>
          <a:ext cx="11280773" cy="4653550"/>
        </p:xfrm>
        <a:graphic>
          <a:graphicData uri="http://schemas.openxmlformats.org/drawingml/2006/table">
            <a:tbl>
              <a:tblPr firstRow="1" bandRow="1">
                <a:tableStyleId>{5940675A-B579-460E-94D1-54222C63F5DA}</a:tableStyleId>
              </a:tblPr>
              <a:tblGrid>
                <a:gridCol w="7912567"/>
                <a:gridCol w="1684103"/>
                <a:gridCol w="1684103"/>
              </a:tblGrid>
              <a:tr h="546978">
                <a:tc>
                  <a:txBody>
                    <a:bodyPr/>
                    <a:lstStyle/>
                    <a:p>
                      <a:r>
                        <a:rPr lang="en-US" sz="2400" b="1" dirty="0" smtClean="0"/>
                        <a:t>EXISTING PRODUCTS</a:t>
                      </a:r>
                      <a:endParaRPr lang="en-US" sz="2400" b="1" dirty="0"/>
                    </a:p>
                  </a:txBody>
                  <a:tcPr anchor="b">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b="1" dirty="0" smtClean="0"/>
                        <a:t>Risk Level</a:t>
                      </a: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b="1" dirty="0" smtClean="0"/>
                        <a:t>Investment</a:t>
                      </a: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053286">
                <a:tc>
                  <a:txBody>
                    <a:bodyPr/>
                    <a:lstStyle/>
                    <a:p>
                      <a:r>
                        <a:rPr lang="en-US" b="1" dirty="0" smtClean="0"/>
                        <a:t>MARKET PENETRATION</a:t>
                      </a:r>
                    </a:p>
                    <a:p>
                      <a:endParaRPr lang="en-US" b="1" dirty="0" smtClean="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5</a:t>
                      </a:r>
                    </a:p>
                    <a:p>
                      <a:endParaRPr lang="en-US" b="1"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053286">
                <a:tc>
                  <a:txBody>
                    <a:bodyPr/>
                    <a:lstStyle/>
                    <a:p>
                      <a:r>
                        <a:rPr lang="en-US" b="1" dirty="0" smtClean="0"/>
                        <a:t>MARKET DEVELOPMENT</a:t>
                      </a:r>
                    </a:p>
                    <a:p>
                      <a:endParaRPr lang="en-US" b="0" dirty="0" smtClean="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5</a:t>
                      </a:r>
                      <a:endParaRPr lang="en-US" b="1" dirty="0" smtClean="0"/>
                    </a:p>
                    <a:p>
                      <a:endParaRPr lang="en-US" b="1"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Slide Number Placeholder 3"/>
          <p:cNvSpPr>
            <a:spLocks noGrp="1"/>
          </p:cNvSpPr>
          <p:nvPr>
            <p:ph type="sldNum" sz="quarter" idx="12"/>
          </p:nvPr>
        </p:nvSpPr>
        <p:spPr/>
        <p:txBody>
          <a:bodyPr/>
          <a:lstStyle/>
          <a:p>
            <a:fld id="{F68327C5-B821-4FE9-A59A-A60D9EB59A9A}" type="slidenum">
              <a:rPr lang="en-US" smtClean="0"/>
              <a:t>110</a:t>
            </a:fld>
            <a:endParaRPr lang="en-US"/>
          </a:p>
        </p:txBody>
      </p:sp>
      <p:sp>
        <p:nvSpPr>
          <p:cNvPr id="9" name="Subtitle 8"/>
          <p:cNvSpPr>
            <a:spLocks noGrp="1"/>
          </p:cNvSpPr>
          <p:nvPr>
            <p:ph type="subTitle" idx="1"/>
          </p:nvPr>
        </p:nvSpPr>
        <p:spPr/>
        <p:txBody>
          <a:bodyPr/>
          <a:lstStyle/>
          <a:p>
            <a:r>
              <a:rPr lang="en-US" dirty="0"/>
              <a:t>Worksheet </a:t>
            </a:r>
            <a:r>
              <a:rPr lang="en-US" dirty="0" smtClean="0"/>
              <a:t>2 – 1/2</a:t>
            </a:r>
            <a:endParaRPr lang="en-US" dirty="0"/>
          </a:p>
        </p:txBody>
      </p:sp>
      <p:sp>
        <p:nvSpPr>
          <p:cNvPr id="5" name="Title 4"/>
          <p:cNvSpPr>
            <a:spLocks noGrp="1"/>
          </p:cNvSpPr>
          <p:nvPr>
            <p:ph type="title"/>
          </p:nvPr>
        </p:nvSpPr>
        <p:spPr/>
        <p:txBody>
          <a:bodyPr/>
          <a:lstStyle/>
          <a:p>
            <a:r>
              <a:rPr lang="en-US" dirty="0"/>
              <a:t>Ansoff Matrix</a:t>
            </a:r>
          </a:p>
        </p:txBody>
      </p:sp>
    </p:spTree>
    <p:extLst>
      <p:ext uri="{BB962C8B-B14F-4D97-AF65-F5344CB8AC3E}">
        <p14:creationId xmlns:p14="http://schemas.microsoft.com/office/powerpoint/2010/main" val="2528149230"/>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4046397888"/>
              </p:ext>
            </p:extLst>
          </p:nvPr>
        </p:nvGraphicFramePr>
        <p:xfrm>
          <a:off x="479426" y="1207096"/>
          <a:ext cx="11280773" cy="4653550"/>
        </p:xfrm>
        <a:graphic>
          <a:graphicData uri="http://schemas.openxmlformats.org/drawingml/2006/table">
            <a:tbl>
              <a:tblPr firstRow="1" bandRow="1">
                <a:tableStyleId>{5940675A-B579-460E-94D1-54222C63F5DA}</a:tableStyleId>
              </a:tblPr>
              <a:tblGrid>
                <a:gridCol w="7912567"/>
                <a:gridCol w="1684103"/>
                <a:gridCol w="1684103"/>
              </a:tblGrid>
              <a:tr h="546978">
                <a:tc>
                  <a:txBody>
                    <a:bodyPr/>
                    <a:lstStyle/>
                    <a:p>
                      <a:r>
                        <a:rPr lang="en-US" sz="2400" b="1" dirty="0" smtClean="0"/>
                        <a:t>NEW PRODUCTS</a:t>
                      </a:r>
                      <a:endParaRPr lang="en-US" sz="2400" b="1" dirty="0"/>
                    </a:p>
                  </a:txBody>
                  <a:tcPr anchor="b">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b="1" dirty="0" smtClean="0"/>
                        <a:t>Risk Level</a:t>
                      </a: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b="1" dirty="0" smtClean="0"/>
                        <a:t>Investment</a:t>
                      </a: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053286">
                <a:tc>
                  <a:txBody>
                    <a:bodyPr/>
                    <a:lstStyle/>
                    <a:p>
                      <a:r>
                        <a:rPr lang="en-US" b="1" dirty="0" smtClean="0"/>
                        <a:t>PRODUCT DEVELOPMENT</a:t>
                      </a:r>
                    </a:p>
                    <a:p>
                      <a:endParaRPr lang="en-US" b="1" dirty="0" smtClean="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5</a:t>
                      </a:r>
                    </a:p>
                    <a:p>
                      <a:endParaRPr lang="en-US" b="1"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053286">
                <a:tc>
                  <a:txBody>
                    <a:bodyPr/>
                    <a:lstStyle/>
                    <a:p>
                      <a:r>
                        <a:rPr lang="en-US" b="1" dirty="0" smtClean="0"/>
                        <a:t>DIVERSIFICATION</a:t>
                      </a:r>
                    </a:p>
                    <a:p>
                      <a:endParaRPr lang="en-US" b="0" dirty="0" smtClean="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5</a:t>
                      </a:r>
                      <a:endParaRPr lang="en-US" b="1" dirty="0" smtClean="0"/>
                    </a:p>
                    <a:p>
                      <a:endParaRPr lang="en-US" b="1"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Slide Number Placeholder 3"/>
          <p:cNvSpPr>
            <a:spLocks noGrp="1"/>
          </p:cNvSpPr>
          <p:nvPr>
            <p:ph type="sldNum" sz="quarter" idx="12"/>
          </p:nvPr>
        </p:nvSpPr>
        <p:spPr/>
        <p:txBody>
          <a:bodyPr/>
          <a:lstStyle/>
          <a:p>
            <a:fld id="{F68327C5-B821-4FE9-A59A-A60D9EB59A9A}" type="slidenum">
              <a:rPr lang="en-US" smtClean="0"/>
              <a:t>111</a:t>
            </a:fld>
            <a:endParaRPr lang="en-US"/>
          </a:p>
        </p:txBody>
      </p:sp>
      <p:sp>
        <p:nvSpPr>
          <p:cNvPr id="9" name="Subtitle 8"/>
          <p:cNvSpPr>
            <a:spLocks noGrp="1"/>
          </p:cNvSpPr>
          <p:nvPr>
            <p:ph type="subTitle" idx="1"/>
          </p:nvPr>
        </p:nvSpPr>
        <p:spPr/>
        <p:txBody>
          <a:bodyPr/>
          <a:lstStyle/>
          <a:p>
            <a:r>
              <a:rPr lang="en-US" dirty="0"/>
              <a:t>Worksheet </a:t>
            </a:r>
            <a:r>
              <a:rPr lang="en-US" dirty="0" smtClean="0"/>
              <a:t>2 – </a:t>
            </a:r>
            <a:r>
              <a:rPr lang="en-US" dirty="0"/>
              <a:t>2</a:t>
            </a:r>
            <a:r>
              <a:rPr lang="en-US" dirty="0" smtClean="0"/>
              <a:t>/2</a:t>
            </a:r>
            <a:endParaRPr lang="en-US" dirty="0"/>
          </a:p>
        </p:txBody>
      </p:sp>
      <p:sp>
        <p:nvSpPr>
          <p:cNvPr id="5" name="Title 4"/>
          <p:cNvSpPr>
            <a:spLocks noGrp="1"/>
          </p:cNvSpPr>
          <p:nvPr>
            <p:ph type="title"/>
          </p:nvPr>
        </p:nvSpPr>
        <p:spPr/>
        <p:txBody>
          <a:bodyPr/>
          <a:lstStyle/>
          <a:p>
            <a:r>
              <a:rPr lang="en-US" dirty="0"/>
              <a:t>Ansoff Matrix</a:t>
            </a:r>
          </a:p>
        </p:txBody>
      </p:sp>
    </p:spTree>
    <p:extLst>
      <p:ext uri="{BB962C8B-B14F-4D97-AF65-F5344CB8AC3E}">
        <p14:creationId xmlns:p14="http://schemas.microsoft.com/office/powerpoint/2010/main" val="995691948"/>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solidFill>
                  <a:srgbClr val="222A35"/>
                </a:solidFill>
              </a:rPr>
              <a:t>T</a:t>
            </a:r>
            <a:r>
              <a:rPr lang="en-US" dirty="0" smtClean="0"/>
              <a:t>hank        </a:t>
            </a:r>
            <a:r>
              <a:rPr lang="en-US" dirty="0" smtClean="0">
                <a:solidFill>
                  <a:srgbClr val="222A35"/>
                </a:solidFill>
              </a:rPr>
              <a:t>Y</a:t>
            </a:r>
            <a:r>
              <a:rPr lang="en-US" dirty="0" smtClean="0"/>
              <a:t>ou!</a:t>
            </a:r>
            <a:endParaRPr lang="en-US" dirty="0"/>
          </a:p>
        </p:txBody>
      </p:sp>
      <p:sp>
        <p:nvSpPr>
          <p:cNvPr id="2" name="Subtitle 1"/>
          <p:cNvSpPr>
            <a:spLocks noGrp="1"/>
          </p:cNvSpPr>
          <p:nvPr>
            <p:ph type="subTitle" idx="1"/>
          </p:nvPr>
        </p:nvSpPr>
        <p:spPr/>
        <p:txBody>
          <a:bodyPr anchor="ctr"/>
          <a:lstStyle/>
          <a:p>
            <a:r>
              <a:rPr lang="en-US" dirty="0" smtClean="0"/>
              <a:t>Hope you like these templates :)</a:t>
            </a:r>
            <a:endParaRPr lang="en-US" dirty="0"/>
          </a:p>
        </p:txBody>
      </p:sp>
      <p:grpSp>
        <p:nvGrpSpPr>
          <p:cNvPr id="7" name="Group 6"/>
          <p:cNvGrpSpPr>
            <a:grpSpLocks noChangeAspect="1"/>
          </p:cNvGrpSpPr>
          <p:nvPr/>
        </p:nvGrpSpPr>
        <p:grpSpPr>
          <a:xfrm>
            <a:off x="2855640" y="2137173"/>
            <a:ext cx="1291827" cy="1291827"/>
            <a:chOff x="1382807" y="174388"/>
            <a:chExt cx="3025589" cy="3025588"/>
          </a:xfrm>
        </p:grpSpPr>
        <p:sp>
          <p:nvSpPr>
            <p:cNvPr id="8" name="Rectangle 7"/>
            <p:cNvSpPr/>
            <p:nvPr/>
          </p:nvSpPr>
          <p:spPr>
            <a:xfrm>
              <a:off x="1382807" y="174388"/>
              <a:ext cx="3025588" cy="3025588"/>
            </a:xfrm>
            <a:prstGeom prst="rect">
              <a:avLst/>
            </a:prstGeom>
            <a:solidFill>
              <a:srgbClr val="16A08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9" name="Freeform 8"/>
            <p:cNvSpPr/>
            <p:nvPr/>
          </p:nvSpPr>
          <p:spPr>
            <a:xfrm>
              <a:off x="2163311" y="784634"/>
              <a:ext cx="1468794" cy="1928720"/>
            </a:xfrm>
            <a:custGeom>
              <a:avLst/>
              <a:gdLst/>
              <a:ahLst/>
              <a:cxnLst/>
              <a:rect l="l" t="t" r="r" b="b"/>
              <a:pathLst>
                <a:path w="1468794" h="1928720">
                  <a:moveTo>
                    <a:pt x="57861" y="0"/>
                  </a:moveTo>
                  <a:lnTo>
                    <a:pt x="1410932" y="0"/>
                  </a:lnTo>
                  <a:cubicBezTo>
                    <a:pt x="1419834" y="0"/>
                    <a:pt x="1427994" y="2720"/>
                    <a:pt x="1435412" y="8160"/>
                  </a:cubicBezTo>
                  <a:cubicBezTo>
                    <a:pt x="1442830" y="13600"/>
                    <a:pt x="1449012" y="22501"/>
                    <a:pt x="1453957" y="34865"/>
                  </a:cubicBezTo>
                  <a:cubicBezTo>
                    <a:pt x="1458903" y="47229"/>
                    <a:pt x="1462612" y="63796"/>
                    <a:pt x="1465085" y="84567"/>
                  </a:cubicBezTo>
                  <a:cubicBezTo>
                    <a:pt x="1467558" y="105338"/>
                    <a:pt x="1468794" y="130559"/>
                    <a:pt x="1468794" y="160232"/>
                  </a:cubicBezTo>
                  <a:cubicBezTo>
                    <a:pt x="1468794" y="188915"/>
                    <a:pt x="1467558" y="213395"/>
                    <a:pt x="1465085" y="233672"/>
                  </a:cubicBezTo>
                  <a:cubicBezTo>
                    <a:pt x="1462612" y="253948"/>
                    <a:pt x="1458903" y="270268"/>
                    <a:pt x="1453957" y="282631"/>
                  </a:cubicBezTo>
                  <a:cubicBezTo>
                    <a:pt x="1449012" y="294995"/>
                    <a:pt x="1442830" y="304144"/>
                    <a:pt x="1435412" y="310079"/>
                  </a:cubicBezTo>
                  <a:cubicBezTo>
                    <a:pt x="1427994" y="316013"/>
                    <a:pt x="1419834" y="318980"/>
                    <a:pt x="1410932" y="318980"/>
                  </a:cubicBezTo>
                  <a:lnTo>
                    <a:pt x="930236" y="318980"/>
                  </a:lnTo>
                  <a:lnTo>
                    <a:pt x="930236" y="1866407"/>
                  </a:lnTo>
                  <a:cubicBezTo>
                    <a:pt x="930236" y="1876298"/>
                    <a:pt x="927021" y="1885200"/>
                    <a:pt x="920592" y="1893112"/>
                  </a:cubicBezTo>
                  <a:cubicBezTo>
                    <a:pt x="914163" y="1901025"/>
                    <a:pt x="903531" y="1907454"/>
                    <a:pt x="888694" y="1912400"/>
                  </a:cubicBezTo>
                  <a:cubicBezTo>
                    <a:pt x="873858" y="1917345"/>
                    <a:pt x="853829" y="1921301"/>
                    <a:pt x="828607" y="1924269"/>
                  </a:cubicBezTo>
                  <a:cubicBezTo>
                    <a:pt x="803386" y="1927236"/>
                    <a:pt x="771982" y="1928720"/>
                    <a:pt x="734397" y="1928720"/>
                  </a:cubicBezTo>
                  <a:cubicBezTo>
                    <a:pt x="696811" y="1928720"/>
                    <a:pt x="665408" y="1927236"/>
                    <a:pt x="640186" y="1924269"/>
                  </a:cubicBezTo>
                  <a:cubicBezTo>
                    <a:pt x="614964" y="1921301"/>
                    <a:pt x="594935" y="1917345"/>
                    <a:pt x="580099" y="1912400"/>
                  </a:cubicBezTo>
                  <a:cubicBezTo>
                    <a:pt x="565263" y="1907454"/>
                    <a:pt x="554630" y="1901025"/>
                    <a:pt x="548201" y="1893112"/>
                  </a:cubicBezTo>
                  <a:cubicBezTo>
                    <a:pt x="541772" y="1885200"/>
                    <a:pt x="538558" y="1876298"/>
                    <a:pt x="538558" y="1866407"/>
                  </a:cubicBezTo>
                  <a:lnTo>
                    <a:pt x="538558" y="318980"/>
                  </a:lnTo>
                  <a:lnTo>
                    <a:pt x="57861" y="318980"/>
                  </a:lnTo>
                  <a:cubicBezTo>
                    <a:pt x="47970" y="318980"/>
                    <a:pt x="39563" y="316013"/>
                    <a:pt x="32640" y="310079"/>
                  </a:cubicBezTo>
                  <a:cubicBezTo>
                    <a:pt x="25716" y="304144"/>
                    <a:pt x="19781" y="294995"/>
                    <a:pt x="14836" y="282631"/>
                  </a:cubicBezTo>
                  <a:cubicBezTo>
                    <a:pt x="9891" y="270268"/>
                    <a:pt x="6181" y="253948"/>
                    <a:pt x="3709" y="233672"/>
                  </a:cubicBezTo>
                  <a:cubicBezTo>
                    <a:pt x="1236" y="213395"/>
                    <a:pt x="0" y="188915"/>
                    <a:pt x="0" y="160232"/>
                  </a:cubicBezTo>
                  <a:cubicBezTo>
                    <a:pt x="0" y="130559"/>
                    <a:pt x="1236" y="105338"/>
                    <a:pt x="3709" y="84567"/>
                  </a:cubicBezTo>
                  <a:cubicBezTo>
                    <a:pt x="6181" y="63796"/>
                    <a:pt x="9891" y="47229"/>
                    <a:pt x="14836" y="34865"/>
                  </a:cubicBezTo>
                  <a:cubicBezTo>
                    <a:pt x="19781" y="22501"/>
                    <a:pt x="25716" y="13600"/>
                    <a:pt x="32640" y="8160"/>
                  </a:cubicBezTo>
                  <a:cubicBezTo>
                    <a:pt x="39563" y="2720"/>
                    <a:pt x="47970" y="0"/>
                    <a:pt x="57861" y="0"/>
                  </a:cubicBezTo>
                  <a:close/>
                </a:path>
              </a:pathLst>
            </a:custGeom>
            <a:solidFill>
              <a:sysClr val="window" lastClr="FFFFFF"/>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2198867" y="802692"/>
              <a:ext cx="2209529" cy="2397284"/>
            </a:xfrm>
            <a:custGeom>
              <a:avLst/>
              <a:gdLst>
                <a:gd name="connsiteX0" fmla="*/ 0 w 2209529"/>
                <a:gd name="connsiteY0" fmla="*/ 293050 h 2397284"/>
                <a:gd name="connsiteX1" fmla="*/ 22306 w 2209529"/>
                <a:gd name="connsiteY1" fmla="*/ 300922 h 2397284"/>
                <a:gd name="connsiteX2" fmla="*/ 503003 w 2209529"/>
                <a:gd name="connsiteY2" fmla="*/ 300922 h 2397284"/>
                <a:gd name="connsiteX3" fmla="*/ 503003 w 2209529"/>
                <a:gd name="connsiteY3" fmla="*/ 729388 h 2397284"/>
                <a:gd name="connsiteX4" fmla="*/ 1406731 w 2209529"/>
                <a:gd name="connsiteY4" fmla="*/ 0 h 2397284"/>
                <a:gd name="connsiteX5" fmla="*/ 2209529 w 2209529"/>
                <a:gd name="connsiteY5" fmla="*/ 696401 h 2397284"/>
                <a:gd name="connsiteX6" fmla="*/ 2209529 w 2209529"/>
                <a:gd name="connsiteY6" fmla="*/ 2397284 h 2397284"/>
                <a:gd name="connsiteX7" fmla="*/ 1115822 w 2209529"/>
                <a:gd name="connsiteY7" fmla="*/ 2397284 h 2397284"/>
                <a:gd name="connsiteX8" fmla="*/ 516470 w 2209529"/>
                <a:gd name="connsiteY8" fmla="*/ 1877366 h 2397284"/>
                <a:gd name="connsiteX9" fmla="*/ 544544 w 2209529"/>
                <a:gd name="connsiteY9" fmla="*/ 1894342 h 2397284"/>
                <a:gd name="connsiteX10" fmla="*/ 604631 w 2209529"/>
                <a:gd name="connsiteY10" fmla="*/ 1906211 h 2397284"/>
                <a:gd name="connsiteX11" fmla="*/ 698842 w 2209529"/>
                <a:gd name="connsiteY11" fmla="*/ 1910662 h 2397284"/>
                <a:gd name="connsiteX12" fmla="*/ 793052 w 2209529"/>
                <a:gd name="connsiteY12" fmla="*/ 1906211 h 2397284"/>
                <a:gd name="connsiteX13" fmla="*/ 853139 w 2209529"/>
                <a:gd name="connsiteY13" fmla="*/ 1894342 h 2397284"/>
                <a:gd name="connsiteX14" fmla="*/ 885037 w 2209529"/>
                <a:gd name="connsiteY14" fmla="*/ 1875054 h 2397284"/>
                <a:gd name="connsiteX15" fmla="*/ 894681 w 2209529"/>
                <a:gd name="connsiteY15" fmla="*/ 1848349 h 2397284"/>
                <a:gd name="connsiteX16" fmla="*/ 894681 w 2209529"/>
                <a:gd name="connsiteY16" fmla="*/ 300922 h 2397284"/>
                <a:gd name="connsiteX17" fmla="*/ 1375377 w 2209529"/>
                <a:gd name="connsiteY17" fmla="*/ 300922 h 2397284"/>
                <a:gd name="connsiteX18" fmla="*/ 1399857 w 2209529"/>
                <a:gd name="connsiteY18" fmla="*/ 292021 h 2397284"/>
                <a:gd name="connsiteX19" fmla="*/ 1418402 w 2209529"/>
                <a:gd name="connsiteY19" fmla="*/ 264573 h 2397284"/>
                <a:gd name="connsiteX20" fmla="*/ 1429530 w 2209529"/>
                <a:gd name="connsiteY20" fmla="*/ 215614 h 2397284"/>
                <a:gd name="connsiteX21" fmla="*/ 1433239 w 2209529"/>
                <a:gd name="connsiteY21" fmla="*/ 142174 h 2397284"/>
                <a:gd name="connsiteX22" fmla="*/ 1429530 w 2209529"/>
                <a:gd name="connsiteY22" fmla="*/ 66509 h 2397284"/>
                <a:gd name="connsiteX23" fmla="*/ 1418402 w 2209529"/>
                <a:gd name="connsiteY23" fmla="*/ 16807 h 2397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09529" h="2397284">
                  <a:moveTo>
                    <a:pt x="0" y="293050"/>
                  </a:moveTo>
                  <a:lnTo>
                    <a:pt x="22306" y="300922"/>
                  </a:lnTo>
                  <a:lnTo>
                    <a:pt x="503003" y="300922"/>
                  </a:lnTo>
                  <a:lnTo>
                    <a:pt x="503003" y="729388"/>
                  </a:lnTo>
                  <a:close/>
                  <a:moveTo>
                    <a:pt x="1406731" y="0"/>
                  </a:moveTo>
                  <a:lnTo>
                    <a:pt x="2209529" y="696401"/>
                  </a:lnTo>
                  <a:lnTo>
                    <a:pt x="2209529" y="2397284"/>
                  </a:lnTo>
                  <a:lnTo>
                    <a:pt x="1115822" y="2397284"/>
                  </a:lnTo>
                  <a:lnTo>
                    <a:pt x="516470" y="1877366"/>
                  </a:lnTo>
                  <a:lnTo>
                    <a:pt x="544544" y="1894342"/>
                  </a:lnTo>
                  <a:cubicBezTo>
                    <a:pt x="559380" y="1899287"/>
                    <a:pt x="579409" y="1903243"/>
                    <a:pt x="604631" y="1906211"/>
                  </a:cubicBezTo>
                  <a:cubicBezTo>
                    <a:pt x="629853" y="1909178"/>
                    <a:pt x="661256" y="1910662"/>
                    <a:pt x="698842" y="1910662"/>
                  </a:cubicBezTo>
                  <a:cubicBezTo>
                    <a:pt x="736427" y="1910662"/>
                    <a:pt x="767831" y="1909178"/>
                    <a:pt x="793052" y="1906211"/>
                  </a:cubicBezTo>
                  <a:cubicBezTo>
                    <a:pt x="818274" y="1903243"/>
                    <a:pt x="838303" y="1899287"/>
                    <a:pt x="853139" y="1894342"/>
                  </a:cubicBezTo>
                  <a:cubicBezTo>
                    <a:pt x="867976" y="1889396"/>
                    <a:pt x="878608" y="1882967"/>
                    <a:pt x="885037" y="1875054"/>
                  </a:cubicBezTo>
                  <a:cubicBezTo>
                    <a:pt x="891466" y="1867142"/>
                    <a:pt x="894681" y="1858240"/>
                    <a:pt x="894681" y="1848349"/>
                  </a:cubicBezTo>
                  <a:lnTo>
                    <a:pt x="894681" y="300922"/>
                  </a:lnTo>
                  <a:lnTo>
                    <a:pt x="1375377" y="300922"/>
                  </a:lnTo>
                  <a:cubicBezTo>
                    <a:pt x="1384279" y="300922"/>
                    <a:pt x="1392439" y="297955"/>
                    <a:pt x="1399857" y="292021"/>
                  </a:cubicBezTo>
                  <a:cubicBezTo>
                    <a:pt x="1407275" y="286086"/>
                    <a:pt x="1413457" y="276937"/>
                    <a:pt x="1418402" y="264573"/>
                  </a:cubicBezTo>
                  <a:cubicBezTo>
                    <a:pt x="1423348" y="252210"/>
                    <a:pt x="1427057" y="235890"/>
                    <a:pt x="1429530" y="215614"/>
                  </a:cubicBezTo>
                  <a:cubicBezTo>
                    <a:pt x="1432003" y="195337"/>
                    <a:pt x="1433239" y="170857"/>
                    <a:pt x="1433239" y="142174"/>
                  </a:cubicBezTo>
                  <a:cubicBezTo>
                    <a:pt x="1433239" y="112501"/>
                    <a:pt x="1432003" y="87280"/>
                    <a:pt x="1429530" y="66509"/>
                  </a:cubicBezTo>
                  <a:cubicBezTo>
                    <a:pt x="1427057" y="45738"/>
                    <a:pt x="1423348" y="29171"/>
                    <a:pt x="1418402" y="16807"/>
                  </a:cubicBezTo>
                  <a:close/>
                </a:path>
              </a:pathLst>
            </a:custGeom>
            <a:solidFill>
              <a:srgbClr val="000000">
                <a:alpha val="20000"/>
              </a:srgbClr>
            </a:solidFill>
            <a:ln w="12700" cap="flat" cmpd="sng" algn="ctr">
              <a:noFill/>
              <a:prstDash val="solid"/>
              <a:miter lim="800000"/>
            </a:ln>
            <a:effectLst/>
          </p:spPr>
          <p:txBody>
            <a:bodyPr wrap="square" rtlCol="0" anchor="ctr">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1" name="Group 10"/>
          <p:cNvGrpSpPr>
            <a:grpSpLocks noChangeAspect="1"/>
          </p:cNvGrpSpPr>
          <p:nvPr/>
        </p:nvGrpSpPr>
        <p:grpSpPr>
          <a:xfrm>
            <a:off x="6023992" y="2137172"/>
            <a:ext cx="1291827" cy="1291827"/>
            <a:chOff x="1382807" y="174388"/>
            <a:chExt cx="3025589" cy="3025588"/>
          </a:xfrm>
        </p:grpSpPr>
        <p:sp>
          <p:nvSpPr>
            <p:cNvPr id="12" name="Rectangle 11"/>
            <p:cNvSpPr/>
            <p:nvPr/>
          </p:nvSpPr>
          <p:spPr>
            <a:xfrm>
              <a:off x="1382807" y="174388"/>
              <a:ext cx="3025588" cy="3025588"/>
            </a:xfrm>
            <a:prstGeom prst="rect">
              <a:avLst/>
            </a:prstGeom>
            <a:solidFill>
              <a:srgbClr val="C0392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3" name="TextBox 12"/>
            <p:cNvSpPr txBox="1"/>
            <p:nvPr/>
          </p:nvSpPr>
          <p:spPr>
            <a:xfrm>
              <a:off x="2540121" y="810818"/>
              <a:ext cx="1868275" cy="2389158"/>
            </a:xfrm>
            <a:custGeom>
              <a:avLst/>
              <a:gdLst>
                <a:gd name="connsiteX0" fmla="*/ 0 w 1868275"/>
                <a:gd name="connsiteY0" fmla="*/ 1718 h 2389158"/>
                <a:gd name="connsiteX1" fmla="*/ 506810 w 1868275"/>
                <a:gd name="connsiteY1" fmla="*/ 441359 h 2389158"/>
                <a:gd name="connsiteX2" fmla="*/ 476232 w 1868275"/>
                <a:gd name="connsiteY2" fmla="*/ 509406 h 2389158"/>
                <a:gd name="connsiteX3" fmla="*/ 418370 w 1868275"/>
                <a:gd name="connsiteY3" fmla="*/ 653319 h 2389158"/>
                <a:gd name="connsiteX4" fmla="*/ 360509 w 1868275"/>
                <a:gd name="connsiteY4" fmla="*/ 809100 h 2389158"/>
                <a:gd name="connsiteX5" fmla="*/ 357541 w 1868275"/>
                <a:gd name="connsiteY5" fmla="*/ 809100 h 2389158"/>
                <a:gd name="connsiteX6" fmla="*/ 295971 w 1868275"/>
                <a:gd name="connsiteY6" fmla="*/ 650351 h 2389158"/>
                <a:gd name="connsiteX7" fmla="*/ 234400 w 1868275"/>
                <a:gd name="connsiteY7" fmla="*/ 506439 h 2389158"/>
                <a:gd name="connsiteX8" fmla="*/ 20757 w 1868275"/>
                <a:gd name="connsiteY8" fmla="*/ 34645 h 2389158"/>
                <a:gd name="connsiteX9" fmla="*/ 1103694 w 1868275"/>
                <a:gd name="connsiteY9" fmla="*/ 0 h 2389158"/>
                <a:gd name="connsiteX10" fmla="*/ 1868275 w 1868275"/>
                <a:gd name="connsiteY10" fmla="*/ 663249 h 2389158"/>
                <a:gd name="connsiteX11" fmla="*/ 1868275 w 1868275"/>
                <a:gd name="connsiteY11" fmla="*/ 2389158 h 2389158"/>
                <a:gd name="connsiteX12" fmla="*/ 768108 w 1868275"/>
                <a:gd name="connsiteY12" fmla="*/ 2389158 h 2389158"/>
                <a:gd name="connsiteX13" fmla="*/ 176188 w 1868275"/>
                <a:gd name="connsiteY13" fmla="*/ 1875688 h 2389158"/>
                <a:gd name="connsiteX14" fmla="*/ 193600 w 1868275"/>
                <a:gd name="connsiteY14" fmla="*/ 1886216 h 2389158"/>
                <a:gd name="connsiteX15" fmla="*/ 253687 w 1868275"/>
                <a:gd name="connsiteY15" fmla="*/ 1898085 h 2389158"/>
                <a:gd name="connsiteX16" fmla="*/ 348639 w 1868275"/>
                <a:gd name="connsiteY16" fmla="*/ 1902536 h 2389158"/>
                <a:gd name="connsiteX17" fmla="*/ 442850 w 1868275"/>
                <a:gd name="connsiteY17" fmla="*/ 1898085 h 2389158"/>
                <a:gd name="connsiteX18" fmla="*/ 502937 w 1868275"/>
                <a:gd name="connsiteY18" fmla="*/ 1886216 h 2389158"/>
                <a:gd name="connsiteX19" fmla="*/ 534835 w 1868275"/>
                <a:gd name="connsiteY19" fmla="*/ 1866928 h 2389158"/>
                <a:gd name="connsiteX20" fmla="*/ 544479 w 1868275"/>
                <a:gd name="connsiteY20" fmla="*/ 1840223 h 2389158"/>
                <a:gd name="connsiteX21" fmla="*/ 544479 w 1868275"/>
                <a:gd name="connsiteY21" fmla="*/ 1165171 h 2389158"/>
                <a:gd name="connsiteX22" fmla="*/ 1069684 w 1868275"/>
                <a:gd name="connsiteY22" fmla="*/ 119212 h 2389158"/>
                <a:gd name="connsiteX23" fmla="*/ 1105291 w 1868275"/>
                <a:gd name="connsiteY23" fmla="*/ 34645 h 2389158"/>
                <a:gd name="connsiteX24" fmla="*/ 1107702 w 1868275"/>
                <a:gd name="connsiteY24" fmla="*/ 7383 h 238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68275" h="2389158">
                  <a:moveTo>
                    <a:pt x="0" y="1718"/>
                  </a:moveTo>
                  <a:lnTo>
                    <a:pt x="506810" y="441359"/>
                  </a:lnTo>
                  <a:lnTo>
                    <a:pt x="476232" y="509406"/>
                  </a:lnTo>
                  <a:cubicBezTo>
                    <a:pt x="457439" y="554904"/>
                    <a:pt x="438152" y="602875"/>
                    <a:pt x="418370" y="653319"/>
                  </a:cubicBezTo>
                  <a:cubicBezTo>
                    <a:pt x="398588" y="703762"/>
                    <a:pt x="379301" y="755689"/>
                    <a:pt x="360509" y="809100"/>
                  </a:cubicBezTo>
                  <a:lnTo>
                    <a:pt x="357541" y="809100"/>
                  </a:lnTo>
                  <a:cubicBezTo>
                    <a:pt x="336770" y="753711"/>
                    <a:pt x="316247" y="700795"/>
                    <a:pt x="295971" y="650351"/>
                  </a:cubicBezTo>
                  <a:cubicBezTo>
                    <a:pt x="275694" y="599908"/>
                    <a:pt x="255171" y="551937"/>
                    <a:pt x="234400" y="506439"/>
                  </a:cubicBezTo>
                  <a:lnTo>
                    <a:pt x="20757" y="34645"/>
                  </a:lnTo>
                  <a:close/>
                  <a:moveTo>
                    <a:pt x="1103694" y="0"/>
                  </a:moveTo>
                  <a:lnTo>
                    <a:pt x="1868275" y="663249"/>
                  </a:lnTo>
                  <a:lnTo>
                    <a:pt x="1868275" y="2389158"/>
                  </a:lnTo>
                  <a:lnTo>
                    <a:pt x="768108" y="2389158"/>
                  </a:lnTo>
                  <a:lnTo>
                    <a:pt x="176188" y="1875688"/>
                  </a:lnTo>
                  <a:lnTo>
                    <a:pt x="193600" y="1886216"/>
                  </a:lnTo>
                  <a:cubicBezTo>
                    <a:pt x="208931" y="1891161"/>
                    <a:pt x="228960" y="1895117"/>
                    <a:pt x="253687" y="1898085"/>
                  </a:cubicBezTo>
                  <a:cubicBezTo>
                    <a:pt x="278414" y="1901052"/>
                    <a:pt x="310065" y="1902536"/>
                    <a:pt x="348639" y="1902536"/>
                  </a:cubicBezTo>
                  <a:cubicBezTo>
                    <a:pt x="386225" y="1902536"/>
                    <a:pt x="417628" y="1901052"/>
                    <a:pt x="442850" y="1898085"/>
                  </a:cubicBezTo>
                  <a:cubicBezTo>
                    <a:pt x="468072" y="1895117"/>
                    <a:pt x="488101" y="1891161"/>
                    <a:pt x="502937" y="1886216"/>
                  </a:cubicBezTo>
                  <a:cubicBezTo>
                    <a:pt x="517773" y="1881270"/>
                    <a:pt x="528406" y="1874841"/>
                    <a:pt x="534835" y="1866928"/>
                  </a:cubicBezTo>
                  <a:cubicBezTo>
                    <a:pt x="541264" y="1859016"/>
                    <a:pt x="544479" y="1850114"/>
                    <a:pt x="544479" y="1840223"/>
                  </a:cubicBezTo>
                  <a:lnTo>
                    <a:pt x="544479" y="1165171"/>
                  </a:lnTo>
                  <a:lnTo>
                    <a:pt x="1069684" y="119212"/>
                  </a:lnTo>
                  <a:cubicBezTo>
                    <a:pt x="1087488" y="83604"/>
                    <a:pt x="1099357" y="55416"/>
                    <a:pt x="1105291" y="34645"/>
                  </a:cubicBezTo>
                  <a:cubicBezTo>
                    <a:pt x="1108259" y="24260"/>
                    <a:pt x="1109062" y="15172"/>
                    <a:pt x="1107702" y="7383"/>
                  </a:cubicBezTo>
                  <a:close/>
                </a:path>
              </a:pathLst>
            </a:custGeom>
            <a:solidFill>
              <a:srgbClr val="000000">
                <a:alpha val="20000"/>
              </a:srgbClr>
            </a:solidFill>
            <a:ln w="12700" cap="flat" cmpd="sng" algn="ctr">
              <a:noFill/>
              <a:prstDash val="solid"/>
              <a:miter lim="800000"/>
            </a:ln>
            <a:effectLst/>
          </p:spPr>
          <p:txBody>
            <a:bodyPr wrap="square" rtlCol="0" anchor="ctr">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4" name="Freeform 13"/>
            <p:cNvSpPr/>
            <p:nvPr/>
          </p:nvSpPr>
          <p:spPr>
            <a:xfrm>
              <a:off x="2128726" y="775732"/>
              <a:ext cx="1519738" cy="1937622"/>
            </a:xfrm>
            <a:custGeom>
              <a:avLst/>
              <a:gdLst/>
              <a:ahLst/>
              <a:cxnLst/>
              <a:rect l="l" t="t" r="r" b="b"/>
              <a:pathLst>
                <a:path w="1519738" h="1937622">
                  <a:moveTo>
                    <a:pt x="202189" y="0"/>
                  </a:moveTo>
                  <a:cubicBezTo>
                    <a:pt x="247688" y="0"/>
                    <a:pt x="284036" y="989"/>
                    <a:pt x="311236" y="2967"/>
                  </a:cubicBezTo>
                  <a:cubicBezTo>
                    <a:pt x="338436" y="4946"/>
                    <a:pt x="359949" y="8655"/>
                    <a:pt x="375774" y="14095"/>
                  </a:cubicBezTo>
                  <a:cubicBezTo>
                    <a:pt x="391600" y="19534"/>
                    <a:pt x="403221" y="26705"/>
                    <a:pt x="410640" y="35607"/>
                  </a:cubicBezTo>
                  <a:cubicBezTo>
                    <a:pt x="418058" y="44509"/>
                    <a:pt x="425229" y="55883"/>
                    <a:pt x="432152" y="69731"/>
                  </a:cubicBezTo>
                  <a:lnTo>
                    <a:pt x="645795" y="541525"/>
                  </a:lnTo>
                  <a:cubicBezTo>
                    <a:pt x="666566" y="587023"/>
                    <a:pt x="687089" y="634994"/>
                    <a:pt x="707366" y="685437"/>
                  </a:cubicBezTo>
                  <a:cubicBezTo>
                    <a:pt x="727642" y="735881"/>
                    <a:pt x="748165" y="788797"/>
                    <a:pt x="768936" y="844186"/>
                  </a:cubicBezTo>
                  <a:lnTo>
                    <a:pt x="771904" y="844186"/>
                  </a:lnTo>
                  <a:cubicBezTo>
                    <a:pt x="790696" y="790775"/>
                    <a:pt x="809983" y="738848"/>
                    <a:pt x="829765" y="688405"/>
                  </a:cubicBezTo>
                  <a:cubicBezTo>
                    <a:pt x="849547" y="637961"/>
                    <a:pt x="868834" y="589990"/>
                    <a:pt x="887627" y="544492"/>
                  </a:cubicBezTo>
                  <a:lnTo>
                    <a:pt x="1098302" y="75665"/>
                  </a:lnTo>
                  <a:cubicBezTo>
                    <a:pt x="1103248" y="59840"/>
                    <a:pt x="1109430" y="47229"/>
                    <a:pt x="1116848" y="37833"/>
                  </a:cubicBezTo>
                  <a:cubicBezTo>
                    <a:pt x="1124266" y="28436"/>
                    <a:pt x="1135393" y="20771"/>
                    <a:pt x="1150229" y="14836"/>
                  </a:cubicBezTo>
                  <a:cubicBezTo>
                    <a:pt x="1165066" y="8902"/>
                    <a:pt x="1185342" y="4946"/>
                    <a:pt x="1211058" y="2967"/>
                  </a:cubicBezTo>
                  <a:cubicBezTo>
                    <a:pt x="1236774" y="989"/>
                    <a:pt x="1270898" y="0"/>
                    <a:pt x="1313429" y="0"/>
                  </a:cubicBezTo>
                  <a:cubicBezTo>
                    <a:pt x="1369807" y="0"/>
                    <a:pt x="1413574" y="1236"/>
                    <a:pt x="1444730" y="3709"/>
                  </a:cubicBezTo>
                  <a:cubicBezTo>
                    <a:pt x="1475886" y="6182"/>
                    <a:pt x="1497152" y="12611"/>
                    <a:pt x="1508526" y="22996"/>
                  </a:cubicBezTo>
                  <a:cubicBezTo>
                    <a:pt x="1519901" y="33382"/>
                    <a:pt x="1522621" y="48960"/>
                    <a:pt x="1516686" y="69731"/>
                  </a:cubicBezTo>
                  <a:cubicBezTo>
                    <a:pt x="1510752" y="90502"/>
                    <a:pt x="1498883" y="118690"/>
                    <a:pt x="1481079" y="154298"/>
                  </a:cubicBezTo>
                  <a:lnTo>
                    <a:pt x="955874" y="1200257"/>
                  </a:lnTo>
                  <a:lnTo>
                    <a:pt x="955874" y="1875309"/>
                  </a:lnTo>
                  <a:cubicBezTo>
                    <a:pt x="955874" y="1885200"/>
                    <a:pt x="952659" y="1894102"/>
                    <a:pt x="946230" y="1902014"/>
                  </a:cubicBezTo>
                  <a:cubicBezTo>
                    <a:pt x="939801" y="1909927"/>
                    <a:pt x="929168" y="1916356"/>
                    <a:pt x="914332" y="1921302"/>
                  </a:cubicBezTo>
                  <a:cubicBezTo>
                    <a:pt x="899496" y="1926247"/>
                    <a:pt x="879467" y="1930203"/>
                    <a:pt x="854245" y="1933171"/>
                  </a:cubicBezTo>
                  <a:cubicBezTo>
                    <a:pt x="829023" y="1936138"/>
                    <a:pt x="797620" y="1937622"/>
                    <a:pt x="760034" y="1937622"/>
                  </a:cubicBezTo>
                  <a:cubicBezTo>
                    <a:pt x="721460" y="1937622"/>
                    <a:pt x="689809" y="1936138"/>
                    <a:pt x="665082" y="1933171"/>
                  </a:cubicBezTo>
                  <a:cubicBezTo>
                    <a:pt x="640355" y="1930203"/>
                    <a:pt x="620326" y="1926247"/>
                    <a:pt x="604995" y="1921302"/>
                  </a:cubicBezTo>
                  <a:cubicBezTo>
                    <a:pt x="589664" y="1916356"/>
                    <a:pt x="579032" y="1909927"/>
                    <a:pt x="573097" y="1902014"/>
                  </a:cubicBezTo>
                  <a:cubicBezTo>
                    <a:pt x="567163" y="1894102"/>
                    <a:pt x="564195" y="1885200"/>
                    <a:pt x="564195" y="1875309"/>
                  </a:cubicBezTo>
                  <a:lnTo>
                    <a:pt x="564195" y="1200257"/>
                  </a:lnTo>
                  <a:lnTo>
                    <a:pt x="38990" y="154298"/>
                  </a:lnTo>
                  <a:cubicBezTo>
                    <a:pt x="20198" y="117701"/>
                    <a:pt x="8081" y="89265"/>
                    <a:pt x="2641" y="68989"/>
                  </a:cubicBezTo>
                  <a:cubicBezTo>
                    <a:pt x="-2799" y="48713"/>
                    <a:pt x="168" y="33382"/>
                    <a:pt x="11543" y="22996"/>
                  </a:cubicBezTo>
                  <a:cubicBezTo>
                    <a:pt x="22917" y="12611"/>
                    <a:pt x="43936" y="6182"/>
                    <a:pt x="74597" y="3709"/>
                  </a:cubicBezTo>
                  <a:cubicBezTo>
                    <a:pt x="105259" y="1236"/>
                    <a:pt x="147790" y="0"/>
                    <a:pt x="202189" y="0"/>
                  </a:cubicBezTo>
                  <a:close/>
                </a:path>
              </a:pathLst>
            </a:custGeom>
            <a:solidFill>
              <a:sysClr val="window" lastClr="FFFFFF"/>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93014182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7580" y="5633228"/>
            <a:ext cx="2964594" cy="307777"/>
          </a:xfrm>
          <a:prstGeom prst="rect">
            <a:avLst/>
          </a:prstGeom>
          <a:noFill/>
        </p:spPr>
        <p:txBody>
          <a:bodyPr wrap="none" rtlCol="0" anchor="ctr">
            <a:spAutoFit/>
          </a:bodyPr>
          <a:lstStyle/>
          <a:p>
            <a:r>
              <a:rPr lang="en-US" sz="1400" dirty="0">
                <a:solidFill>
                  <a:schemeClr val="bg1">
                    <a:lumMod val="85000"/>
                  </a:schemeClr>
                </a:solidFill>
              </a:rPr>
              <a:t>http://feeds.feedburner.com/showeet</a:t>
            </a:r>
          </a:p>
        </p:txBody>
      </p:sp>
      <p:sp>
        <p:nvSpPr>
          <p:cNvPr id="3" name="TextBox 2"/>
          <p:cNvSpPr txBox="1"/>
          <p:nvPr/>
        </p:nvSpPr>
        <p:spPr>
          <a:xfrm>
            <a:off x="907580" y="4983958"/>
            <a:ext cx="2381293" cy="307777"/>
          </a:xfrm>
          <a:prstGeom prst="rect">
            <a:avLst/>
          </a:prstGeom>
          <a:noFill/>
        </p:spPr>
        <p:txBody>
          <a:bodyPr wrap="none" rtlCol="0" anchor="ctr">
            <a:spAutoFit/>
          </a:bodyPr>
          <a:lstStyle/>
          <a:p>
            <a:r>
              <a:rPr lang="en-US" sz="1400" dirty="0">
                <a:solidFill>
                  <a:schemeClr val="bg1">
                    <a:lumMod val="85000"/>
                  </a:schemeClr>
                </a:solidFill>
              </a:rPr>
              <a:t>http://</a:t>
            </a:r>
            <a:r>
              <a:rPr lang="en-US" sz="1400" dirty="0" smtClean="0">
                <a:solidFill>
                  <a:schemeClr val="bg1">
                    <a:lumMod val="85000"/>
                  </a:schemeClr>
                </a:solidFill>
              </a:rPr>
              <a:t>pinterest.com/showeet</a:t>
            </a:r>
            <a:endParaRPr lang="en-US" sz="1400" dirty="0">
              <a:solidFill>
                <a:schemeClr val="bg1">
                  <a:lumMod val="85000"/>
                </a:schemeClr>
              </a:solidFill>
            </a:endParaRPr>
          </a:p>
        </p:txBody>
      </p:sp>
      <p:sp>
        <p:nvSpPr>
          <p:cNvPr id="4" name="TextBox 3"/>
          <p:cNvSpPr txBox="1"/>
          <p:nvPr/>
        </p:nvSpPr>
        <p:spPr>
          <a:xfrm>
            <a:off x="907580" y="4334689"/>
            <a:ext cx="970074" cy="307777"/>
          </a:xfrm>
          <a:prstGeom prst="rect">
            <a:avLst/>
          </a:prstGeom>
          <a:noFill/>
        </p:spPr>
        <p:txBody>
          <a:bodyPr wrap="none" rtlCol="0" anchor="ctr">
            <a:spAutoFit/>
          </a:bodyPr>
          <a:lstStyle/>
          <a:p>
            <a:r>
              <a:rPr lang="en-US" sz="1400" dirty="0" smtClean="0">
                <a:solidFill>
                  <a:schemeClr val="bg1">
                    <a:lumMod val="85000"/>
                  </a:schemeClr>
                </a:solidFill>
              </a:rPr>
              <a:t>@showeet</a:t>
            </a:r>
            <a:endParaRPr lang="en-US" sz="1400" dirty="0">
              <a:solidFill>
                <a:schemeClr val="bg1">
                  <a:lumMod val="85000"/>
                </a:schemeClr>
              </a:solidFill>
            </a:endParaRPr>
          </a:p>
        </p:txBody>
      </p:sp>
      <p:sp>
        <p:nvSpPr>
          <p:cNvPr id="5" name="TextBox 4"/>
          <p:cNvSpPr txBox="1"/>
          <p:nvPr/>
        </p:nvSpPr>
        <p:spPr>
          <a:xfrm>
            <a:off x="907580" y="3577698"/>
            <a:ext cx="3563650" cy="523220"/>
          </a:xfrm>
          <a:prstGeom prst="rect">
            <a:avLst/>
          </a:prstGeom>
          <a:noFill/>
        </p:spPr>
        <p:txBody>
          <a:bodyPr wrap="square" rtlCol="0" anchor="ctr">
            <a:spAutoFit/>
          </a:bodyPr>
          <a:lstStyle>
            <a:defPPr>
              <a:defRPr lang="fr-FR"/>
            </a:defPPr>
            <a:lvl1pPr>
              <a:defRPr>
                <a:solidFill>
                  <a:schemeClr val="bg1">
                    <a:lumMod val="85000"/>
                  </a:schemeClr>
                </a:solidFill>
              </a:defRPr>
            </a:lvl1pPr>
          </a:lstStyle>
          <a:p>
            <a:r>
              <a:rPr lang="en-US" sz="1400" dirty="0"/>
              <a:t>https://www.facebook.com/pages/Neetwork/240707325947259</a:t>
            </a:r>
          </a:p>
        </p:txBody>
      </p:sp>
      <p:sp>
        <p:nvSpPr>
          <p:cNvPr id="6" name="Rectangle 5"/>
          <p:cNvSpPr/>
          <p:nvPr/>
        </p:nvSpPr>
        <p:spPr>
          <a:xfrm>
            <a:off x="217404" y="908720"/>
            <a:ext cx="1774140" cy="276999"/>
          </a:xfrm>
          <a:prstGeom prst="rect">
            <a:avLst/>
          </a:prstGeom>
        </p:spPr>
        <p:txBody>
          <a:bodyPr wrap="none">
            <a:spAutoFit/>
          </a:bodyPr>
          <a:lstStyle/>
          <a:p>
            <a:r>
              <a:rPr lang="en-US" sz="1200" dirty="0" smtClean="0">
                <a:solidFill>
                  <a:schemeClr val="bg1">
                    <a:lumMod val="50000"/>
                  </a:schemeClr>
                </a:solidFill>
                <a:latin typeface="Calibri Light" panose="020F0302020204030204" pitchFamily="34" charset="0"/>
                <a:hlinkClick r:id="rId3"/>
              </a:rPr>
              <a:t>http://www.showeet.com</a:t>
            </a:r>
            <a:endParaRPr lang="en-US" sz="900" dirty="0">
              <a:solidFill>
                <a:schemeClr val="bg1">
                  <a:lumMod val="50000"/>
                </a:schemeClr>
              </a:solidFill>
              <a:latin typeface="Calibri Light" panose="020F0302020204030204" pitchFamily="34" charset="0"/>
            </a:endParaRPr>
          </a:p>
        </p:txBody>
      </p:sp>
      <p:grpSp>
        <p:nvGrpSpPr>
          <p:cNvPr id="17" name="Group 16"/>
          <p:cNvGrpSpPr/>
          <p:nvPr/>
        </p:nvGrpSpPr>
        <p:grpSpPr>
          <a:xfrm>
            <a:off x="8976320" y="5750962"/>
            <a:ext cx="2871517" cy="1012908"/>
            <a:chOff x="8976320" y="5750962"/>
            <a:chExt cx="2871517" cy="1012908"/>
          </a:xfrm>
        </p:grpSpPr>
        <p:sp>
          <p:nvSpPr>
            <p:cNvPr id="8" name="Rectangle 7"/>
            <p:cNvSpPr/>
            <p:nvPr/>
          </p:nvSpPr>
          <p:spPr>
            <a:xfrm>
              <a:off x="9233019" y="6092243"/>
              <a:ext cx="2105063" cy="230832"/>
            </a:xfrm>
            <a:prstGeom prst="rect">
              <a:avLst/>
            </a:prstGeom>
          </p:spPr>
          <p:txBody>
            <a:bodyPr wrap="none" anchor="ctr">
              <a:spAutoFit/>
            </a:bodyPr>
            <a:lstStyle/>
            <a:p>
              <a:r>
                <a:rPr lang="en-US" sz="900" dirty="0">
                  <a:solidFill>
                    <a:schemeClr val="bg1">
                      <a:lumMod val="65000"/>
                    </a:schemeClr>
                  </a:solidFill>
                  <a:hlinkClick r:id="rId4"/>
                </a:rPr>
                <a:t>http://www.showeet.com/terms-of-use/</a:t>
              </a:r>
              <a:endParaRPr lang="en-US" sz="900" dirty="0">
                <a:solidFill>
                  <a:schemeClr val="bg1">
                    <a:lumMod val="65000"/>
                  </a:schemeClr>
                </a:solidFill>
              </a:endParaRPr>
            </a:p>
          </p:txBody>
        </p:sp>
        <p:pic>
          <p:nvPicPr>
            <p:cNvPr id="11" name="Picture 10"/>
            <p:cNvPicPr>
              <a:picLocks/>
            </p:cNvPicPr>
            <p:nvPr/>
          </p:nvPicPr>
          <p:blipFill>
            <a:blip r:embed="rId5">
              <a:extLst>
                <a:ext uri="{28A0092B-C50C-407E-A947-70E740481C1C}">
                  <a14:useLocalDpi xmlns:a14="http://schemas.microsoft.com/office/drawing/2010/main" val="0"/>
                </a:ext>
              </a:extLst>
            </a:blip>
            <a:stretch>
              <a:fillRect/>
            </a:stretch>
          </p:blipFill>
          <p:spPr>
            <a:xfrm>
              <a:off x="9061063" y="6581407"/>
              <a:ext cx="173207" cy="134096"/>
            </a:xfrm>
            <a:prstGeom prst="rect">
              <a:avLst/>
            </a:prstGeom>
          </p:spPr>
        </p:pic>
        <p:pic>
          <p:nvPicPr>
            <p:cNvPr id="12" name="Picture 11"/>
            <p:cNvPicPr>
              <a:picLocks/>
            </p:cNvPicPr>
            <p:nvPr/>
          </p:nvPicPr>
          <p:blipFill>
            <a:blip r:embed="rId6">
              <a:extLst>
                <a:ext uri="{28A0092B-C50C-407E-A947-70E740481C1C}">
                  <a14:useLocalDpi xmlns:a14="http://schemas.microsoft.com/office/drawing/2010/main" val="0"/>
                </a:ext>
              </a:extLst>
            </a:blip>
            <a:stretch>
              <a:fillRect/>
            </a:stretch>
          </p:blipFill>
          <p:spPr>
            <a:xfrm>
              <a:off x="9062316" y="6369267"/>
              <a:ext cx="170703" cy="134096"/>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062316" y="6159316"/>
              <a:ext cx="170703" cy="131907"/>
            </a:xfrm>
            <a:prstGeom prst="rect">
              <a:avLst/>
            </a:prstGeom>
          </p:spPr>
        </p:pic>
        <p:sp>
          <p:nvSpPr>
            <p:cNvPr id="14" name="Rectangle 13"/>
            <p:cNvSpPr/>
            <p:nvPr/>
          </p:nvSpPr>
          <p:spPr>
            <a:xfrm>
              <a:off x="9233019" y="6312640"/>
              <a:ext cx="2614818" cy="230832"/>
            </a:xfrm>
            <a:prstGeom prst="rect">
              <a:avLst/>
            </a:prstGeom>
          </p:spPr>
          <p:txBody>
            <a:bodyPr wrap="none" anchor="ctr">
              <a:spAutoFit/>
            </a:bodyPr>
            <a:lstStyle/>
            <a:p>
              <a:r>
                <a:rPr lang="en-US" sz="900" dirty="0">
                  <a:solidFill>
                    <a:schemeClr val="bg1">
                      <a:lumMod val="65000"/>
                    </a:schemeClr>
                  </a:solidFill>
                  <a:hlinkClick r:id="rId8"/>
                </a:rPr>
                <a:t>http://www.showeet.com/fr/conditions-utilisation/</a:t>
              </a:r>
              <a:endParaRPr lang="en-US" sz="900" dirty="0">
                <a:solidFill>
                  <a:schemeClr val="bg1">
                    <a:lumMod val="65000"/>
                  </a:schemeClr>
                </a:solidFill>
              </a:endParaRPr>
            </a:p>
          </p:txBody>
        </p:sp>
        <p:sp>
          <p:nvSpPr>
            <p:cNvPr id="15" name="Rectangle 14"/>
            <p:cNvSpPr/>
            <p:nvPr/>
          </p:nvSpPr>
          <p:spPr>
            <a:xfrm>
              <a:off x="9233019" y="6533038"/>
              <a:ext cx="2561920" cy="230832"/>
            </a:xfrm>
            <a:prstGeom prst="rect">
              <a:avLst/>
            </a:prstGeom>
          </p:spPr>
          <p:txBody>
            <a:bodyPr wrap="none" anchor="ctr">
              <a:spAutoFit/>
            </a:bodyPr>
            <a:lstStyle/>
            <a:p>
              <a:r>
                <a:rPr lang="en-US" sz="900" dirty="0">
                  <a:solidFill>
                    <a:schemeClr val="bg1">
                      <a:lumMod val="65000"/>
                    </a:schemeClr>
                  </a:solidFill>
                  <a:hlinkClick r:id="rId9"/>
                </a:rPr>
                <a:t>http://www.showeet.com/es/condiciones-de-uso/</a:t>
              </a:r>
              <a:endParaRPr lang="en-US" sz="900" dirty="0">
                <a:solidFill>
                  <a:schemeClr val="bg1">
                    <a:lumMod val="65000"/>
                  </a:schemeClr>
                </a:solidFill>
              </a:endParaRPr>
            </a:p>
          </p:txBody>
        </p:sp>
        <p:sp>
          <p:nvSpPr>
            <p:cNvPr id="16" name="Rectangle 15"/>
            <p:cNvSpPr/>
            <p:nvPr/>
          </p:nvSpPr>
          <p:spPr>
            <a:xfrm>
              <a:off x="8976320" y="5750962"/>
              <a:ext cx="2669577" cy="369332"/>
            </a:xfrm>
            <a:prstGeom prst="rect">
              <a:avLst/>
            </a:prstGeom>
          </p:spPr>
          <p:txBody>
            <a:bodyPr wrap="none">
              <a:spAutoFit/>
            </a:bodyPr>
            <a:lstStyle/>
            <a:p>
              <a:pPr>
                <a:defRPr/>
              </a:pPr>
              <a:r>
                <a:rPr lang="en-US" dirty="0">
                  <a:solidFill>
                    <a:srgbClr val="2F3947"/>
                  </a:solidFill>
                </a:rPr>
                <a:t>© Copyright Showeet.com</a:t>
              </a:r>
            </a:p>
          </p:txBody>
        </p:sp>
      </p:grpSp>
    </p:spTree>
    <p:extLst>
      <p:ext uri="{BB962C8B-B14F-4D97-AF65-F5344CB8AC3E}">
        <p14:creationId xmlns:p14="http://schemas.microsoft.com/office/powerpoint/2010/main" val="5028265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Growth Share Matrix</a:t>
            </a:r>
          </a:p>
        </p:txBody>
      </p:sp>
      <p:sp>
        <p:nvSpPr>
          <p:cNvPr id="5" name="Title 4"/>
          <p:cNvSpPr>
            <a:spLocks noGrp="1"/>
          </p:cNvSpPr>
          <p:nvPr>
            <p:ph type="title"/>
          </p:nvPr>
        </p:nvSpPr>
        <p:spPr/>
        <p:txBody>
          <a:bodyPr/>
          <a:lstStyle/>
          <a:p>
            <a:r>
              <a:rPr lang="en-US" dirty="0"/>
              <a:t>Boston Consulting Group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12</a:t>
            </a:fld>
            <a:endParaRPr lang="en-US"/>
          </a:p>
        </p:txBody>
      </p:sp>
      <p:sp>
        <p:nvSpPr>
          <p:cNvPr id="24" name="Rectangle 23"/>
          <p:cNvSpPr/>
          <p:nvPr/>
        </p:nvSpPr>
        <p:spPr>
          <a:xfrm>
            <a:off x="1421871" y="4503964"/>
            <a:ext cx="3042079" cy="144876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r>
              <a:rPr lang="en-US" sz="3200" b="1" dirty="0" smtClean="0">
                <a:solidFill>
                  <a:schemeClr val="bg1"/>
                </a:solidFill>
                <a:effectLst>
                  <a:outerShdw blurRad="38100" dist="38100" dir="2700000" algn="tl">
                    <a:srgbClr val="000000">
                      <a:alpha val="43137"/>
                    </a:srgbClr>
                  </a:outerShdw>
                </a:effectLst>
              </a:rPr>
              <a:t>Low</a:t>
            </a:r>
            <a:endParaRPr lang="en-US" sz="3200" b="1" dirty="0">
              <a:solidFill>
                <a:schemeClr val="bg1"/>
              </a:solidFill>
              <a:effectLst>
                <a:outerShdw blurRad="38100" dist="38100" dir="2700000" algn="tl">
                  <a:srgbClr val="000000">
                    <a:alpha val="43137"/>
                  </a:srgbClr>
                </a:outerShdw>
              </a:effectLst>
            </a:endParaRPr>
          </a:p>
        </p:txBody>
      </p:sp>
      <p:sp>
        <p:nvSpPr>
          <p:cNvPr id="25" name="Rectangle 24"/>
          <p:cNvSpPr/>
          <p:nvPr/>
        </p:nvSpPr>
        <p:spPr>
          <a:xfrm>
            <a:off x="1421871" y="2953629"/>
            <a:ext cx="3042079" cy="144876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r>
              <a:rPr lang="en-US" sz="3200" b="1" dirty="0" smtClean="0">
                <a:solidFill>
                  <a:schemeClr val="bg1"/>
                </a:solidFill>
                <a:effectLst>
                  <a:outerShdw blurRad="38100" dist="38100" dir="2700000" algn="tl">
                    <a:srgbClr val="000000">
                      <a:alpha val="43137"/>
                    </a:srgbClr>
                  </a:outerShdw>
                </a:effectLst>
              </a:rPr>
              <a:t>High</a:t>
            </a:r>
            <a:endParaRPr lang="en-US" sz="3200" b="1" dirty="0">
              <a:solidFill>
                <a:schemeClr val="bg1"/>
              </a:solidFill>
              <a:effectLst>
                <a:outerShdw blurRad="38100" dist="38100" dir="2700000" algn="tl">
                  <a:srgbClr val="000000">
                    <a:alpha val="43137"/>
                  </a:srgbClr>
                </a:outerShdw>
              </a:effectLst>
            </a:endParaRPr>
          </a:p>
        </p:txBody>
      </p:sp>
      <p:sp>
        <p:nvSpPr>
          <p:cNvPr id="33" name="Rectangle 32"/>
          <p:cNvSpPr/>
          <p:nvPr/>
        </p:nvSpPr>
        <p:spPr>
          <a:xfrm>
            <a:off x="4574961" y="4503964"/>
            <a:ext cx="3042079" cy="14487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accent1">
                    <a:lumMod val="50000"/>
                  </a:schemeClr>
                </a:solidFill>
              </a:rPr>
              <a:t>Cash Cows</a:t>
            </a:r>
            <a:endParaRPr lang="en-US" sz="2400" dirty="0">
              <a:solidFill>
                <a:schemeClr val="accent1">
                  <a:lumMod val="50000"/>
                </a:schemeClr>
              </a:solidFill>
            </a:endParaRPr>
          </a:p>
        </p:txBody>
      </p:sp>
      <p:sp>
        <p:nvSpPr>
          <p:cNvPr id="34" name="Rectangle 33"/>
          <p:cNvSpPr/>
          <p:nvPr/>
        </p:nvSpPr>
        <p:spPr>
          <a:xfrm>
            <a:off x="4574961" y="2953629"/>
            <a:ext cx="3042079" cy="14487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lumMod val="95000"/>
                    <a:lumOff val="5000"/>
                  </a:schemeClr>
                </a:solidFill>
              </a:rPr>
              <a:t>Stars</a:t>
            </a:r>
            <a:endParaRPr lang="en-US" sz="2400" dirty="0">
              <a:solidFill>
                <a:schemeClr val="tx1">
                  <a:lumMod val="95000"/>
                  <a:lumOff val="5000"/>
                </a:schemeClr>
              </a:solidFill>
            </a:endParaRPr>
          </a:p>
        </p:txBody>
      </p:sp>
      <p:sp>
        <p:nvSpPr>
          <p:cNvPr id="36" name="Rectangle 35"/>
          <p:cNvSpPr/>
          <p:nvPr/>
        </p:nvSpPr>
        <p:spPr>
          <a:xfrm>
            <a:off x="4574961" y="1403294"/>
            <a:ext cx="3042079" cy="1448764"/>
          </a:xfrm>
          <a:prstGeom prst="rect">
            <a:avLst/>
          </a:prstGeom>
          <a:solidFill>
            <a:srgbClr val="216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solidFill>
                <a:effectLst>
                  <a:outerShdw blurRad="38100" dist="38100" dir="2700000" algn="tl">
                    <a:srgbClr val="000000">
                      <a:alpha val="43137"/>
                    </a:srgbClr>
                  </a:outerShdw>
                </a:effectLst>
              </a:rPr>
              <a:t>High</a:t>
            </a:r>
            <a:endParaRPr lang="en-US" sz="3200" b="1" dirty="0">
              <a:solidFill>
                <a:schemeClr val="bg1"/>
              </a:solidFill>
              <a:effectLst>
                <a:outerShdw blurRad="38100" dist="38100" dir="2700000" algn="tl">
                  <a:srgbClr val="000000">
                    <a:alpha val="43137"/>
                  </a:srgbClr>
                </a:outerShdw>
              </a:effectLst>
            </a:endParaRPr>
          </a:p>
        </p:txBody>
      </p:sp>
      <p:sp>
        <p:nvSpPr>
          <p:cNvPr id="37" name="Rectangle 36"/>
          <p:cNvSpPr/>
          <p:nvPr/>
        </p:nvSpPr>
        <p:spPr>
          <a:xfrm>
            <a:off x="7728051" y="4503964"/>
            <a:ext cx="3042079" cy="14487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accent1">
                    <a:lumMod val="50000"/>
                  </a:schemeClr>
                </a:solidFill>
              </a:rPr>
              <a:t>Dogs</a:t>
            </a:r>
            <a:endParaRPr lang="en-US" sz="2400" dirty="0">
              <a:solidFill>
                <a:schemeClr val="accent1">
                  <a:lumMod val="50000"/>
                </a:schemeClr>
              </a:solidFill>
            </a:endParaRPr>
          </a:p>
        </p:txBody>
      </p:sp>
      <p:sp>
        <p:nvSpPr>
          <p:cNvPr id="38" name="Rectangle 37"/>
          <p:cNvSpPr/>
          <p:nvPr/>
        </p:nvSpPr>
        <p:spPr>
          <a:xfrm>
            <a:off x="7728051" y="2953629"/>
            <a:ext cx="3042079" cy="14487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accent1">
                    <a:lumMod val="50000"/>
                  </a:schemeClr>
                </a:solidFill>
              </a:rPr>
              <a:t>Question Marks</a:t>
            </a:r>
            <a:endParaRPr lang="en-US" sz="2400" dirty="0">
              <a:solidFill>
                <a:schemeClr val="accent1">
                  <a:lumMod val="50000"/>
                </a:schemeClr>
              </a:solidFill>
            </a:endParaRPr>
          </a:p>
        </p:txBody>
      </p:sp>
      <p:sp>
        <p:nvSpPr>
          <p:cNvPr id="39" name="Rectangle 38"/>
          <p:cNvSpPr/>
          <p:nvPr/>
        </p:nvSpPr>
        <p:spPr>
          <a:xfrm>
            <a:off x="7728051" y="1403294"/>
            <a:ext cx="3042079" cy="1448764"/>
          </a:xfrm>
          <a:prstGeom prst="rect">
            <a:avLst/>
          </a:prstGeom>
          <a:solidFill>
            <a:srgbClr val="216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solidFill>
                <a:effectLst>
                  <a:outerShdw blurRad="38100" dist="38100" dir="2700000" algn="tl">
                    <a:srgbClr val="000000">
                      <a:alpha val="43137"/>
                    </a:srgbClr>
                  </a:outerShdw>
                </a:effectLst>
              </a:rPr>
              <a:t>Low</a:t>
            </a:r>
            <a:endParaRPr lang="en-US" sz="3200" b="1" dirty="0">
              <a:solidFill>
                <a:schemeClr val="bg1"/>
              </a:solidFill>
              <a:effectLst>
                <a:outerShdw blurRad="38100" dist="38100" dir="2700000" algn="tl">
                  <a:srgbClr val="000000">
                    <a:alpha val="43137"/>
                  </a:srgbClr>
                </a:outerShdw>
              </a:effectLst>
            </a:endParaRPr>
          </a:p>
        </p:txBody>
      </p:sp>
      <p:sp>
        <p:nvSpPr>
          <p:cNvPr id="56" name="Freeform 55"/>
          <p:cNvSpPr/>
          <p:nvPr/>
        </p:nvSpPr>
        <p:spPr>
          <a:xfrm>
            <a:off x="1573520" y="1397707"/>
            <a:ext cx="2890430" cy="1360989"/>
          </a:xfrm>
          <a:custGeom>
            <a:avLst/>
            <a:gdLst>
              <a:gd name="connsiteX0" fmla="*/ 0 w 2890430"/>
              <a:gd name="connsiteY0" fmla="*/ 0 h 1360989"/>
              <a:gd name="connsiteX1" fmla="*/ 2890430 w 2890430"/>
              <a:gd name="connsiteY1" fmla="*/ 0 h 1360989"/>
              <a:gd name="connsiteX2" fmla="*/ 2890430 w 2890430"/>
              <a:gd name="connsiteY2" fmla="*/ 1360989 h 1360989"/>
              <a:gd name="connsiteX3" fmla="*/ 0 w 2890430"/>
              <a:gd name="connsiteY3" fmla="*/ 0 h 1360989"/>
            </a:gdLst>
            <a:ahLst/>
            <a:cxnLst>
              <a:cxn ang="0">
                <a:pos x="connsiteX0" y="connsiteY0"/>
              </a:cxn>
              <a:cxn ang="0">
                <a:pos x="connsiteX1" y="connsiteY1"/>
              </a:cxn>
              <a:cxn ang="0">
                <a:pos x="connsiteX2" y="connsiteY2"/>
              </a:cxn>
              <a:cxn ang="0">
                <a:pos x="connsiteX3" y="connsiteY3"/>
              </a:cxn>
            </a:cxnLst>
            <a:rect l="l" t="t" r="r" b="b"/>
            <a:pathLst>
              <a:path w="2890430" h="1360989">
                <a:moveTo>
                  <a:pt x="0" y="0"/>
                </a:moveTo>
                <a:lnTo>
                  <a:pt x="2890430" y="0"/>
                </a:lnTo>
                <a:lnTo>
                  <a:pt x="2890430" y="1360989"/>
                </a:lnTo>
                <a:lnTo>
                  <a:pt x="0" y="0"/>
                </a:lnTo>
                <a:close/>
              </a:path>
            </a:pathLst>
          </a:custGeom>
          <a:solidFill>
            <a:srgbClr val="21669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82880" rIns="182880" rtlCol="0" anchor="t">
            <a:noAutofit/>
          </a:bodyPr>
          <a:lstStyle/>
          <a:p>
            <a:pPr algn="r"/>
            <a:r>
              <a:rPr lang="en-US" sz="2400" b="1" dirty="0" smtClean="0">
                <a:solidFill>
                  <a:schemeClr val="accent1">
                    <a:lumMod val="50000"/>
                  </a:schemeClr>
                </a:solidFill>
              </a:rPr>
              <a:t>SHARE</a:t>
            </a:r>
            <a:endParaRPr lang="en-US" sz="2400" b="1" dirty="0">
              <a:solidFill>
                <a:schemeClr val="accent1">
                  <a:lumMod val="50000"/>
                </a:schemeClr>
              </a:solidFill>
            </a:endParaRPr>
          </a:p>
        </p:txBody>
      </p:sp>
      <p:sp>
        <p:nvSpPr>
          <p:cNvPr id="57" name="Freeform 56"/>
          <p:cNvSpPr/>
          <p:nvPr/>
        </p:nvSpPr>
        <p:spPr>
          <a:xfrm>
            <a:off x="1421871" y="1485482"/>
            <a:ext cx="2890425" cy="1360988"/>
          </a:xfrm>
          <a:custGeom>
            <a:avLst/>
            <a:gdLst>
              <a:gd name="connsiteX0" fmla="*/ 0 w 2890425"/>
              <a:gd name="connsiteY0" fmla="*/ 0 h 1360988"/>
              <a:gd name="connsiteX1" fmla="*/ 2890425 w 2890425"/>
              <a:gd name="connsiteY1" fmla="*/ 1360988 h 1360988"/>
              <a:gd name="connsiteX2" fmla="*/ 0 w 2890425"/>
              <a:gd name="connsiteY2" fmla="*/ 1360988 h 1360988"/>
              <a:gd name="connsiteX3" fmla="*/ 0 w 2890425"/>
              <a:gd name="connsiteY3" fmla="*/ 0 h 1360988"/>
            </a:gdLst>
            <a:ahLst/>
            <a:cxnLst>
              <a:cxn ang="0">
                <a:pos x="connsiteX0" y="connsiteY0"/>
              </a:cxn>
              <a:cxn ang="0">
                <a:pos x="connsiteX1" y="connsiteY1"/>
              </a:cxn>
              <a:cxn ang="0">
                <a:pos x="connsiteX2" y="connsiteY2"/>
              </a:cxn>
              <a:cxn ang="0">
                <a:pos x="connsiteX3" y="connsiteY3"/>
              </a:cxn>
            </a:cxnLst>
            <a:rect l="l" t="t" r="r" b="b"/>
            <a:pathLst>
              <a:path w="2890425" h="1360988">
                <a:moveTo>
                  <a:pt x="0" y="0"/>
                </a:moveTo>
                <a:lnTo>
                  <a:pt x="2890425" y="1360988"/>
                </a:lnTo>
                <a:lnTo>
                  <a:pt x="0" y="1360988"/>
                </a:lnTo>
                <a:lnTo>
                  <a:pt x="0" y="0"/>
                </a:lnTo>
                <a:close/>
              </a:path>
            </a:pathLst>
          </a:custGeom>
          <a:solidFill>
            <a:schemeClr val="bg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2880" bIns="182880" rtlCol="0" anchor="b">
            <a:noAutofit/>
          </a:bodyPr>
          <a:lstStyle/>
          <a:p>
            <a:r>
              <a:rPr lang="en-US" sz="2400" b="1" dirty="0" smtClean="0">
                <a:solidFill>
                  <a:schemeClr val="accent1">
                    <a:lumMod val="50000"/>
                  </a:schemeClr>
                </a:solidFill>
              </a:rPr>
              <a:t>GROWTH</a:t>
            </a:r>
            <a:endParaRPr lang="en-US" sz="2400" b="1" dirty="0">
              <a:solidFill>
                <a:schemeClr val="accent1">
                  <a:lumMod val="50000"/>
                </a:schemeClr>
              </a:solidFill>
            </a:endParaRPr>
          </a:p>
        </p:txBody>
      </p:sp>
    </p:spTree>
    <p:extLst>
      <p:ext uri="{BB962C8B-B14F-4D97-AF65-F5344CB8AC3E}">
        <p14:creationId xmlns:p14="http://schemas.microsoft.com/office/powerpoint/2010/main" val="42575318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271464" y="1402066"/>
            <a:ext cx="4582469" cy="4581772"/>
            <a:chOff x="4005982" y="1769592"/>
            <a:chExt cx="4582469" cy="4581772"/>
          </a:xfrm>
        </p:grpSpPr>
        <p:cxnSp>
          <p:nvCxnSpPr>
            <p:cNvPr id="63" name="Straight Arrow Connector 62"/>
            <p:cNvCxnSpPr/>
            <p:nvPr/>
          </p:nvCxnSpPr>
          <p:spPr>
            <a:xfrm flipH="1">
              <a:off x="4005982" y="6351364"/>
              <a:ext cx="458246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8588451" y="1769592"/>
              <a:ext cx="0" cy="45817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6" name="Subtitle 5"/>
          <p:cNvSpPr>
            <a:spLocks noGrp="1"/>
          </p:cNvSpPr>
          <p:nvPr>
            <p:ph type="subTitle" idx="1"/>
          </p:nvPr>
        </p:nvSpPr>
        <p:spPr/>
        <p:txBody>
          <a:bodyPr/>
          <a:lstStyle/>
          <a:p>
            <a:r>
              <a:rPr lang="en-US" dirty="0"/>
              <a:t>The Growth Share Matrix</a:t>
            </a:r>
          </a:p>
        </p:txBody>
      </p:sp>
      <p:sp>
        <p:nvSpPr>
          <p:cNvPr id="5" name="Title 4"/>
          <p:cNvSpPr>
            <a:spLocks noGrp="1"/>
          </p:cNvSpPr>
          <p:nvPr>
            <p:ph type="title"/>
          </p:nvPr>
        </p:nvSpPr>
        <p:spPr/>
        <p:txBody>
          <a:bodyPr/>
          <a:lstStyle/>
          <a:p>
            <a:r>
              <a:rPr lang="en-US" dirty="0"/>
              <a:t>Boston Consulting Group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13</a:t>
            </a:fld>
            <a:endParaRPr lang="en-US"/>
          </a:p>
        </p:txBody>
      </p:sp>
      <p:sp>
        <p:nvSpPr>
          <p:cNvPr id="20" name="TextBox 19"/>
          <p:cNvSpPr txBox="1"/>
          <p:nvPr/>
        </p:nvSpPr>
        <p:spPr>
          <a:xfrm rot="16200000">
            <a:off x="5608334" y="3291681"/>
            <a:ext cx="1231427" cy="400110"/>
          </a:xfrm>
          <a:prstGeom prst="rect">
            <a:avLst/>
          </a:prstGeom>
          <a:solidFill>
            <a:schemeClr val="bg1"/>
          </a:solidFill>
        </p:spPr>
        <p:txBody>
          <a:bodyPr wrap="none" rtlCol="0" anchor="ctr">
            <a:spAutoFit/>
          </a:bodyPr>
          <a:lstStyle/>
          <a:p>
            <a:r>
              <a:rPr lang="en-US" sz="2000" dirty="0" smtClean="0"/>
              <a:t>CASH USE</a:t>
            </a:r>
            <a:endParaRPr lang="en-US" sz="2000" dirty="0"/>
          </a:p>
        </p:txBody>
      </p:sp>
      <p:sp>
        <p:nvSpPr>
          <p:cNvPr id="21" name="TextBox 20"/>
          <p:cNvSpPr txBox="1"/>
          <p:nvPr/>
        </p:nvSpPr>
        <p:spPr>
          <a:xfrm>
            <a:off x="2253264" y="6165304"/>
            <a:ext cx="2216441" cy="400110"/>
          </a:xfrm>
          <a:prstGeom prst="rect">
            <a:avLst/>
          </a:prstGeom>
          <a:solidFill>
            <a:schemeClr val="bg1"/>
          </a:solidFill>
        </p:spPr>
        <p:txBody>
          <a:bodyPr wrap="none" rtlCol="0" anchor="ctr">
            <a:spAutoFit/>
          </a:bodyPr>
          <a:lstStyle/>
          <a:p>
            <a:pPr algn="ctr"/>
            <a:r>
              <a:rPr lang="en-US" sz="2000" dirty="0" smtClean="0"/>
              <a:t>CASH GENERATION</a:t>
            </a:r>
            <a:endParaRPr lang="en-US" sz="2000" dirty="0"/>
          </a:p>
        </p:txBody>
      </p:sp>
      <p:sp>
        <p:nvSpPr>
          <p:cNvPr id="90" name="Rectangle 89"/>
          <p:cNvSpPr/>
          <p:nvPr/>
        </p:nvSpPr>
        <p:spPr>
          <a:xfrm>
            <a:off x="1270259" y="1398780"/>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Stars</a:t>
            </a:r>
            <a:endParaRPr lang="en-US" sz="2800" b="1" dirty="0">
              <a:effectLst>
                <a:outerShdw blurRad="38100" dist="38100" dir="2700000" algn="tl">
                  <a:srgbClr val="000000">
                    <a:alpha val="43137"/>
                  </a:srgbClr>
                </a:outerShdw>
              </a:effectLst>
            </a:endParaRPr>
          </a:p>
        </p:txBody>
      </p:sp>
      <p:sp>
        <p:nvSpPr>
          <p:cNvPr id="98" name="Rectangle 97"/>
          <p:cNvSpPr/>
          <p:nvPr/>
        </p:nvSpPr>
        <p:spPr>
          <a:xfrm>
            <a:off x="3448965" y="3579218"/>
            <a:ext cx="2002535"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Dogs</a:t>
            </a:r>
            <a:endParaRPr lang="en-US" sz="2800" b="1" dirty="0">
              <a:effectLst>
                <a:outerShdw blurRad="38100" dist="38100" dir="2700000" algn="tl">
                  <a:srgbClr val="000000">
                    <a:alpha val="43137"/>
                  </a:srgbClr>
                </a:outerShdw>
              </a:effectLst>
            </a:endParaRPr>
          </a:p>
        </p:txBody>
      </p:sp>
      <p:sp>
        <p:nvSpPr>
          <p:cNvPr id="105" name="Rectangle 104"/>
          <p:cNvSpPr/>
          <p:nvPr/>
        </p:nvSpPr>
        <p:spPr>
          <a:xfrm>
            <a:off x="3448965" y="1398780"/>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Question</a:t>
            </a:r>
          </a:p>
          <a:p>
            <a:pPr algn="ctr"/>
            <a:r>
              <a:rPr lang="en-US" sz="2800" b="1" dirty="0" smtClean="0">
                <a:effectLst>
                  <a:outerShdw blurRad="38100" dist="38100" dir="2700000" algn="tl">
                    <a:srgbClr val="000000">
                      <a:alpha val="43137"/>
                    </a:srgbClr>
                  </a:outerShdw>
                </a:effectLst>
              </a:rPr>
              <a:t>Marks</a:t>
            </a:r>
            <a:endParaRPr lang="en-US" sz="2800" b="1" dirty="0">
              <a:effectLst>
                <a:outerShdw blurRad="38100" dist="38100" dir="2700000" algn="tl">
                  <a:srgbClr val="000000">
                    <a:alpha val="43137"/>
                  </a:srgbClr>
                </a:outerShdw>
              </a:effectLst>
            </a:endParaRPr>
          </a:p>
        </p:txBody>
      </p:sp>
      <p:sp>
        <p:nvSpPr>
          <p:cNvPr id="117" name="Rectangle 116"/>
          <p:cNvSpPr/>
          <p:nvPr/>
        </p:nvSpPr>
        <p:spPr>
          <a:xfrm>
            <a:off x="1270259" y="3579218"/>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Cash</a:t>
            </a:r>
          </a:p>
          <a:p>
            <a:pPr algn="ctr"/>
            <a:r>
              <a:rPr lang="en-US" sz="2800" b="1" dirty="0" smtClean="0">
                <a:effectLst>
                  <a:outerShdw blurRad="38100" dist="38100" dir="2700000" algn="tl">
                    <a:srgbClr val="000000">
                      <a:alpha val="43137"/>
                    </a:srgbClr>
                  </a:outerShdw>
                </a:effectLst>
              </a:rPr>
              <a:t>Cows</a:t>
            </a:r>
            <a:endParaRPr lang="en-US" sz="2800" b="1" dirty="0">
              <a:effectLst>
                <a:outerShdw blurRad="38100" dist="38100" dir="2700000" algn="tl">
                  <a:srgbClr val="000000">
                    <a:alpha val="43137"/>
                  </a:srgbClr>
                </a:outerShdw>
              </a:effectLst>
            </a:endParaRPr>
          </a:p>
        </p:txBody>
      </p:sp>
      <p:sp>
        <p:nvSpPr>
          <p:cNvPr id="16" name="Rectangle 15"/>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rtlCol="0" anchor="ctr"/>
          <a:lstStyle/>
          <a:p>
            <a:pPr algn="ctr">
              <a:lnSpc>
                <a:spcPct val="150000"/>
              </a:lnSpc>
              <a:spcBef>
                <a:spcPts val="1000"/>
              </a:spcBef>
            </a:pPr>
            <a:r>
              <a:rPr lang="en-US" sz="3200" dirty="0" smtClean="0">
                <a:solidFill>
                  <a:schemeClr val="tx1">
                    <a:lumMod val="50000"/>
                    <a:lumOff val="50000"/>
                  </a:schemeClr>
                </a:solidFill>
              </a:rPr>
              <a:t>Many “businesses” require far more cash input than they can ever generate.</a:t>
            </a:r>
            <a:endParaRPr lang="en-US" sz="3200" dirty="0">
              <a:solidFill>
                <a:schemeClr val="tx1">
                  <a:lumMod val="50000"/>
                  <a:lumOff val="50000"/>
                </a:schemeClr>
              </a:solidFill>
            </a:endParaRPr>
          </a:p>
        </p:txBody>
      </p:sp>
      <p:sp>
        <p:nvSpPr>
          <p:cNvPr id="22" name="Rectangle 21"/>
          <p:cNvSpPr/>
          <p:nvPr/>
        </p:nvSpPr>
        <p:spPr>
          <a:xfrm>
            <a:off x="11565384" y="1398780"/>
            <a:ext cx="130156" cy="418297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23" name="TextBox 22"/>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24" name="TextBox 23"/>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7" name="TextBox 6"/>
          <p:cNvSpPr txBox="1"/>
          <p:nvPr/>
        </p:nvSpPr>
        <p:spPr>
          <a:xfrm>
            <a:off x="7320136" y="6453336"/>
            <a:ext cx="4695516" cy="369332"/>
          </a:xfrm>
          <a:prstGeom prst="rect">
            <a:avLst/>
          </a:prstGeom>
          <a:noFill/>
        </p:spPr>
        <p:txBody>
          <a:bodyPr wrap="none" rtlCol="0">
            <a:spAutoFit/>
          </a:bodyPr>
          <a:lstStyle/>
          <a:p>
            <a:r>
              <a:rPr lang="en-US" sz="900" b="1" dirty="0">
                <a:solidFill>
                  <a:schemeClr val="bg1">
                    <a:lumMod val="75000"/>
                  </a:schemeClr>
                </a:solidFill>
              </a:rPr>
              <a:t>Source</a:t>
            </a:r>
            <a:r>
              <a:rPr lang="en-US" sz="900" dirty="0">
                <a:solidFill>
                  <a:schemeClr val="bg1">
                    <a:lumMod val="75000"/>
                  </a:schemeClr>
                </a:solidFill>
              </a:rPr>
              <a:t>: </a:t>
            </a:r>
            <a:r>
              <a:rPr lang="en-US" sz="900" dirty="0" smtClean="0">
                <a:solidFill>
                  <a:schemeClr val="bg1">
                    <a:lumMod val="75000"/>
                  </a:schemeClr>
                </a:solidFill>
              </a:rPr>
              <a:t>The Boston Consulting Group, “The </a:t>
            </a:r>
            <a:r>
              <a:rPr lang="en-US" sz="900" dirty="0">
                <a:solidFill>
                  <a:schemeClr val="bg1">
                    <a:lumMod val="75000"/>
                  </a:schemeClr>
                </a:solidFill>
              </a:rPr>
              <a:t>Experience Curve </a:t>
            </a:r>
            <a:r>
              <a:rPr lang="en-US" sz="900" dirty="0" smtClean="0">
                <a:solidFill>
                  <a:schemeClr val="bg1">
                    <a:lumMod val="75000"/>
                  </a:schemeClr>
                </a:solidFill>
              </a:rPr>
              <a:t>– Reviewed”, from www.bcg.com/</a:t>
            </a:r>
            <a:endParaRPr lang="en-US" sz="900" dirty="0">
              <a:solidFill>
                <a:schemeClr val="bg1">
                  <a:lumMod val="75000"/>
                </a:schemeClr>
              </a:solidFill>
            </a:endParaRPr>
          </a:p>
          <a:p>
            <a:r>
              <a:rPr lang="en-US" sz="900" dirty="0" smtClean="0">
                <a:solidFill>
                  <a:schemeClr val="bg1">
                    <a:lumMod val="75000"/>
                  </a:schemeClr>
                </a:solidFill>
              </a:rPr>
              <a:t>accessed </a:t>
            </a:r>
            <a:r>
              <a:rPr lang="en-US" sz="900" dirty="0">
                <a:solidFill>
                  <a:schemeClr val="bg1">
                    <a:lumMod val="75000"/>
                  </a:schemeClr>
                </a:solidFill>
              </a:rPr>
              <a:t>at http://www.bcg.com/documents/file13904.pdf</a:t>
            </a:r>
          </a:p>
        </p:txBody>
      </p:sp>
      <p:sp>
        <p:nvSpPr>
          <p:cNvPr id="29" name="TextBox 28"/>
          <p:cNvSpPr txBox="1"/>
          <p:nvPr/>
        </p:nvSpPr>
        <p:spPr>
          <a:xfrm rot="16200000">
            <a:off x="5064230" y="3230126"/>
            <a:ext cx="1579407" cy="523220"/>
          </a:xfrm>
          <a:prstGeom prst="rect">
            <a:avLst/>
          </a:prstGeom>
          <a:solidFill>
            <a:schemeClr val="bg1"/>
          </a:solidFill>
        </p:spPr>
        <p:txBody>
          <a:bodyPr wrap="none" rtlCol="0" anchor="ctr">
            <a:spAutoFit/>
          </a:bodyPr>
          <a:lstStyle/>
          <a:p>
            <a:r>
              <a:rPr lang="en-US" sz="2800" b="1" dirty="0" smtClean="0"/>
              <a:t>GROWTH</a:t>
            </a:r>
            <a:endParaRPr lang="en-US" sz="2800" b="1" dirty="0"/>
          </a:p>
        </p:txBody>
      </p:sp>
      <p:sp>
        <p:nvSpPr>
          <p:cNvPr id="30" name="TextBox 29"/>
          <p:cNvSpPr txBox="1"/>
          <p:nvPr/>
        </p:nvSpPr>
        <p:spPr>
          <a:xfrm>
            <a:off x="2773821" y="5722228"/>
            <a:ext cx="1175323" cy="523220"/>
          </a:xfrm>
          <a:prstGeom prst="rect">
            <a:avLst/>
          </a:prstGeom>
          <a:solidFill>
            <a:schemeClr val="bg1"/>
          </a:solidFill>
        </p:spPr>
        <p:txBody>
          <a:bodyPr wrap="none" rtlCol="0" anchor="ctr">
            <a:spAutoFit/>
          </a:bodyPr>
          <a:lstStyle/>
          <a:p>
            <a:pPr algn="ctr"/>
            <a:r>
              <a:rPr lang="en-US" sz="2800" b="1" dirty="0" smtClean="0"/>
              <a:t>SHARE</a:t>
            </a:r>
            <a:endParaRPr lang="en-US" sz="2800" b="1" dirty="0"/>
          </a:p>
        </p:txBody>
      </p:sp>
      <p:sp>
        <p:nvSpPr>
          <p:cNvPr id="25" name="TextBox 24"/>
          <p:cNvSpPr txBox="1"/>
          <p:nvPr/>
        </p:nvSpPr>
        <p:spPr>
          <a:xfrm>
            <a:off x="6600057" y="5744150"/>
            <a:ext cx="4982344" cy="461665"/>
          </a:xfrm>
          <a:prstGeom prst="rect">
            <a:avLst/>
          </a:prstGeom>
          <a:noFill/>
        </p:spPr>
        <p:txBody>
          <a:bodyPr wrap="square" rtlCol="0">
            <a:spAutoFit/>
          </a:bodyPr>
          <a:lstStyle/>
          <a:p>
            <a:r>
              <a:rPr lang="en-US" sz="2400" dirty="0" smtClean="0">
                <a:solidFill>
                  <a:schemeClr val="tx1">
                    <a:lumMod val="50000"/>
                    <a:lumOff val="50000"/>
                  </a:schemeClr>
                </a:solidFill>
              </a:rPr>
              <a:t>-- Bruce Henderson, </a:t>
            </a:r>
            <a:r>
              <a:rPr lang="en-US" sz="2400" dirty="0">
                <a:solidFill>
                  <a:schemeClr val="tx1">
                    <a:lumMod val="50000"/>
                    <a:lumOff val="50000"/>
                  </a:schemeClr>
                </a:solidFill>
              </a:rPr>
              <a:t>BCG’s founder</a:t>
            </a:r>
          </a:p>
        </p:txBody>
      </p:sp>
    </p:spTree>
    <p:extLst>
      <p:ext uri="{BB962C8B-B14F-4D97-AF65-F5344CB8AC3E}">
        <p14:creationId xmlns:p14="http://schemas.microsoft.com/office/powerpoint/2010/main" val="7076126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271464" y="1402066"/>
            <a:ext cx="4582469" cy="4581772"/>
            <a:chOff x="4005982" y="1769592"/>
            <a:chExt cx="4582469" cy="4581772"/>
          </a:xfrm>
        </p:grpSpPr>
        <p:cxnSp>
          <p:nvCxnSpPr>
            <p:cNvPr id="63" name="Straight Arrow Connector 62"/>
            <p:cNvCxnSpPr/>
            <p:nvPr/>
          </p:nvCxnSpPr>
          <p:spPr>
            <a:xfrm flipH="1">
              <a:off x="4005982" y="6351364"/>
              <a:ext cx="458246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8588451" y="1769592"/>
              <a:ext cx="0" cy="45817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6" name="Subtitle 5"/>
          <p:cNvSpPr>
            <a:spLocks noGrp="1"/>
          </p:cNvSpPr>
          <p:nvPr>
            <p:ph type="subTitle" idx="1"/>
          </p:nvPr>
        </p:nvSpPr>
        <p:spPr/>
        <p:txBody>
          <a:bodyPr/>
          <a:lstStyle/>
          <a:p>
            <a:r>
              <a:rPr lang="en-US" dirty="0"/>
              <a:t>The Growth Share Matrix</a:t>
            </a:r>
          </a:p>
        </p:txBody>
      </p:sp>
      <p:sp>
        <p:nvSpPr>
          <p:cNvPr id="5" name="Title 4"/>
          <p:cNvSpPr>
            <a:spLocks noGrp="1"/>
          </p:cNvSpPr>
          <p:nvPr>
            <p:ph type="title"/>
          </p:nvPr>
        </p:nvSpPr>
        <p:spPr/>
        <p:txBody>
          <a:bodyPr/>
          <a:lstStyle/>
          <a:p>
            <a:r>
              <a:rPr lang="en-US" dirty="0"/>
              <a:t>Boston Consulting Group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14</a:t>
            </a:fld>
            <a:endParaRPr lang="en-US"/>
          </a:p>
        </p:txBody>
      </p:sp>
      <p:sp>
        <p:nvSpPr>
          <p:cNvPr id="90" name="Rectangle 89"/>
          <p:cNvSpPr/>
          <p:nvPr/>
        </p:nvSpPr>
        <p:spPr>
          <a:xfrm>
            <a:off x="1270259" y="1398780"/>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Stars</a:t>
            </a:r>
            <a:endParaRPr lang="en-US" sz="2800" b="1" dirty="0">
              <a:effectLst>
                <a:outerShdw blurRad="38100" dist="38100" dir="2700000" algn="tl">
                  <a:srgbClr val="000000">
                    <a:alpha val="43137"/>
                  </a:srgbClr>
                </a:outerShdw>
              </a:effectLst>
            </a:endParaRPr>
          </a:p>
        </p:txBody>
      </p:sp>
      <p:sp>
        <p:nvSpPr>
          <p:cNvPr id="98" name="Rectangle 97"/>
          <p:cNvSpPr/>
          <p:nvPr/>
        </p:nvSpPr>
        <p:spPr>
          <a:xfrm>
            <a:off x="3448965" y="3579218"/>
            <a:ext cx="2002535"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Dogs</a:t>
            </a:r>
            <a:endParaRPr lang="en-US" sz="2800" b="1" dirty="0">
              <a:effectLst>
                <a:outerShdw blurRad="38100" dist="38100" dir="2700000" algn="tl">
                  <a:srgbClr val="000000">
                    <a:alpha val="43137"/>
                  </a:srgbClr>
                </a:outerShdw>
              </a:effectLst>
            </a:endParaRPr>
          </a:p>
        </p:txBody>
      </p:sp>
      <p:sp>
        <p:nvSpPr>
          <p:cNvPr id="105" name="Rectangle 104"/>
          <p:cNvSpPr/>
          <p:nvPr/>
        </p:nvSpPr>
        <p:spPr>
          <a:xfrm>
            <a:off x="3448965" y="1398780"/>
            <a:ext cx="2002536"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Question</a:t>
            </a:r>
          </a:p>
          <a:p>
            <a:pPr algn="ctr"/>
            <a:r>
              <a:rPr lang="en-US" sz="2800" b="1" dirty="0" smtClean="0">
                <a:effectLst>
                  <a:outerShdw blurRad="38100" dist="38100" dir="2700000" algn="tl">
                    <a:srgbClr val="000000">
                      <a:alpha val="43137"/>
                    </a:srgbClr>
                  </a:outerShdw>
                </a:effectLst>
              </a:rPr>
              <a:t>Marks</a:t>
            </a:r>
            <a:endParaRPr lang="en-US" sz="2800" b="1" dirty="0">
              <a:effectLst>
                <a:outerShdw blurRad="38100" dist="38100" dir="2700000" algn="tl">
                  <a:srgbClr val="000000">
                    <a:alpha val="43137"/>
                  </a:srgbClr>
                </a:outerShdw>
              </a:effectLst>
            </a:endParaRPr>
          </a:p>
        </p:txBody>
      </p:sp>
      <p:sp>
        <p:nvSpPr>
          <p:cNvPr id="117" name="Rectangle 116"/>
          <p:cNvSpPr/>
          <p:nvPr/>
        </p:nvSpPr>
        <p:spPr>
          <a:xfrm>
            <a:off x="1270259" y="3579218"/>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Cash</a:t>
            </a:r>
          </a:p>
          <a:p>
            <a:pPr algn="ctr"/>
            <a:r>
              <a:rPr lang="en-US" sz="2800" b="1" dirty="0" smtClean="0">
                <a:effectLst>
                  <a:outerShdw blurRad="38100" dist="38100" dir="2700000" algn="tl">
                    <a:srgbClr val="000000">
                      <a:alpha val="43137"/>
                    </a:srgbClr>
                  </a:outerShdw>
                </a:effectLst>
              </a:rPr>
              <a:t>Cows</a:t>
            </a:r>
            <a:endParaRPr lang="en-US" sz="2800" b="1" dirty="0">
              <a:effectLst>
                <a:outerShdw blurRad="38100" dist="38100" dir="2700000" algn="tl">
                  <a:srgbClr val="000000">
                    <a:alpha val="43137"/>
                  </a:srgbClr>
                </a:outerShdw>
              </a:effectLst>
            </a:endParaRPr>
          </a:p>
        </p:txBody>
      </p:sp>
      <p:sp>
        <p:nvSpPr>
          <p:cNvPr id="16" name="Rectangle 15"/>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rtlCol="0" anchor="ctr"/>
          <a:lstStyle/>
          <a:p>
            <a:pPr algn="ctr">
              <a:lnSpc>
                <a:spcPct val="150000"/>
              </a:lnSpc>
              <a:spcBef>
                <a:spcPts val="1000"/>
              </a:spcBef>
            </a:pPr>
            <a:r>
              <a:rPr lang="en-US" sz="3200" dirty="0" smtClean="0">
                <a:solidFill>
                  <a:schemeClr val="tx1">
                    <a:lumMod val="50000"/>
                    <a:lumOff val="50000"/>
                  </a:schemeClr>
                </a:solidFill>
              </a:rPr>
              <a:t>A few businesses generate far more cash than they can profitably reinvest.</a:t>
            </a:r>
            <a:endParaRPr lang="en-US" sz="3200" dirty="0">
              <a:solidFill>
                <a:schemeClr val="tx1">
                  <a:lumMod val="50000"/>
                  <a:lumOff val="50000"/>
                </a:schemeClr>
              </a:solidFill>
            </a:endParaRPr>
          </a:p>
        </p:txBody>
      </p:sp>
      <p:sp>
        <p:nvSpPr>
          <p:cNvPr id="22" name="Rectangle 21"/>
          <p:cNvSpPr/>
          <p:nvPr/>
        </p:nvSpPr>
        <p:spPr>
          <a:xfrm>
            <a:off x="11565384" y="1398780"/>
            <a:ext cx="130156" cy="4182974"/>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3" name="TextBox 2"/>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17" name="TextBox 16"/>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18" name="TextBox 17"/>
          <p:cNvSpPr txBox="1"/>
          <p:nvPr/>
        </p:nvSpPr>
        <p:spPr>
          <a:xfrm>
            <a:off x="7320136" y="6453336"/>
            <a:ext cx="4695516" cy="369332"/>
          </a:xfrm>
          <a:prstGeom prst="rect">
            <a:avLst/>
          </a:prstGeom>
          <a:noFill/>
        </p:spPr>
        <p:txBody>
          <a:bodyPr wrap="none" rtlCol="0">
            <a:spAutoFit/>
          </a:bodyPr>
          <a:lstStyle/>
          <a:p>
            <a:r>
              <a:rPr lang="en-US" sz="900" b="1" dirty="0">
                <a:solidFill>
                  <a:schemeClr val="bg1">
                    <a:lumMod val="75000"/>
                  </a:schemeClr>
                </a:solidFill>
              </a:rPr>
              <a:t>Source</a:t>
            </a:r>
            <a:r>
              <a:rPr lang="en-US" sz="900" dirty="0">
                <a:solidFill>
                  <a:schemeClr val="bg1">
                    <a:lumMod val="75000"/>
                  </a:schemeClr>
                </a:solidFill>
              </a:rPr>
              <a:t>: </a:t>
            </a:r>
            <a:r>
              <a:rPr lang="en-US" sz="900" dirty="0" smtClean="0">
                <a:solidFill>
                  <a:schemeClr val="bg1">
                    <a:lumMod val="75000"/>
                  </a:schemeClr>
                </a:solidFill>
              </a:rPr>
              <a:t>The Boston Consulting Group, “The </a:t>
            </a:r>
            <a:r>
              <a:rPr lang="en-US" sz="900" dirty="0">
                <a:solidFill>
                  <a:schemeClr val="bg1">
                    <a:lumMod val="75000"/>
                  </a:schemeClr>
                </a:solidFill>
              </a:rPr>
              <a:t>Experience Curve </a:t>
            </a:r>
            <a:r>
              <a:rPr lang="en-US" sz="900" dirty="0" smtClean="0">
                <a:solidFill>
                  <a:schemeClr val="bg1">
                    <a:lumMod val="75000"/>
                  </a:schemeClr>
                </a:solidFill>
              </a:rPr>
              <a:t>– Reviewed”, from www.bcg.com/</a:t>
            </a:r>
            <a:endParaRPr lang="en-US" sz="900" dirty="0">
              <a:solidFill>
                <a:schemeClr val="bg1">
                  <a:lumMod val="75000"/>
                </a:schemeClr>
              </a:solidFill>
            </a:endParaRPr>
          </a:p>
          <a:p>
            <a:r>
              <a:rPr lang="en-US" sz="900" dirty="0" smtClean="0">
                <a:solidFill>
                  <a:schemeClr val="bg1">
                    <a:lumMod val="75000"/>
                  </a:schemeClr>
                </a:solidFill>
              </a:rPr>
              <a:t>accessed </a:t>
            </a:r>
            <a:r>
              <a:rPr lang="en-US" sz="900" dirty="0">
                <a:solidFill>
                  <a:schemeClr val="bg1">
                    <a:lumMod val="75000"/>
                  </a:schemeClr>
                </a:solidFill>
              </a:rPr>
              <a:t>at http://www.bcg.com/documents/file13904.pdf</a:t>
            </a:r>
          </a:p>
        </p:txBody>
      </p:sp>
      <p:sp>
        <p:nvSpPr>
          <p:cNvPr id="19" name="TextBox 18"/>
          <p:cNvSpPr txBox="1"/>
          <p:nvPr/>
        </p:nvSpPr>
        <p:spPr>
          <a:xfrm rot="16200000">
            <a:off x="5608334" y="3291681"/>
            <a:ext cx="1231427" cy="400110"/>
          </a:xfrm>
          <a:prstGeom prst="rect">
            <a:avLst/>
          </a:prstGeom>
          <a:solidFill>
            <a:schemeClr val="bg1"/>
          </a:solidFill>
        </p:spPr>
        <p:txBody>
          <a:bodyPr wrap="none" rtlCol="0" anchor="ctr">
            <a:spAutoFit/>
          </a:bodyPr>
          <a:lstStyle/>
          <a:p>
            <a:r>
              <a:rPr lang="en-US" sz="2000" dirty="0" smtClean="0"/>
              <a:t>CASH USE</a:t>
            </a:r>
            <a:endParaRPr lang="en-US" sz="2000" dirty="0"/>
          </a:p>
        </p:txBody>
      </p:sp>
      <p:sp>
        <p:nvSpPr>
          <p:cNvPr id="23" name="TextBox 22"/>
          <p:cNvSpPr txBox="1"/>
          <p:nvPr/>
        </p:nvSpPr>
        <p:spPr>
          <a:xfrm>
            <a:off x="2253264" y="6165304"/>
            <a:ext cx="2216441" cy="400110"/>
          </a:xfrm>
          <a:prstGeom prst="rect">
            <a:avLst/>
          </a:prstGeom>
          <a:solidFill>
            <a:schemeClr val="bg1"/>
          </a:solidFill>
        </p:spPr>
        <p:txBody>
          <a:bodyPr wrap="none" rtlCol="0" anchor="ctr">
            <a:spAutoFit/>
          </a:bodyPr>
          <a:lstStyle/>
          <a:p>
            <a:pPr algn="ctr"/>
            <a:r>
              <a:rPr lang="en-US" sz="2000" dirty="0" smtClean="0"/>
              <a:t>CASH GENERATION</a:t>
            </a:r>
            <a:endParaRPr lang="en-US" sz="2000" dirty="0"/>
          </a:p>
        </p:txBody>
      </p:sp>
      <p:sp>
        <p:nvSpPr>
          <p:cNvPr id="24" name="TextBox 23"/>
          <p:cNvSpPr txBox="1"/>
          <p:nvPr/>
        </p:nvSpPr>
        <p:spPr>
          <a:xfrm rot="16200000">
            <a:off x="5064230" y="3230126"/>
            <a:ext cx="1579407" cy="523220"/>
          </a:xfrm>
          <a:prstGeom prst="rect">
            <a:avLst/>
          </a:prstGeom>
          <a:solidFill>
            <a:schemeClr val="bg1"/>
          </a:solidFill>
        </p:spPr>
        <p:txBody>
          <a:bodyPr wrap="none" rtlCol="0" anchor="ctr">
            <a:spAutoFit/>
          </a:bodyPr>
          <a:lstStyle/>
          <a:p>
            <a:r>
              <a:rPr lang="en-US" sz="2800" b="1" dirty="0" smtClean="0"/>
              <a:t>GROWTH</a:t>
            </a:r>
            <a:endParaRPr lang="en-US" sz="2800" b="1" dirty="0"/>
          </a:p>
        </p:txBody>
      </p:sp>
      <p:sp>
        <p:nvSpPr>
          <p:cNvPr id="25" name="TextBox 24"/>
          <p:cNvSpPr txBox="1"/>
          <p:nvPr/>
        </p:nvSpPr>
        <p:spPr>
          <a:xfrm>
            <a:off x="2773821" y="5722228"/>
            <a:ext cx="1175323" cy="523220"/>
          </a:xfrm>
          <a:prstGeom prst="rect">
            <a:avLst/>
          </a:prstGeom>
          <a:solidFill>
            <a:schemeClr val="bg1"/>
          </a:solidFill>
        </p:spPr>
        <p:txBody>
          <a:bodyPr wrap="none" rtlCol="0" anchor="ctr">
            <a:spAutoFit/>
          </a:bodyPr>
          <a:lstStyle/>
          <a:p>
            <a:pPr algn="ctr"/>
            <a:r>
              <a:rPr lang="en-US" sz="2800" b="1" dirty="0" smtClean="0"/>
              <a:t>SHARE</a:t>
            </a:r>
            <a:endParaRPr lang="en-US" sz="2800" b="1" dirty="0"/>
          </a:p>
        </p:txBody>
      </p:sp>
      <p:sp>
        <p:nvSpPr>
          <p:cNvPr id="21" name="TextBox 20"/>
          <p:cNvSpPr txBox="1"/>
          <p:nvPr/>
        </p:nvSpPr>
        <p:spPr>
          <a:xfrm>
            <a:off x="6600057" y="5744150"/>
            <a:ext cx="4982344" cy="461665"/>
          </a:xfrm>
          <a:prstGeom prst="rect">
            <a:avLst/>
          </a:prstGeom>
          <a:noFill/>
        </p:spPr>
        <p:txBody>
          <a:bodyPr wrap="square" rtlCol="0">
            <a:spAutoFit/>
          </a:bodyPr>
          <a:lstStyle/>
          <a:p>
            <a:r>
              <a:rPr lang="en-US" sz="2400" dirty="0" smtClean="0">
                <a:solidFill>
                  <a:schemeClr val="tx1">
                    <a:lumMod val="50000"/>
                    <a:lumOff val="50000"/>
                  </a:schemeClr>
                </a:solidFill>
              </a:rPr>
              <a:t>-- Bruce Henderson, </a:t>
            </a:r>
            <a:r>
              <a:rPr lang="en-US" sz="2400" dirty="0">
                <a:solidFill>
                  <a:schemeClr val="tx1">
                    <a:lumMod val="50000"/>
                    <a:lumOff val="50000"/>
                  </a:schemeClr>
                </a:solidFill>
              </a:rPr>
              <a:t>BCG’s founder</a:t>
            </a:r>
          </a:p>
        </p:txBody>
      </p:sp>
    </p:spTree>
    <p:extLst>
      <p:ext uri="{BB962C8B-B14F-4D97-AF65-F5344CB8AC3E}">
        <p14:creationId xmlns:p14="http://schemas.microsoft.com/office/powerpoint/2010/main" val="989773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271464" y="1402066"/>
            <a:ext cx="4582469" cy="4581772"/>
            <a:chOff x="4005982" y="1769592"/>
            <a:chExt cx="4582469" cy="4581772"/>
          </a:xfrm>
        </p:grpSpPr>
        <p:cxnSp>
          <p:nvCxnSpPr>
            <p:cNvPr id="63" name="Straight Arrow Connector 62"/>
            <p:cNvCxnSpPr/>
            <p:nvPr/>
          </p:nvCxnSpPr>
          <p:spPr>
            <a:xfrm flipH="1">
              <a:off x="4005982" y="6351364"/>
              <a:ext cx="458246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8588451" y="1769592"/>
              <a:ext cx="0" cy="45817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6" name="Subtitle 5"/>
          <p:cNvSpPr>
            <a:spLocks noGrp="1"/>
          </p:cNvSpPr>
          <p:nvPr>
            <p:ph type="subTitle" idx="1"/>
          </p:nvPr>
        </p:nvSpPr>
        <p:spPr/>
        <p:txBody>
          <a:bodyPr/>
          <a:lstStyle/>
          <a:p>
            <a:r>
              <a:rPr lang="en-US" dirty="0"/>
              <a:t>The Growth Share Matrix</a:t>
            </a:r>
          </a:p>
        </p:txBody>
      </p:sp>
      <p:sp>
        <p:nvSpPr>
          <p:cNvPr id="5" name="Title 4"/>
          <p:cNvSpPr>
            <a:spLocks noGrp="1"/>
          </p:cNvSpPr>
          <p:nvPr>
            <p:ph type="title"/>
          </p:nvPr>
        </p:nvSpPr>
        <p:spPr/>
        <p:txBody>
          <a:bodyPr/>
          <a:lstStyle/>
          <a:p>
            <a:r>
              <a:rPr lang="en-US" dirty="0"/>
              <a:t>Boston Consulting Group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15</a:t>
            </a:fld>
            <a:endParaRPr lang="en-US"/>
          </a:p>
        </p:txBody>
      </p:sp>
      <p:sp>
        <p:nvSpPr>
          <p:cNvPr id="90" name="Rectangle 89"/>
          <p:cNvSpPr/>
          <p:nvPr/>
        </p:nvSpPr>
        <p:spPr>
          <a:xfrm>
            <a:off x="1270259" y="1398780"/>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Stars</a:t>
            </a:r>
            <a:endParaRPr lang="en-US" sz="2800" b="1" dirty="0">
              <a:effectLst>
                <a:outerShdw blurRad="38100" dist="38100" dir="2700000" algn="tl">
                  <a:srgbClr val="000000">
                    <a:alpha val="43137"/>
                  </a:srgbClr>
                </a:outerShdw>
              </a:effectLst>
            </a:endParaRPr>
          </a:p>
        </p:txBody>
      </p:sp>
      <p:sp>
        <p:nvSpPr>
          <p:cNvPr id="98" name="Rectangle 97"/>
          <p:cNvSpPr/>
          <p:nvPr/>
        </p:nvSpPr>
        <p:spPr>
          <a:xfrm>
            <a:off x="3448965" y="3579218"/>
            <a:ext cx="2002535"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Dogs</a:t>
            </a:r>
            <a:endParaRPr lang="en-US" sz="2800" b="1" dirty="0">
              <a:effectLst>
                <a:outerShdw blurRad="38100" dist="38100" dir="2700000" algn="tl">
                  <a:srgbClr val="000000">
                    <a:alpha val="43137"/>
                  </a:srgbClr>
                </a:outerShdw>
              </a:effectLst>
            </a:endParaRPr>
          </a:p>
        </p:txBody>
      </p:sp>
      <p:sp>
        <p:nvSpPr>
          <p:cNvPr id="105" name="Rectangle 104"/>
          <p:cNvSpPr/>
          <p:nvPr/>
        </p:nvSpPr>
        <p:spPr>
          <a:xfrm>
            <a:off x="3448965" y="1398780"/>
            <a:ext cx="2002536"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Question</a:t>
            </a:r>
          </a:p>
          <a:p>
            <a:pPr algn="ctr"/>
            <a:r>
              <a:rPr lang="en-US" sz="2800" b="1" dirty="0" smtClean="0">
                <a:effectLst>
                  <a:outerShdw blurRad="38100" dist="38100" dir="2700000" algn="tl">
                    <a:srgbClr val="000000">
                      <a:alpha val="43137"/>
                    </a:srgbClr>
                  </a:outerShdw>
                </a:effectLst>
              </a:rPr>
              <a:t>Marks</a:t>
            </a:r>
            <a:endParaRPr lang="en-US" sz="2800" b="1" dirty="0">
              <a:effectLst>
                <a:outerShdw blurRad="38100" dist="38100" dir="2700000" algn="tl">
                  <a:srgbClr val="000000">
                    <a:alpha val="43137"/>
                  </a:srgbClr>
                </a:outerShdw>
              </a:effectLst>
            </a:endParaRPr>
          </a:p>
        </p:txBody>
      </p:sp>
      <p:sp>
        <p:nvSpPr>
          <p:cNvPr id="117" name="Rectangle 116"/>
          <p:cNvSpPr/>
          <p:nvPr/>
        </p:nvSpPr>
        <p:spPr>
          <a:xfrm>
            <a:off x="1270259" y="3579218"/>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Cash</a:t>
            </a:r>
          </a:p>
          <a:p>
            <a:pPr algn="ctr"/>
            <a:r>
              <a:rPr lang="en-US" sz="2800" b="1" dirty="0" smtClean="0">
                <a:effectLst>
                  <a:outerShdw blurRad="38100" dist="38100" dir="2700000" algn="tl">
                    <a:srgbClr val="000000">
                      <a:alpha val="43137"/>
                    </a:srgbClr>
                  </a:outerShdw>
                </a:effectLst>
              </a:rPr>
              <a:t>Cows</a:t>
            </a:r>
            <a:endParaRPr lang="en-US" sz="2800" b="1" dirty="0">
              <a:effectLst>
                <a:outerShdw blurRad="38100" dist="38100" dir="2700000" algn="tl">
                  <a:srgbClr val="000000">
                    <a:alpha val="43137"/>
                  </a:srgbClr>
                </a:outerShdw>
              </a:effectLst>
            </a:endParaRPr>
          </a:p>
        </p:txBody>
      </p:sp>
      <p:sp>
        <p:nvSpPr>
          <p:cNvPr id="16" name="Rectangle 15"/>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137160" rIns="274320" rtlCol="0" anchor="ctr"/>
          <a:lstStyle/>
          <a:p>
            <a:pPr algn="ctr">
              <a:spcBef>
                <a:spcPts val="1000"/>
              </a:spcBef>
            </a:pPr>
            <a:r>
              <a:rPr lang="en-US" sz="3200" dirty="0" smtClean="0">
                <a:solidFill>
                  <a:schemeClr val="tx1">
                    <a:lumMod val="50000"/>
                    <a:lumOff val="50000"/>
                  </a:schemeClr>
                </a:solidFill>
              </a:rPr>
              <a:t>A few businesses are self-sufficient in cash flow. Over time they will become much larger and also large net generators of cash.</a:t>
            </a:r>
            <a:endParaRPr lang="en-US" sz="3200" dirty="0">
              <a:solidFill>
                <a:schemeClr val="tx1">
                  <a:lumMod val="50000"/>
                  <a:lumOff val="50000"/>
                </a:schemeClr>
              </a:solidFill>
            </a:endParaRPr>
          </a:p>
        </p:txBody>
      </p:sp>
      <p:sp>
        <p:nvSpPr>
          <p:cNvPr id="22" name="Rectangle 21"/>
          <p:cNvSpPr/>
          <p:nvPr/>
        </p:nvSpPr>
        <p:spPr>
          <a:xfrm>
            <a:off x="11565384" y="1398780"/>
            <a:ext cx="130156" cy="4182974"/>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3" name="TextBox 2"/>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17" name="TextBox 16"/>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18" name="TextBox 17"/>
          <p:cNvSpPr txBox="1"/>
          <p:nvPr/>
        </p:nvSpPr>
        <p:spPr>
          <a:xfrm>
            <a:off x="7320136" y="6453336"/>
            <a:ext cx="4695516" cy="369332"/>
          </a:xfrm>
          <a:prstGeom prst="rect">
            <a:avLst/>
          </a:prstGeom>
          <a:noFill/>
        </p:spPr>
        <p:txBody>
          <a:bodyPr wrap="none" rtlCol="0">
            <a:spAutoFit/>
          </a:bodyPr>
          <a:lstStyle/>
          <a:p>
            <a:r>
              <a:rPr lang="en-US" sz="900" b="1" dirty="0">
                <a:solidFill>
                  <a:schemeClr val="bg1">
                    <a:lumMod val="75000"/>
                  </a:schemeClr>
                </a:solidFill>
              </a:rPr>
              <a:t>Source</a:t>
            </a:r>
            <a:r>
              <a:rPr lang="en-US" sz="900" dirty="0">
                <a:solidFill>
                  <a:schemeClr val="bg1">
                    <a:lumMod val="75000"/>
                  </a:schemeClr>
                </a:solidFill>
              </a:rPr>
              <a:t>: </a:t>
            </a:r>
            <a:r>
              <a:rPr lang="en-US" sz="900" dirty="0" smtClean="0">
                <a:solidFill>
                  <a:schemeClr val="bg1">
                    <a:lumMod val="75000"/>
                  </a:schemeClr>
                </a:solidFill>
              </a:rPr>
              <a:t>The Boston Consulting Group, “The </a:t>
            </a:r>
            <a:r>
              <a:rPr lang="en-US" sz="900" dirty="0">
                <a:solidFill>
                  <a:schemeClr val="bg1">
                    <a:lumMod val="75000"/>
                  </a:schemeClr>
                </a:solidFill>
              </a:rPr>
              <a:t>Experience Curve </a:t>
            </a:r>
            <a:r>
              <a:rPr lang="en-US" sz="900" dirty="0" smtClean="0">
                <a:solidFill>
                  <a:schemeClr val="bg1">
                    <a:lumMod val="75000"/>
                  </a:schemeClr>
                </a:solidFill>
              </a:rPr>
              <a:t>– Reviewed”, from www.bcg.com/</a:t>
            </a:r>
            <a:endParaRPr lang="en-US" sz="900" dirty="0">
              <a:solidFill>
                <a:schemeClr val="bg1">
                  <a:lumMod val="75000"/>
                </a:schemeClr>
              </a:solidFill>
            </a:endParaRPr>
          </a:p>
          <a:p>
            <a:r>
              <a:rPr lang="en-US" sz="900" dirty="0" smtClean="0">
                <a:solidFill>
                  <a:schemeClr val="bg1">
                    <a:lumMod val="75000"/>
                  </a:schemeClr>
                </a:solidFill>
              </a:rPr>
              <a:t>accessed </a:t>
            </a:r>
            <a:r>
              <a:rPr lang="en-US" sz="900" dirty="0">
                <a:solidFill>
                  <a:schemeClr val="bg1">
                    <a:lumMod val="75000"/>
                  </a:schemeClr>
                </a:solidFill>
              </a:rPr>
              <a:t>at http://www.bcg.com/documents/file13904.pdf</a:t>
            </a:r>
          </a:p>
        </p:txBody>
      </p:sp>
      <p:sp>
        <p:nvSpPr>
          <p:cNvPr id="19" name="TextBox 18"/>
          <p:cNvSpPr txBox="1"/>
          <p:nvPr/>
        </p:nvSpPr>
        <p:spPr>
          <a:xfrm rot="16200000">
            <a:off x="5608334" y="3291681"/>
            <a:ext cx="1231427" cy="400110"/>
          </a:xfrm>
          <a:prstGeom prst="rect">
            <a:avLst/>
          </a:prstGeom>
          <a:solidFill>
            <a:schemeClr val="bg1"/>
          </a:solidFill>
        </p:spPr>
        <p:txBody>
          <a:bodyPr wrap="none" rtlCol="0" anchor="ctr">
            <a:spAutoFit/>
          </a:bodyPr>
          <a:lstStyle/>
          <a:p>
            <a:r>
              <a:rPr lang="en-US" sz="2000" dirty="0" smtClean="0"/>
              <a:t>CASH USE</a:t>
            </a:r>
            <a:endParaRPr lang="en-US" sz="2000" dirty="0"/>
          </a:p>
        </p:txBody>
      </p:sp>
      <p:sp>
        <p:nvSpPr>
          <p:cNvPr id="23" name="TextBox 22"/>
          <p:cNvSpPr txBox="1"/>
          <p:nvPr/>
        </p:nvSpPr>
        <p:spPr>
          <a:xfrm>
            <a:off x="2253264" y="6165304"/>
            <a:ext cx="2216441" cy="400110"/>
          </a:xfrm>
          <a:prstGeom prst="rect">
            <a:avLst/>
          </a:prstGeom>
          <a:solidFill>
            <a:schemeClr val="bg1"/>
          </a:solidFill>
        </p:spPr>
        <p:txBody>
          <a:bodyPr wrap="none" rtlCol="0" anchor="ctr">
            <a:spAutoFit/>
          </a:bodyPr>
          <a:lstStyle/>
          <a:p>
            <a:pPr algn="ctr"/>
            <a:r>
              <a:rPr lang="en-US" sz="2000" dirty="0" smtClean="0"/>
              <a:t>CASH GENERATION</a:t>
            </a:r>
            <a:endParaRPr lang="en-US" sz="2000" dirty="0"/>
          </a:p>
        </p:txBody>
      </p:sp>
      <p:sp>
        <p:nvSpPr>
          <p:cNvPr id="24" name="TextBox 23"/>
          <p:cNvSpPr txBox="1"/>
          <p:nvPr/>
        </p:nvSpPr>
        <p:spPr>
          <a:xfrm rot="16200000">
            <a:off x="5064230" y="3230126"/>
            <a:ext cx="1579407" cy="523220"/>
          </a:xfrm>
          <a:prstGeom prst="rect">
            <a:avLst/>
          </a:prstGeom>
          <a:solidFill>
            <a:schemeClr val="bg1"/>
          </a:solidFill>
        </p:spPr>
        <p:txBody>
          <a:bodyPr wrap="none" rtlCol="0" anchor="ctr">
            <a:spAutoFit/>
          </a:bodyPr>
          <a:lstStyle/>
          <a:p>
            <a:r>
              <a:rPr lang="en-US" sz="2800" b="1" dirty="0" smtClean="0"/>
              <a:t>GROWTH</a:t>
            </a:r>
            <a:endParaRPr lang="en-US" sz="2800" b="1" dirty="0"/>
          </a:p>
        </p:txBody>
      </p:sp>
      <p:sp>
        <p:nvSpPr>
          <p:cNvPr id="25" name="TextBox 24"/>
          <p:cNvSpPr txBox="1"/>
          <p:nvPr/>
        </p:nvSpPr>
        <p:spPr>
          <a:xfrm>
            <a:off x="2773821" y="5722228"/>
            <a:ext cx="1175323" cy="523220"/>
          </a:xfrm>
          <a:prstGeom prst="rect">
            <a:avLst/>
          </a:prstGeom>
          <a:solidFill>
            <a:schemeClr val="bg1"/>
          </a:solidFill>
        </p:spPr>
        <p:txBody>
          <a:bodyPr wrap="none" rtlCol="0" anchor="ctr">
            <a:spAutoFit/>
          </a:bodyPr>
          <a:lstStyle/>
          <a:p>
            <a:pPr algn="ctr"/>
            <a:r>
              <a:rPr lang="en-US" sz="2800" b="1" dirty="0" smtClean="0"/>
              <a:t>SHARE</a:t>
            </a:r>
            <a:endParaRPr lang="en-US" sz="2800" b="1" dirty="0"/>
          </a:p>
        </p:txBody>
      </p:sp>
      <p:sp>
        <p:nvSpPr>
          <p:cNvPr id="21" name="TextBox 20"/>
          <p:cNvSpPr txBox="1"/>
          <p:nvPr/>
        </p:nvSpPr>
        <p:spPr>
          <a:xfrm>
            <a:off x="6600057" y="5744150"/>
            <a:ext cx="4982344" cy="461665"/>
          </a:xfrm>
          <a:prstGeom prst="rect">
            <a:avLst/>
          </a:prstGeom>
          <a:noFill/>
        </p:spPr>
        <p:txBody>
          <a:bodyPr wrap="square" rtlCol="0">
            <a:spAutoFit/>
          </a:bodyPr>
          <a:lstStyle/>
          <a:p>
            <a:r>
              <a:rPr lang="en-US" sz="2400" dirty="0" smtClean="0">
                <a:solidFill>
                  <a:schemeClr val="tx1">
                    <a:lumMod val="50000"/>
                    <a:lumOff val="50000"/>
                  </a:schemeClr>
                </a:solidFill>
              </a:rPr>
              <a:t>-- Bruce Henderson, </a:t>
            </a:r>
            <a:r>
              <a:rPr lang="en-US" sz="2400" dirty="0">
                <a:solidFill>
                  <a:schemeClr val="tx1">
                    <a:lumMod val="50000"/>
                    <a:lumOff val="50000"/>
                  </a:schemeClr>
                </a:solidFill>
              </a:rPr>
              <a:t>BCG’s founder</a:t>
            </a:r>
          </a:p>
        </p:txBody>
      </p:sp>
    </p:spTree>
    <p:extLst>
      <p:ext uri="{BB962C8B-B14F-4D97-AF65-F5344CB8AC3E}">
        <p14:creationId xmlns:p14="http://schemas.microsoft.com/office/powerpoint/2010/main" val="36249253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271464" y="1402066"/>
            <a:ext cx="4582469" cy="4581772"/>
            <a:chOff x="4005982" y="1769592"/>
            <a:chExt cx="4582469" cy="4581772"/>
          </a:xfrm>
        </p:grpSpPr>
        <p:cxnSp>
          <p:nvCxnSpPr>
            <p:cNvPr id="63" name="Straight Arrow Connector 62"/>
            <p:cNvCxnSpPr/>
            <p:nvPr/>
          </p:nvCxnSpPr>
          <p:spPr>
            <a:xfrm flipH="1">
              <a:off x="4005982" y="6351364"/>
              <a:ext cx="458246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8588451" y="1769592"/>
              <a:ext cx="0" cy="45817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6" name="Subtitle 5"/>
          <p:cNvSpPr>
            <a:spLocks noGrp="1"/>
          </p:cNvSpPr>
          <p:nvPr>
            <p:ph type="subTitle" idx="1"/>
          </p:nvPr>
        </p:nvSpPr>
        <p:spPr/>
        <p:txBody>
          <a:bodyPr/>
          <a:lstStyle/>
          <a:p>
            <a:r>
              <a:rPr lang="en-US" dirty="0"/>
              <a:t>The Growth Share Matrix</a:t>
            </a:r>
          </a:p>
        </p:txBody>
      </p:sp>
      <p:sp>
        <p:nvSpPr>
          <p:cNvPr id="5" name="Title 4"/>
          <p:cNvSpPr>
            <a:spLocks noGrp="1"/>
          </p:cNvSpPr>
          <p:nvPr>
            <p:ph type="title"/>
          </p:nvPr>
        </p:nvSpPr>
        <p:spPr/>
        <p:txBody>
          <a:bodyPr/>
          <a:lstStyle/>
          <a:p>
            <a:r>
              <a:rPr lang="en-US" dirty="0"/>
              <a:t>Boston Consulting Group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16</a:t>
            </a:fld>
            <a:endParaRPr lang="en-US"/>
          </a:p>
        </p:txBody>
      </p:sp>
      <p:sp>
        <p:nvSpPr>
          <p:cNvPr id="90" name="Rectangle 89"/>
          <p:cNvSpPr/>
          <p:nvPr/>
        </p:nvSpPr>
        <p:spPr>
          <a:xfrm>
            <a:off x="1270259" y="1398780"/>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Stars</a:t>
            </a:r>
            <a:endParaRPr lang="en-US" sz="2800" b="1" dirty="0">
              <a:effectLst>
                <a:outerShdw blurRad="38100" dist="38100" dir="2700000" algn="tl">
                  <a:srgbClr val="000000">
                    <a:alpha val="43137"/>
                  </a:srgbClr>
                </a:outerShdw>
              </a:effectLst>
            </a:endParaRPr>
          </a:p>
        </p:txBody>
      </p:sp>
      <p:sp>
        <p:nvSpPr>
          <p:cNvPr id="98" name="Rectangle 97"/>
          <p:cNvSpPr/>
          <p:nvPr/>
        </p:nvSpPr>
        <p:spPr>
          <a:xfrm>
            <a:off x="3448965" y="3579218"/>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Dogs</a:t>
            </a:r>
            <a:endParaRPr lang="en-US" sz="2800" b="1" dirty="0">
              <a:effectLst>
                <a:outerShdw blurRad="38100" dist="38100" dir="2700000" algn="tl">
                  <a:srgbClr val="000000">
                    <a:alpha val="43137"/>
                  </a:srgbClr>
                </a:outerShdw>
              </a:effectLst>
            </a:endParaRPr>
          </a:p>
        </p:txBody>
      </p:sp>
      <p:sp>
        <p:nvSpPr>
          <p:cNvPr id="105" name="Rectangle 104"/>
          <p:cNvSpPr/>
          <p:nvPr/>
        </p:nvSpPr>
        <p:spPr>
          <a:xfrm>
            <a:off x="3448965" y="1398780"/>
            <a:ext cx="2002536"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Question</a:t>
            </a:r>
          </a:p>
          <a:p>
            <a:pPr algn="ctr"/>
            <a:r>
              <a:rPr lang="en-US" sz="2800" b="1" dirty="0" smtClean="0">
                <a:effectLst>
                  <a:outerShdw blurRad="38100" dist="38100" dir="2700000" algn="tl">
                    <a:srgbClr val="000000">
                      <a:alpha val="43137"/>
                    </a:srgbClr>
                  </a:outerShdw>
                </a:effectLst>
              </a:rPr>
              <a:t>Marks</a:t>
            </a:r>
            <a:endParaRPr lang="en-US" sz="2800" b="1" dirty="0">
              <a:effectLst>
                <a:outerShdw blurRad="38100" dist="38100" dir="2700000" algn="tl">
                  <a:srgbClr val="000000">
                    <a:alpha val="43137"/>
                  </a:srgbClr>
                </a:outerShdw>
              </a:effectLst>
            </a:endParaRPr>
          </a:p>
        </p:txBody>
      </p:sp>
      <p:sp>
        <p:nvSpPr>
          <p:cNvPr id="117" name="Rectangle 116"/>
          <p:cNvSpPr/>
          <p:nvPr/>
        </p:nvSpPr>
        <p:spPr>
          <a:xfrm>
            <a:off x="1270259" y="3579218"/>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Cash</a:t>
            </a:r>
          </a:p>
          <a:p>
            <a:pPr algn="ctr"/>
            <a:r>
              <a:rPr lang="en-US" sz="2800" b="1" dirty="0" smtClean="0">
                <a:effectLst>
                  <a:outerShdw blurRad="38100" dist="38100" dir="2700000" algn="tl">
                    <a:srgbClr val="000000">
                      <a:alpha val="43137"/>
                    </a:srgbClr>
                  </a:outerShdw>
                </a:effectLst>
              </a:rPr>
              <a:t>Cows</a:t>
            </a:r>
            <a:endParaRPr lang="en-US" sz="2800" b="1" dirty="0">
              <a:effectLst>
                <a:outerShdw blurRad="38100" dist="38100" dir="2700000" algn="tl">
                  <a:srgbClr val="000000">
                    <a:alpha val="43137"/>
                  </a:srgbClr>
                </a:outerShdw>
              </a:effectLst>
            </a:endParaRPr>
          </a:p>
        </p:txBody>
      </p:sp>
      <p:sp>
        <p:nvSpPr>
          <p:cNvPr id="16" name="Rectangle 15"/>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365760" rIns="274320" rtlCol="0" anchor="ctr"/>
          <a:lstStyle/>
          <a:p>
            <a:pPr algn="ctr">
              <a:spcBef>
                <a:spcPts val="1000"/>
              </a:spcBef>
            </a:pPr>
            <a:r>
              <a:rPr lang="en-US" sz="2800" dirty="0" smtClean="0">
                <a:solidFill>
                  <a:schemeClr val="tx1">
                    <a:lumMod val="50000"/>
                    <a:lumOff val="50000"/>
                  </a:schemeClr>
                </a:solidFill>
              </a:rPr>
              <a:t>Most businesses, however, generate very little cash even thought they use little. The reported earnings must be reinvested and probably always will. These businesses are “cash traps”.</a:t>
            </a:r>
            <a:endParaRPr lang="en-US" sz="2800" dirty="0">
              <a:solidFill>
                <a:schemeClr val="tx1">
                  <a:lumMod val="50000"/>
                  <a:lumOff val="50000"/>
                </a:schemeClr>
              </a:solidFill>
            </a:endParaRPr>
          </a:p>
        </p:txBody>
      </p:sp>
      <p:sp>
        <p:nvSpPr>
          <p:cNvPr id="22" name="Rectangle 21"/>
          <p:cNvSpPr/>
          <p:nvPr/>
        </p:nvSpPr>
        <p:spPr>
          <a:xfrm>
            <a:off x="11565384" y="1398780"/>
            <a:ext cx="130156" cy="4182974"/>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3" name="TextBox 2"/>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17" name="TextBox 16"/>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18" name="TextBox 17"/>
          <p:cNvSpPr txBox="1"/>
          <p:nvPr/>
        </p:nvSpPr>
        <p:spPr>
          <a:xfrm>
            <a:off x="7320136" y="6453336"/>
            <a:ext cx="4695516" cy="369332"/>
          </a:xfrm>
          <a:prstGeom prst="rect">
            <a:avLst/>
          </a:prstGeom>
          <a:noFill/>
        </p:spPr>
        <p:txBody>
          <a:bodyPr wrap="none" rtlCol="0">
            <a:spAutoFit/>
          </a:bodyPr>
          <a:lstStyle/>
          <a:p>
            <a:r>
              <a:rPr lang="en-US" sz="900" b="1" dirty="0">
                <a:solidFill>
                  <a:schemeClr val="bg1">
                    <a:lumMod val="75000"/>
                  </a:schemeClr>
                </a:solidFill>
              </a:rPr>
              <a:t>Source</a:t>
            </a:r>
            <a:r>
              <a:rPr lang="en-US" sz="900" dirty="0">
                <a:solidFill>
                  <a:schemeClr val="bg1">
                    <a:lumMod val="75000"/>
                  </a:schemeClr>
                </a:solidFill>
              </a:rPr>
              <a:t>: </a:t>
            </a:r>
            <a:r>
              <a:rPr lang="en-US" sz="900" dirty="0" smtClean="0">
                <a:solidFill>
                  <a:schemeClr val="bg1">
                    <a:lumMod val="75000"/>
                  </a:schemeClr>
                </a:solidFill>
              </a:rPr>
              <a:t>The Boston Consulting Group, “The </a:t>
            </a:r>
            <a:r>
              <a:rPr lang="en-US" sz="900" dirty="0">
                <a:solidFill>
                  <a:schemeClr val="bg1">
                    <a:lumMod val="75000"/>
                  </a:schemeClr>
                </a:solidFill>
              </a:rPr>
              <a:t>Experience Curve </a:t>
            </a:r>
            <a:r>
              <a:rPr lang="en-US" sz="900" dirty="0" smtClean="0">
                <a:solidFill>
                  <a:schemeClr val="bg1">
                    <a:lumMod val="75000"/>
                  </a:schemeClr>
                </a:solidFill>
              </a:rPr>
              <a:t>– Reviewed”, from www.bcg.com/</a:t>
            </a:r>
            <a:endParaRPr lang="en-US" sz="900" dirty="0">
              <a:solidFill>
                <a:schemeClr val="bg1">
                  <a:lumMod val="75000"/>
                </a:schemeClr>
              </a:solidFill>
            </a:endParaRPr>
          </a:p>
          <a:p>
            <a:r>
              <a:rPr lang="en-US" sz="900" dirty="0" smtClean="0">
                <a:solidFill>
                  <a:schemeClr val="bg1">
                    <a:lumMod val="75000"/>
                  </a:schemeClr>
                </a:solidFill>
              </a:rPr>
              <a:t>accessed </a:t>
            </a:r>
            <a:r>
              <a:rPr lang="en-US" sz="900" dirty="0">
                <a:solidFill>
                  <a:schemeClr val="bg1">
                    <a:lumMod val="75000"/>
                  </a:schemeClr>
                </a:solidFill>
              </a:rPr>
              <a:t>at http://www.bcg.com/documents/file13904.pdf</a:t>
            </a:r>
          </a:p>
        </p:txBody>
      </p:sp>
      <p:sp>
        <p:nvSpPr>
          <p:cNvPr id="19" name="TextBox 18"/>
          <p:cNvSpPr txBox="1"/>
          <p:nvPr/>
        </p:nvSpPr>
        <p:spPr>
          <a:xfrm rot="16200000">
            <a:off x="5608334" y="3291681"/>
            <a:ext cx="1231427" cy="400110"/>
          </a:xfrm>
          <a:prstGeom prst="rect">
            <a:avLst/>
          </a:prstGeom>
          <a:solidFill>
            <a:schemeClr val="bg1"/>
          </a:solidFill>
        </p:spPr>
        <p:txBody>
          <a:bodyPr wrap="none" rtlCol="0" anchor="ctr">
            <a:spAutoFit/>
          </a:bodyPr>
          <a:lstStyle/>
          <a:p>
            <a:r>
              <a:rPr lang="en-US" sz="2000" dirty="0" smtClean="0"/>
              <a:t>CASH USE</a:t>
            </a:r>
            <a:endParaRPr lang="en-US" sz="2000" dirty="0"/>
          </a:p>
        </p:txBody>
      </p:sp>
      <p:sp>
        <p:nvSpPr>
          <p:cNvPr id="23" name="TextBox 22"/>
          <p:cNvSpPr txBox="1"/>
          <p:nvPr/>
        </p:nvSpPr>
        <p:spPr>
          <a:xfrm>
            <a:off x="2253264" y="6165304"/>
            <a:ext cx="2216441" cy="400110"/>
          </a:xfrm>
          <a:prstGeom prst="rect">
            <a:avLst/>
          </a:prstGeom>
          <a:solidFill>
            <a:schemeClr val="bg1"/>
          </a:solidFill>
        </p:spPr>
        <p:txBody>
          <a:bodyPr wrap="none" rtlCol="0" anchor="ctr">
            <a:spAutoFit/>
          </a:bodyPr>
          <a:lstStyle/>
          <a:p>
            <a:pPr algn="ctr"/>
            <a:r>
              <a:rPr lang="en-US" sz="2000" dirty="0" smtClean="0"/>
              <a:t>CASH GENERATION</a:t>
            </a:r>
            <a:endParaRPr lang="en-US" sz="2000" dirty="0"/>
          </a:p>
        </p:txBody>
      </p:sp>
      <p:sp>
        <p:nvSpPr>
          <p:cNvPr id="24" name="TextBox 23"/>
          <p:cNvSpPr txBox="1"/>
          <p:nvPr/>
        </p:nvSpPr>
        <p:spPr>
          <a:xfrm rot="16200000">
            <a:off x="5064230" y="3230126"/>
            <a:ext cx="1579407" cy="523220"/>
          </a:xfrm>
          <a:prstGeom prst="rect">
            <a:avLst/>
          </a:prstGeom>
          <a:solidFill>
            <a:schemeClr val="bg1"/>
          </a:solidFill>
        </p:spPr>
        <p:txBody>
          <a:bodyPr wrap="none" rtlCol="0" anchor="ctr">
            <a:spAutoFit/>
          </a:bodyPr>
          <a:lstStyle/>
          <a:p>
            <a:r>
              <a:rPr lang="en-US" sz="2800" b="1" dirty="0" smtClean="0"/>
              <a:t>GROWTH</a:t>
            </a:r>
            <a:endParaRPr lang="en-US" sz="2800" b="1" dirty="0"/>
          </a:p>
        </p:txBody>
      </p:sp>
      <p:sp>
        <p:nvSpPr>
          <p:cNvPr id="25" name="TextBox 24"/>
          <p:cNvSpPr txBox="1"/>
          <p:nvPr/>
        </p:nvSpPr>
        <p:spPr>
          <a:xfrm>
            <a:off x="2773821" y="5722228"/>
            <a:ext cx="1175323" cy="523220"/>
          </a:xfrm>
          <a:prstGeom prst="rect">
            <a:avLst/>
          </a:prstGeom>
          <a:solidFill>
            <a:schemeClr val="bg1"/>
          </a:solidFill>
        </p:spPr>
        <p:txBody>
          <a:bodyPr wrap="none" rtlCol="0" anchor="ctr">
            <a:spAutoFit/>
          </a:bodyPr>
          <a:lstStyle/>
          <a:p>
            <a:pPr algn="ctr"/>
            <a:r>
              <a:rPr lang="en-US" sz="2800" b="1" dirty="0" smtClean="0"/>
              <a:t>SHARE</a:t>
            </a:r>
            <a:endParaRPr lang="en-US" sz="2800" b="1" dirty="0"/>
          </a:p>
        </p:txBody>
      </p:sp>
      <p:sp>
        <p:nvSpPr>
          <p:cNvPr id="21" name="TextBox 20"/>
          <p:cNvSpPr txBox="1"/>
          <p:nvPr/>
        </p:nvSpPr>
        <p:spPr>
          <a:xfrm>
            <a:off x="6600057" y="5744150"/>
            <a:ext cx="4982344" cy="461665"/>
          </a:xfrm>
          <a:prstGeom prst="rect">
            <a:avLst/>
          </a:prstGeom>
          <a:noFill/>
        </p:spPr>
        <p:txBody>
          <a:bodyPr wrap="square" rtlCol="0">
            <a:spAutoFit/>
          </a:bodyPr>
          <a:lstStyle/>
          <a:p>
            <a:r>
              <a:rPr lang="en-US" sz="2400" dirty="0" smtClean="0">
                <a:solidFill>
                  <a:schemeClr val="tx1">
                    <a:lumMod val="50000"/>
                    <a:lumOff val="50000"/>
                  </a:schemeClr>
                </a:solidFill>
              </a:rPr>
              <a:t>-- Bruce Henderson, </a:t>
            </a:r>
            <a:r>
              <a:rPr lang="en-US" sz="2400" dirty="0">
                <a:solidFill>
                  <a:schemeClr val="tx1">
                    <a:lumMod val="50000"/>
                    <a:lumOff val="50000"/>
                  </a:schemeClr>
                </a:solidFill>
              </a:rPr>
              <a:t>BCG’s founder</a:t>
            </a:r>
          </a:p>
        </p:txBody>
      </p:sp>
    </p:spTree>
    <p:extLst>
      <p:ext uri="{BB962C8B-B14F-4D97-AF65-F5344CB8AC3E}">
        <p14:creationId xmlns:p14="http://schemas.microsoft.com/office/powerpoint/2010/main" val="13161749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Growth Share Matrix</a:t>
            </a:r>
          </a:p>
        </p:txBody>
      </p:sp>
      <p:sp>
        <p:nvSpPr>
          <p:cNvPr id="5" name="Title 4"/>
          <p:cNvSpPr>
            <a:spLocks noGrp="1"/>
          </p:cNvSpPr>
          <p:nvPr>
            <p:ph type="title"/>
          </p:nvPr>
        </p:nvSpPr>
        <p:spPr/>
        <p:txBody>
          <a:bodyPr/>
          <a:lstStyle/>
          <a:p>
            <a:r>
              <a:rPr lang="en-US" dirty="0"/>
              <a:t>Boston Consulting Group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17</a:t>
            </a:fld>
            <a:endParaRPr lang="en-US"/>
          </a:p>
        </p:txBody>
      </p:sp>
      <p:grpSp>
        <p:nvGrpSpPr>
          <p:cNvPr id="2" name="Group 1"/>
          <p:cNvGrpSpPr/>
          <p:nvPr/>
        </p:nvGrpSpPr>
        <p:grpSpPr>
          <a:xfrm>
            <a:off x="1418196" y="1402066"/>
            <a:ext cx="9824663" cy="4581772"/>
            <a:chOff x="4005982" y="1769592"/>
            <a:chExt cx="4358581" cy="4581772"/>
          </a:xfrm>
        </p:grpSpPr>
        <p:cxnSp>
          <p:nvCxnSpPr>
            <p:cNvPr id="63" name="Straight Arrow Connector 62"/>
            <p:cNvCxnSpPr/>
            <p:nvPr/>
          </p:nvCxnSpPr>
          <p:spPr>
            <a:xfrm flipH="1">
              <a:off x="4005982" y="6351363"/>
              <a:ext cx="4358570"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8364563" y="1769592"/>
              <a:ext cx="0" cy="45817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rot="16200000">
            <a:off x="10453131" y="3253209"/>
            <a:ext cx="1579407" cy="477054"/>
          </a:xfrm>
          <a:prstGeom prst="rect">
            <a:avLst/>
          </a:prstGeom>
          <a:solidFill>
            <a:schemeClr val="bg1"/>
          </a:solidFill>
        </p:spPr>
        <p:txBody>
          <a:bodyPr wrap="none" tIns="0" rtlCol="0" anchor="ctr">
            <a:spAutoFit/>
          </a:bodyPr>
          <a:lstStyle/>
          <a:p>
            <a:r>
              <a:rPr lang="en-US" sz="2800" b="1" dirty="0" smtClean="0"/>
              <a:t>GROWTH</a:t>
            </a:r>
            <a:endParaRPr lang="en-US" sz="2800" b="1" dirty="0"/>
          </a:p>
        </p:txBody>
      </p:sp>
      <p:sp>
        <p:nvSpPr>
          <p:cNvPr id="21" name="TextBox 20"/>
          <p:cNvSpPr txBox="1"/>
          <p:nvPr/>
        </p:nvSpPr>
        <p:spPr>
          <a:xfrm>
            <a:off x="4804654" y="5722228"/>
            <a:ext cx="2649292" cy="523220"/>
          </a:xfrm>
          <a:prstGeom prst="rect">
            <a:avLst/>
          </a:prstGeom>
          <a:solidFill>
            <a:schemeClr val="bg1"/>
          </a:solidFill>
        </p:spPr>
        <p:txBody>
          <a:bodyPr wrap="none" rtlCol="0" anchor="ctr">
            <a:spAutoFit/>
          </a:bodyPr>
          <a:lstStyle/>
          <a:p>
            <a:pPr algn="ctr"/>
            <a:r>
              <a:rPr lang="en-US" sz="2800" b="1" dirty="0" smtClean="0"/>
              <a:t>SHARE</a:t>
            </a:r>
            <a:endParaRPr lang="en-US" sz="2800" b="1" dirty="0"/>
          </a:p>
        </p:txBody>
      </p:sp>
      <p:sp>
        <p:nvSpPr>
          <p:cNvPr id="90" name="Rectangle 89"/>
          <p:cNvSpPr/>
          <p:nvPr/>
        </p:nvSpPr>
        <p:spPr>
          <a:xfrm>
            <a:off x="1415479" y="1398780"/>
            <a:ext cx="4624867"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a:solidFill>
                  <a:schemeClr val="bg1"/>
                </a:solidFill>
              </a:rPr>
              <a:t>Lorem ipsum dolor sit </a:t>
            </a:r>
            <a:r>
              <a:rPr lang="en-US" sz="1600" dirty="0" err="1">
                <a:solidFill>
                  <a:schemeClr val="bg1"/>
                </a:solidFill>
              </a:rPr>
              <a:t>amet</a:t>
            </a:r>
            <a:r>
              <a:rPr lang="en-US" sz="1600" dirty="0">
                <a:solidFill>
                  <a:schemeClr val="bg1"/>
                </a:solidFill>
              </a:rPr>
              <a:t>, has </a:t>
            </a:r>
            <a:r>
              <a:rPr lang="en-US" sz="1600" dirty="0" err="1">
                <a:solidFill>
                  <a:schemeClr val="bg1"/>
                </a:solidFill>
              </a:rPr>
              <a:t>meis</a:t>
            </a:r>
            <a:r>
              <a:rPr lang="en-US" sz="1600" dirty="0">
                <a:solidFill>
                  <a:schemeClr val="bg1"/>
                </a:solidFill>
              </a:rPr>
              <a:t> dicta </a:t>
            </a:r>
            <a:r>
              <a:rPr lang="en-US" sz="1600" dirty="0" err="1">
                <a:solidFill>
                  <a:schemeClr val="bg1"/>
                </a:solidFill>
              </a:rPr>
              <a:t>eloquentiam</a:t>
            </a:r>
            <a:r>
              <a:rPr lang="en-US" sz="1600" dirty="0">
                <a:solidFill>
                  <a:schemeClr val="bg1"/>
                </a:solidFill>
              </a:rPr>
              <a:t> at. </a:t>
            </a:r>
            <a:r>
              <a:rPr lang="en-US" sz="1600" dirty="0" err="1">
                <a:solidFill>
                  <a:schemeClr val="bg1"/>
                </a:solidFill>
              </a:rPr>
              <a:t>Eius</a:t>
            </a:r>
            <a:r>
              <a:rPr lang="en-US" sz="1600" dirty="0">
                <a:solidFill>
                  <a:schemeClr val="bg1"/>
                </a:solidFill>
              </a:rPr>
              <a:t> </a:t>
            </a:r>
            <a:r>
              <a:rPr lang="en-US" sz="1600" dirty="0" err="1">
                <a:solidFill>
                  <a:schemeClr val="bg1"/>
                </a:solidFill>
              </a:rPr>
              <a:t>forensibus</a:t>
            </a:r>
            <a:r>
              <a:rPr lang="en-US" sz="1600" dirty="0">
                <a:solidFill>
                  <a:schemeClr val="bg1"/>
                </a:solidFill>
              </a:rPr>
              <a:t> </a:t>
            </a:r>
            <a:r>
              <a:rPr lang="en-US" sz="1600" dirty="0" err="1">
                <a:solidFill>
                  <a:schemeClr val="bg1"/>
                </a:solidFill>
              </a:rPr>
              <a:t>usu</a:t>
            </a:r>
            <a:r>
              <a:rPr lang="en-US" sz="1600" dirty="0">
                <a:solidFill>
                  <a:schemeClr val="bg1"/>
                </a:solidFill>
              </a:rPr>
              <a:t> cu</a:t>
            </a:r>
            <a:r>
              <a:rPr lang="pt-BR" sz="1600" dirty="0">
                <a:solidFill>
                  <a:schemeClr val="bg1"/>
                </a:solidFill>
              </a:rPr>
              <a:t> impetus tamquam te cum, eu </a:t>
            </a:r>
            <a:r>
              <a:rPr lang="pt-BR" sz="1600" dirty="0" smtClean="0">
                <a:solidFill>
                  <a:schemeClr val="bg1"/>
                </a:solidFill>
              </a:rPr>
              <a:t>eam</a:t>
            </a:r>
          </a:p>
          <a:p>
            <a:endParaRPr lang="pt-BR" sz="1600" dirty="0">
              <a:solidFill>
                <a:schemeClr val="bg1"/>
              </a:solidFill>
            </a:endParaRPr>
          </a:p>
          <a:p>
            <a:r>
              <a:rPr lang="en-US" sz="1600" dirty="0">
                <a:solidFill>
                  <a:schemeClr val="bg1"/>
                </a:solidFill>
              </a:rPr>
              <a:t>Lorem ipsum dolor sit </a:t>
            </a:r>
            <a:r>
              <a:rPr lang="en-US" sz="1600" dirty="0" err="1">
                <a:solidFill>
                  <a:schemeClr val="bg1"/>
                </a:solidFill>
              </a:rPr>
              <a:t>amet</a:t>
            </a:r>
            <a:r>
              <a:rPr lang="en-US" sz="1600" dirty="0">
                <a:solidFill>
                  <a:schemeClr val="bg1"/>
                </a:solidFill>
              </a:rPr>
              <a:t>, has </a:t>
            </a:r>
            <a:r>
              <a:rPr lang="en-US" sz="1600" dirty="0" err="1">
                <a:solidFill>
                  <a:schemeClr val="bg1"/>
                </a:solidFill>
              </a:rPr>
              <a:t>meis</a:t>
            </a:r>
            <a:r>
              <a:rPr lang="en-US" sz="1600" dirty="0">
                <a:solidFill>
                  <a:schemeClr val="bg1"/>
                </a:solidFill>
              </a:rPr>
              <a:t> </a:t>
            </a:r>
            <a:endParaRPr lang="en-US" sz="1600" dirty="0" smtClean="0">
              <a:solidFill>
                <a:schemeClr val="bg1"/>
              </a:solidFill>
            </a:endParaRPr>
          </a:p>
          <a:p>
            <a:r>
              <a:rPr lang="en-US" sz="1600" dirty="0" smtClean="0">
                <a:solidFill>
                  <a:schemeClr val="bg1"/>
                </a:solidFill>
              </a:rPr>
              <a:t>dicta </a:t>
            </a:r>
            <a:r>
              <a:rPr lang="en-US" sz="1600" dirty="0" err="1">
                <a:solidFill>
                  <a:schemeClr val="bg1"/>
                </a:solidFill>
              </a:rPr>
              <a:t>eloquentiam</a:t>
            </a:r>
            <a:r>
              <a:rPr lang="en-US" sz="1600" dirty="0">
                <a:solidFill>
                  <a:schemeClr val="bg1"/>
                </a:solidFill>
              </a:rPr>
              <a:t> at. </a:t>
            </a:r>
            <a:r>
              <a:rPr lang="en-US" sz="1600" dirty="0" err="1">
                <a:solidFill>
                  <a:schemeClr val="bg1"/>
                </a:solidFill>
              </a:rPr>
              <a:t>Eius</a:t>
            </a:r>
            <a:r>
              <a:rPr lang="en-US" sz="1600" dirty="0">
                <a:solidFill>
                  <a:schemeClr val="bg1"/>
                </a:solidFill>
              </a:rPr>
              <a:t> </a:t>
            </a:r>
            <a:r>
              <a:rPr lang="en-US" sz="1600" dirty="0" err="1">
                <a:solidFill>
                  <a:schemeClr val="bg1"/>
                </a:solidFill>
              </a:rPr>
              <a:t>forensibus</a:t>
            </a:r>
            <a:r>
              <a:rPr lang="en-US" sz="1600" dirty="0">
                <a:solidFill>
                  <a:schemeClr val="bg1"/>
                </a:solidFill>
              </a:rPr>
              <a:t> </a:t>
            </a:r>
            <a:r>
              <a:rPr lang="en-US" sz="1600" dirty="0" err="1">
                <a:solidFill>
                  <a:schemeClr val="bg1"/>
                </a:solidFill>
              </a:rPr>
              <a:t>usu</a:t>
            </a:r>
            <a:r>
              <a:rPr lang="en-US" sz="1600" dirty="0">
                <a:solidFill>
                  <a:schemeClr val="bg1"/>
                </a:solidFill>
              </a:rPr>
              <a:t> </a:t>
            </a:r>
            <a:endParaRPr lang="en-US" sz="1600" dirty="0" smtClean="0">
              <a:solidFill>
                <a:schemeClr val="bg1"/>
              </a:solidFill>
            </a:endParaRPr>
          </a:p>
          <a:p>
            <a:r>
              <a:rPr lang="en-US" sz="1600" dirty="0" smtClean="0">
                <a:solidFill>
                  <a:schemeClr val="bg1"/>
                </a:solidFill>
              </a:rPr>
              <a:t>cu</a:t>
            </a:r>
            <a:r>
              <a:rPr lang="pt-BR" sz="1600" dirty="0" smtClean="0">
                <a:solidFill>
                  <a:schemeClr val="bg1"/>
                </a:solidFill>
              </a:rPr>
              <a:t> </a:t>
            </a:r>
            <a:r>
              <a:rPr lang="pt-BR" sz="1600" dirty="0">
                <a:solidFill>
                  <a:schemeClr val="bg1"/>
                </a:solidFill>
              </a:rPr>
              <a:t>impetus tamquam te cum, eu </a:t>
            </a:r>
            <a:r>
              <a:rPr lang="pt-BR" sz="1600" dirty="0" smtClean="0">
                <a:solidFill>
                  <a:schemeClr val="bg1"/>
                </a:solidFill>
              </a:rPr>
              <a:t>eam</a:t>
            </a:r>
            <a:endParaRPr lang="en-US" sz="1600" dirty="0">
              <a:solidFill>
                <a:schemeClr val="bg1"/>
              </a:solidFill>
            </a:endParaRPr>
          </a:p>
          <a:p>
            <a:endParaRPr lang="en-US" sz="1600" b="1" dirty="0">
              <a:solidFill>
                <a:schemeClr val="bg1"/>
              </a:solidFill>
              <a:effectLst>
                <a:outerShdw blurRad="38100" dist="38100" dir="2700000" algn="tl">
                  <a:srgbClr val="000000">
                    <a:alpha val="43137"/>
                  </a:srgbClr>
                </a:outerShdw>
              </a:effectLst>
            </a:endParaRPr>
          </a:p>
        </p:txBody>
      </p:sp>
      <p:sp>
        <p:nvSpPr>
          <p:cNvPr id="98" name="Rectangle 97"/>
          <p:cNvSpPr/>
          <p:nvPr/>
        </p:nvSpPr>
        <p:spPr>
          <a:xfrm>
            <a:off x="6215535" y="3579218"/>
            <a:ext cx="4624867"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a:solidFill>
                  <a:schemeClr val="bg1"/>
                </a:solidFill>
              </a:rPr>
              <a:t>Lorem ipsum dolor sit </a:t>
            </a:r>
            <a:r>
              <a:rPr lang="en-US" sz="1600" dirty="0" err="1">
                <a:solidFill>
                  <a:schemeClr val="bg1"/>
                </a:solidFill>
              </a:rPr>
              <a:t>amet</a:t>
            </a:r>
            <a:r>
              <a:rPr lang="en-US" sz="1600" dirty="0">
                <a:solidFill>
                  <a:schemeClr val="bg1"/>
                </a:solidFill>
              </a:rPr>
              <a:t>, has </a:t>
            </a:r>
            <a:r>
              <a:rPr lang="en-US" sz="1600" dirty="0" err="1">
                <a:solidFill>
                  <a:schemeClr val="bg1"/>
                </a:solidFill>
              </a:rPr>
              <a:t>meis</a:t>
            </a:r>
            <a:r>
              <a:rPr lang="en-US" sz="1600" dirty="0">
                <a:solidFill>
                  <a:schemeClr val="bg1"/>
                </a:solidFill>
              </a:rPr>
              <a:t> dicta </a:t>
            </a:r>
            <a:r>
              <a:rPr lang="en-US" sz="1600" dirty="0" err="1">
                <a:solidFill>
                  <a:schemeClr val="bg1"/>
                </a:solidFill>
              </a:rPr>
              <a:t>eloquentiam</a:t>
            </a:r>
            <a:r>
              <a:rPr lang="en-US" sz="1600" dirty="0">
                <a:solidFill>
                  <a:schemeClr val="bg1"/>
                </a:solidFill>
              </a:rPr>
              <a:t> at. </a:t>
            </a:r>
            <a:r>
              <a:rPr lang="en-US" sz="1600" dirty="0" err="1">
                <a:solidFill>
                  <a:schemeClr val="bg1"/>
                </a:solidFill>
              </a:rPr>
              <a:t>Eius</a:t>
            </a:r>
            <a:r>
              <a:rPr lang="en-US" sz="1600" dirty="0">
                <a:solidFill>
                  <a:schemeClr val="bg1"/>
                </a:solidFill>
              </a:rPr>
              <a:t> </a:t>
            </a:r>
            <a:r>
              <a:rPr lang="en-US" sz="1600" dirty="0" err="1">
                <a:solidFill>
                  <a:schemeClr val="bg1"/>
                </a:solidFill>
              </a:rPr>
              <a:t>forensibus</a:t>
            </a:r>
            <a:r>
              <a:rPr lang="en-US" sz="1600" dirty="0">
                <a:solidFill>
                  <a:schemeClr val="bg1"/>
                </a:solidFill>
              </a:rPr>
              <a:t> </a:t>
            </a:r>
            <a:r>
              <a:rPr lang="en-US" sz="1600" dirty="0" err="1">
                <a:solidFill>
                  <a:schemeClr val="bg1"/>
                </a:solidFill>
              </a:rPr>
              <a:t>usu</a:t>
            </a:r>
            <a:r>
              <a:rPr lang="en-US" sz="1600" dirty="0">
                <a:solidFill>
                  <a:schemeClr val="bg1"/>
                </a:solidFill>
              </a:rPr>
              <a:t> cu</a:t>
            </a:r>
            <a:r>
              <a:rPr lang="pt-BR" sz="1600" dirty="0">
                <a:solidFill>
                  <a:schemeClr val="bg1"/>
                </a:solidFill>
              </a:rPr>
              <a:t> impetus tamquam te cum, eu eam</a:t>
            </a:r>
          </a:p>
          <a:p>
            <a:endParaRPr lang="pt-BR" sz="1600" dirty="0">
              <a:solidFill>
                <a:schemeClr val="bg1"/>
              </a:solidFill>
            </a:endParaRPr>
          </a:p>
          <a:p>
            <a:r>
              <a:rPr lang="en-US" sz="1600" dirty="0">
                <a:solidFill>
                  <a:schemeClr val="bg1"/>
                </a:solidFill>
              </a:rPr>
              <a:t>Lorem ipsum dolor sit </a:t>
            </a:r>
            <a:r>
              <a:rPr lang="en-US" sz="1600" dirty="0" err="1">
                <a:solidFill>
                  <a:schemeClr val="bg1"/>
                </a:solidFill>
              </a:rPr>
              <a:t>amet</a:t>
            </a:r>
            <a:r>
              <a:rPr lang="en-US" sz="1600" dirty="0">
                <a:solidFill>
                  <a:schemeClr val="bg1"/>
                </a:solidFill>
              </a:rPr>
              <a:t>, has </a:t>
            </a:r>
            <a:r>
              <a:rPr lang="en-US" sz="1600" dirty="0" err="1">
                <a:solidFill>
                  <a:schemeClr val="bg1"/>
                </a:solidFill>
              </a:rPr>
              <a:t>meis</a:t>
            </a:r>
            <a:r>
              <a:rPr lang="en-US" sz="1600" dirty="0">
                <a:solidFill>
                  <a:schemeClr val="bg1"/>
                </a:solidFill>
              </a:rPr>
              <a:t> </a:t>
            </a:r>
          </a:p>
          <a:p>
            <a:r>
              <a:rPr lang="en-US" sz="1600" dirty="0">
                <a:solidFill>
                  <a:schemeClr val="bg1"/>
                </a:solidFill>
              </a:rPr>
              <a:t>dicta </a:t>
            </a:r>
            <a:r>
              <a:rPr lang="en-US" sz="1600" dirty="0" err="1">
                <a:solidFill>
                  <a:schemeClr val="bg1"/>
                </a:solidFill>
              </a:rPr>
              <a:t>eloquentiam</a:t>
            </a:r>
            <a:r>
              <a:rPr lang="en-US" sz="1600" dirty="0">
                <a:solidFill>
                  <a:schemeClr val="bg1"/>
                </a:solidFill>
              </a:rPr>
              <a:t> at. </a:t>
            </a:r>
            <a:r>
              <a:rPr lang="en-US" sz="1600" dirty="0" err="1">
                <a:solidFill>
                  <a:schemeClr val="bg1"/>
                </a:solidFill>
              </a:rPr>
              <a:t>Eius</a:t>
            </a:r>
            <a:r>
              <a:rPr lang="en-US" sz="1600" dirty="0">
                <a:solidFill>
                  <a:schemeClr val="bg1"/>
                </a:solidFill>
              </a:rPr>
              <a:t> </a:t>
            </a:r>
            <a:r>
              <a:rPr lang="en-US" sz="1600" dirty="0" err="1">
                <a:solidFill>
                  <a:schemeClr val="bg1"/>
                </a:solidFill>
              </a:rPr>
              <a:t>forensibus</a:t>
            </a:r>
            <a:r>
              <a:rPr lang="en-US" sz="1600" dirty="0">
                <a:solidFill>
                  <a:schemeClr val="bg1"/>
                </a:solidFill>
              </a:rPr>
              <a:t> </a:t>
            </a:r>
            <a:endParaRPr lang="en-US" sz="1600" dirty="0" smtClean="0">
              <a:solidFill>
                <a:schemeClr val="bg1"/>
              </a:solidFill>
            </a:endParaRPr>
          </a:p>
          <a:p>
            <a:r>
              <a:rPr lang="en-US" sz="1600" dirty="0" err="1" smtClean="0">
                <a:solidFill>
                  <a:schemeClr val="bg1"/>
                </a:solidFill>
              </a:rPr>
              <a:t>usu</a:t>
            </a:r>
            <a:r>
              <a:rPr lang="en-US" sz="1600" dirty="0" smtClean="0">
                <a:solidFill>
                  <a:schemeClr val="bg1"/>
                </a:solidFill>
              </a:rPr>
              <a:t> cu</a:t>
            </a:r>
            <a:r>
              <a:rPr lang="pt-BR" sz="1600" dirty="0" smtClean="0">
                <a:solidFill>
                  <a:schemeClr val="bg1"/>
                </a:solidFill>
              </a:rPr>
              <a:t> </a:t>
            </a:r>
            <a:r>
              <a:rPr lang="pt-BR" sz="1600" dirty="0">
                <a:solidFill>
                  <a:schemeClr val="bg1"/>
                </a:solidFill>
              </a:rPr>
              <a:t>impetus tamquam te cum, </a:t>
            </a:r>
            <a:r>
              <a:rPr lang="pt-BR" sz="1600" dirty="0" smtClean="0">
                <a:solidFill>
                  <a:schemeClr val="bg1"/>
                </a:solidFill>
              </a:rPr>
              <a:t>eu</a:t>
            </a:r>
            <a:endParaRPr lang="en-US" sz="1600" dirty="0">
              <a:solidFill>
                <a:schemeClr val="bg1"/>
              </a:solidFill>
            </a:endParaRPr>
          </a:p>
        </p:txBody>
      </p:sp>
      <p:sp>
        <p:nvSpPr>
          <p:cNvPr id="105" name="Rectangle 104"/>
          <p:cNvSpPr/>
          <p:nvPr/>
        </p:nvSpPr>
        <p:spPr>
          <a:xfrm>
            <a:off x="6215535" y="1398780"/>
            <a:ext cx="4624869"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a:solidFill>
                  <a:schemeClr val="bg1"/>
                </a:solidFill>
              </a:rPr>
              <a:t>Lorem ipsum dolor sit amet, has meis dicta eloquentiam at. Eius forensibus usu cu</a:t>
            </a:r>
            <a:r>
              <a:rPr lang="pt-BR" sz="1600">
                <a:solidFill>
                  <a:schemeClr val="bg1"/>
                </a:solidFill>
              </a:rPr>
              <a:t> impetus tamquam te cum, eu eam</a:t>
            </a:r>
          </a:p>
          <a:p>
            <a:endParaRPr lang="pt-BR" sz="1600">
              <a:solidFill>
                <a:schemeClr val="bg1"/>
              </a:solidFill>
            </a:endParaRPr>
          </a:p>
          <a:p>
            <a:r>
              <a:rPr lang="en-US" sz="1600">
                <a:solidFill>
                  <a:schemeClr val="bg1"/>
                </a:solidFill>
              </a:rPr>
              <a:t>Lorem ipsum dolor sit amet, has meis </a:t>
            </a:r>
          </a:p>
          <a:p>
            <a:r>
              <a:rPr lang="en-US" sz="1600">
                <a:solidFill>
                  <a:schemeClr val="bg1"/>
                </a:solidFill>
              </a:rPr>
              <a:t>dicta eloquentiam at. Eius forensibus usu </a:t>
            </a:r>
          </a:p>
          <a:p>
            <a:r>
              <a:rPr lang="en-US" sz="1600">
                <a:solidFill>
                  <a:schemeClr val="bg1"/>
                </a:solidFill>
              </a:rPr>
              <a:t>cu</a:t>
            </a:r>
            <a:r>
              <a:rPr lang="pt-BR" sz="1600">
                <a:solidFill>
                  <a:schemeClr val="bg1"/>
                </a:solidFill>
              </a:rPr>
              <a:t> impetus tamquam te cum, eu eam</a:t>
            </a:r>
            <a:endParaRPr lang="en-US" sz="1600" dirty="0">
              <a:solidFill>
                <a:schemeClr val="bg1"/>
              </a:solidFill>
            </a:endParaRPr>
          </a:p>
        </p:txBody>
      </p:sp>
      <p:sp>
        <p:nvSpPr>
          <p:cNvPr id="117" name="Rectangle 116"/>
          <p:cNvSpPr/>
          <p:nvPr/>
        </p:nvSpPr>
        <p:spPr>
          <a:xfrm>
            <a:off x="1415479" y="3579218"/>
            <a:ext cx="4624867"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a:solidFill>
                  <a:schemeClr val="bg1"/>
                </a:solidFill>
              </a:rPr>
              <a:t>Lorem ipsum dolor sit amet, has meis dicta eloquentiam at. Eius forensibus usu cu</a:t>
            </a:r>
            <a:r>
              <a:rPr lang="pt-BR" sz="1600">
                <a:solidFill>
                  <a:schemeClr val="bg1"/>
                </a:solidFill>
              </a:rPr>
              <a:t> impetus tamquam te cum, eu eam</a:t>
            </a:r>
          </a:p>
          <a:p>
            <a:endParaRPr lang="pt-BR" sz="1600">
              <a:solidFill>
                <a:schemeClr val="bg1"/>
              </a:solidFill>
            </a:endParaRPr>
          </a:p>
          <a:p>
            <a:r>
              <a:rPr lang="en-US" sz="1600">
                <a:solidFill>
                  <a:schemeClr val="bg1"/>
                </a:solidFill>
              </a:rPr>
              <a:t>Lorem ipsum dolor sit amet, has meis </a:t>
            </a:r>
          </a:p>
          <a:p>
            <a:r>
              <a:rPr lang="en-US" sz="1600">
                <a:solidFill>
                  <a:schemeClr val="bg1"/>
                </a:solidFill>
              </a:rPr>
              <a:t>dicta eloquentiam at. Eius forensibus usu </a:t>
            </a:r>
          </a:p>
          <a:p>
            <a:r>
              <a:rPr lang="en-US" sz="1600">
                <a:solidFill>
                  <a:schemeClr val="bg1"/>
                </a:solidFill>
              </a:rPr>
              <a:t>cu</a:t>
            </a:r>
            <a:r>
              <a:rPr lang="pt-BR" sz="1600">
                <a:solidFill>
                  <a:schemeClr val="bg1"/>
                </a:solidFill>
              </a:rPr>
              <a:t> impetus tamquam te cum, eu eam</a:t>
            </a:r>
            <a:endParaRPr lang="en-US" sz="1600" dirty="0">
              <a:solidFill>
                <a:schemeClr val="bg1"/>
              </a:solidFill>
            </a:endParaRPr>
          </a:p>
        </p:txBody>
      </p:sp>
      <p:grpSp>
        <p:nvGrpSpPr>
          <p:cNvPr id="9" name="Group 8"/>
          <p:cNvGrpSpPr/>
          <p:nvPr/>
        </p:nvGrpSpPr>
        <p:grpSpPr>
          <a:xfrm>
            <a:off x="4858761" y="2219301"/>
            <a:ext cx="1181585" cy="1182015"/>
            <a:chOff x="4285533" y="2046436"/>
            <a:chExt cx="1721780" cy="1722406"/>
          </a:xfrm>
        </p:grpSpPr>
        <p:sp>
          <p:nvSpPr>
            <p:cNvPr id="26" name="Freeform 25"/>
            <p:cNvSpPr/>
            <p:nvPr/>
          </p:nvSpPr>
          <p:spPr>
            <a:xfrm>
              <a:off x="4562961" y="2053015"/>
              <a:ext cx="1444352" cy="1715827"/>
            </a:xfrm>
            <a:custGeom>
              <a:avLst/>
              <a:gdLst>
                <a:gd name="connsiteX0" fmla="*/ 1161796 w 1444352"/>
                <a:gd name="connsiteY0" fmla="*/ 545696 h 1715827"/>
                <a:gd name="connsiteX1" fmla="*/ 1444352 w 1444352"/>
                <a:gd name="connsiteY1" fmla="*/ 790805 h 1715827"/>
                <a:gd name="connsiteX2" fmla="*/ 1444352 w 1444352"/>
                <a:gd name="connsiteY2" fmla="*/ 1715827 h 1715827"/>
                <a:gd name="connsiteX3" fmla="*/ 324888 w 1444352"/>
                <a:gd name="connsiteY3" fmla="*/ 1715827 h 1715827"/>
                <a:gd name="connsiteX4" fmla="*/ 0 w 1444352"/>
                <a:gd name="connsiteY4" fmla="*/ 1433998 h 1715827"/>
                <a:gd name="connsiteX5" fmla="*/ 443084 w 1444352"/>
                <a:gd name="connsiteY5" fmla="*/ 1095214 h 1715827"/>
                <a:gd name="connsiteX6" fmla="*/ 888385 w 1444352"/>
                <a:gd name="connsiteY6" fmla="*/ 1435693 h 1715827"/>
                <a:gd name="connsiteX7" fmla="*/ 718290 w 1444352"/>
                <a:gd name="connsiteY7" fmla="*/ 884793 h 1715827"/>
                <a:gd name="connsiteX8" fmla="*/ 445117 w 1444352"/>
                <a:gd name="connsiteY8" fmla="*/ 0 h 1715827"/>
                <a:gd name="connsiteX9" fmla="*/ 1072601 w 1444352"/>
                <a:gd name="connsiteY9" fmla="*/ 544322 h 1715827"/>
                <a:gd name="connsiteX10" fmla="*/ 613173 w 1444352"/>
                <a:gd name="connsiteY10" fmla="*/ 544325 h 1715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4352" h="1715827">
                  <a:moveTo>
                    <a:pt x="1161796" y="545696"/>
                  </a:moveTo>
                  <a:lnTo>
                    <a:pt x="1444352" y="790805"/>
                  </a:lnTo>
                  <a:lnTo>
                    <a:pt x="1444352" y="1715827"/>
                  </a:lnTo>
                  <a:lnTo>
                    <a:pt x="324888" y="1715827"/>
                  </a:lnTo>
                  <a:lnTo>
                    <a:pt x="0" y="1433998"/>
                  </a:lnTo>
                  <a:lnTo>
                    <a:pt x="443084" y="1095214"/>
                  </a:lnTo>
                  <a:lnTo>
                    <a:pt x="888385" y="1435693"/>
                  </a:lnTo>
                  <a:lnTo>
                    <a:pt x="718290" y="884793"/>
                  </a:lnTo>
                  <a:close/>
                  <a:moveTo>
                    <a:pt x="445117" y="0"/>
                  </a:moveTo>
                  <a:lnTo>
                    <a:pt x="1072601" y="544322"/>
                  </a:lnTo>
                  <a:lnTo>
                    <a:pt x="613173" y="544325"/>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p>
          </p:txBody>
        </p:sp>
        <p:sp>
          <p:nvSpPr>
            <p:cNvPr id="27" name="Freeform 26"/>
            <p:cNvSpPr/>
            <p:nvPr/>
          </p:nvSpPr>
          <p:spPr>
            <a:xfrm>
              <a:off x="4285533" y="2046436"/>
              <a:ext cx="1441025" cy="1442272"/>
            </a:xfrm>
            <a:custGeom>
              <a:avLst/>
              <a:gdLst>
                <a:gd name="connsiteX0" fmla="*/ 1088994 w 2177987"/>
                <a:gd name="connsiteY0" fmla="*/ 0 h 2179872"/>
                <a:gd name="connsiteX1" fmla="*/ 1346066 w 2177987"/>
                <a:gd name="connsiteY1" fmla="*/ 832643 h 2179872"/>
                <a:gd name="connsiteX2" fmla="*/ 2177987 w 2177987"/>
                <a:gd name="connsiteY2" fmla="*/ 832637 h 2179872"/>
                <a:gd name="connsiteX3" fmla="*/ 1504945 w 2177987"/>
                <a:gd name="connsiteY3" fmla="*/ 1347233 h 2179872"/>
                <a:gd name="connsiteX4" fmla="*/ 1762028 w 2177987"/>
                <a:gd name="connsiteY4" fmla="*/ 2179872 h 2179872"/>
                <a:gd name="connsiteX5" fmla="*/ 1088994 w 2177987"/>
                <a:gd name="connsiteY5" fmla="*/ 1665267 h 2179872"/>
                <a:gd name="connsiteX6" fmla="*/ 415959 w 2177987"/>
                <a:gd name="connsiteY6" fmla="*/ 2179872 h 2179872"/>
                <a:gd name="connsiteX7" fmla="*/ 673042 w 2177987"/>
                <a:gd name="connsiteY7" fmla="*/ 1347233 h 2179872"/>
                <a:gd name="connsiteX8" fmla="*/ 0 w 2177987"/>
                <a:gd name="connsiteY8" fmla="*/ 832637 h 2179872"/>
                <a:gd name="connsiteX9" fmla="*/ 831921 w 2177987"/>
                <a:gd name="connsiteY9" fmla="*/ 832643 h 2179872"/>
                <a:gd name="connsiteX10" fmla="*/ 1088994 w 2177987"/>
                <a:gd name="connsiteY10" fmla="*/ 0 h 2179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7987" h="2179872">
                  <a:moveTo>
                    <a:pt x="1088994" y="0"/>
                  </a:moveTo>
                  <a:lnTo>
                    <a:pt x="1346066" y="832643"/>
                  </a:lnTo>
                  <a:lnTo>
                    <a:pt x="2177987" y="832637"/>
                  </a:lnTo>
                  <a:lnTo>
                    <a:pt x="1504945" y="1347233"/>
                  </a:lnTo>
                  <a:lnTo>
                    <a:pt x="1762028" y="2179872"/>
                  </a:lnTo>
                  <a:lnTo>
                    <a:pt x="1088994" y="1665267"/>
                  </a:lnTo>
                  <a:lnTo>
                    <a:pt x="415959" y="2179872"/>
                  </a:lnTo>
                  <a:lnTo>
                    <a:pt x="673042" y="1347233"/>
                  </a:lnTo>
                  <a:lnTo>
                    <a:pt x="0" y="832637"/>
                  </a:lnTo>
                  <a:lnTo>
                    <a:pt x="831921" y="832643"/>
                  </a:lnTo>
                  <a:lnTo>
                    <a:pt x="1088994" y="0"/>
                  </a:lnTo>
                  <a:close/>
                </a:path>
              </a:pathLst>
            </a:custGeom>
            <a:solidFill>
              <a:srgbClr val="55A4D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p>
          </p:txBody>
        </p:sp>
      </p:grpSp>
      <p:grpSp>
        <p:nvGrpSpPr>
          <p:cNvPr id="10" name="Group 9"/>
          <p:cNvGrpSpPr/>
          <p:nvPr/>
        </p:nvGrpSpPr>
        <p:grpSpPr>
          <a:xfrm>
            <a:off x="9908112" y="2243590"/>
            <a:ext cx="932292" cy="1157725"/>
            <a:chOff x="6827504" y="2081831"/>
            <a:chExt cx="1358515" cy="1687011"/>
          </a:xfrm>
        </p:grpSpPr>
        <p:sp>
          <p:nvSpPr>
            <p:cNvPr id="28" name="Freeform 27"/>
            <p:cNvSpPr/>
            <p:nvPr/>
          </p:nvSpPr>
          <p:spPr>
            <a:xfrm>
              <a:off x="6849572" y="2201797"/>
              <a:ext cx="1336447" cy="1567045"/>
            </a:xfrm>
            <a:custGeom>
              <a:avLst/>
              <a:gdLst>
                <a:gd name="connsiteX0" fmla="*/ 358335 w 2019208"/>
                <a:gd name="connsiteY0" fmla="*/ 115471 h 2367615"/>
                <a:gd name="connsiteX1" fmla="*/ 502988 w 2019208"/>
                <a:gd name="connsiteY1" fmla="*/ 138467 h 2367615"/>
                <a:gd name="connsiteX2" fmla="*/ 605360 w 2019208"/>
                <a:gd name="connsiteY2" fmla="*/ 204489 h 2367615"/>
                <a:gd name="connsiteX3" fmla="*/ 666188 w 2019208"/>
                <a:gd name="connsiteY3" fmla="*/ 306859 h 2367615"/>
                <a:gd name="connsiteX4" fmla="*/ 686217 w 2019208"/>
                <a:gd name="connsiteY4" fmla="*/ 437419 h 2367615"/>
                <a:gd name="connsiteX5" fmla="*/ 669156 w 2019208"/>
                <a:gd name="connsiteY5" fmla="*/ 557593 h 2367615"/>
                <a:gd name="connsiteX6" fmla="*/ 615003 w 2019208"/>
                <a:gd name="connsiteY6" fmla="*/ 655513 h 2367615"/>
                <a:gd name="connsiteX7" fmla="*/ 572904 w 2019208"/>
                <a:gd name="connsiteY7" fmla="*/ 692974 h 2367615"/>
                <a:gd name="connsiteX8" fmla="*/ 566237 w 2019208"/>
                <a:gd name="connsiteY8" fmla="*/ 696723 h 2367615"/>
                <a:gd name="connsiteX9" fmla="*/ 0 w 2019208"/>
                <a:gd name="connsiteY9" fmla="*/ 205532 h 2367615"/>
                <a:gd name="connsiteX10" fmla="*/ 14132 w 2019208"/>
                <a:gd name="connsiteY10" fmla="*/ 210424 h 2367615"/>
                <a:gd name="connsiteX11" fmla="*/ 56416 w 2019208"/>
                <a:gd name="connsiteY11" fmla="*/ 195587 h 2367615"/>
                <a:gd name="connsiteX12" fmla="*/ 125404 w 2019208"/>
                <a:gd name="connsiteY12" fmla="*/ 162947 h 2367615"/>
                <a:gd name="connsiteX13" fmla="*/ 224807 w 2019208"/>
                <a:gd name="connsiteY13" fmla="*/ 130307 h 2367615"/>
                <a:gd name="connsiteX14" fmla="*/ 358335 w 2019208"/>
                <a:gd name="connsiteY14" fmla="*/ 115471 h 2367615"/>
                <a:gd name="connsiteX15" fmla="*/ 929836 w 2019208"/>
                <a:gd name="connsiteY15" fmla="*/ 0 h 2367615"/>
                <a:gd name="connsiteX16" fmla="*/ 2019208 w 2019208"/>
                <a:gd name="connsiteY16" fmla="*/ 944994 h 2367615"/>
                <a:gd name="connsiteX17" fmla="*/ 2019208 w 2019208"/>
                <a:gd name="connsiteY17" fmla="*/ 2367615 h 2367615"/>
                <a:gd name="connsiteX18" fmla="*/ 873037 w 2019208"/>
                <a:gd name="connsiteY18" fmla="*/ 2367615 h 2367615"/>
                <a:gd name="connsiteX19" fmla="*/ 301037 w 2019208"/>
                <a:gd name="connsiteY19" fmla="*/ 1871425 h 2367615"/>
                <a:gd name="connsiteX20" fmla="*/ 330147 w 2019208"/>
                <a:gd name="connsiteY20" fmla="*/ 1883218 h 2367615"/>
                <a:gd name="connsiteX21" fmla="*/ 432519 w 2019208"/>
                <a:gd name="connsiteY21" fmla="*/ 1894345 h 2367615"/>
                <a:gd name="connsiteX22" fmla="*/ 532663 w 2019208"/>
                <a:gd name="connsiteY22" fmla="*/ 1883219 h 2367615"/>
                <a:gd name="connsiteX23" fmla="*/ 597942 w 2019208"/>
                <a:gd name="connsiteY23" fmla="*/ 1846869 h 2367615"/>
                <a:gd name="connsiteX24" fmla="*/ 632067 w 2019208"/>
                <a:gd name="connsiteY24" fmla="*/ 1780106 h 2367615"/>
                <a:gd name="connsiteX25" fmla="*/ 641709 w 2019208"/>
                <a:gd name="connsiteY25" fmla="*/ 1677735 h 2367615"/>
                <a:gd name="connsiteX26" fmla="*/ 639298 w 2019208"/>
                <a:gd name="connsiteY26" fmla="*/ 1620430 h 2367615"/>
                <a:gd name="connsiteX27" fmla="*/ 636114 w 2019208"/>
                <a:gd name="connsiteY27" fmla="*/ 1599601 h 2367615"/>
                <a:gd name="connsiteX28" fmla="*/ 270782 w 2019208"/>
                <a:gd name="connsiteY28" fmla="*/ 1282689 h 2367615"/>
                <a:gd name="connsiteX29" fmla="*/ 294539 w 2019208"/>
                <a:gd name="connsiteY29" fmla="*/ 1296442 h 2367615"/>
                <a:gd name="connsiteX30" fmla="*/ 347208 w 2019208"/>
                <a:gd name="connsiteY30" fmla="*/ 1304602 h 2367615"/>
                <a:gd name="connsiteX31" fmla="*/ 429550 w 2019208"/>
                <a:gd name="connsiteY31" fmla="*/ 1306828 h 2367615"/>
                <a:gd name="connsiteX32" fmla="*/ 547498 w 2019208"/>
                <a:gd name="connsiteY32" fmla="*/ 1293475 h 2367615"/>
                <a:gd name="connsiteX33" fmla="*/ 589781 w 2019208"/>
                <a:gd name="connsiteY33" fmla="*/ 1253418 h 2367615"/>
                <a:gd name="connsiteX34" fmla="*/ 601650 w 2019208"/>
                <a:gd name="connsiteY34" fmla="*/ 964109 h 2367615"/>
                <a:gd name="connsiteX35" fmla="*/ 796748 w 2019208"/>
                <a:gd name="connsiteY35" fmla="*/ 909215 h 2367615"/>
                <a:gd name="connsiteX36" fmla="*/ 948078 w 2019208"/>
                <a:gd name="connsiteY36" fmla="*/ 794976 h 2367615"/>
                <a:gd name="connsiteX37" fmla="*/ 1045998 w 2019208"/>
                <a:gd name="connsiteY37" fmla="*/ 625841 h 2367615"/>
                <a:gd name="connsiteX38" fmla="*/ 1080863 w 2019208"/>
                <a:gd name="connsiteY38" fmla="*/ 406265 h 2367615"/>
                <a:gd name="connsiteX39" fmla="*/ 1043772 w 2019208"/>
                <a:gd name="connsiteY39" fmla="*/ 183719 h 2367615"/>
                <a:gd name="connsiteX40" fmla="*/ 996110 w 2019208"/>
                <a:gd name="connsiteY40" fmla="*/ 84316 h 2367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019208" h="2367615">
                  <a:moveTo>
                    <a:pt x="358335" y="115471"/>
                  </a:moveTo>
                  <a:cubicBezTo>
                    <a:pt x="413724" y="115471"/>
                    <a:pt x="461942" y="123138"/>
                    <a:pt x="502988" y="138467"/>
                  </a:cubicBezTo>
                  <a:cubicBezTo>
                    <a:pt x="544036" y="153799"/>
                    <a:pt x="578160" y="175806"/>
                    <a:pt x="605360" y="204489"/>
                  </a:cubicBezTo>
                  <a:cubicBezTo>
                    <a:pt x="632559" y="233174"/>
                    <a:pt x="652836" y="267296"/>
                    <a:pt x="666188" y="306859"/>
                  </a:cubicBezTo>
                  <a:cubicBezTo>
                    <a:pt x="679541" y="346424"/>
                    <a:pt x="686216" y="389944"/>
                    <a:pt x="686217" y="437419"/>
                  </a:cubicBezTo>
                  <a:cubicBezTo>
                    <a:pt x="686217" y="479951"/>
                    <a:pt x="680530" y="520009"/>
                    <a:pt x="669156" y="557593"/>
                  </a:cubicBezTo>
                  <a:cubicBezTo>
                    <a:pt x="657781" y="595178"/>
                    <a:pt x="639730" y="627819"/>
                    <a:pt x="615003" y="655513"/>
                  </a:cubicBezTo>
                  <a:cubicBezTo>
                    <a:pt x="602639" y="669361"/>
                    <a:pt x="588606" y="681848"/>
                    <a:pt x="572904" y="692974"/>
                  </a:cubicBezTo>
                  <a:lnTo>
                    <a:pt x="566237" y="696723"/>
                  </a:lnTo>
                  <a:lnTo>
                    <a:pt x="0" y="205532"/>
                  </a:lnTo>
                  <a:lnTo>
                    <a:pt x="14132" y="210424"/>
                  </a:lnTo>
                  <a:cubicBezTo>
                    <a:pt x="24023" y="210425"/>
                    <a:pt x="38117" y="205478"/>
                    <a:pt x="56416" y="195587"/>
                  </a:cubicBezTo>
                  <a:cubicBezTo>
                    <a:pt x="74714" y="185696"/>
                    <a:pt x="97711" y="174816"/>
                    <a:pt x="125404" y="162947"/>
                  </a:cubicBezTo>
                  <a:cubicBezTo>
                    <a:pt x="153099" y="151078"/>
                    <a:pt x="186234" y="140198"/>
                    <a:pt x="224807" y="130307"/>
                  </a:cubicBezTo>
                  <a:cubicBezTo>
                    <a:pt x="263383" y="120417"/>
                    <a:pt x="307892" y="115471"/>
                    <a:pt x="358335" y="115471"/>
                  </a:cubicBezTo>
                  <a:close/>
                  <a:moveTo>
                    <a:pt x="929836" y="0"/>
                  </a:moveTo>
                  <a:lnTo>
                    <a:pt x="2019208" y="944994"/>
                  </a:lnTo>
                  <a:lnTo>
                    <a:pt x="2019208" y="2367615"/>
                  </a:lnTo>
                  <a:lnTo>
                    <a:pt x="873037" y="2367615"/>
                  </a:lnTo>
                  <a:lnTo>
                    <a:pt x="301037" y="1871425"/>
                  </a:lnTo>
                  <a:lnTo>
                    <a:pt x="330147" y="1883218"/>
                  </a:lnTo>
                  <a:cubicBezTo>
                    <a:pt x="356852" y="1890636"/>
                    <a:pt x="390976" y="1894345"/>
                    <a:pt x="432519" y="1894345"/>
                  </a:cubicBezTo>
                  <a:cubicBezTo>
                    <a:pt x="472081" y="1894345"/>
                    <a:pt x="505464" y="1890636"/>
                    <a:pt x="532663" y="1883219"/>
                  </a:cubicBezTo>
                  <a:cubicBezTo>
                    <a:pt x="559863" y="1875801"/>
                    <a:pt x="581623" y="1863683"/>
                    <a:pt x="597942" y="1846869"/>
                  </a:cubicBezTo>
                  <a:cubicBezTo>
                    <a:pt x="614263" y="1830054"/>
                    <a:pt x="625638" y="1807800"/>
                    <a:pt x="632067" y="1780106"/>
                  </a:cubicBezTo>
                  <a:cubicBezTo>
                    <a:pt x="638496" y="1752411"/>
                    <a:pt x="641709" y="1718288"/>
                    <a:pt x="641709" y="1677735"/>
                  </a:cubicBezTo>
                  <a:cubicBezTo>
                    <a:pt x="641710" y="1656965"/>
                    <a:pt x="640906" y="1637863"/>
                    <a:pt x="639298" y="1620430"/>
                  </a:cubicBezTo>
                  <a:lnTo>
                    <a:pt x="636114" y="1599601"/>
                  </a:lnTo>
                  <a:lnTo>
                    <a:pt x="270782" y="1282689"/>
                  </a:lnTo>
                  <a:lnTo>
                    <a:pt x="294539" y="1296442"/>
                  </a:lnTo>
                  <a:cubicBezTo>
                    <a:pt x="307397" y="1300398"/>
                    <a:pt x="324953" y="1303118"/>
                    <a:pt x="347208" y="1304602"/>
                  </a:cubicBezTo>
                  <a:cubicBezTo>
                    <a:pt x="369462" y="1306086"/>
                    <a:pt x="396910" y="1306827"/>
                    <a:pt x="429550" y="1306828"/>
                  </a:cubicBezTo>
                  <a:cubicBezTo>
                    <a:pt x="480983" y="1306827"/>
                    <a:pt x="520298" y="1302377"/>
                    <a:pt x="547498" y="1293475"/>
                  </a:cubicBezTo>
                  <a:cubicBezTo>
                    <a:pt x="574698" y="1284573"/>
                    <a:pt x="588792" y="1271221"/>
                    <a:pt x="589781" y="1253418"/>
                  </a:cubicBezTo>
                  <a:lnTo>
                    <a:pt x="601650" y="964109"/>
                  </a:lnTo>
                  <a:cubicBezTo>
                    <a:pt x="672865" y="956196"/>
                    <a:pt x="737897" y="937898"/>
                    <a:pt x="796748" y="909215"/>
                  </a:cubicBezTo>
                  <a:cubicBezTo>
                    <a:pt x="855599" y="880531"/>
                    <a:pt x="906042" y="842451"/>
                    <a:pt x="948078" y="794976"/>
                  </a:cubicBezTo>
                  <a:cubicBezTo>
                    <a:pt x="990114" y="747500"/>
                    <a:pt x="1022755" y="691121"/>
                    <a:pt x="1045998" y="625841"/>
                  </a:cubicBezTo>
                  <a:cubicBezTo>
                    <a:pt x="1069241" y="560562"/>
                    <a:pt x="1080863" y="487370"/>
                    <a:pt x="1080863" y="406265"/>
                  </a:cubicBezTo>
                  <a:cubicBezTo>
                    <a:pt x="1080863" y="328127"/>
                    <a:pt x="1068500" y="253944"/>
                    <a:pt x="1043772" y="183719"/>
                  </a:cubicBezTo>
                  <a:cubicBezTo>
                    <a:pt x="1031408" y="148606"/>
                    <a:pt x="1015521" y="115472"/>
                    <a:pt x="996110" y="84316"/>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p>
          </p:txBody>
        </p:sp>
        <p:sp>
          <p:nvSpPr>
            <p:cNvPr id="29" name="Freeform 28"/>
            <p:cNvSpPr/>
            <p:nvPr/>
          </p:nvSpPr>
          <p:spPr>
            <a:xfrm>
              <a:off x="6827504" y="2081831"/>
              <a:ext cx="737456" cy="1373769"/>
            </a:xfrm>
            <a:custGeom>
              <a:avLst/>
              <a:gdLst>
                <a:gd name="connsiteX0" fmla="*/ 465861 w 1114206"/>
                <a:gd name="connsiteY0" fmla="*/ 1637928 h 2075599"/>
                <a:gd name="connsiteX1" fmla="*/ 566006 w 1114206"/>
                <a:gd name="connsiteY1" fmla="*/ 1649055 h 2075599"/>
                <a:gd name="connsiteX2" fmla="*/ 631285 w 1114206"/>
                <a:gd name="connsiteY2" fmla="*/ 1686146 h 2075599"/>
                <a:gd name="connsiteX3" fmla="*/ 665409 w 1114206"/>
                <a:gd name="connsiteY3" fmla="*/ 1754393 h 2075599"/>
                <a:gd name="connsiteX4" fmla="*/ 675052 w 1114206"/>
                <a:gd name="connsiteY4" fmla="*/ 1858989 h 2075599"/>
                <a:gd name="connsiteX5" fmla="*/ 665409 w 1114206"/>
                <a:gd name="connsiteY5" fmla="*/ 1961360 h 2075599"/>
                <a:gd name="connsiteX6" fmla="*/ 631285 w 1114206"/>
                <a:gd name="connsiteY6" fmla="*/ 2028123 h 2075599"/>
                <a:gd name="connsiteX7" fmla="*/ 566006 w 1114206"/>
                <a:gd name="connsiteY7" fmla="*/ 2064472 h 2075599"/>
                <a:gd name="connsiteX8" fmla="*/ 465861 w 1114206"/>
                <a:gd name="connsiteY8" fmla="*/ 2075599 h 2075599"/>
                <a:gd name="connsiteX9" fmla="*/ 363490 w 1114206"/>
                <a:gd name="connsiteY9" fmla="*/ 2064472 h 2075599"/>
                <a:gd name="connsiteX10" fmla="*/ 298952 w 1114206"/>
                <a:gd name="connsiteY10" fmla="*/ 2028123 h 2075599"/>
                <a:gd name="connsiteX11" fmla="*/ 264829 w 1114206"/>
                <a:gd name="connsiteY11" fmla="*/ 1961360 h 2075599"/>
                <a:gd name="connsiteX12" fmla="*/ 255185 w 1114206"/>
                <a:gd name="connsiteY12" fmla="*/ 1858989 h 2075599"/>
                <a:gd name="connsiteX13" fmla="*/ 264829 w 1114206"/>
                <a:gd name="connsiteY13" fmla="*/ 1754393 h 2075599"/>
                <a:gd name="connsiteX14" fmla="*/ 298952 w 1114206"/>
                <a:gd name="connsiteY14" fmla="*/ 1686146 h 2075599"/>
                <a:gd name="connsiteX15" fmla="*/ 363490 w 1114206"/>
                <a:gd name="connsiteY15" fmla="*/ 1649055 h 2075599"/>
                <a:gd name="connsiteX16" fmla="*/ 465861 w 1114206"/>
                <a:gd name="connsiteY16" fmla="*/ 1637928 h 2075599"/>
                <a:gd name="connsiteX17" fmla="*/ 456958 w 1114206"/>
                <a:gd name="connsiteY17" fmla="*/ 0 h 2075599"/>
                <a:gd name="connsiteX18" fmla="*/ 756651 w 1114206"/>
                <a:gd name="connsiteY18" fmla="*/ 48218 h 2075599"/>
                <a:gd name="connsiteX19" fmla="*/ 960650 w 1114206"/>
                <a:gd name="connsiteY19" fmla="*/ 178036 h 2075599"/>
                <a:gd name="connsiteX20" fmla="*/ 1077115 w 1114206"/>
                <a:gd name="connsiteY20" fmla="*/ 364973 h 2075599"/>
                <a:gd name="connsiteX21" fmla="*/ 1114206 w 1114206"/>
                <a:gd name="connsiteY21" fmla="*/ 587518 h 2075599"/>
                <a:gd name="connsiteX22" fmla="*/ 1079341 w 1114206"/>
                <a:gd name="connsiteY22" fmla="*/ 807095 h 2075599"/>
                <a:gd name="connsiteX23" fmla="*/ 981421 w 1114206"/>
                <a:gd name="connsiteY23" fmla="*/ 976229 h 2075599"/>
                <a:gd name="connsiteX24" fmla="*/ 830091 w 1114206"/>
                <a:gd name="connsiteY24" fmla="*/ 1090468 h 2075599"/>
                <a:gd name="connsiteX25" fmla="*/ 634993 w 1114206"/>
                <a:gd name="connsiteY25" fmla="*/ 1145363 h 2075599"/>
                <a:gd name="connsiteX26" fmla="*/ 623124 w 1114206"/>
                <a:gd name="connsiteY26" fmla="*/ 1434671 h 2075599"/>
                <a:gd name="connsiteX27" fmla="*/ 580841 w 1114206"/>
                <a:gd name="connsiteY27" fmla="*/ 1474729 h 2075599"/>
                <a:gd name="connsiteX28" fmla="*/ 462892 w 1114206"/>
                <a:gd name="connsiteY28" fmla="*/ 1488081 h 2075599"/>
                <a:gd name="connsiteX29" fmla="*/ 380551 w 1114206"/>
                <a:gd name="connsiteY29" fmla="*/ 1485856 h 2075599"/>
                <a:gd name="connsiteX30" fmla="*/ 327882 w 1114206"/>
                <a:gd name="connsiteY30" fmla="*/ 1477696 h 2075599"/>
                <a:gd name="connsiteX31" fmla="*/ 299693 w 1114206"/>
                <a:gd name="connsiteY31" fmla="*/ 1461376 h 2075599"/>
                <a:gd name="connsiteX32" fmla="*/ 289308 w 1114206"/>
                <a:gd name="connsiteY32" fmla="*/ 1434671 h 2075599"/>
                <a:gd name="connsiteX33" fmla="*/ 275955 w 1114206"/>
                <a:gd name="connsiteY33" fmla="*/ 1084534 h 2075599"/>
                <a:gd name="connsiteX34" fmla="*/ 280406 w 1114206"/>
                <a:gd name="connsiteY34" fmla="*/ 1007385 h 2075599"/>
                <a:gd name="connsiteX35" fmla="*/ 301918 w 1114206"/>
                <a:gd name="connsiteY35" fmla="*/ 959909 h 2075599"/>
                <a:gd name="connsiteX36" fmla="*/ 341235 w 1114206"/>
                <a:gd name="connsiteY36" fmla="*/ 935429 h 2075599"/>
                <a:gd name="connsiteX37" fmla="*/ 397613 w 1114206"/>
                <a:gd name="connsiteY37" fmla="*/ 928753 h 2075599"/>
                <a:gd name="connsiteX38" fmla="*/ 418383 w 1114206"/>
                <a:gd name="connsiteY38" fmla="*/ 928753 h 2075599"/>
                <a:gd name="connsiteX39" fmla="*/ 554136 w 1114206"/>
                <a:gd name="connsiteY39" fmla="*/ 903531 h 2075599"/>
                <a:gd name="connsiteX40" fmla="*/ 648346 w 1114206"/>
                <a:gd name="connsiteY40" fmla="*/ 836768 h 2075599"/>
                <a:gd name="connsiteX41" fmla="*/ 702499 w 1114206"/>
                <a:gd name="connsiteY41" fmla="*/ 738848 h 2075599"/>
                <a:gd name="connsiteX42" fmla="*/ 719560 w 1114206"/>
                <a:gd name="connsiteY42" fmla="*/ 618674 h 2075599"/>
                <a:gd name="connsiteX43" fmla="*/ 699531 w 1114206"/>
                <a:gd name="connsiteY43" fmla="*/ 488114 h 2075599"/>
                <a:gd name="connsiteX44" fmla="*/ 638703 w 1114206"/>
                <a:gd name="connsiteY44" fmla="*/ 385744 h 2075599"/>
                <a:gd name="connsiteX45" fmla="*/ 536332 w 1114206"/>
                <a:gd name="connsiteY45" fmla="*/ 319722 h 2075599"/>
                <a:gd name="connsiteX46" fmla="*/ 391678 w 1114206"/>
                <a:gd name="connsiteY46" fmla="*/ 296726 h 2075599"/>
                <a:gd name="connsiteX47" fmla="*/ 258151 w 1114206"/>
                <a:gd name="connsiteY47" fmla="*/ 311562 h 2075599"/>
                <a:gd name="connsiteX48" fmla="*/ 158748 w 1114206"/>
                <a:gd name="connsiteY48" fmla="*/ 344202 h 2075599"/>
                <a:gd name="connsiteX49" fmla="*/ 89759 w 1114206"/>
                <a:gd name="connsiteY49" fmla="*/ 376842 h 2075599"/>
                <a:gd name="connsiteX50" fmla="*/ 47476 w 1114206"/>
                <a:gd name="connsiteY50" fmla="*/ 391679 h 2075599"/>
                <a:gd name="connsiteX51" fmla="*/ 28189 w 1114206"/>
                <a:gd name="connsiteY51" fmla="*/ 385002 h 2075599"/>
                <a:gd name="connsiteX52" fmla="*/ 13352 w 1114206"/>
                <a:gd name="connsiteY52" fmla="*/ 360522 h 2075599"/>
                <a:gd name="connsiteX53" fmla="*/ 3709 w 1114206"/>
                <a:gd name="connsiteY53" fmla="*/ 310079 h 2075599"/>
                <a:gd name="connsiteX54" fmla="*/ 0 w 1114206"/>
                <a:gd name="connsiteY54" fmla="*/ 226996 h 2075599"/>
                <a:gd name="connsiteX55" fmla="*/ 4451 w 1114206"/>
                <a:gd name="connsiteY55" fmla="*/ 151330 h 2075599"/>
                <a:gd name="connsiteX56" fmla="*/ 23738 w 1114206"/>
                <a:gd name="connsiteY56" fmla="*/ 112756 h 2075599"/>
                <a:gd name="connsiteX57" fmla="*/ 80116 w 1114206"/>
                <a:gd name="connsiteY57" fmla="*/ 77891 h 2075599"/>
                <a:gd name="connsiteX58" fmla="*/ 179519 w 1114206"/>
                <a:gd name="connsiteY58" fmla="*/ 40800 h 2075599"/>
                <a:gd name="connsiteX59" fmla="*/ 308595 w 1114206"/>
                <a:gd name="connsiteY59" fmla="*/ 11869 h 2075599"/>
                <a:gd name="connsiteX60" fmla="*/ 456958 w 1114206"/>
                <a:gd name="connsiteY60" fmla="*/ 0 h 207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114206" h="2075599">
                  <a:moveTo>
                    <a:pt x="465861" y="1637928"/>
                  </a:moveTo>
                  <a:cubicBezTo>
                    <a:pt x="505424" y="1637928"/>
                    <a:pt x="538806" y="1641637"/>
                    <a:pt x="566006" y="1649055"/>
                  </a:cubicBezTo>
                  <a:cubicBezTo>
                    <a:pt x="593206" y="1656474"/>
                    <a:pt x="614965" y="1668837"/>
                    <a:pt x="631285" y="1686146"/>
                  </a:cubicBezTo>
                  <a:cubicBezTo>
                    <a:pt x="647605" y="1703455"/>
                    <a:pt x="658980" y="1726204"/>
                    <a:pt x="665409" y="1754393"/>
                  </a:cubicBezTo>
                  <a:cubicBezTo>
                    <a:pt x="671838" y="1782582"/>
                    <a:pt x="675052" y="1817448"/>
                    <a:pt x="675052" y="1858989"/>
                  </a:cubicBezTo>
                  <a:cubicBezTo>
                    <a:pt x="675052" y="1899542"/>
                    <a:pt x="671838" y="1933665"/>
                    <a:pt x="665409" y="1961360"/>
                  </a:cubicBezTo>
                  <a:cubicBezTo>
                    <a:pt x="658980" y="1989054"/>
                    <a:pt x="647605" y="2011308"/>
                    <a:pt x="631285" y="2028123"/>
                  </a:cubicBezTo>
                  <a:cubicBezTo>
                    <a:pt x="614965" y="2044937"/>
                    <a:pt x="593206" y="2057054"/>
                    <a:pt x="566006" y="2064472"/>
                  </a:cubicBezTo>
                  <a:cubicBezTo>
                    <a:pt x="538806" y="2071890"/>
                    <a:pt x="505424" y="2075599"/>
                    <a:pt x="465861" y="2075599"/>
                  </a:cubicBezTo>
                  <a:cubicBezTo>
                    <a:pt x="424319" y="2075599"/>
                    <a:pt x="390195" y="2071890"/>
                    <a:pt x="363490" y="2064472"/>
                  </a:cubicBezTo>
                  <a:cubicBezTo>
                    <a:pt x="336785" y="2057054"/>
                    <a:pt x="315272" y="2044937"/>
                    <a:pt x="298952" y="2028123"/>
                  </a:cubicBezTo>
                  <a:cubicBezTo>
                    <a:pt x="282632" y="2011308"/>
                    <a:pt x="271258" y="1989054"/>
                    <a:pt x="264829" y="1961360"/>
                  </a:cubicBezTo>
                  <a:cubicBezTo>
                    <a:pt x="258400" y="1933665"/>
                    <a:pt x="255185" y="1899542"/>
                    <a:pt x="255185" y="1858989"/>
                  </a:cubicBezTo>
                  <a:cubicBezTo>
                    <a:pt x="255185" y="1817448"/>
                    <a:pt x="258400" y="1782582"/>
                    <a:pt x="264829" y="1754393"/>
                  </a:cubicBezTo>
                  <a:cubicBezTo>
                    <a:pt x="271258" y="1726204"/>
                    <a:pt x="282632" y="1703455"/>
                    <a:pt x="298952" y="1686146"/>
                  </a:cubicBezTo>
                  <a:cubicBezTo>
                    <a:pt x="315272" y="1668837"/>
                    <a:pt x="336785" y="1656474"/>
                    <a:pt x="363490" y="1649055"/>
                  </a:cubicBezTo>
                  <a:cubicBezTo>
                    <a:pt x="390195" y="1641637"/>
                    <a:pt x="424319" y="1637928"/>
                    <a:pt x="465861" y="1637928"/>
                  </a:cubicBezTo>
                  <a:close/>
                  <a:moveTo>
                    <a:pt x="456958" y="0"/>
                  </a:moveTo>
                  <a:cubicBezTo>
                    <a:pt x="573670" y="0"/>
                    <a:pt x="673568" y="16073"/>
                    <a:pt x="756651" y="48218"/>
                  </a:cubicBezTo>
                  <a:cubicBezTo>
                    <a:pt x="839734" y="80363"/>
                    <a:pt x="907734" y="123636"/>
                    <a:pt x="960650" y="178036"/>
                  </a:cubicBezTo>
                  <a:cubicBezTo>
                    <a:pt x="1013566" y="232435"/>
                    <a:pt x="1052388" y="294748"/>
                    <a:pt x="1077115" y="364973"/>
                  </a:cubicBezTo>
                  <a:cubicBezTo>
                    <a:pt x="1101843" y="435198"/>
                    <a:pt x="1114206" y="509380"/>
                    <a:pt x="1114206" y="587518"/>
                  </a:cubicBezTo>
                  <a:cubicBezTo>
                    <a:pt x="1114206" y="668623"/>
                    <a:pt x="1102584" y="741815"/>
                    <a:pt x="1079341" y="807095"/>
                  </a:cubicBezTo>
                  <a:cubicBezTo>
                    <a:pt x="1056097" y="872375"/>
                    <a:pt x="1023457" y="928753"/>
                    <a:pt x="981421" y="976229"/>
                  </a:cubicBezTo>
                  <a:cubicBezTo>
                    <a:pt x="939385" y="1023705"/>
                    <a:pt x="888942" y="1061785"/>
                    <a:pt x="830091" y="1090468"/>
                  </a:cubicBezTo>
                  <a:cubicBezTo>
                    <a:pt x="771240" y="1119152"/>
                    <a:pt x="706208" y="1137450"/>
                    <a:pt x="634993" y="1145363"/>
                  </a:cubicBezTo>
                  <a:lnTo>
                    <a:pt x="623124" y="1434671"/>
                  </a:lnTo>
                  <a:cubicBezTo>
                    <a:pt x="622135" y="1452474"/>
                    <a:pt x="608041" y="1465827"/>
                    <a:pt x="580841" y="1474729"/>
                  </a:cubicBezTo>
                  <a:cubicBezTo>
                    <a:pt x="553641" y="1483631"/>
                    <a:pt x="514325" y="1488081"/>
                    <a:pt x="462892" y="1488081"/>
                  </a:cubicBezTo>
                  <a:cubicBezTo>
                    <a:pt x="430252" y="1488081"/>
                    <a:pt x="402805" y="1487340"/>
                    <a:pt x="380551" y="1485856"/>
                  </a:cubicBezTo>
                  <a:cubicBezTo>
                    <a:pt x="358296" y="1484372"/>
                    <a:pt x="340740" y="1481652"/>
                    <a:pt x="327882" y="1477696"/>
                  </a:cubicBezTo>
                  <a:cubicBezTo>
                    <a:pt x="315024" y="1473740"/>
                    <a:pt x="305628" y="1468300"/>
                    <a:pt x="299693" y="1461376"/>
                  </a:cubicBezTo>
                  <a:cubicBezTo>
                    <a:pt x="293758" y="1454453"/>
                    <a:pt x="290297" y="1445551"/>
                    <a:pt x="289308" y="1434671"/>
                  </a:cubicBezTo>
                  <a:lnTo>
                    <a:pt x="275955" y="1084534"/>
                  </a:lnTo>
                  <a:cubicBezTo>
                    <a:pt x="274966" y="1052883"/>
                    <a:pt x="276449" y="1027167"/>
                    <a:pt x="280406" y="1007385"/>
                  </a:cubicBezTo>
                  <a:cubicBezTo>
                    <a:pt x="284362" y="987603"/>
                    <a:pt x="291533" y="971778"/>
                    <a:pt x="301918" y="959909"/>
                  </a:cubicBezTo>
                  <a:cubicBezTo>
                    <a:pt x="312304" y="948040"/>
                    <a:pt x="325409" y="939880"/>
                    <a:pt x="341235" y="935429"/>
                  </a:cubicBezTo>
                  <a:cubicBezTo>
                    <a:pt x="357060" y="930978"/>
                    <a:pt x="375853" y="928753"/>
                    <a:pt x="397613" y="928753"/>
                  </a:cubicBezTo>
                  <a:lnTo>
                    <a:pt x="418383" y="928753"/>
                  </a:lnTo>
                  <a:cubicBezTo>
                    <a:pt x="470805" y="928753"/>
                    <a:pt x="516056" y="920346"/>
                    <a:pt x="554136" y="903531"/>
                  </a:cubicBezTo>
                  <a:cubicBezTo>
                    <a:pt x="592215" y="886717"/>
                    <a:pt x="623619" y="864462"/>
                    <a:pt x="648346" y="836768"/>
                  </a:cubicBezTo>
                  <a:cubicBezTo>
                    <a:pt x="673073" y="809073"/>
                    <a:pt x="691124" y="776433"/>
                    <a:pt x="702499" y="738848"/>
                  </a:cubicBezTo>
                  <a:cubicBezTo>
                    <a:pt x="713873" y="701263"/>
                    <a:pt x="719560" y="661205"/>
                    <a:pt x="719560" y="618674"/>
                  </a:cubicBezTo>
                  <a:cubicBezTo>
                    <a:pt x="719560" y="571198"/>
                    <a:pt x="712884" y="527678"/>
                    <a:pt x="699531" y="488114"/>
                  </a:cubicBezTo>
                  <a:cubicBezTo>
                    <a:pt x="686179" y="448551"/>
                    <a:pt x="665902" y="414428"/>
                    <a:pt x="638703" y="385744"/>
                  </a:cubicBezTo>
                  <a:cubicBezTo>
                    <a:pt x="611503" y="357060"/>
                    <a:pt x="577379" y="335053"/>
                    <a:pt x="536332" y="319722"/>
                  </a:cubicBezTo>
                  <a:cubicBezTo>
                    <a:pt x="495285" y="304392"/>
                    <a:pt x="447067" y="296726"/>
                    <a:pt x="391678" y="296726"/>
                  </a:cubicBezTo>
                  <a:cubicBezTo>
                    <a:pt x="341235" y="296726"/>
                    <a:pt x="296726" y="301672"/>
                    <a:pt x="258151" y="311562"/>
                  </a:cubicBezTo>
                  <a:cubicBezTo>
                    <a:pt x="219577" y="321453"/>
                    <a:pt x="186443" y="332333"/>
                    <a:pt x="158748" y="344202"/>
                  </a:cubicBezTo>
                  <a:cubicBezTo>
                    <a:pt x="131054" y="356071"/>
                    <a:pt x="108057" y="366951"/>
                    <a:pt x="89759" y="376842"/>
                  </a:cubicBezTo>
                  <a:cubicBezTo>
                    <a:pt x="71461" y="386733"/>
                    <a:pt x="57367" y="391679"/>
                    <a:pt x="47476" y="391679"/>
                  </a:cubicBezTo>
                  <a:cubicBezTo>
                    <a:pt x="40552" y="391679"/>
                    <a:pt x="34123" y="389453"/>
                    <a:pt x="28189" y="385002"/>
                  </a:cubicBezTo>
                  <a:cubicBezTo>
                    <a:pt x="22254" y="380551"/>
                    <a:pt x="17309" y="372391"/>
                    <a:pt x="13352" y="360522"/>
                  </a:cubicBezTo>
                  <a:cubicBezTo>
                    <a:pt x="9396" y="348653"/>
                    <a:pt x="6181" y="331839"/>
                    <a:pt x="3709" y="310079"/>
                  </a:cubicBezTo>
                  <a:cubicBezTo>
                    <a:pt x="1236" y="288319"/>
                    <a:pt x="0" y="260624"/>
                    <a:pt x="0" y="226996"/>
                  </a:cubicBezTo>
                  <a:cubicBezTo>
                    <a:pt x="0" y="192377"/>
                    <a:pt x="1483" y="167156"/>
                    <a:pt x="4451" y="151330"/>
                  </a:cubicBezTo>
                  <a:cubicBezTo>
                    <a:pt x="7418" y="135505"/>
                    <a:pt x="13847" y="122647"/>
                    <a:pt x="23738" y="112756"/>
                  </a:cubicBezTo>
                  <a:cubicBezTo>
                    <a:pt x="33629" y="102865"/>
                    <a:pt x="52421" y="91243"/>
                    <a:pt x="80116" y="77891"/>
                  </a:cubicBezTo>
                  <a:cubicBezTo>
                    <a:pt x="107810" y="64538"/>
                    <a:pt x="140945" y="52174"/>
                    <a:pt x="179519" y="40800"/>
                  </a:cubicBezTo>
                  <a:cubicBezTo>
                    <a:pt x="218093" y="29425"/>
                    <a:pt x="261119" y="19782"/>
                    <a:pt x="308595" y="11869"/>
                  </a:cubicBezTo>
                  <a:cubicBezTo>
                    <a:pt x="356071" y="3956"/>
                    <a:pt x="405525" y="0"/>
                    <a:pt x="456958" y="0"/>
                  </a:cubicBezTo>
                  <a:close/>
                </a:path>
              </a:pathLst>
            </a:custGeom>
            <a:solidFill>
              <a:srgbClr val="D6544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p>
          </p:txBody>
        </p:sp>
      </p:grpSp>
      <p:grpSp>
        <p:nvGrpSpPr>
          <p:cNvPr id="11" name="Group 10"/>
          <p:cNvGrpSpPr/>
          <p:nvPr/>
        </p:nvGrpSpPr>
        <p:grpSpPr>
          <a:xfrm>
            <a:off x="4832645" y="4408313"/>
            <a:ext cx="1207701" cy="1173441"/>
            <a:chOff x="4247478" y="4239367"/>
            <a:chExt cx="1759835" cy="1709912"/>
          </a:xfrm>
        </p:grpSpPr>
        <p:sp>
          <p:nvSpPr>
            <p:cNvPr id="31" name="Freeform 30"/>
            <p:cNvSpPr/>
            <p:nvPr/>
          </p:nvSpPr>
          <p:spPr>
            <a:xfrm>
              <a:off x="4247478" y="4240499"/>
              <a:ext cx="1517133" cy="1415026"/>
            </a:xfrm>
            <a:custGeom>
              <a:avLst/>
              <a:gdLst>
                <a:gd name="connsiteX0" fmla="*/ 2863398 w 3038876"/>
                <a:gd name="connsiteY0" fmla="*/ 0 h 2831897"/>
                <a:gd name="connsiteX1" fmla="*/ 2832009 w 3038876"/>
                <a:gd name="connsiteY1" fmla="*/ 114045 h 2831897"/>
                <a:gd name="connsiteX2" fmla="*/ 2340243 w 3038876"/>
                <a:gd name="connsiteY2" fmla="*/ 763087 h 2831897"/>
                <a:gd name="connsiteX3" fmla="*/ 2202889 w 3038876"/>
                <a:gd name="connsiteY3" fmla="*/ 844235 h 2831897"/>
                <a:gd name="connsiteX4" fmla="*/ 3038876 w 3038876"/>
                <a:gd name="connsiteY4" fmla="*/ 844235 h 2831897"/>
                <a:gd name="connsiteX5" fmla="*/ 3003162 w 3038876"/>
                <a:gd name="connsiteY5" fmla="*/ 910034 h 2831897"/>
                <a:gd name="connsiteX6" fmla="*/ 2585191 w 3038876"/>
                <a:gd name="connsiteY6" fmla="*/ 1132267 h 2831897"/>
                <a:gd name="connsiteX7" fmla="*/ 2246276 w 3038876"/>
                <a:gd name="connsiteY7" fmla="*/ 1001323 h 2831897"/>
                <a:gd name="connsiteX8" fmla="*/ 2179190 w 3038876"/>
                <a:gd name="connsiteY8" fmla="*/ 923857 h 2831897"/>
                <a:gd name="connsiteX9" fmla="*/ 1905799 w 3038876"/>
                <a:gd name="connsiteY9" fmla="*/ 2379538 h 2831897"/>
                <a:gd name="connsiteX10" fmla="*/ 1911476 w 3038876"/>
                <a:gd name="connsiteY10" fmla="*/ 2435853 h 2831897"/>
                <a:gd name="connsiteX11" fmla="*/ 1880353 w 3038876"/>
                <a:gd name="connsiteY11" fmla="*/ 2590011 h 2831897"/>
                <a:gd name="connsiteX12" fmla="*/ 1858819 w 3038876"/>
                <a:gd name="connsiteY12" fmla="*/ 2629683 h 2831897"/>
                <a:gd name="connsiteX13" fmla="*/ 1857471 w 3038876"/>
                <a:gd name="connsiteY13" fmla="*/ 2636863 h 2831897"/>
                <a:gd name="connsiteX14" fmla="*/ 1854922 w 3038876"/>
                <a:gd name="connsiteY14" fmla="*/ 2636863 h 2831897"/>
                <a:gd name="connsiteX15" fmla="*/ 1843838 w 3038876"/>
                <a:gd name="connsiteY15" fmla="*/ 2657285 h 2831897"/>
                <a:gd name="connsiteX16" fmla="*/ 1515432 w 3038876"/>
                <a:gd name="connsiteY16" fmla="*/ 2831897 h 2831897"/>
                <a:gd name="connsiteX17" fmla="*/ 1187026 w 3038876"/>
                <a:gd name="connsiteY17" fmla="*/ 2657285 h 2831897"/>
                <a:gd name="connsiteX18" fmla="*/ 1175941 w 3038876"/>
                <a:gd name="connsiteY18" fmla="*/ 2636863 h 2831897"/>
                <a:gd name="connsiteX19" fmla="*/ 1173395 w 3038876"/>
                <a:gd name="connsiteY19" fmla="*/ 2636863 h 2831897"/>
                <a:gd name="connsiteX20" fmla="*/ 1172047 w 3038876"/>
                <a:gd name="connsiteY20" fmla="*/ 2629689 h 2831897"/>
                <a:gd name="connsiteX21" fmla="*/ 1150511 w 3038876"/>
                <a:gd name="connsiteY21" fmla="*/ 2590011 h 2831897"/>
                <a:gd name="connsiteX22" fmla="*/ 1119388 w 3038876"/>
                <a:gd name="connsiteY22" fmla="*/ 2435853 h 2831897"/>
                <a:gd name="connsiteX23" fmla="*/ 1125065 w 3038876"/>
                <a:gd name="connsiteY23" fmla="*/ 2379532 h 2831897"/>
                <a:gd name="connsiteX24" fmla="*/ 853104 w 3038876"/>
                <a:gd name="connsiteY24" fmla="*/ 931458 h 2831897"/>
                <a:gd name="connsiteX25" fmla="*/ 792601 w 3038876"/>
                <a:gd name="connsiteY25" fmla="*/ 1001323 h 2831897"/>
                <a:gd name="connsiteX26" fmla="*/ 453685 w 3038876"/>
                <a:gd name="connsiteY26" fmla="*/ 1132267 h 2831897"/>
                <a:gd name="connsiteX27" fmla="*/ 35714 w 3038876"/>
                <a:gd name="connsiteY27" fmla="*/ 910034 h 2831897"/>
                <a:gd name="connsiteX28" fmla="*/ 0 w 3038876"/>
                <a:gd name="connsiteY28" fmla="*/ 844235 h 2831897"/>
                <a:gd name="connsiteX29" fmla="*/ 827973 w 3038876"/>
                <a:gd name="connsiteY29" fmla="*/ 844235 h 2831897"/>
                <a:gd name="connsiteX30" fmla="*/ 690620 w 3038876"/>
                <a:gd name="connsiteY30" fmla="*/ 763087 h 2831897"/>
                <a:gd name="connsiteX31" fmla="*/ 198853 w 3038876"/>
                <a:gd name="connsiteY31" fmla="*/ 114045 h 2831897"/>
                <a:gd name="connsiteX32" fmla="*/ 167466 w 3038876"/>
                <a:gd name="connsiteY32" fmla="*/ 6 h 2831897"/>
                <a:gd name="connsiteX33" fmla="*/ 233528 w 3038876"/>
                <a:gd name="connsiteY33" fmla="*/ 101593 h 2831897"/>
                <a:gd name="connsiteX34" fmla="*/ 1515430 w 3038876"/>
                <a:gd name="connsiteY34" fmla="*/ 738339 h 2831897"/>
                <a:gd name="connsiteX35" fmla="*/ 2797332 w 3038876"/>
                <a:gd name="connsiteY35" fmla="*/ 101593 h 283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038876" h="2831897">
                  <a:moveTo>
                    <a:pt x="2863398" y="0"/>
                  </a:moveTo>
                  <a:lnTo>
                    <a:pt x="2832009" y="114045"/>
                  </a:lnTo>
                  <a:cubicBezTo>
                    <a:pt x="2744739" y="376171"/>
                    <a:pt x="2570245" y="602395"/>
                    <a:pt x="2340243" y="763087"/>
                  </a:cubicBezTo>
                  <a:lnTo>
                    <a:pt x="2202889" y="844235"/>
                  </a:lnTo>
                  <a:lnTo>
                    <a:pt x="3038876" y="844235"/>
                  </a:lnTo>
                  <a:lnTo>
                    <a:pt x="3003162" y="910034"/>
                  </a:lnTo>
                  <a:cubicBezTo>
                    <a:pt x="2912579" y="1044113"/>
                    <a:pt x="2759180" y="1132267"/>
                    <a:pt x="2585191" y="1132267"/>
                  </a:cubicBezTo>
                  <a:cubicBezTo>
                    <a:pt x="2454699" y="1132267"/>
                    <a:pt x="2335790" y="1082680"/>
                    <a:pt x="2246276" y="1001323"/>
                  </a:cubicBezTo>
                  <a:lnTo>
                    <a:pt x="2179190" y="923857"/>
                  </a:lnTo>
                  <a:lnTo>
                    <a:pt x="1905799" y="2379538"/>
                  </a:lnTo>
                  <a:lnTo>
                    <a:pt x="1911476" y="2435853"/>
                  </a:lnTo>
                  <a:cubicBezTo>
                    <a:pt x="1911476" y="2490535"/>
                    <a:pt x="1900394" y="2542629"/>
                    <a:pt x="1880353" y="2590011"/>
                  </a:cubicBezTo>
                  <a:lnTo>
                    <a:pt x="1858819" y="2629683"/>
                  </a:lnTo>
                  <a:lnTo>
                    <a:pt x="1857471" y="2636863"/>
                  </a:lnTo>
                  <a:lnTo>
                    <a:pt x="1854922" y="2636863"/>
                  </a:lnTo>
                  <a:lnTo>
                    <a:pt x="1843838" y="2657285"/>
                  </a:lnTo>
                  <a:cubicBezTo>
                    <a:pt x="1772666" y="2762634"/>
                    <a:pt x="1652137" y="2831897"/>
                    <a:pt x="1515432" y="2831897"/>
                  </a:cubicBezTo>
                  <a:cubicBezTo>
                    <a:pt x="1378726" y="2831897"/>
                    <a:pt x="1258198" y="2762634"/>
                    <a:pt x="1187026" y="2657285"/>
                  </a:cubicBezTo>
                  <a:lnTo>
                    <a:pt x="1175941" y="2636863"/>
                  </a:lnTo>
                  <a:lnTo>
                    <a:pt x="1173395" y="2636863"/>
                  </a:lnTo>
                  <a:lnTo>
                    <a:pt x="1172047" y="2629689"/>
                  </a:lnTo>
                  <a:lnTo>
                    <a:pt x="1150511" y="2590011"/>
                  </a:lnTo>
                  <a:cubicBezTo>
                    <a:pt x="1130470" y="2542629"/>
                    <a:pt x="1119388" y="2490535"/>
                    <a:pt x="1119388" y="2435853"/>
                  </a:cubicBezTo>
                  <a:lnTo>
                    <a:pt x="1125065" y="2379532"/>
                  </a:lnTo>
                  <a:lnTo>
                    <a:pt x="853104" y="931458"/>
                  </a:lnTo>
                  <a:lnTo>
                    <a:pt x="792601" y="1001323"/>
                  </a:lnTo>
                  <a:cubicBezTo>
                    <a:pt x="703087" y="1082680"/>
                    <a:pt x="584177" y="1132267"/>
                    <a:pt x="453685" y="1132267"/>
                  </a:cubicBezTo>
                  <a:cubicBezTo>
                    <a:pt x="279696" y="1132267"/>
                    <a:pt x="126297" y="1044113"/>
                    <a:pt x="35714" y="910034"/>
                  </a:cubicBezTo>
                  <a:lnTo>
                    <a:pt x="0" y="844235"/>
                  </a:lnTo>
                  <a:lnTo>
                    <a:pt x="827973" y="844235"/>
                  </a:lnTo>
                  <a:lnTo>
                    <a:pt x="690620" y="763087"/>
                  </a:lnTo>
                  <a:cubicBezTo>
                    <a:pt x="460618" y="602395"/>
                    <a:pt x="286124" y="376171"/>
                    <a:pt x="198853" y="114045"/>
                  </a:cubicBezTo>
                  <a:lnTo>
                    <a:pt x="167466" y="6"/>
                  </a:lnTo>
                  <a:lnTo>
                    <a:pt x="233528" y="101593"/>
                  </a:lnTo>
                  <a:cubicBezTo>
                    <a:pt x="511341" y="485760"/>
                    <a:pt x="981812" y="738339"/>
                    <a:pt x="1515430" y="738339"/>
                  </a:cubicBezTo>
                  <a:cubicBezTo>
                    <a:pt x="2049048" y="738339"/>
                    <a:pt x="2519519" y="485760"/>
                    <a:pt x="2797332" y="101593"/>
                  </a:cubicBezTo>
                  <a:close/>
                </a:path>
              </a:pathLst>
            </a:custGeom>
            <a:solidFill>
              <a:srgbClr val="F6B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2" name="TextBox 31"/>
            <p:cNvSpPr txBox="1"/>
            <p:nvPr/>
          </p:nvSpPr>
          <p:spPr>
            <a:xfrm>
              <a:off x="4316036" y="4239367"/>
              <a:ext cx="1691277" cy="1709912"/>
            </a:xfrm>
            <a:custGeom>
              <a:avLst/>
              <a:gdLst>
                <a:gd name="connsiteX0" fmla="*/ 1054696 w 2556223"/>
                <a:gd name="connsiteY0" fmla="*/ 866600 h 2584388"/>
                <a:gd name="connsiteX1" fmla="*/ 1067391 w 2556223"/>
                <a:gd name="connsiteY1" fmla="*/ 867339 h 2584388"/>
                <a:gd name="connsiteX2" fmla="*/ 1075155 w 2556223"/>
                <a:gd name="connsiteY2" fmla="*/ 869434 h 2584388"/>
                <a:gd name="connsiteX3" fmla="*/ 1078606 w 2556223"/>
                <a:gd name="connsiteY3" fmla="*/ 873009 h 2584388"/>
                <a:gd name="connsiteX4" fmla="*/ 1079346 w 2556223"/>
                <a:gd name="connsiteY4" fmla="*/ 877939 h 2584388"/>
                <a:gd name="connsiteX5" fmla="*/ 1074416 w 2556223"/>
                <a:gd name="connsiteY5" fmla="*/ 924526 h 2584388"/>
                <a:gd name="connsiteX6" fmla="*/ 1088959 w 2556223"/>
                <a:gd name="connsiteY6" fmla="*/ 927238 h 2584388"/>
                <a:gd name="connsiteX7" fmla="*/ 1103256 w 2556223"/>
                <a:gd name="connsiteY7" fmla="*/ 931305 h 2584388"/>
                <a:gd name="connsiteX8" fmla="*/ 1115334 w 2556223"/>
                <a:gd name="connsiteY8" fmla="*/ 936235 h 2584388"/>
                <a:gd name="connsiteX9" fmla="*/ 1122852 w 2556223"/>
                <a:gd name="connsiteY9" fmla="*/ 940919 h 2584388"/>
                <a:gd name="connsiteX10" fmla="*/ 1126057 w 2556223"/>
                <a:gd name="connsiteY10" fmla="*/ 945109 h 2584388"/>
                <a:gd name="connsiteX11" fmla="*/ 1127782 w 2556223"/>
                <a:gd name="connsiteY11" fmla="*/ 950285 h 2584388"/>
                <a:gd name="connsiteX12" fmla="*/ 1128645 w 2556223"/>
                <a:gd name="connsiteY12" fmla="*/ 957680 h 2584388"/>
                <a:gd name="connsiteX13" fmla="*/ 1128892 w 2556223"/>
                <a:gd name="connsiteY13" fmla="*/ 967663 h 2584388"/>
                <a:gd name="connsiteX14" fmla="*/ 1128522 w 2556223"/>
                <a:gd name="connsiteY14" fmla="*/ 980235 h 2584388"/>
                <a:gd name="connsiteX15" fmla="*/ 1127166 w 2556223"/>
                <a:gd name="connsiteY15" fmla="*/ 987753 h 2584388"/>
                <a:gd name="connsiteX16" fmla="*/ 1124948 w 2556223"/>
                <a:gd name="connsiteY16" fmla="*/ 991204 h 2584388"/>
                <a:gd name="connsiteX17" fmla="*/ 1121990 w 2556223"/>
                <a:gd name="connsiteY17" fmla="*/ 992067 h 2584388"/>
                <a:gd name="connsiteX18" fmla="*/ 1112623 w 2556223"/>
                <a:gd name="connsiteY18" fmla="*/ 988862 h 2584388"/>
                <a:gd name="connsiteX19" fmla="*/ 1097463 w 2556223"/>
                <a:gd name="connsiteY19" fmla="*/ 981960 h 2584388"/>
                <a:gd name="connsiteX20" fmla="*/ 1076758 w 2556223"/>
                <a:gd name="connsiteY20" fmla="*/ 975058 h 2584388"/>
                <a:gd name="connsiteX21" fmla="*/ 1050999 w 2556223"/>
                <a:gd name="connsiteY21" fmla="*/ 971854 h 2584388"/>
                <a:gd name="connsiteX22" fmla="*/ 1029061 w 2556223"/>
                <a:gd name="connsiteY22" fmla="*/ 974319 h 2584388"/>
                <a:gd name="connsiteX23" fmla="*/ 1014271 w 2556223"/>
                <a:gd name="connsiteY23" fmla="*/ 981221 h 2584388"/>
                <a:gd name="connsiteX24" fmla="*/ 1005890 w 2556223"/>
                <a:gd name="connsiteY24" fmla="*/ 991820 h 2584388"/>
                <a:gd name="connsiteX25" fmla="*/ 1003178 w 2556223"/>
                <a:gd name="connsiteY25" fmla="*/ 1005377 h 2584388"/>
                <a:gd name="connsiteX26" fmla="*/ 1009341 w 2556223"/>
                <a:gd name="connsiteY26" fmla="*/ 1024851 h 2584388"/>
                <a:gd name="connsiteX27" fmla="*/ 1025733 w 2556223"/>
                <a:gd name="connsiteY27" fmla="*/ 1038408 h 2584388"/>
                <a:gd name="connsiteX28" fmla="*/ 1048903 w 2556223"/>
                <a:gd name="connsiteY28" fmla="*/ 1048761 h 2584388"/>
                <a:gd name="connsiteX29" fmla="*/ 1075279 w 2556223"/>
                <a:gd name="connsiteY29" fmla="*/ 1058621 h 2584388"/>
                <a:gd name="connsiteX30" fmla="*/ 1101654 w 2556223"/>
                <a:gd name="connsiteY30" fmla="*/ 1070576 h 2584388"/>
                <a:gd name="connsiteX31" fmla="*/ 1124701 w 2556223"/>
                <a:gd name="connsiteY31" fmla="*/ 1087337 h 2584388"/>
                <a:gd name="connsiteX32" fmla="*/ 1140970 w 2556223"/>
                <a:gd name="connsiteY32" fmla="*/ 1111494 h 2584388"/>
                <a:gd name="connsiteX33" fmla="*/ 1147132 w 2556223"/>
                <a:gd name="connsiteY33" fmla="*/ 1145634 h 2584388"/>
                <a:gd name="connsiteX34" fmla="*/ 1139614 w 2556223"/>
                <a:gd name="connsiteY34" fmla="*/ 1183841 h 2584388"/>
                <a:gd name="connsiteX35" fmla="*/ 1118292 w 2556223"/>
                <a:gd name="connsiteY35" fmla="*/ 1213174 h 2584388"/>
                <a:gd name="connsiteX36" fmla="*/ 1085015 w 2556223"/>
                <a:gd name="connsiteY36" fmla="*/ 1232894 h 2584388"/>
                <a:gd name="connsiteX37" fmla="*/ 1041878 w 2556223"/>
                <a:gd name="connsiteY37" fmla="*/ 1242261 h 2584388"/>
                <a:gd name="connsiteX38" fmla="*/ 1036702 w 2556223"/>
                <a:gd name="connsiteY38" fmla="*/ 1295011 h 2584388"/>
                <a:gd name="connsiteX39" fmla="*/ 1035593 w 2556223"/>
                <a:gd name="connsiteY39" fmla="*/ 1298462 h 2584388"/>
                <a:gd name="connsiteX40" fmla="*/ 1032388 w 2556223"/>
                <a:gd name="connsiteY40" fmla="*/ 1300927 h 2584388"/>
                <a:gd name="connsiteX41" fmla="*/ 1025979 w 2556223"/>
                <a:gd name="connsiteY41" fmla="*/ 1302529 h 2584388"/>
                <a:gd name="connsiteX42" fmla="*/ 1015750 w 2556223"/>
                <a:gd name="connsiteY42" fmla="*/ 1303145 h 2584388"/>
                <a:gd name="connsiteX43" fmla="*/ 1003055 w 2556223"/>
                <a:gd name="connsiteY43" fmla="*/ 1302406 h 2584388"/>
                <a:gd name="connsiteX44" fmla="*/ 995537 w 2556223"/>
                <a:gd name="connsiteY44" fmla="*/ 1300311 h 2584388"/>
                <a:gd name="connsiteX45" fmla="*/ 991963 w 2556223"/>
                <a:gd name="connsiteY45" fmla="*/ 1296736 h 2584388"/>
                <a:gd name="connsiteX46" fmla="*/ 991593 w 2556223"/>
                <a:gd name="connsiteY46" fmla="*/ 1291806 h 2584388"/>
                <a:gd name="connsiteX47" fmla="*/ 996769 w 2556223"/>
                <a:gd name="connsiteY47" fmla="*/ 1241768 h 2584388"/>
                <a:gd name="connsiteX48" fmla="*/ 976803 w 2556223"/>
                <a:gd name="connsiteY48" fmla="*/ 1237947 h 2584388"/>
                <a:gd name="connsiteX49" fmla="*/ 959795 w 2556223"/>
                <a:gd name="connsiteY49" fmla="*/ 1232770 h 2584388"/>
                <a:gd name="connsiteX50" fmla="*/ 946607 w 2556223"/>
                <a:gd name="connsiteY50" fmla="*/ 1226978 h 2584388"/>
                <a:gd name="connsiteX51" fmla="*/ 938227 w 2556223"/>
                <a:gd name="connsiteY51" fmla="*/ 1221185 h 2584388"/>
                <a:gd name="connsiteX52" fmla="*/ 934159 w 2556223"/>
                <a:gd name="connsiteY52" fmla="*/ 1212804 h 2584388"/>
                <a:gd name="connsiteX53" fmla="*/ 932927 w 2556223"/>
                <a:gd name="connsiteY53" fmla="*/ 1196412 h 2584388"/>
                <a:gd name="connsiteX54" fmla="*/ 933420 w 2556223"/>
                <a:gd name="connsiteY54" fmla="*/ 1182608 h 2584388"/>
                <a:gd name="connsiteX55" fmla="*/ 935145 w 2556223"/>
                <a:gd name="connsiteY55" fmla="*/ 1174228 h 2584388"/>
                <a:gd name="connsiteX56" fmla="*/ 938227 w 2556223"/>
                <a:gd name="connsiteY56" fmla="*/ 1170160 h 2584388"/>
                <a:gd name="connsiteX57" fmla="*/ 942540 w 2556223"/>
                <a:gd name="connsiteY57" fmla="*/ 1169051 h 2584388"/>
                <a:gd name="connsiteX58" fmla="*/ 951907 w 2556223"/>
                <a:gd name="connsiteY58" fmla="*/ 1172749 h 2584388"/>
                <a:gd name="connsiteX59" fmla="*/ 967683 w 2556223"/>
                <a:gd name="connsiteY59" fmla="*/ 1180883 h 2584388"/>
                <a:gd name="connsiteX60" fmla="*/ 990977 w 2556223"/>
                <a:gd name="connsiteY60" fmla="*/ 1189017 h 2584388"/>
                <a:gd name="connsiteX61" fmla="*/ 1023145 w 2556223"/>
                <a:gd name="connsiteY61" fmla="*/ 1192715 h 2584388"/>
                <a:gd name="connsiteX62" fmla="*/ 1066035 w 2556223"/>
                <a:gd name="connsiteY62" fmla="*/ 1181992 h 2584388"/>
                <a:gd name="connsiteX63" fmla="*/ 1080085 w 2556223"/>
                <a:gd name="connsiteY63" fmla="*/ 1153522 h 2584388"/>
                <a:gd name="connsiteX64" fmla="*/ 1074046 w 2556223"/>
                <a:gd name="connsiteY64" fmla="*/ 1134049 h 2584388"/>
                <a:gd name="connsiteX65" fmla="*/ 1057901 w 2556223"/>
                <a:gd name="connsiteY65" fmla="*/ 1120615 h 2584388"/>
                <a:gd name="connsiteX66" fmla="*/ 1035100 w 2556223"/>
                <a:gd name="connsiteY66" fmla="*/ 1110262 h 2584388"/>
                <a:gd name="connsiteX67" fmla="*/ 1009094 w 2556223"/>
                <a:gd name="connsiteY67" fmla="*/ 1100525 h 2584388"/>
                <a:gd name="connsiteX68" fmla="*/ 983089 w 2556223"/>
                <a:gd name="connsiteY68" fmla="*/ 1088447 h 2584388"/>
                <a:gd name="connsiteX69" fmla="*/ 960288 w 2556223"/>
                <a:gd name="connsiteY69" fmla="*/ 1071438 h 2584388"/>
                <a:gd name="connsiteX70" fmla="*/ 944142 w 2556223"/>
                <a:gd name="connsiteY70" fmla="*/ 1046912 h 2584388"/>
                <a:gd name="connsiteX71" fmla="*/ 938103 w 2556223"/>
                <a:gd name="connsiteY71" fmla="*/ 1012033 h 2584388"/>
                <a:gd name="connsiteX72" fmla="*/ 944266 w 2556223"/>
                <a:gd name="connsiteY72" fmla="*/ 978386 h 2584388"/>
                <a:gd name="connsiteX73" fmla="*/ 962013 w 2556223"/>
                <a:gd name="connsiteY73" fmla="*/ 951888 h 2584388"/>
                <a:gd name="connsiteX74" fmla="*/ 990484 w 2556223"/>
                <a:gd name="connsiteY74" fmla="*/ 933524 h 2584388"/>
                <a:gd name="connsiteX75" fmla="*/ 1028814 w 2556223"/>
                <a:gd name="connsiteY75" fmla="*/ 924033 h 2584388"/>
                <a:gd name="connsiteX76" fmla="*/ 1033744 w 2556223"/>
                <a:gd name="connsiteY76" fmla="*/ 874488 h 2584388"/>
                <a:gd name="connsiteX77" fmla="*/ 1034853 w 2556223"/>
                <a:gd name="connsiteY77" fmla="*/ 871160 h 2584388"/>
                <a:gd name="connsiteX78" fmla="*/ 1038058 w 2556223"/>
                <a:gd name="connsiteY78" fmla="*/ 868695 h 2584388"/>
                <a:gd name="connsiteX79" fmla="*/ 1044343 w 2556223"/>
                <a:gd name="connsiteY79" fmla="*/ 867093 h 2584388"/>
                <a:gd name="connsiteX80" fmla="*/ 1054696 w 2556223"/>
                <a:gd name="connsiteY80" fmla="*/ 866600 h 2584388"/>
                <a:gd name="connsiteX81" fmla="*/ 540100 w 2556223"/>
                <a:gd name="connsiteY81" fmla="*/ 705161 h 2584388"/>
                <a:gd name="connsiteX82" fmla="*/ 659647 w 2556223"/>
                <a:gd name="connsiteY82" fmla="*/ 1342252 h 2584388"/>
                <a:gd name="connsiteX83" fmla="*/ 0 w 2556223"/>
                <a:gd name="connsiteY83" fmla="*/ 770030 h 2584388"/>
                <a:gd name="connsiteX84" fmla="*/ 57420 w 2556223"/>
                <a:gd name="connsiteY84" fmla="*/ 810871 h 2584388"/>
                <a:gd name="connsiteX85" fmla="*/ 238713 w 2556223"/>
                <a:gd name="connsiteY85" fmla="*/ 856815 h 2584388"/>
                <a:gd name="connsiteX86" fmla="*/ 494446 w 2556223"/>
                <a:gd name="connsiteY86" fmla="*/ 757925 h 2584388"/>
                <a:gd name="connsiteX87" fmla="*/ 2054580 w 2556223"/>
                <a:gd name="connsiteY87" fmla="*/ 10475 h 2584388"/>
                <a:gd name="connsiteX88" fmla="*/ 2556223 w 2556223"/>
                <a:gd name="connsiteY88" fmla="*/ 445634 h 2584388"/>
                <a:gd name="connsiteX89" fmla="*/ 2556223 w 2556223"/>
                <a:gd name="connsiteY89" fmla="*/ 2584388 h 2584388"/>
                <a:gd name="connsiteX90" fmla="*/ 1454287 w 2556223"/>
                <a:gd name="connsiteY90" fmla="*/ 2584388 h 2584388"/>
                <a:gd name="connsiteX91" fmla="*/ 903707 w 2556223"/>
                <a:gd name="connsiteY91" fmla="*/ 2106778 h 2584388"/>
                <a:gd name="connsiteX92" fmla="*/ 965182 w 2556223"/>
                <a:gd name="connsiteY92" fmla="*/ 2130987 h 2584388"/>
                <a:gd name="connsiteX93" fmla="*/ 1039867 w 2556223"/>
                <a:gd name="connsiteY93" fmla="*/ 2140402 h 2584388"/>
                <a:gd name="connsiteX94" fmla="*/ 1287670 w 2556223"/>
                <a:gd name="connsiteY94" fmla="*/ 2008533 h 2584388"/>
                <a:gd name="connsiteX95" fmla="*/ 1296032 w 2556223"/>
                <a:gd name="connsiteY95" fmla="*/ 1993110 h 2584388"/>
                <a:gd name="connsiteX96" fmla="*/ 1297957 w 2556223"/>
                <a:gd name="connsiteY96" fmla="*/ 1993110 h 2584388"/>
                <a:gd name="connsiteX97" fmla="*/ 1298974 w 2556223"/>
                <a:gd name="connsiteY97" fmla="*/ 1987687 h 2584388"/>
                <a:gd name="connsiteX98" fmla="*/ 1315223 w 2556223"/>
                <a:gd name="connsiteY98" fmla="*/ 1957726 h 2584388"/>
                <a:gd name="connsiteX99" fmla="*/ 1338707 w 2556223"/>
                <a:gd name="connsiteY99" fmla="*/ 1841304 h 2584388"/>
                <a:gd name="connsiteX100" fmla="*/ 1334423 w 2556223"/>
                <a:gd name="connsiteY100" fmla="*/ 1798774 h 2584388"/>
                <a:gd name="connsiteX101" fmla="*/ 1540713 w 2556223"/>
                <a:gd name="connsiteY101" fmla="*/ 699420 h 2584388"/>
                <a:gd name="connsiteX102" fmla="*/ 1591334 w 2556223"/>
                <a:gd name="connsiteY102" fmla="*/ 757925 h 2584388"/>
                <a:gd name="connsiteX103" fmla="*/ 1847066 w 2556223"/>
                <a:gd name="connsiteY103" fmla="*/ 856816 h 2584388"/>
                <a:gd name="connsiteX104" fmla="*/ 2162451 w 2556223"/>
                <a:gd name="connsiteY104" fmla="*/ 688982 h 2584388"/>
                <a:gd name="connsiteX105" fmla="*/ 2189399 w 2556223"/>
                <a:gd name="connsiteY105" fmla="*/ 639289 h 2584388"/>
                <a:gd name="connsiteX106" fmla="*/ 1558596 w 2556223"/>
                <a:gd name="connsiteY106" fmla="*/ 639289 h 2584388"/>
                <a:gd name="connsiteX107" fmla="*/ 1662237 w 2556223"/>
                <a:gd name="connsiteY107" fmla="*/ 578005 h 2584388"/>
                <a:gd name="connsiteX108" fmla="*/ 2033305 w 2556223"/>
                <a:gd name="connsiteY108" fmla="*/ 87839 h 2584388"/>
                <a:gd name="connsiteX109" fmla="*/ 26115 w 2556223"/>
                <a:gd name="connsiteY109" fmla="*/ 0 h 2584388"/>
                <a:gd name="connsiteX110" fmla="*/ 554843 w 2556223"/>
                <a:gd name="connsiteY110" fmla="*/ 458654 h 2584388"/>
                <a:gd name="connsiteX111" fmla="*/ 483847 w 2556223"/>
                <a:gd name="connsiteY111" fmla="*/ 427672 h 2584388"/>
                <a:gd name="connsiteX112" fmla="*/ 72593 w 2556223"/>
                <a:gd name="connsiteY112" fmla="*/ 78434 h 2584388"/>
                <a:gd name="connsiteX113" fmla="*/ 23552 w 2556223"/>
                <a:gd name="connsiteY113" fmla="*/ 2955 h 258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2556223" h="2584388">
                  <a:moveTo>
                    <a:pt x="1054696" y="866600"/>
                  </a:moveTo>
                  <a:cubicBezTo>
                    <a:pt x="1059790" y="866600"/>
                    <a:pt x="1064022" y="866846"/>
                    <a:pt x="1067391" y="867339"/>
                  </a:cubicBezTo>
                  <a:cubicBezTo>
                    <a:pt x="1070760" y="867832"/>
                    <a:pt x="1073348" y="868531"/>
                    <a:pt x="1075155" y="869434"/>
                  </a:cubicBezTo>
                  <a:cubicBezTo>
                    <a:pt x="1076963" y="870338"/>
                    <a:pt x="1078113" y="871530"/>
                    <a:pt x="1078606" y="873009"/>
                  </a:cubicBezTo>
                  <a:cubicBezTo>
                    <a:pt x="1079099" y="874488"/>
                    <a:pt x="1079346" y="876131"/>
                    <a:pt x="1079346" y="877939"/>
                  </a:cubicBezTo>
                  <a:lnTo>
                    <a:pt x="1074416" y="924526"/>
                  </a:lnTo>
                  <a:cubicBezTo>
                    <a:pt x="1079017" y="925184"/>
                    <a:pt x="1083865" y="926088"/>
                    <a:pt x="1088959" y="927238"/>
                  </a:cubicBezTo>
                  <a:cubicBezTo>
                    <a:pt x="1094053" y="928388"/>
                    <a:pt x="1098819" y="929744"/>
                    <a:pt x="1103256" y="931305"/>
                  </a:cubicBezTo>
                  <a:cubicBezTo>
                    <a:pt x="1107693" y="932866"/>
                    <a:pt x="1111719" y="934510"/>
                    <a:pt x="1115334" y="936235"/>
                  </a:cubicBezTo>
                  <a:cubicBezTo>
                    <a:pt x="1118950" y="937961"/>
                    <a:pt x="1121456" y="939522"/>
                    <a:pt x="1122852" y="940919"/>
                  </a:cubicBezTo>
                  <a:cubicBezTo>
                    <a:pt x="1124249" y="942315"/>
                    <a:pt x="1125317" y="943712"/>
                    <a:pt x="1126057" y="945109"/>
                  </a:cubicBezTo>
                  <a:cubicBezTo>
                    <a:pt x="1126796" y="946506"/>
                    <a:pt x="1127372" y="948231"/>
                    <a:pt x="1127782" y="950285"/>
                  </a:cubicBezTo>
                  <a:cubicBezTo>
                    <a:pt x="1128193" y="952340"/>
                    <a:pt x="1128481" y="954805"/>
                    <a:pt x="1128645" y="957680"/>
                  </a:cubicBezTo>
                  <a:cubicBezTo>
                    <a:pt x="1128809" y="960556"/>
                    <a:pt x="1128892" y="963884"/>
                    <a:pt x="1128892" y="967663"/>
                  </a:cubicBezTo>
                  <a:cubicBezTo>
                    <a:pt x="1128892" y="972758"/>
                    <a:pt x="1128768" y="976948"/>
                    <a:pt x="1128522" y="980235"/>
                  </a:cubicBezTo>
                  <a:cubicBezTo>
                    <a:pt x="1128275" y="983521"/>
                    <a:pt x="1127824" y="986027"/>
                    <a:pt x="1127166" y="987753"/>
                  </a:cubicBezTo>
                  <a:cubicBezTo>
                    <a:pt x="1126509" y="989478"/>
                    <a:pt x="1125769" y="990629"/>
                    <a:pt x="1124948" y="991204"/>
                  </a:cubicBezTo>
                  <a:cubicBezTo>
                    <a:pt x="1124126" y="991779"/>
                    <a:pt x="1123140" y="992067"/>
                    <a:pt x="1121990" y="992067"/>
                  </a:cubicBezTo>
                  <a:cubicBezTo>
                    <a:pt x="1119853" y="992067"/>
                    <a:pt x="1116731" y="990998"/>
                    <a:pt x="1112623" y="988862"/>
                  </a:cubicBezTo>
                  <a:cubicBezTo>
                    <a:pt x="1108515" y="986726"/>
                    <a:pt x="1103461" y="984425"/>
                    <a:pt x="1097463" y="981960"/>
                  </a:cubicBezTo>
                  <a:cubicBezTo>
                    <a:pt x="1091465" y="979495"/>
                    <a:pt x="1084563" y="977195"/>
                    <a:pt x="1076758" y="975058"/>
                  </a:cubicBezTo>
                  <a:cubicBezTo>
                    <a:pt x="1068952" y="972922"/>
                    <a:pt x="1060366" y="971854"/>
                    <a:pt x="1050999" y="971854"/>
                  </a:cubicBezTo>
                  <a:cubicBezTo>
                    <a:pt x="1042454" y="971854"/>
                    <a:pt x="1035141" y="972675"/>
                    <a:pt x="1029061" y="974319"/>
                  </a:cubicBezTo>
                  <a:cubicBezTo>
                    <a:pt x="1022980" y="975962"/>
                    <a:pt x="1018050" y="978263"/>
                    <a:pt x="1014271" y="981221"/>
                  </a:cubicBezTo>
                  <a:cubicBezTo>
                    <a:pt x="1010491" y="984179"/>
                    <a:pt x="1007697" y="987712"/>
                    <a:pt x="1005890" y="991820"/>
                  </a:cubicBezTo>
                  <a:cubicBezTo>
                    <a:pt x="1004082" y="995928"/>
                    <a:pt x="1003178" y="1000447"/>
                    <a:pt x="1003178" y="1005377"/>
                  </a:cubicBezTo>
                  <a:cubicBezTo>
                    <a:pt x="1003178" y="1013101"/>
                    <a:pt x="1005233" y="1019592"/>
                    <a:pt x="1009341" y="1024851"/>
                  </a:cubicBezTo>
                  <a:cubicBezTo>
                    <a:pt x="1013449" y="1030109"/>
                    <a:pt x="1018913" y="1034628"/>
                    <a:pt x="1025733" y="1038408"/>
                  </a:cubicBezTo>
                  <a:cubicBezTo>
                    <a:pt x="1032553" y="1042188"/>
                    <a:pt x="1040276" y="1045638"/>
                    <a:pt x="1048903" y="1048761"/>
                  </a:cubicBezTo>
                  <a:cubicBezTo>
                    <a:pt x="1057531" y="1051883"/>
                    <a:pt x="1066323" y="1055170"/>
                    <a:pt x="1075279" y="1058621"/>
                  </a:cubicBezTo>
                  <a:cubicBezTo>
                    <a:pt x="1084235" y="1062072"/>
                    <a:pt x="1093026" y="1066057"/>
                    <a:pt x="1101654" y="1070576"/>
                  </a:cubicBezTo>
                  <a:cubicBezTo>
                    <a:pt x="1110281" y="1075095"/>
                    <a:pt x="1117964" y="1080682"/>
                    <a:pt x="1124701" y="1087337"/>
                  </a:cubicBezTo>
                  <a:cubicBezTo>
                    <a:pt x="1131439" y="1093993"/>
                    <a:pt x="1136862" y="1102045"/>
                    <a:pt x="1140970" y="1111494"/>
                  </a:cubicBezTo>
                  <a:cubicBezTo>
                    <a:pt x="1145078" y="1120943"/>
                    <a:pt x="1147132" y="1132323"/>
                    <a:pt x="1147132" y="1145634"/>
                  </a:cubicBezTo>
                  <a:cubicBezTo>
                    <a:pt x="1147132" y="1159766"/>
                    <a:pt x="1144626" y="1172502"/>
                    <a:pt x="1139614" y="1183841"/>
                  </a:cubicBezTo>
                  <a:cubicBezTo>
                    <a:pt x="1134602" y="1195180"/>
                    <a:pt x="1127495" y="1204957"/>
                    <a:pt x="1118292" y="1213174"/>
                  </a:cubicBezTo>
                  <a:cubicBezTo>
                    <a:pt x="1109090" y="1221391"/>
                    <a:pt x="1097997" y="1227964"/>
                    <a:pt x="1085015" y="1232894"/>
                  </a:cubicBezTo>
                  <a:cubicBezTo>
                    <a:pt x="1072033" y="1237824"/>
                    <a:pt x="1057654" y="1240946"/>
                    <a:pt x="1041878" y="1242261"/>
                  </a:cubicBezTo>
                  <a:lnTo>
                    <a:pt x="1036702" y="1295011"/>
                  </a:lnTo>
                  <a:cubicBezTo>
                    <a:pt x="1036538" y="1296326"/>
                    <a:pt x="1036168" y="1297476"/>
                    <a:pt x="1035593" y="1298462"/>
                  </a:cubicBezTo>
                  <a:cubicBezTo>
                    <a:pt x="1035018" y="1299448"/>
                    <a:pt x="1033949" y="1300269"/>
                    <a:pt x="1032388" y="1300927"/>
                  </a:cubicBezTo>
                  <a:cubicBezTo>
                    <a:pt x="1030827" y="1301584"/>
                    <a:pt x="1028691" y="1302118"/>
                    <a:pt x="1025979" y="1302529"/>
                  </a:cubicBezTo>
                  <a:cubicBezTo>
                    <a:pt x="1023268" y="1302940"/>
                    <a:pt x="1019858" y="1303145"/>
                    <a:pt x="1015750" y="1303145"/>
                  </a:cubicBezTo>
                  <a:cubicBezTo>
                    <a:pt x="1010491" y="1303145"/>
                    <a:pt x="1006260" y="1302899"/>
                    <a:pt x="1003055" y="1302406"/>
                  </a:cubicBezTo>
                  <a:cubicBezTo>
                    <a:pt x="999851" y="1301913"/>
                    <a:pt x="997345" y="1301214"/>
                    <a:pt x="995537" y="1300311"/>
                  </a:cubicBezTo>
                  <a:cubicBezTo>
                    <a:pt x="993729" y="1299407"/>
                    <a:pt x="992538" y="1298215"/>
                    <a:pt x="991963" y="1296736"/>
                  </a:cubicBezTo>
                  <a:cubicBezTo>
                    <a:pt x="991388" y="1295257"/>
                    <a:pt x="991264" y="1293614"/>
                    <a:pt x="991593" y="1291806"/>
                  </a:cubicBezTo>
                  <a:lnTo>
                    <a:pt x="996769" y="1241768"/>
                  </a:lnTo>
                  <a:cubicBezTo>
                    <a:pt x="989703" y="1240782"/>
                    <a:pt x="983048" y="1239508"/>
                    <a:pt x="976803" y="1237947"/>
                  </a:cubicBezTo>
                  <a:cubicBezTo>
                    <a:pt x="970559" y="1236386"/>
                    <a:pt x="964889" y="1234660"/>
                    <a:pt x="959795" y="1232770"/>
                  </a:cubicBezTo>
                  <a:cubicBezTo>
                    <a:pt x="954701" y="1230881"/>
                    <a:pt x="950305" y="1228950"/>
                    <a:pt x="946607" y="1226978"/>
                  </a:cubicBezTo>
                  <a:cubicBezTo>
                    <a:pt x="942910" y="1225006"/>
                    <a:pt x="940116" y="1223075"/>
                    <a:pt x="938227" y="1221185"/>
                  </a:cubicBezTo>
                  <a:cubicBezTo>
                    <a:pt x="936337" y="1219295"/>
                    <a:pt x="934981" y="1216502"/>
                    <a:pt x="934159" y="1212804"/>
                  </a:cubicBezTo>
                  <a:cubicBezTo>
                    <a:pt x="933338" y="1209107"/>
                    <a:pt x="932927" y="1203643"/>
                    <a:pt x="932927" y="1196412"/>
                  </a:cubicBezTo>
                  <a:cubicBezTo>
                    <a:pt x="932927" y="1190825"/>
                    <a:pt x="933091" y="1186224"/>
                    <a:pt x="933420" y="1182608"/>
                  </a:cubicBezTo>
                  <a:cubicBezTo>
                    <a:pt x="933749" y="1178993"/>
                    <a:pt x="934324" y="1176200"/>
                    <a:pt x="935145" y="1174228"/>
                  </a:cubicBezTo>
                  <a:cubicBezTo>
                    <a:pt x="935967" y="1172256"/>
                    <a:pt x="936994" y="1170900"/>
                    <a:pt x="938227" y="1170160"/>
                  </a:cubicBezTo>
                  <a:cubicBezTo>
                    <a:pt x="939459" y="1169421"/>
                    <a:pt x="940897" y="1169051"/>
                    <a:pt x="942540" y="1169051"/>
                  </a:cubicBezTo>
                  <a:cubicBezTo>
                    <a:pt x="944677" y="1169051"/>
                    <a:pt x="947799" y="1170284"/>
                    <a:pt x="951907" y="1172749"/>
                  </a:cubicBezTo>
                  <a:cubicBezTo>
                    <a:pt x="956015" y="1175214"/>
                    <a:pt x="961274" y="1177925"/>
                    <a:pt x="967683" y="1180883"/>
                  </a:cubicBezTo>
                  <a:cubicBezTo>
                    <a:pt x="974092" y="1183841"/>
                    <a:pt x="981856" y="1186552"/>
                    <a:pt x="990977" y="1189017"/>
                  </a:cubicBezTo>
                  <a:cubicBezTo>
                    <a:pt x="1000097" y="1191482"/>
                    <a:pt x="1010820" y="1192715"/>
                    <a:pt x="1023145" y="1192715"/>
                  </a:cubicBezTo>
                  <a:cubicBezTo>
                    <a:pt x="1042371" y="1192715"/>
                    <a:pt x="1056668" y="1189141"/>
                    <a:pt x="1066035" y="1181992"/>
                  </a:cubicBezTo>
                  <a:cubicBezTo>
                    <a:pt x="1075402" y="1174844"/>
                    <a:pt x="1080085" y="1165354"/>
                    <a:pt x="1080085" y="1153522"/>
                  </a:cubicBezTo>
                  <a:cubicBezTo>
                    <a:pt x="1080085" y="1145634"/>
                    <a:pt x="1078072" y="1139143"/>
                    <a:pt x="1074046" y="1134049"/>
                  </a:cubicBezTo>
                  <a:cubicBezTo>
                    <a:pt x="1070020" y="1128954"/>
                    <a:pt x="1064638" y="1124476"/>
                    <a:pt x="1057901" y="1120615"/>
                  </a:cubicBezTo>
                  <a:cubicBezTo>
                    <a:pt x="1051163" y="1116753"/>
                    <a:pt x="1043563" y="1113302"/>
                    <a:pt x="1035100" y="1110262"/>
                  </a:cubicBezTo>
                  <a:cubicBezTo>
                    <a:pt x="1026637" y="1107222"/>
                    <a:pt x="1017968" y="1103976"/>
                    <a:pt x="1009094" y="1100525"/>
                  </a:cubicBezTo>
                  <a:cubicBezTo>
                    <a:pt x="1000220" y="1097074"/>
                    <a:pt x="991552" y="1093048"/>
                    <a:pt x="983089" y="1088447"/>
                  </a:cubicBezTo>
                  <a:cubicBezTo>
                    <a:pt x="974626" y="1083845"/>
                    <a:pt x="967026" y="1078176"/>
                    <a:pt x="960288" y="1071438"/>
                  </a:cubicBezTo>
                  <a:cubicBezTo>
                    <a:pt x="953550" y="1064701"/>
                    <a:pt x="948169" y="1056525"/>
                    <a:pt x="944142" y="1046912"/>
                  </a:cubicBezTo>
                  <a:cubicBezTo>
                    <a:pt x="940116" y="1037299"/>
                    <a:pt x="938103" y="1025672"/>
                    <a:pt x="938103" y="1012033"/>
                  </a:cubicBezTo>
                  <a:cubicBezTo>
                    <a:pt x="938103" y="999708"/>
                    <a:pt x="940157" y="988492"/>
                    <a:pt x="944266" y="978386"/>
                  </a:cubicBezTo>
                  <a:cubicBezTo>
                    <a:pt x="948374" y="968280"/>
                    <a:pt x="954290" y="959447"/>
                    <a:pt x="962013" y="951888"/>
                  </a:cubicBezTo>
                  <a:cubicBezTo>
                    <a:pt x="969737" y="944328"/>
                    <a:pt x="979227" y="938207"/>
                    <a:pt x="990484" y="933524"/>
                  </a:cubicBezTo>
                  <a:cubicBezTo>
                    <a:pt x="1001740" y="928840"/>
                    <a:pt x="1014517" y="925677"/>
                    <a:pt x="1028814" y="924033"/>
                  </a:cubicBezTo>
                  <a:lnTo>
                    <a:pt x="1033744" y="874488"/>
                  </a:lnTo>
                  <a:cubicBezTo>
                    <a:pt x="1033908" y="873173"/>
                    <a:pt x="1034278" y="872064"/>
                    <a:pt x="1034853" y="871160"/>
                  </a:cubicBezTo>
                  <a:cubicBezTo>
                    <a:pt x="1035428" y="870256"/>
                    <a:pt x="1036496" y="869434"/>
                    <a:pt x="1038058" y="868695"/>
                  </a:cubicBezTo>
                  <a:cubicBezTo>
                    <a:pt x="1039619" y="867956"/>
                    <a:pt x="1041714" y="867421"/>
                    <a:pt x="1044343" y="867093"/>
                  </a:cubicBezTo>
                  <a:cubicBezTo>
                    <a:pt x="1046973" y="866764"/>
                    <a:pt x="1050424" y="866600"/>
                    <a:pt x="1054696" y="866600"/>
                  </a:cubicBezTo>
                  <a:close/>
                  <a:moveTo>
                    <a:pt x="540100" y="705161"/>
                  </a:moveTo>
                  <a:lnTo>
                    <a:pt x="659647" y="1342252"/>
                  </a:lnTo>
                  <a:lnTo>
                    <a:pt x="0" y="770030"/>
                  </a:lnTo>
                  <a:lnTo>
                    <a:pt x="57420" y="810871"/>
                  </a:lnTo>
                  <a:cubicBezTo>
                    <a:pt x="111312" y="840172"/>
                    <a:pt x="173071" y="856816"/>
                    <a:pt x="238713" y="856815"/>
                  </a:cubicBezTo>
                  <a:cubicBezTo>
                    <a:pt x="337177" y="856815"/>
                    <a:pt x="426902" y="819368"/>
                    <a:pt x="494446" y="757925"/>
                  </a:cubicBezTo>
                  <a:close/>
                  <a:moveTo>
                    <a:pt x="2054580" y="10475"/>
                  </a:moveTo>
                  <a:lnTo>
                    <a:pt x="2556223" y="445634"/>
                  </a:lnTo>
                  <a:lnTo>
                    <a:pt x="2556223" y="2584388"/>
                  </a:lnTo>
                  <a:lnTo>
                    <a:pt x="1454287" y="2584388"/>
                  </a:lnTo>
                  <a:lnTo>
                    <a:pt x="903707" y="2106778"/>
                  </a:lnTo>
                  <a:lnTo>
                    <a:pt x="965182" y="2130987"/>
                  </a:lnTo>
                  <a:cubicBezTo>
                    <a:pt x="989054" y="2137133"/>
                    <a:pt x="1014078" y="2140403"/>
                    <a:pt x="1039867" y="2140402"/>
                  </a:cubicBezTo>
                  <a:cubicBezTo>
                    <a:pt x="1143020" y="2140403"/>
                    <a:pt x="1233965" y="2088094"/>
                    <a:pt x="1287670" y="2008533"/>
                  </a:cubicBezTo>
                  <a:lnTo>
                    <a:pt x="1296032" y="1993110"/>
                  </a:lnTo>
                  <a:lnTo>
                    <a:pt x="1297957" y="1993110"/>
                  </a:lnTo>
                  <a:lnTo>
                    <a:pt x="1298974" y="1987687"/>
                  </a:lnTo>
                  <a:lnTo>
                    <a:pt x="1315223" y="1957726"/>
                  </a:lnTo>
                  <a:cubicBezTo>
                    <a:pt x="1330345" y="1921943"/>
                    <a:pt x="1338706" y="1882600"/>
                    <a:pt x="1338707" y="1841304"/>
                  </a:cubicBezTo>
                  <a:lnTo>
                    <a:pt x="1334423" y="1798774"/>
                  </a:lnTo>
                  <a:lnTo>
                    <a:pt x="1540713" y="699420"/>
                  </a:lnTo>
                  <a:lnTo>
                    <a:pt x="1591334" y="757925"/>
                  </a:lnTo>
                  <a:cubicBezTo>
                    <a:pt x="1658878" y="819367"/>
                    <a:pt x="1748601" y="856815"/>
                    <a:pt x="1847066" y="856816"/>
                  </a:cubicBezTo>
                  <a:cubicBezTo>
                    <a:pt x="1978350" y="856815"/>
                    <a:pt x="2094100" y="790240"/>
                    <a:pt x="2162451" y="688982"/>
                  </a:cubicBezTo>
                  <a:lnTo>
                    <a:pt x="2189399" y="639289"/>
                  </a:lnTo>
                  <a:lnTo>
                    <a:pt x="1558596" y="639289"/>
                  </a:lnTo>
                  <a:lnTo>
                    <a:pt x="1662237" y="578005"/>
                  </a:lnTo>
                  <a:cubicBezTo>
                    <a:pt x="1835788" y="456648"/>
                    <a:pt x="1967454" y="285800"/>
                    <a:pt x="2033305" y="87839"/>
                  </a:cubicBezTo>
                  <a:close/>
                  <a:moveTo>
                    <a:pt x="26115" y="0"/>
                  </a:moveTo>
                  <a:lnTo>
                    <a:pt x="554843" y="458654"/>
                  </a:lnTo>
                  <a:lnTo>
                    <a:pt x="483847" y="427672"/>
                  </a:lnTo>
                  <a:cubicBezTo>
                    <a:pt x="318563" y="343718"/>
                    <a:pt x="177407" y="223498"/>
                    <a:pt x="72593" y="78434"/>
                  </a:cubicBezTo>
                  <a:lnTo>
                    <a:pt x="23552" y="2955"/>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sz="1600" dirty="0"/>
            </a:p>
          </p:txBody>
        </p:sp>
      </p:grpSp>
      <p:grpSp>
        <p:nvGrpSpPr>
          <p:cNvPr id="12" name="Group 11"/>
          <p:cNvGrpSpPr/>
          <p:nvPr/>
        </p:nvGrpSpPr>
        <p:grpSpPr>
          <a:xfrm>
            <a:off x="9630497" y="4343486"/>
            <a:ext cx="1209905" cy="1238267"/>
            <a:chOff x="6422972" y="4144905"/>
            <a:chExt cx="1763047" cy="1804375"/>
          </a:xfrm>
        </p:grpSpPr>
        <p:sp>
          <p:nvSpPr>
            <p:cNvPr id="34" name="Freeform 33"/>
            <p:cNvSpPr/>
            <p:nvPr/>
          </p:nvSpPr>
          <p:spPr>
            <a:xfrm>
              <a:off x="6480595" y="4148424"/>
              <a:ext cx="1705424" cy="1800856"/>
            </a:xfrm>
            <a:custGeom>
              <a:avLst/>
              <a:gdLst>
                <a:gd name="connsiteX0" fmla="*/ 2202319 w 2577605"/>
                <a:gd name="connsiteY0" fmla="*/ 1064684 h 2721843"/>
                <a:gd name="connsiteX1" fmla="*/ 2577605 w 2577605"/>
                <a:gd name="connsiteY1" fmla="*/ 1390232 h 2721843"/>
                <a:gd name="connsiteX2" fmla="*/ 2577605 w 2577605"/>
                <a:gd name="connsiteY2" fmla="*/ 2721843 h 2721843"/>
                <a:gd name="connsiteX3" fmla="*/ 661591 w 2577605"/>
                <a:gd name="connsiteY3" fmla="*/ 2721843 h 2721843"/>
                <a:gd name="connsiteX4" fmla="*/ 0 w 2577605"/>
                <a:gd name="connsiteY4" fmla="*/ 2147935 h 2721843"/>
                <a:gd name="connsiteX5" fmla="*/ 28365 w 2577605"/>
                <a:gd name="connsiteY5" fmla="*/ 2164850 h 2721843"/>
                <a:gd name="connsiteX6" fmla="*/ 881237 w 2577605"/>
                <a:gd name="connsiteY6" fmla="*/ 2342548 h 2721843"/>
                <a:gd name="connsiteX7" fmla="*/ 932399 w 2577605"/>
                <a:gd name="connsiteY7" fmla="*/ 2356225 h 2721843"/>
                <a:gd name="connsiteX8" fmla="*/ 932398 w 2577605"/>
                <a:gd name="connsiteY8" fmla="*/ 2356224 h 2721843"/>
                <a:gd name="connsiteX9" fmla="*/ 943743 w 2577605"/>
                <a:gd name="connsiteY9" fmla="*/ 2359257 h 2721843"/>
                <a:gd name="connsiteX10" fmla="*/ 948393 w 2577605"/>
                <a:gd name="connsiteY10" fmla="*/ 2360500 h 2721843"/>
                <a:gd name="connsiteX11" fmla="*/ 996984 w 2577605"/>
                <a:gd name="connsiteY11" fmla="*/ 2373061 h 2721843"/>
                <a:gd name="connsiteX12" fmla="*/ 999965 w 2577605"/>
                <a:gd name="connsiteY12" fmla="*/ 2373832 h 2721843"/>
                <a:gd name="connsiteX13" fmla="*/ 999999 w 2577605"/>
                <a:gd name="connsiteY13" fmla="*/ 2373840 h 2721843"/>
                <a:gd name="connsiteX14" fmla="*/ 1049556 w 2577605"/>
                <a:gd name="connsiteY14" fmla="*/ 2385825 h 2721843"/>
                <a:gd name="connsiteX15" fmla="*/ 1061174 w 2577605"/>
                <a:gd name="connsiteY15" fmla="*/ 2388417 h 2721843"/>
                <a:gd name="connsiteX16" fmla="*/ 1084921 w 2577605"/>
                <a:gd name="connsiteY16" fmla="*/ 2393402 h 2721843"/>
                <a:gd name="connsiteX17" fmla="*/ 1093282 w 2577605"/>
                <a:gd name="connsiteY17" fmla="*/ 2395031 h 2721843"/>
                <a:gd name="connsiteX18" fmla="*/ 1115617 w 2577605"/>
                <a:gd name="connsiteY18" fmla="*/ 2398905 h 2721843"/>
                <a:gd name="connsiteX19" fmla="*/ 1115974 w 2577605"/>
                <a:gd name="connsiteY19" fmla="*/ 2398965 h 2721843"/>
                <a:gd name="connsiteX20" fmla="*/ 1118911 w 2577605"/>
                <a:gd name="connsiteY20" fmla="*/ 2399457 h 2721843"/>
                <a:gd name="connsiteX21" fmla="*/ 1118911 w 2577605"/>
                <a:gd name="connsiteY21" fmla="*/ 2399458 h 2721843"/>
                <a:gd name="connsiteX22" fmla="*/ 1142504 w 2577605"/>
                <a:gd name="connsiteY22" fmla="*/ 2403403 h 2721843"/>
                <a:gd name="connsiteX23" fmla="*/ 1200563 w 2577605"/>
                <a:gd name="connsiteY23" fmla="*/ 2399347 h 2721843"/>
                <a:gd name="connsiteX24" fmla="*/ 1198558 w 2577605"/>
                <a:gd name="connsiteY24" fmla="*/ 2385750 h 2721843"/>
                <a:gd name="connsiteX25" fmla="*/ 1192296 w 2577605"/>
                <a:gd name="connsiteY25" fmla="*/ 2373061 h 2721843"/>
                <a:gd name="connsiteX26" fmla="*/ 1189375 w 2577605"/>
                <a:gd name="connsiteY26" fmla="*/ 2367144 h 2721843"/>
                <a:gd name="connsiteX27" fmla="*/ 1166695 w 2577605"/>
                <a:gd name="connsiteY27" fmla="*/ 2314149 h 2721843"/>
                <a:gd name="connsiteX28" fmla="*/ 1132828 w 2577605"/>
                <a:gd name="connsiteY28" fmla="*/ 2143750 h 2721843"/>
                <a:gd name="connsiteX29" fmla="*/ 1129554 w 2577605"/>
                <a:gd name="connsiteY29" fmla="*/ 2111913 h 2721843"/>
                <a:gd name="connsiteX30" fmla="*/ 1107691 w 2577605"/>
                <a:gd name="connsiteY30" fmla="*/ 2108270 h 2721843"/>
                <a:gd name="connsiteX31" fmla="*/ 881238 w 2577605"/>
                <a:gd name="connsiteY31" fmla="*/ 2053214 h 2721843"/>
                <a:gd name="connsiteX32" fmla="*/ 540094 w 2577605"/>
                <a:gd name="connsiteY32" fmla="*/ 1998269 h 2721843"/>
                <a:gd name="connsiteX33" fmla="*/ 515358 w 2577605"/>
                <a:gd name="connsiteY33" fmla="*/ 1994455 h 2721843"/>
                <a:gd name="connsiteX34" fmla="*/ 85063 w 2577605"/>
                <a:gd name="connsiteY34" fmla="*/ 1621189 h 2721843"/>
                <a:gd name="connsiteX35" fmla="*/ 92459 w 2577605"/>
                <a:gd name="connsiteY35" fmla="*/ 1626453 h 2721843"/>
                <a:gd name="connsiteX36" fmla="*/ 807015 w 2577605"/>
                <a:gd name="connsiteY36" fmla="*/ 1804150 h 2721843"/>
                <a:gd name="connsiteX37" fmla="*/ 1025909 w 2577605"/>
                <a:gd name="connsiteY37" fmla="*/ 1865006 h 2721843"/>
                <a:gd name="connsiteX38" fmla="*/ 1074552 w 2577605"/>
                <a:gd name="connsiteY38" fmla="*/ 1860950 h 2721843"/>
                <a:gd name="connsiteX39" fmla="*/ 1046177 w 2577605"/>
                <a:gd name="connsiteY39" fmla="*/ 1775751 h 2721843"/>
                <a:gd name="connsiteX40" fmla="*/ 1017801 w 2577605"/>
                <a:gd name="connsiteY40" fmla="*/ 1605352 h 2721843"/>
                <a:gd name="connsiteX41" fmla="*/ 1021855 w 2577605"/>
                <a:gd name="connsiteY41" fmla="*/ 1507981 h 2721843"/>
                <a:gd name="connsiteX42" fmla="*/ 1106980 w 2577605"/>
                <a:gd name="connsiteY42" fmla="*/ 1499867 h 2721843"/>
                <a:gd name="connsiteX43" fmla="*/ 1608901 w 2577605"/>
                <a:gd name="connsiteY43" fmla="*/ 1536871 h 2721843"/>
                <a:gd name="connsiteX44" fmla="*/ 1685854 w 2577605"/>
                <a:gd name="connsiteY44" fmla="*/ 1541376 h 2721843"/>
                <a:gd name="connsiteX45" fmla="*/ 1767715 w 2577605"/>
                <a:gd name="connsiteY45" fmla="*/ 1540437 h 2721843"/>
                <a:gd name="connsiteX46" fmla="*/ 2047411 w 2577605"/>
                <a:gd name="connsiteY46" fmla="*/ 1382210 h 2721843"/>
                <a:gd name="connsiteX47" fmla="*/ 2111255 w 2577605"/>
                <a:gd name="connsiteY47" fmla="*/ 1257455 h 2721843"/>
                <a:gd name="connsiteX48" fmla="*/ 2211307 w 2577605"/>
                <a:gd name="connsiteY48" fmla="*/ 1149956 h 2721843"/>
                <a:gd name="connsiteX49" fmla="*/ 2214023 w 2577605"/>
                <a:gd name="connsiteY49" fmla="*/ 1122299 h 2721843"/>
                <a:gd name="connsiteX50" fmla="*/ 2214024 w 2577605"/>
                <a:gd name="connsiteY50" fmla="*/ 1122298 h 2721843"/>
                <a:gd name="connsiteX51" fmla="*/ 2215638 w 2577605"/>
                <a:gd name="connsiteY51" fmla="*/ 1105856 h 2721843"/>
                <a:gd name="connsiteX52" fmla="*/ 723175 w 2577605"/>
                <a:gd name="connsiteY52" fmla="*/ 50397 h 2721843"/>
                <a:gd name="connsiteX53" fmla="*/ 810418 w 2577605"/>
                <a:gd name="connsiteY53" fmla="*/ 126079 h 2721843"/>
                <a:gd name="connsiteX54" fmla="*/ 804044 w 2577605"/>
                <a:gd name="connsiteY54" fmla="*/ 134390 h 2721843"/>
                <a:gd name="connsiteX55" fmla="*/ 770531 w 2577605"/>
                <a:gd name="connsiteY55" fmla="*/ 165079 h 2721843"/>
                <a:gd name="connsiteX56" fmla="*/ 724929 w 2577605"/>
                <a:gd name="connsiteY56" fmla="*/ 52495 h 2721843"/>
                <a:gd name="connsiteX57" fmla="*/ 907702 w 2577605"/>
                <a:gd name="connsiteY57" fmla="*/ 0 h 2721843"/>
                <a:gd name="connsiteX58" fmla="*/ 2086828 w 2577605"/>
                <a:gd name="connsiteY58" fmla="*/ 1022852 h 2721843"/>
                <a:gd name="connsiteX59" fmla="*/ 2062732 w 2577605"/>
                <a:gd name="connsiteY59" fmla="*/ 1017743 h 2721843"/>
                <a:gd name="connsiteX60" fmla="*/ 2040751 w 2577605"/>
                <a:gd name="connsiteY60" fmla="*/ 1025469 h 2721843"/>
                <a:gd name="connsiteX61" fmla="*/ 2040749 w 2577605"/>
                <a:gd name="connsiteY61" fmla="*/ 1025469 h 2721843"/>
                <a:gd name="connsiteX62" fmla="*/ 2062730 w 2577605"/>
                <a:gd name="connsiteY62" fmla="*/ 1017741 h 2721843"/>
                <a:gd name="connsiteX63" fmla="*/ 2059571 w 2577605"/>
                <a:gd name="connsiteY63" fmla="*/ 1017070 h 2721843"/>
                <a:gd name="connsiteX64" fmla="*/ 1877160 w 2577605"/>
                <a:gd name="connsiteY64" fmla="*/ 956215 h 2721843"/>
                <a:gd name="connsiteX65" fmla="*/ 1573141 w 2577605"/>
                <a:gd name="connsiteY65" fmla="*/ 871016 h 2721843"/>
                <a:gd name="connsiteX66" fmla="*/ 1415051 w 2577605"/>
                <a:gd name="connsiteY66" fmla="*/ 639760 h 2721843"/>
                <a:gd name="connsiteX67" fmla="*/ 1050228 w 2577605"/>
                <a:gd name="connsiteY67" fmla="*/ 518047 h 2721843"/>
                <a:gd name="connsiteX68" fmla="*/ 892519 w 2577605"/>
                <a:gd name="connsiteY68" fmla="*/ 521471 h 2721843"/>
                <a:gd name="connsiteX69" fmla="*/ 860151 w 2577605"/>
                <a:gd name="connsiteY69" fmla="*/ 528792 h 2721843"/>
                <a:gd name="connsiteX70" fmla="*/ 902019 w 2577605"/>
                <a:gd name="connsiteY70" fmla="*/ 468601 h 2721843"/>
                <a:gd name="connsiteX71" fmla="*/ 977264 w 2577605"/>
                <a:gd name="connsiteY71" fmla="*/ 311136 h 2721843"/>
                <a:gd name="connsiteX72" fmla="*/ 911424 w 2577605"/>
                <a:gd name="connsiteY72" fmla="*/ 19428 h 2721843"/>
                <a:gd name="connsiteX73" fmla="*/ 906297 w 2577605"/>
                <a:gd name="connsiteY73" fmla="*/ 1619 h 272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577605" h="2721843">
                  <a:moveTo>
                    <a:pt x="2202319" y="1064684"/>
                  </a:moveTo>
                  <a:lnTo>
                    <a:pt x="2577605" y="1390232"/>
                  </a:lnTo>
                  <a:lnTo>
                    <a:pt x="2577605" y="2721843"/>
                  </a:lnTo>
                  <a:lnTo>
                    <a:pt x="661591" y="2721843"/>
                  </a:lnTo>
                  <a:lnTo>
                    <a:pt x="0" y="2147935"/>
                  </a:lnTo>
                  <a:lnTo>
                    <a:pt x="28365" y="2164850"/>
                  </a:lnTo>
                  <a:cubicBezTo>
                    <a:pt x="243053" y="2273632"/>
                    <a:pt x="716788" y="2298047"/>
                    <a:pt x="881237" y="2342548"/>
                  </a:cubicBezTo>
                  <a:lnTo>
                    <a:pt x="932399" y="2356225"/>
                  </a:lnTo>
                  <a:lnTo>
                    <a:pt x="932398" y="2356224"/>
                  </a:lnTo>
                  <a:lnTo>
                    <a:pt x="943743" y="2359257"/>
                  </a:lnTo>
                  <a:lnTo>
                    <a:pt x="948393" y="2360500"/>
                  </a:lnTo>
                  <a:lnTo>
                    <a:pt x="996984" y="2373061"/>
                  </a:lnTo>
                  <a:lnTo>
                    <a:pt x="999965" y="2373832"/>
                  </a:lnTo>
                  <a:lnTo>
                    <a:pt x="999999" y="2373840"/>
                  </a:lnTo>
                  <a:lnTo>
                    <a:pt x="1049556" y="2385825"/>
                  </a:lnTo>
                  <a:lnTo>
                    <a:pt x="1061174" y="2388417"/>
                  </a:lnTo>
                  <a:lnTo>
                    <a:pt x="1084921" y="2393402"/>
                  </a:lnTo>
                  <a:lnTo>
                    <a:pt x="1093282" y="2395031"/>
                  </a:lnTo>
                  <a:lnTo>
                    <a:pt x="1115617" y="2398905"/>
                  </a:lnTo>
                  <a:lnTo>
                    <a:pt x="1115974" y="2398965"/>
                  </a:lnTo>
                  <a:lnTo>
                    <a:pt x="1118911" y="2399457"/>
                  </a:lnTo>
                  <a:lnTo>
                    <a:pt x="1118911" y="2399458"/>
                  </a:lnTo>
                  <a:lnTo>
                    <a:pt x="1142504" y="2403403"/>
                  </a:lnTo>
                  <a:cubicBezTo>
                    <a:pt x="1195724" y="2412871"/>
                    <a:pt x="1196531" y="2414224"/>
                    <a:pt x="1200563" y="2399347"/>
                  </a:cubicBezTo>
                  <a:cubicBezTo>
                    <a:pt x="1201570" y="2395630"/>
                    <a:pt x="1200661" y="2391107"/>
                    <a:pt x="1198558" y="2385750"/>
                  </a:cubicBezTo>
                  <a:lnTo>
                    <a:pt x="1192296" y="2373061"/>
                  </a:lnTo>
                  <a:lnTo>
                    <a:pt x="1189375" y="2367144"/>
                  </a:lnTo>
                  <a:cubicBezTo>
                    <a:pt x="1181813" y="2353029"/>
                    <a:pt x="1172339" y="2335448"/>
                    <a:pt x="1166695" y="2314149"/>
                  </a:cubicBezTo>
                  <a:cubicBezTo>
                    <a:pt x="1155406" y="2271549"/>
                    <a:pt x="1137665" y="2188378"/>
                    <a:pt x="1132828" y="2143750"/>
                  </a:cubicBezTo>
                  <a:lnTo>
                    <a:pt x="1129554" y="2111913"/>
                  </a:lnTo>
                  <a:lnTo>
                    <a:pt x="1107691" y="2108270"/>
                  </a:lnTo>
                  <a:cubicBezTo>
                    <a:pt x="1074164" y="2102660"/>
                    <a:pt x="1033039" y="2094292"/>
                    <a:pt x="881238" y="2053214"/>
                  </a:cubicBezTo>
                  <a:cubicBezTo>
                    <a:pt x="810082" y="2033959"/>
                    <a:pt x="681020" y="2018464"/>
                    <a:pt x="540094" y="1998269"/>
                  </a:cubicBezTo>
                  <a:lnTo>
                    <a:pt x="515358" y="1994455"/>
                  </a:lnTo>
                  <a:lnTo>
                    <a:pt x="85063" y="1621189"/>
                  </a:lnTo>
                  <a:lnTo>
                    <a:pt x="92459" y="1626453"/>
                  </a:lnTo>
                  <a:cubicBezTo>
                    <a:pt x="272329" y="1735235"/>
                    <a:pt x="669234" y="1759650"/>
                    <a:pt x="807015" y="1804150"/>
                  </a:cubicBezTo>
                  <a:cubicBezTo>
                    <a:pt x="976590" y="1858920"/>
                    <a:pt x="981319" y="1855540"/>
                    <a:pt x="1025909" y="1865006"/>
                  </a:cubicBezTo>
                  <a:cubicBezTo>
                    <a:pt x="1070498" y="1874472"/>
                    <a:pt x="1071173" y="1875826"/>
                    <a:pt x="1074552" y="1860950"/>
                  </a:cubicBezTo>
                  <a:cubicBezTo>
                    <a:pt x="1077929" y="1846073"/>
                    <a:pt x="1055633" y="1818349"/>
                    <a:pt x="1046177" y="1775751"/>
                  </a:cubicBezTo>
                  <a:cubicBezTo>
                    <a:pt x="1036719" y="1733151"/>
                    <a:pt x="1021855" y="1649980"/>
                    <a:pt x="1017801" y="1605352"/>
                  </a:cubicBezTo>
                  <a:cubicBezTo>
                    <a:pt x="1013748" y="1560724"/>
                    <a:pt x="1006991" y="1525562"/>
                    <a:pt x="1021855" y="1507981"/>
                  </a:cubicBezTo>
                  <a:cubicBezTo>
                    <a:pt x="1036719" y="1490401"/>
                    <a:pt x="1011722" y="1499867"/>
                    <a:pt x="1106980" y="1499867"/>
                  </a:cubicBezTo>
                  <a:lnTo>
                    <a:pt x="1608901" y="1536871"/>
                  </a:lnTo>
                  <a:lnTo>
                    <a:pt x="1685854" y="1541376"/>
                  </a:lnTo>
                  <a:cubicBezTo>
                    <a:pt x="1718248" y="1542402"/>
                    <a:pt x="1746179" y="1542212"/>
                    <a:pt x="1767715" y="1540437"/>
                  </a:cubicBezTo>
                  <a:cubicBezTo>
                    <a:pt x="1939991" y="1526238"/>
                    <a:pt x="1990155" y="1429373"/>
                    <a:pt x="2047411" y="1382210"/>
                  </a:cubicBezTo>
                  <a:cubicBezTo>
                    <a:pt x="2104669" y="1335047"/>
                    <a:pt x="2083939" y="1296164"/>
                    <a:pt x="2111255" y="1257455"/>
                  </a:cubicBezTo>
                  <a:cubicBezTo>
                    <a:pt x="2138570" y="1218745"/>
                    <a:pt x="2194179" y="1172482"/>
                    <a:pt x="2211307" y="1149956"/>
                  </a:cubicBezTo>
                  <a:lnTo>
                    <a:pt x="2214023" y="1122299"/>
                  </a:lnTo>
                  <a:lnTo>
                    <a:pt x="2214024" y="1122298"/>
                  </a:lnTo>
                  <a:lnTo>
                    <a:pt x="2215638" y="1105856"/>
                  </a:lnTo>
                  <a:close/>
                  <a:moveTo>
                    <a:pt x="723175" y="50397"/>
                  </a:moveTo>
                  <a:lnTo>
                    <a:pt x="810418" y="126079"/>
                  </a:lnTo>
                  <a:lnTo>
                    <a:pt x="804044" y="134390"/>
                  </a:lnTo>
                  <a:cubicBezTo>
                    <a:pt x="790102" y="150817"/>
                    <a:pt x="778004" y="162670"/>
                    <a:pt x="770531" y="165079"/>
                  </a:cubicBezTo>
                  <a:cubicBezTo>
                    <a:pt x="740635" y="174715"/>
                    <a:pt x="740129" y="90024"/>
                    <a:pt x="724929" y="52495"/>
                  </a:cubicBezTo>
                  <a:close/>
                  <a:moveTo>
                    <a:pt x="907702" y="0"/>
                  </a:moveTo>
                  <a:lnTo>
                    <a:pt x="2086828" y="1022852"/>
                  </a:lnTo>
                  <a:lnTo>
                    <a:pt x="2062732" y="1017743"/>
                  </a:lnTo>
                  <a:lnTo>
                    <a:pt x="2040751" y="1025469"/>
                  </a:lnTo>
                  <a:cubicBezTo>
                    <a:pt x="2037087" y="1026757"/>
                    <a:pt x="2037087" y="1026756"/>
                    <a:pt x="2040749" y="1025469"/>
                  </a:cubicBezTo>
                  <a:lnTo>
                    <a:pt x="2062730" y="1017741"/>
                  </a:lnTo>
                  <a:lnTo>
                    <a:pt x="2059571" y="1017070"/>
                  </a:lnTo>
                  <a:cubicBezTo>
                    <a:pt x="2002821" y="1000843"/>
                    <a:pt x="1958231" y="980557"/>
                    <a:pt x="1877160" y="956215"/>
                  </a:cubicBezTo>
                  <a:cubicBezTo>
                    <a:pt x="1796088" y="931872"/>
                    <a:pt x="1650159" y="923757"/>
                    <a:pt x="1573141" y="871016"/>
                  </a:cubicBezTo>
                  <a:cubicBezTo>
                    <a:pt x="1496123" y="818272"/>
                    <a:pt x="1502202" y="698588"/>
                    <a:pt x="1415051" y="639760"/>
                  </a:cubicBezTo>
                  <a:cubicBezTo>
                    <a:pt x="1327899" y="580933"/>
                    <a:pt x="1161700" y="532247"/>
                    <a:pt x="1050228" y="518047"/>
                  </a:cubicBezTo>
                  <a:cubicBezTo>
                    <a:pt x="994492" y="510948"/>
                    <a:pt x="942555" y="513737"/>
                    <a:pt x="892519" y="521471"/>
                  </a:cubicBezTo>
                  <a:lnTo>
                    <a:pt x="860151" y="528792"/>
                  </a:lnTo>
                  <a:lnTo>
                    <a:pt x="902019" y="468601"/>
                  </a:lnTo>
                  <a:cubicBezTo>
                    <a:pt x="936221" y="418141"/>
                    <a:pt x="971184" y="359820"/>
                    <a:pt x="977264" y="311136"/>
                  </a:cubicBezTo>
                  <a:cubicBezTo>
                    <a:pt x="987903" y="225936"/>
                    <a:pt x="933371" y="87931"/>
                    <a:pt x="911424" y="19428"/>
                  </a:cubicBezTo>
                  <a:lnTo>
                    <a:pt x="906297" y="1619"/>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5" name="Freeform 34"/>
            <p:cNvSpPr/>
            <p:nvPr/>
          </p:nvSpPr>
          <p:spPr>
            <a:xfrm>
              <a:off x="6422972" y="4144905"/>
              <a:ext cx="1523557" cy="1598402"/>
            </a:xfrm>
            <a:custGeom>
              <a:avLst/>
              <a:gdLst>
                <a:gd name="connsiteX0" fmla="*/ 20350 w 1803629"/>
                <a:gd name="connsiteY0" fmla="*/ 1414481 h 1890593"/>
                <a:gd name="connsiteX1" fmla="*/ 28849 w 1803629"/>
                <a:gd name="connsiteY1" fmla="*/ 1427625 h 1890593"/>
                <a:gd name="connsiteX2" fmla="*/ 758450 w 1803629"/>
                <a:gd name="connsiteY2" fmla="*/ 1610963 h 1890593"/>
                <a:gd name="connsiteX3" fmla="*/ 935821 w 1803629"/>
                <a:gd name="connsiteY3" fmla="*/ 1654049 h 1890593"/>
                <a:gd name="connsiteX4" fmla="*/ 952945 w 1803629"/>
                <a:gd name="connsiteY4" fmla="*/ 1656900 h 1890593"/>
                <a:gd name="connsiteX5" fmla="*/ 955509 w 1803629"/>
                <a:gd name="connsiteY5" fmla="*/ 1681815 h 1890593"/>
                <a:gd name="connsiteX6" fmla="*/ 982036 w 1803629"/>
                <a:gd name="connsiteY6" fmla="*/ 1815165 h 1890593"/>
                <a:gd name="connsiteX7" fmla="*/ 999800 w 1803629"/>
                <a:gd name="connsiteY7" fmla="*/ 1856638 h 1890593"/>
                <a:gd name="connsiteX8" fmla="*/ 1002088 w 1803629"/>
                <a:gd name="connsiteY8" fmla="*/ 1861269 h 1890593"/>
                <a:gd name="connsiteX9" fmla="*/ 1006993 w 1803629"/>
                <a:gd name="connsiteY9" fmla="*/ 1871199 h 1890593"/>
                <a:gd name="connsiteX10" fmla="*/ 1008563 w 1803629"/>
                <a:gd name="connsiteY10" fmla="*/ 1881840 h 1890593"/>
                <a:gd name="connsiteX11" fmla="*/ 963088 w 1803629"/>
                <a:gd name="connsiteY11" fmla="*/ 1885015 h 1890593"/>
                <a:gd name="connsiteX12" fmla="*/ 851444 w 1803629"/>
                <a:gd name="connsiteY12" fmla="*/ 1861872 h 1890593"/>
                <a:gd name="connsiteX13" fmla="*/ 849109 w 1803629"/>
                <a:gd name="connsiteY13" fmla="*/ 1861269 h 1890593"/>
                <a:gd name="connsiteX14" fmla="*/ 811050 w 1803629"/>
                <a:gd name="connsiteY14" fmla="*/ 1851439 h 1890593"/>
                <a:gd name="connsiteX15" fmla="*/ 758450 w 1803629"/>
                <a:gd name="connsiteY15" fmla="*/ 1837390 h 1890593"/>
                <a:gd name="connsiteX16" fmla="*/ 11902 w 1803629"/>
                <a:gd name="connsiteY16" fmla="*/ 1627840 h 1890593"/>
                <a:gd name="connsiteX17" fmla="*/ 15101 w 1803629"/>
                <a:gd name="connsiteY17" fmla="*/ 1433456 h 1890593"/>
                <a:gd name="connsiteX18" fmla="*/ 776514 w 1803629"/>
                <a:gd name="connsiteY18" fmla="*/ 0 h 1890593"/>
                <a:gd name="connsiteX19" fmla="*/ 833664 w 1803629"/>
                <a:gd name="connsiteY19" fmla="*/ 247650 h 1890593"/>
                <a:gd name="connsiteX20" fmla="*/ 774728 w 1803629"/>
                <a:gd name="connsiteY20" fmla="*/ 370880 h 1890593"/>
                <a:gd name="connsiteX21" fmla="*/ 741935 w 1803629"/>
                <a:gd name="connsiteY21" fmla="*/ 417983 h 1890593"/>
                <a:gd name="connsiteX22" fmla="*/ 767287 w 1803629"/>
                <a:gd name="connsiteY22" fmla="*/ 412254 h 1890593"/>
                <a:gd name="connsiteX23" fmla="*/ 890814 w 1803629"/>
                <a:gd name="connsiteY23" fmla="*/ 409575 h 1890593"/>
                <a:gd name="connsiteX24" fmla="*/ 1176564 w 1803629"/>
                <a:gd name="connsiteY24" fmla="*/ 504825 h 1890593"/>
                <a:gd name="connsiteX25" fmla="*/ 1300389 w 1803629"/>
                <a:gd name="connsiteY25" fmla="*/ 685800 h 1890593"/>
                <a:gd name="connsiteX26" fmla="*/ 1538514 w 1803629"/>
                <a:gd name="connsiteY26" fmla="*/ 752475 h 1890593"/>
                <a:gd name="connsiteX27" fmla="*/ 1681389 w 1803629"/>
                <a:gd name="connsiteY27" fmla="*/ 800100 h 1890593"/>
                <a:gd name="connsiteX28" fmla="*/ 1683864 w 1803629"/>
                <a:gd name="connsiteY28" fmla="*/ 800625 h 1890593"/>
                <a:gd name="connsiteX29" fmla="*/ 1666647 w 1803629"/>
                <a:gd name="connsiteY29" fmla="*/ 806672 h 1890593"/>
                <a:gd name="connsiteX30" fmla="*/ 1666648 w 1803629"/>
                <a:gd name="connsiteY30" fmla="*/ 806673 h 1890593"/>
                <a:gd name="connsiteX31" fmla="*/ 1683865 w 1803629"/>
                <a:gd name="connsiteY31" fmla="*/ 800626 h 1890593"/>
                <a:gd name="connsiteX32" fmla="*/ 1751637 w 1803629"/>
                <a:gd name="connsiteY32" fmla="*/ 814984 h 1890593"/>
                <a:gd name="connsiteX33" fmla="*/ 1778659 w 1803629"/>
                <a:gd name="connsiteY33" fmla="*/ 820479 h 1890593"/>
                <a:gd name="connsiteX34" fmla="*/ 1792761 w 1803629"/>
                <a:gd name="connsiteY34" fmla="*/ 836018 h 1890593"/>
                <a:gd name="connsiteX35" fmla="*/ 1803629 w 1803629"/>
                <a:gd name="connsiteY35" fmla="*/ 869581 h 1890593"/>
                <a:gd name="connsiteX36" fmla="*/ 1802364 w 1803629"/>
                <a:gd name="connsiteY36" fmla="*/ 882448 h 1890593"/>
                <a:gd name="connsiteX37" fmla="*/ 1802363 w 1803629"/>
                <a:gd name="connsiteY37" fmla="*/ 882449 h 1890593"/>
                <a:gd name="connsiteX38" fmla="*/ 1800236 w 1803629"/>
                <a:gd name="connsiteY38" fmla="*/ 904093 h 1890593"/>
                <a:gd name="connsiteX39" fmla="*/ 1721869 w 1803629"/>
                <a:gd name="connsiteY39" fmla="*/ 988219 h 1890593"/>
                <a:gd name="connsiteX40" fmla="*/ 1671864 w 1803629"/>
                <a:gd name="connsiteY40" fmla="*/ 1085850 h 1890593"/>
                <a:gd name="connsiteX41" fmla="*/ 1452789 w 1803629"/>
                <a:gd name="connsiteY41" fmla="*/ 1209675 h 1890593"/>
                <a:gd name="connsiteX42" fmla="*/ 1388672 w 1803629"/>
                <a:gd name="connsiteY42" fmla="*/ 1210410 h 1890593"/>
                <a:gd name="connsiteX43" fmla="*/ 1328397 w 1803629"/>
                <a:gd name="connsiteY43" fmla="*/ 1206884 h 1890593"/>
                <a:gd name="connsiteX44" fmla="*/ 935264 w 1803629"/>
                <a:gd name="connsiteY44" fmla="*/ 1177926 h 1890593"/>
                <a:gd name="connsiteX45" fmla="*/ 868589 w 1803629"/>
                <a:gd name="connsiteY45" fmla="*/ 1184276 h 1890593"/>
                <a:gd name="connsiteX46" fmla="*/ 865414 w 1803629"/>
                <a:gd name="connsiteY46" fmla="*/ 1260476 h 1890593"/>
                <a:gd name="connsiteX47" fmla="*/ 887639 w 1803629"/>
                <a:gd name="connsiteY47" fmla="*/ 1393826 h 1890593"/>
                <a:gd name="connsiteX48" fmla="*/ 909864 w 1803629"/>
                <a:gd name="connsiteY48" fmla="*/ 1460501 h 1890593"/>
                <a:gd name="connsiteX49" fmla="*/ 871764 w 1803629"/>
                <a:gd name="connsiteY49" fmla="*/ 1463676 h 1890593"/>
                <a:gd name="connsiteX50" fmla="*/ 700314 w 1803629"/>
                <a:gd name="connsiteY50" fmla="*/ 1416051 h 1890593"/>
                <a:gd name="connsiteX51" fmla="*/ 74839 w 1803629"/>
                <a:gd name="connsiteY51" fmla="*/ 1206501 h 1890593"/>
                <a:gd name="connsiteX52" fmla="*/ 96968 w 1803629"/>
                <a:gd name="connsiteY52" fmla="*/ 928202 h 1890593"/>
                <a:gd name="connsiteX53" fmla="*/ 121241 w 1803629"/>
                <a:gd name="connsiteY53" fmla="*/ 855118 h 1890593"/>
                <a:gd name="connsiteX54" fmla="*/ 133726 w 1803629"/>
                <a:gd name="connsiteY54" fmla="*/ 810481 h 1890593"/>
                <a:gd name="connsiteX55" fmla="*/ 166914 w 1803629"/>
                <a:gd name="connsiteY55" fmla="*/ 723900 h 1890593"/>
                <a:gd name="connsiteX56" fmla="*/ 376464 w 1803629"/>
                <a:gd name="connsiteY56" fmla="*/ 409575 h 1890593"/>
                <a:gd name="connsiteX57" fmla="*/ 636021 w 1803629"/>
                <a:gd name="connsiteY57" fmla="*/ 45244 h 1890593"/>
                <a:gd name="connsiteX58" fmla="*/ 671739 w 1803629"/>
                <a:gd name="connsiteY58" fmla="*/ 133350 h 1890593"/>
                <a:gd name="connsiteX59" fmla="*/ 776514 w 1803629"/>
                <a:gd name="connsiteY59" fmla="*/ 0 h 1890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803629" h="1890593">
                  <a:moveTo>
                    <a:pt x="20350" y="1414481"/>
                  </a:moveTo>
                  <a:lnTo>
                    <a:pt x="28849" y="1427625"/>
                  </a:lnTo>
                  <a:cubicBezTo>
                    <a:pt x="138682" y="1551525"/>
                    <a:pt x="609827" y="1570780"/>
                    <a:pt x="758450" y="1610963"/>
                  </a:cubicBezTo>
                  <a:cubicBezTo>
                    <a:pt x="877349" y="1643110"/>
                    <a:pt x="909560" y="1649659"/>
                    <a:pt x="935821" y="1654049"/>
                  </a:cubicBezTo>
                  <a:lnTo>
                    <a:pt x="952945" y="1656900"/>
                  </a:lnTo>
                  <a:lnTo>
                    <a:pt x="955509" y="1681815"/>
                  </a:lnTo>
                  <a:cubicBezTo>
                    <a:pt x="959298" y="1716740"/>
                    <a:pt x="973194" y="1781828"/>
                    <a:pt x="982036" y="1815165"/>
                  </a:cubicBezTo>
                  <a:cubicBezTo>
                    <a:pt x="986457" y="1831834"/>
                    <a:pt x="993878" y="1845592"/>
                    <a:pt x="999800" y="1856638"/>
                  </a:cubicBezTo>
                  <a:lnTo>
                    <a:pt x="1002088" y="1861269"/>
                  </a:lnTo>
                  <a:lnTo>
                    <a:pt x="1006993" y="1871199"/>
                  </a:lnTo>
                  <a:cubicBezTo>
                    <a:pt x="1008641" y="1875391"/>
                    <a:pt x="1009352" y="1878930"/>
                    <a:pt x="1008563" y="1881840"/>
                  </a:cubicBezTo>
                  <a:cubicBezTo>
                    <a:pt x="1005405" y="1893482"/>
                    <a:pt x="1004773" y="1892423"/>
                    <a:pt x="963088" y="1885015"/>
                  </a:cubicBezTo>
                  <a:cubicBezTo>
                    <a:pt x="931823" y="1879459"/>
                    <a:pt x="921521" y="1879558"/>
                    <a:pt x="851444" y="1861872"/>
                  </a:cubicBezTo>
                  <a:lnTo>
                    <a:pt x="849109" y="1861269"/>
                  </a:lnTo>
                  <a:lnTo>
                    <a:pt x="811050" y="1851439"/>
                  </a:lnTo>
                  <a:cubicBezTo>
                    <a:pt x="795675" y="1847395"/>
                    <a:pt x="778267" y="1842748"/>
                    <a:pt x="758450" y="1837390"/>
                  </a:cubicBezTo>
                  <a:cubicBezTo>
                    <a:pt x="599919" y="1794528"/>
                    <a:pt x="74430" y="1775477"/>
                    <a:pt x="11902" y="1627840"/>
                  </a:cubicBezTo>
                  <a:cubicBezTo>
                    <a:pt x="-5684" y="1586317"/>
                    <a:pt x="-3085" y="1514824"/>
                    <a:pt x="15101" y="1433456"/>
                  </a:cubicBezTo>
                  <a:close/>
                  <a:moveTo>
                    <a:pt x="776514" y="0"/>
                  </a:moveTo>
                  <a:cubicBezTo>
                    <a:pt x="786039" y="41275"/>
                    <a:pt x="843189" y="171450"/>
                    <a:pt x="833664" y="247650"/>
                  </a:cubicBezTo>
                  <a:cubicBezTo>
                    <a:pt x="828902" y="285750"/>
                    <a:pt x="801517" y="331391"/>
                    <a:pt x="774728" y="370880"/>
                  </a:cubicBezTo>
                  <a:lnTo>
                    <a:pt x="741935" y="417983"/>
                  </a:lnTo>
                  <a:lnTo>
                    <a:pt x="767287" y="412254"/>
                  </a:lnTo>
                  <a:cubicBezTo>
                    <a:pt x="806478" y="406202"/>
                    <a:pt x="847158" y="404019"/>
                    <a:pt x="890814" y="409575"/>
                  </a:cubicBezTo>
                  <a:cubicBezTo>
                    <a:pt x="978126" y="420687"/>
                    <a:pt x="1108302" y="458788"/>
                    <a:pt x="1176564" y="504825"/>
                  </a:cubicBezTo>
                  <a:cubicBezTo>
                    <a:pt x="1244826" y="550862"/>
                    <a:pt x="1240064" y="644525"/>
                    <a:pt x="1300389" y="685800"/>
                  </a:cubicBezTo>
                  <a:cubicBezTo>
                    <a:pt x="1360714" y="727075"/>
                    <a:pt x="1475014" y="733425"/>
                    <a:pt x="1538514" y="752475"/>
                  </a:cubicBezTo>
                  <a:cubicBezTo>
                    <a:pt x="1602014" y="771525"/>
                    <a:pt x="1636939" y="787400"/>
                    <a:pt x="1681389" y="800100"/>
                  </a:cubicBezTo>
                  <a:lnTo>
                    <a:pt x="1683864" y="800625"/>
                  </a:lnTo>
                  <a:lnTo>
                    <a:pt x="1666647" y="806672"/>
                  </a:lnTo>
                  <a:cubicBezTo>
                    <a:pt x="1663778" y="807680"/>
                    <a:pt x="1663778" y="807681"/>
                    <a:pt x="1666648" y="806673"/>
                  </a:cubicBezTo>
                  <a:lnTo>
                    <a:pt x="1683865" y="800626"/>
                  </a:lnTo>
                  <a:lnTo>
                    <a:pt x="1751637" y="814984"/>
                  </a:lnTo>
                  <a:lnTo>
                    <a:pt x="1778659" y="820479"/>
                  </a:lnTo>
                  <a:lnTo>
                    <a:pt x="1792761" y="836018"/>
                  </a:lnTo>
                  <a:cubicBezTo>
                    <a:pt x="1798893" y="846604"/>
                    <a:pt x="1802449" y="858013"/>
                    <a:pt x="1803629" y="869581"/>
                  </a:cubicBezTo>
                  <a:lnTo>
                    <a:pt x="1802364" y="882448"/>
                  </a:lnTo>
                  <a:lnTo>
                    <a:pt x="1802363" y="882449"/>
                  </a:lnTo>
                  <a:lnTo>
                    <a:pt x="1800236" y="904093"/>
                  </a:lnTo>
                  <a:cubicBezTo>
                    <a:pt x="1786820" y="921721"/>
                    <a:pt x="1743264" y="957926"/>
                    <a:pt x="1721869" y="988219"/>
                  </a:cubicBezTo>
                  <a:cubicBezTo>
                    <a:pt x="1700474" y="1018512"/>
                    <a:pt x="1716711" y="1048941"/>
                    <a:pt x="1671864" y="1085850"/>
                  </a:cubicBezTo>
                  <a:cubicBezTo>
                    <a:pt x="1627017" y="1122759"/>
                    <a:pt x="1587726" y="1198563"/>
                    <a:pt x="1452789" y="1209675"/>
                  </a:cubicBezTo>
                  <a:cubicBezTo>
                    <a:pt x="1435922" y="1211064"/>
                    <a:pt x="1414044" y="1211213"/>
                    <a:pt x="1388672" y="1210410"/>
                  </a:cubicBezTo>
                  <a:lnTo>
                    <a:pt x="1328397" y="1206884"/>
                  </a:lnTo>
                  <a:lnTo>
                    <a:pt x="935264" y="1177926"/>
                  </a:lnTo>
                  <a:cubicBezTo>
                    <a:pt x="860652" y="1177926"/>
                    <a:pt x="880231" y="1170518"/>
                    <a:pt x="868589" y="1184276"/>
                  </a:cubicBezTo>
                  <a:cubicBezTo>
                    <a:pt x="856947" y="1198034"/>
                    <a:pt x="862239" y="1225551"/>
                    <a:pt x="865414" y="1260476"/>
                  </a:cubicBezTo>
                  <a:cubicBezTo>
                    <a:pt x="868589" y="1295401"/>
                    <a:pt x="880231" y="1360489"/>
                    <a:pt x="887639" y="1393826"/>
                  </a:cubicBezTo>
                  <a:cubicBezTo>
                    <a:pt x="895047" y="1427163"/>
                    <a:pt x="912510" y="1448859"/>
                    <a:pt x="909864" y="1460501"/>
                  </a:cubicBezTo>
                  <a:cubicBezTo>
                    <a:pt x="907218" y="1472143"/>
                    <a:pt x="906689" y="1471084"/>
                    <a:pt x="871764" y="1463676"/>
                  </a:cubicBezTo>
                  <a:cubicBezTo>
                    <a:pt x="836839" y="1456268"/>
                    <a:pt x="833135" y="1458913"/>
                    <a:pt x="700314" y="1416051"/>
                  </a:cubicBezTo>
                  <a:cubicBezTo>
                    <a:pt x="567493" y="1373189"/>
                    <a:pt x="127226" y="1354138"/>
                    <a:pt x="74839" y="1206501"/>
                  </a:cubicBezTo>
                  <a:cubicBezTo>
                    <a:pt x="55194" y="1151137"/>
                    <a:pt x="65612" y="1042493"/>
                    <a:pt x="96968" y="928202"/>
                  </a:cubicBezTo>
                  <a:lnTo>
                    <a:pt x="121241" y="855118"/>
                  </a:lnTo>
                  <a:lnTo>
                    <a:pt x="133726" y="810481"/>
                  </a:lnTo>
                  <a:cubicBezTo>
                    <a:pt x="143300" y="781000"/>
                    <a:pt x="154214" y="752078"/>
                    <a:pt x="166914" y="723900"/>
                  </a:cubicBezTo>
                  <a:cubicBezTo>
                    <a:pt x="217714" y="611188"/>
                    <a:pt x="298280" y="522684"/>
                    <a:pt x="376464" y="409575"/>
                  </a:cubicBezTo>
                  <a:cubicBezTo>
                    <a:pt x="454648" y="296466"/>
                    <a:pt x="610703" y="-17209"/>
                    <a:pt x="636021" y="45244"/>
                  </a:cubicBezTo>
                  <a:cubicBezTo>
                    <a:pt x="647927" y="74613"/>
                    <a:pt x="648324" y="140891"/>
                    <a:pt x="671739" y="133350"/>
                  </a:cubicBezTo>
                  <a:cubicBezTo>
                    <a:pt x="695154" y="125809"/>
                    <a:pt x="776514" y="0"/>
                    <a:pt x="776514" y="0"/>
                  </a:cubicBezTo>
                  <a:close/>
                </a:path>
              </a:pathLst>
            </a:custGeom>
            <a:solidFill>
              <a:srgbClr val="1BC3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spTree>
    <p:extLst>
      <p:ext uri="{BB962C8B-B14F-4D97-AF65-F5344CB8AC3E}">
        <p14:creationId xmlns:p14="http://schemas.microsoft.com/office/powerpoint/2010/main" val="8797005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Growth Share Matrix</a:t>
            </a:r>
          </a:p>
        </p:txBody>
      </p:sp>
      <p:sp>
        <p:nvSpPr>
          <p:cNvPr id="5" name="Title 4"/>
          <p:cNvSpPr>
            <a:spLocks noGrp="1"/>
          </p:cNvSpPr>
          <p:nvPr>
            <p:ph type="title"/>
          </p:nvPr>
        </p:nvSpPr>
        <p:spPr/>
        <p:txBody>
          <a:bodyPr/>
          <a:lstStyle/>
          <a:p>
            <a:r>
              <a:rPr lang="en-US" dirty="0"/>
              <a:t>Boston Consulting Group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18</a:t>
            </a:fld>
            <a:endParaRPr lang="en-US"/>
          </a:p>
        </p:txBody>
      </p:sp>
      <p:grpSp>
        <p:nvGrpSpPr>
          <p:cNvPr id="2" name="Group 1"/>
          <p:cNvGrpSpPr/>
          <p:nvPr/>
        </p:nvGrpSpPr>
        <p:grpSpPr>
          <a:xfrm>
            <a:off x="1418196" y="1402066"/>
            <a:ext cx="9824663" cy="4581772"/>
            <a:chOff x="4005982" y="1769592"/>
            <a:chExt cx="4358581" cy="4581772"/>
          </a:xfrm>
        </p:grpSpPr>
        <p:cxnSp>
          <p:nvCxnSpPr>
            <p:cNvPr id="63" name="Straight Arrow Connector 62"/>
            <p:cNvCxnSpPr/>
            <p:nvPr/>
          </p:nvCxnSpPr>
          <p:spPr>
            <a:xfrm flipH="1">
              <a:off x="4005982" y="6351363"/>
              <a:ext cx="4358570"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8364563" y="1769592"/>
              <a:ext cx="0" cy="45817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rot="16200000">
            <a:off x="10453131" y="3253209"/>
            <a:ext cx="1579407" cy="477054"/>
          </a:xfrm>
          <a:prstGeom prst="rect">
            <a:avLst/>
          </a:prstGeom>
          <a:solidFill>
            <a:schemeClr val="bg1"/>
          </a:solidFill>
        </p:spPr>
        <p:txBody>
          <a:bodyPr wrap="none" tIns="0" rtlCol="0" anchor="ctr">
            <a:spAutoFit/>
          </a:bodyPr>
          <a:lstStyle/>
          <a:p>
            <a:r>
              <a:rPr lang="en-US" sz="2800" b="1" dirty="0" smtClean="0"/>
              <a:t>GROWTH</a:t>
            </a:r>
            <a:endParaRPr lang="en-US" sz="2800" b="1" dirty="0"/>
          </a:p>
        </p:txBody>
      </p:sp>
      <p:sp>
        <p:nvSpPr>
          <p:cNvPr id="21" name="TextBox 20"/>
          <p:cNvSpPr txBox="1"/>
          <p:nvPr/>
        </p:nvSpPr>
        <p:spPr>
          <a:xfrm>
            <a:off x="4804654" y="5722228"/>
            <a:ext cx="2649292" cy="523220"/>
          </a:xfrm>
          <a:prstGeom prst="rect">
            <a:avLst/>
          </a:prstGeom>
          <a:solidFill>
            <a:schemeClr val="bg1"/>
          </a:solidFill>
        </p:spPr>
        <p:txBody>
          <a:bodyPr wrap="none" rtlCol="0" anchor="ctr">
            <a:spAutoFit/>
          </a:bodyPr>
          <a:lstStyle/>
          <a:p>
            <a:pPr algn="ctr"/>
            <a:r>
              <a:rPr lang="en-US" sz="2800" b="1" dirty="0" smtClean="0"/>
              <a:t>SHARE</a:t>
            </a:r>
            <a:endParaRPr lang="en-US" sz="2800" b="1" dirty="0"/>
          </a:p>
        </p:txBody>
      </p:sp>
      <p:sp>
        <p:nvSpPr>
          <p:cNvPr id="90" name="Rectangle 89"/>
          <p:cNvSpPr/>
          <p:nvPr/>
        </p:nvSpPr>
        <p:spPr>
          <a:xfrm>
            <a:off x="1415479" y="1398780"/>
            <a:ext cx="4624867"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solidFill>
                  <a:schemeClr val="bg1"/>
                </a:solidFill>
              </a:rPr>
              <a:t>HIGH MARKET SHARE</a:t>
            </a:r>
          </a:p>
          <a:p>
            <a:endParaRPr lang="en-US" sz="2400" b="1" dirty="0">
              <a:solidFill>
                <a:schemeClr val="bg1"/>
              </a:solidFill>
            </a:endParaRPr>
          </a:p>
          <a:p>
            <a:r>
              <a:rPr lang="en-US" sz="2400" b="1" dirty="0" smtClean="0">
                <a:solidFill>
                  <a:schemeClr val="bg1"/>
                </a:solidFill>
              </a:rPr>
              <a:t>FAST GROWTH MARKET</a:t>
            </a:r>
            <a:endParaRPr lang="en-US" sz="2400" b="1" dirty="0">
              <a:solidFill>
                <a:schemeClr val="bg1"/>
              </a:solidFill>
            </a:endParaRPr>
          </a:p>
        </p:txBody>
      </p:sp>
      <p:sp>
        <p:nvSpPr>
          <p:cNvPr id="98" name="Rectangle 97"/>
          <p:cNvSpPr/>
          <p:nvPr/>
        </p:nvSpPr>
        <p:spPr>
          <a:xfrm>
            <a:off x="6215535" y="3579218"/>
            <a:ext cx="4624867"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solidFill>
                  <a:schemeClr val="bg1"/>
                </a:solidFill>
              </a:rPr>
              <a:t>LOW MARKET SHARE</a:t>
            </a:r>
          </a:p>
          <a:p>
            <a:endParaRPr lang="en-US" sz="2400" b="1" dirty="0">
              <a:solidFill>
                <a:schemeClr val="bg1"/>
              </a:solidFill>
            </a:endParaRPr>
          </a:p>
          <a:p>
            <a:r>
              <a:rPr lang="en-US" sz="2400" b="1" dirty="0" smtClean="0">
                <a:solidFill>
                  <a:schemeClr val="bg1"/>
                </a:solidFill>
              </a:rPr>
              <a:t>SLOW SHRINKING MARKET</a:t>
            </a:r>
            <a:endParaRPr lang="en-US" sz="2400" b="1" dirty="0">
              <a:solidFill>
                <a:schemeClr val="bg1"/>
              </a:solidFill>
            </a:endParaRPr>
          </a:p>
        </p:txBody>
      </p:sp>
      <p:sp>
        <p:nvSpPr>
          <p:cNvPr id="105" name="Rectangle 104"/>
          <p:cNvSpPr/>
          <p:nvPr/>
        </p:nvSpPr>
        <p:spPr>
          <a:xfrm>
            <a:off x="6215535" y="1398780"/>
            <a:ext cx="4624869"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solidFill>
                  <a:schemeClr val="bg1"/>
                </a:solidFill>
              </a:rPr>
              <a:t>LOW MARKET SHARE</a:t>
            </a:r>
          </a:p>
          <a:p>
            <a:endParaRPr lang="en-US" sz="2400" b="1" dirty="0">
              <a:solidFill>
                <a:schemeClr val="bg1"/>
              </a:solidFill>
            </a:endParaRPr>
          </a:p>
          <a:p>
            <a:r>
              <a:rPr lang="en-US" sz="2400" b="1" dirty="0" smtClean="0">
                <a:solidFill>
                  <a:schemeClr val="bg1"/>
                </a:solidFill>
              </a:rPr>
              <a:t>FAST GROWING MARKET</a:t>
            </a:r>
            <a:endParaRPr lang="en-US" sz="2400" b="1" dirty="0">
              <a:solidFill>
                <a:schemeClr val="bg1"/>
              </a:solidFill>
            </a:endParaRPr>
          </a:p>
        </p:txBody>
      </p:sp>
      <p:sp>
        <p:nvSpPr>
          <p:cNvPr id="117" name="Rectangle 116"/>
          <p:cNvSpPr/>
          <p:nvPr/>
        </p:nvSpPr>
        <p:spPr>
          <a:xfrm>
            <a:off x="1415479" y="3579218"/>
            <a:ext cx="4624867"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solidFill>
                  <a:schemeClr val="bg1"/>
                </a:solidFill>
              </a:rPr>
              <a:t>HIGH MARKET SHARE</a:t>
            </a:r>
          </a:p>
          <a:p>
            <a:endParaRPr lang="en-US" sz="2400" b="1" dirty="0">
              <a:solidFill>
                <a:schemeClr val="bg1"/>
              </a:solidFill>
            </a:endParaRPr>
          </a:p>
          <a:p>
            <a:r>
              <a:rPr lang="en-US" sz="2400" b="1" dirty="0" smtClean="0">
                <a:solidFill>
                  <a:schemeClr val="bg1"/>
                </a:solidFill>
              </a:rPr>
              <a:t>SLOW MARKET GROWTH</a:t>
            </a:r>
            <a:endParaRPr lang="en-US" sz="2400" b="1" dirty="0">
              <a:solidFill>
                <a:schemeClr val="bg1"/>
              </a:solidFill>
            </a:endParaRPr>
          </a:p>
        </p:txBody>
      </p:sp>
      <p:grpSp>
        <p:nvGrpSpPr>
          <p:cNvPr id="9" name="Group 8"/>
          <p:cNvGrpSpPr/>
          <p:nvPr/>
        </p:nvGrpSpPr>
        <p:grpSpPr>
          <a:xfrm>
            <a:off x="4858761" y="2219301"/>
            <a:ext cx="1181585" cy="1182015"/>
            <a:chOff x="4285533" y="2046436"/>
            <a:chExt cx="1721780" cy="1722406"/>
          </a:xfrm>
        </p:grpSpPr>
        <p:sp>
          <p:nvSpPr>
            <p:cNvPr id="26" name="Freeform 25"/>
            <p:cNvSpPr/>
            <p:nvPr/>
          </p:nvSpPr>
          <p:spPr>
            <a:xfrm>
              <a:off x="4562961" y="2053015"/>
              <a:ext cx="1444352" cy="1715827"/>
            </a:xfrm>
            <a:custGeom>
              <a:avLst/>
              <a:gdLst>
                <a:gd name="connsiteX0" fmla="*/ 1161796 w 1444352"/>
                <a:gd name="connsiteY0" fmla="*/ 545696 h 1715827"/>
                <a:gd name="connsiteX1" fmla="*/ 1444352 w 1444352"/>
                <a:gd name="connsiteY1" fmla="*/ 790805 h 1715827"/>
                <a:gd name="connsiteX2" fmla="*/ 1444352 w 1444352"/>
                <a:gd name="connsiteY2" fmla="*/ 1715827 h 1715827"/>
                <a:gd name="connsiteX3" fmla="*/ 324888 w 1444352"/>
                <a:gd name="connsiteY3" fmla="*/ 1715827 h 1715827"/>
                <a:gd name="connsiteX4" fmla="*/ 0 w 1444352"/>
                <a:gd name="connsiteY4" fmla="*/ 1433998 h 1715827"/>
                <a:gd name="connsiteX5" fmla="*/ 443084 w 1444352"/>
                <a:gd name="connsiteY5" fmla="*/ 1095214 h 1715827"/>
                <a:gd name="connsiteX6" fmla="*/ 888385 w 1444352"/>
                <a:gd name="connsiteY6" fmla="*/ 1435693 h 1715827"/>
                <a:gd name="connsiteX7" fmla="*/ 718290 w 1444352"/>
                <a:gd name="connsiteY7" fmla="*/ 884793 h 1715827"/>
                <a:gd name="connsiteX8" fmla="*/ 445117 w 1444352"/>
                <a:gd name="connsiteY8" fmla="*/ 0 h 1715827"/>
                <a:gd name="connsiteX9" fmla="*/ 1072601 w 1444352"/>
                <a:gd name="connsiteY9" fmla="*/ 544322 h 1715827"/>
                <a:gd name="connsiteX10" fmla="*/ 613173 w 1444352"/>
                <a:gd name="connsiteY10" fmla="*/ 544325 h 1715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4352" h="1715827">
                  <a:moveTo>
                    <a:pt x="1161796" y="545696"/>
                  </a:moveTo>
                  <a:lnTo>
                    <a:pt x="1444352" y="790805"/>
                  </a:lnTo>
                  <a:lnTo>
                    <a:pt x="1444352" y="1715827"/>
                  </a:lnTo>
                  <a:lnTo>
                    <a:pt x="324888" y="1715827"/>
                  </a:lnTo>
                  <a:lnTo>
                    <a:pt x="0" y="1433998"/>
                  </a:lnTo>
                  <a:lnTo>
                    <a:pt x="443084" y="1095214"/>
                  </a:lnTo>
                  <a:lnTo>
                    <a:pt x="888385" y="1435693"/>
                  </a:lnTo>
                  <a:lnTo>
                    <a:pt x="718290" y="884793"/>
                  </a:lnTo>
                  <a:close/>
                  <a:moveTo>
                    <a:pt x="445117" y="0"/>
                  </a:moveTo>
                  <a:lnTo>
                    <a:pt x="1072601" y="544322"/>
                  </a:lnTo>
                  <a:lnTo>
                    <a:pt x="613173" y="544325"/>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p>
          </p:txBody>
        </p:sp>
        <p:sp>
          <p:nvSpPr>
            <p:cNvPr id="27" name="Freeform 26"/>
            <p:cNvSpPr/>
            <p:nvPr/>
          </p:nvSpPr>
          <p:spPr>
            <a:xfrm>
              <a:off x="4285533" y="2046436"/>
              <a:ext cx="1441025" cy="1442272"/>
            </a:xfrm>
            <a:custGeom>
              <a:avLst/>
              <a:gdLst>
                <a:gd name="connsiteX0" fmla="*/ 1088994 w 2177987"/>
                <a:gd name="connsiteY0" fmla="*/ 0 h 2179872"/>
                <a:gd name="connsiteX1" fmla="*/ 1346066 w 2177987"/>
                <a:gd name="connsiteY1" fmla="*/ 832643 h 2179872"/>
                <a:gd name="connsiteX2" fmla="*/ 2177987 w 2177987"/>
                <a:gd name="connsiteY2" fmla="*/ 832637 h 2179872"/>
                <a:gd name="connsiteX3" fmla="*/ 1504945 w 2177987"/>
                <a:gd name="connsiteY3" fmla="*/ 1347233 h 2179872"/>
                <a:gd name="connsiteX4" fmla="*/ 1762028 w 2177987"/>
                <a:gd name="connsiteY4" fmla="*/ 2179872 h 2179872"/>
                <a:gd name="connsiteX5" fmla="*/ 1088994 w 2177987"/>
                <a:gd name="connsiteY5" fmla="*/ 1665267 h 2179872"/>
                <a:gd name="connsiteX6" fmla="*/ 415959 w 2177987"/>
                <a:gd name="connsiteY6" fmla="*/ 2179872 h 2179872"/>
                <a:gd name="connsiteX7" fmla="*/ 673042 w 2177987"/>
                <a:gd name="connsiteY7" fmla="*/ 1347233 h 2179872"/>
                <a:gd name="connsiteX8" fmla="*/ 0 w 2177987"/>
                <a:gd name="connsiteY8" fmla="*/ 832637 h 2179872"/>
                <a:gd name="connsiteX9" fmla="*/ 831921 w 2177987"/>
                <a:gd name="connsiteY9" fmla="*/ 832643 h 2179872"/>
                <a:gd name="connsiteX10" fmla="*/ 1088994 w 2177987"/>
                <a:gd name="connsiteY10" fmla="*/ 0 h 2179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7987" h="2179872">
                  <a:moveTo>
                    <a:pt x="1088994" y="0"/>
                  </a:moveTo>
                  <a:lnTo>
                    <a:pt x="1346066" y="832643"/>
                  </a:lnTo>
                  <a:lnTo>
                    <a:pt x="2177987" y="832637"/>
                  </a:lnTo>
                  <a:lnTo>
                    <a:pt x="1504945" y="1347233"/>
                  </a:lnTo>
                  <a:lnTo>
                    <a:pt x="1762028" y="2179872"/>
                  </a:lnTo>
                  <a:lnTo>
                    <a:pt x="1088994" y="1665267"/>
                  </a:lnTo>
                  <a:lnTo>
                    <a:pt x="415959" y="2179872"/>
                  </a:lnTo>
                  <a:lnTo>
                    <a:pt x="673042" y="1347233"/>
                  </a:lnTo>
                  <a:lnTo>
                    <a:pt x="0" y="832637"/>
                  </a:lnTo>
                  <a:lnTo>
                    <a:pt x="831921" y="832643"/>
                  </a:lnTo>
                  <a:lnTo>
                    <a:pt x="1088994" y="0"/>
                  </a:lnTo>
                  <a:close/>
                </a:path>
              </a:pathLst>
            </a:custGeom>
            <a:solidFill>
              <a:srgbClr val="55A4D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p>
          </p:txBody>
        </p:sp>
      </p:grpSp>
      <p:grpSp>
        <p:nvGrpSpPr>
          <p:cNvPr id="10" name="Group 9"/>
          <p:cNvGrpSpPr/>
          <p:nvPr/>
        </p:nvGrpSpPr>
        <p:grpSpPr>
          <a:xfrm>
            <a:off x="9908112" y="2243590"/>
            <a:ext cx="932292" cy="1157725"/>
            <a:chOff x="6827504" y="2081831"/>
            <a:chExt cx="1358515" cy="1687011"/>
          </a:xfrm>
        </p:grpSpPr>
        <p:sp>
          <p:nvSpPr>
            <p:cNvPr id="28" name="Freeform 27"/>
            <p:cNvSpPr/>
            <p:nvPr/>
          </p:nvSpPr>
          <p:spPr>
            <a:xfrm>
              <a:off x="6849572" y="2201797"/>
              <a:ext cx="1336447" cy="1567045"/>
            </a:xfrm>
            <a:custGeom>
              <a:avLst/>
              <a:gdLst>
                <a:gd name="connsiteX0" fmla="*/ 358335 w 2019208"/>
                <a:gd name="connsiteY0" fmla="*/ 115471 h 2367615"/>
                <a:gd name="connsiteX1" fmla="*/ 502988 w 2019208"/>
                <a:gd name="connsiteY1" fmla="*/ 138467 h 2367615"/>
                <a:gd name="connsiteX2" fmla="*/ 605360 w 2019208"/>
                <a:gd name="connsiteY2" fmla="*/ 204489 h 2367615"/>
                <a:gd name="connsiteX3" fmla="*/ 666188 w 2019208"/>
                <a:gd name="connsiteY3" fmla="*/ 306859 h 2367615"/>
                <a:gd name="connsiteX4" fmla="*/ 686217 w 2019208"/>
                <a:gd name="connsiteY4" fmla="*/ 437419 h 2367615"/>
                <a:gd name="connsiteX5" fmla="*/ 669156 w 2019208"/>
                <a:gd name="connsiteY5" fmla="*/ 557593 h 2367615"/>
                <a:gd name="connsiteX6" fmla="*/ 615003 w 2019208"/>
                <a:gd name="connsiteY6" fmla="*/ 655513 h 2367615"/>
                <a:gd name="connsiteX7" fmla="*/ 572904 w 2019208"/>
                <a:gd name="connsiteY7" fmla="*/ 692974 h 2367615"/>
                <a:gd name="connsiteX8" fmla="*/ 566237 w 2019208"/>
                <a:gd name="connsiteY8" fmla="*/ 696723 h 2367615"/>
                <a:gd name="connsiteX9" fmla="*/ 0 w 2019208"/>
                <a:gd name="connsiteY9" fmla="*/ 205532 h 2367615"/>
                <a:gd name="connsiteX10" fmla="*/ 14132 w 2019208"/>
                <a:gd name="connsiteY10" fmla="*/ 210424 h 2367615"/>
                <a:gd name="connsiteX11" fmla="*/ 56416 w 2019208"/>
                <a:gd name="connsiteY11" fmla="*/ 195587 h 2367615"/>
                <a:gd name="connsiteX12" fmla="*/ 125404 w 2019208"/>
                <a:gd name="connsiteY12" fmla="*/ 162947 h 2367615"/>
                <a:gd name="connsiteX13" fmla="*/ 224807 w 2019208"/>
                <a:gd name="connsiteY13" fmla="*/ 130307 h 2367615"/>
                <a:gd name="connsiteX14" fmla="*/ 358335 w 2019208"/>
                <a:gd name="connsiteY14" fmla="*/ 115471 h 2367615"/>
                <a:gd name="connsiteX15" fmla="*/ 929836 w 2019208"/>
                <a:gd name="connsiteY15" fmla="*/ 0 h 2367615"/>
                <a:gd name="connsiteX16" fmla="*/ 2019208 w 2019208"/>
                <a:gd name="connsiteY16" fmla="*/ 944994 h 2367615"/>
                <a:gd name="connsiteX17" fmla="*/ 2019208 w 2019208"/>
                <a:gd name="connsiteY17" fmla="*/ 2367615 h 2367615"/>
                <a:gd name="connsiteX18" fmla="*/ 873037 w 2019208"/>
                <a:gd name="connsiteY18" fmla="*/ 2367615 h 2367615"/>
                <a:gd name="connsiteX19" fmla="*/ 301037 w 2019208"/>
                <a:gd name="connsiteY19" fmla="*/ 1871425 h 2367615"/>
                <a:gd name="connsiteX20" fmla="*/ 330147 w 2019208"/>
                <a:gd name="connsiteY20" fmla="*/ 1883218 h 2367615"/>
                <a:gd name="connsiteX21" fmla="*/ 432519 w 2019208"/>
                <a:gd name="connsiteY21" fmla="*/ 1894345 h 2367615"/>
                <a:gd name="connsiteX22" fmla="*/ 532663 w 2019208"/>
                <a:gd name="connsiteY22" fmla="*/ 1883219 h 2367615"/>
                <a:gd name="connsiteX23" fmla="*/ 597942 w 2019208"/>
                <a:gd name="connsiteY23" fmla="*/ 1846869 h 2367615"/>
                <a:gd name="connsiteX24" fmla="*/ 632067 w 2019208"/>
                <a:gd name="connsiteY24" fmla="*/ 1780106 h 2367615"/>
                <a:gd name="connsiteX25" fmla="*/ 641709 w 2019208"/>
                <a:gd name="connsiteY25" fmla="*/ 1677735 h 2367615"/>
                <a:gd name="connsiteX26" fmla="*/ 639298 w 2019208"/>
                <a:gd name="connsiteY26" fmla="*/ 1620430 h 2367615"/>
                <a:gd name="connsiteX27" fmla="*/ 636114 w 2019208"/>
                <a:gd name="connsiteY27" fmla="*/ 1599601 h 2367615"/>
                <a:gd name="connsiteX28" fmla="*/ 270782 w 2019208"/>
                <a:gd name="connsiteY28" fmla="*/ 1282689 h 2367615"/>
                <a:gd name="connsiteX29" fmla="*/ 294539 w 2019208"/>
                <a:gd name="connsiteY29" fmla="*/ 1296442 h 2367615"/>
                <a:gd name="connsiteX30" fmla="*/ 347208 w 2019208"/>
                <a:gd name="connsiteY30" fmla="*/ 1304602 h 2367615"/>
                <a:gd name="connsiteX31" fmla="*/ 429550 w 2019208"/>
                <a:gd name="connsiteY31" fmla="*/ 1306828 h 2367615"/>
                <a:gd name="connsiteX32" fmla="*/ 547498 w 2019208"/>
                <a:gd name="connsiteY32" fmla="*/ 1293475 h 2367615"/>
                <a:gd name="connsiteX33" fmla="*/ 589781 w 2019208"/>
                <a:gd name="connsiteY33" fmla="*/ 1253418 h 2367615"/>
                <a:gd name="connsiteX34" fmla="*/ 601650 w 2019208"/>
                <a:gd name="connsiteY34" fmla="*/ 964109 h 2367615"/>
                <a:gd name="connsiteX35" fmla="*/ 796748 w 2019208"/>
                <a:gd name="connsiteY35" fmla="*/ 909215 h 2367615"/>
                <a:gd name="connsiteX36" fmla="*/ 948078 w 2019208"/>
                <a:gd name="connsiteY36" fmla="*/ 794976 h 2367615"/>
                <a:gd name="connsiteX37" fmla="*/ 1045998 w 2019208"/>
                <a:gd name="connsiteY37" fmla="*/ 625841 h 2367615"/>
                <a:gd name="connsiteX38" fmla="*/ 1080863 w 2019208"/>
                <a:gd name="connsiteY38" fmla="*/ 406265 h 2367615"/>
                <a:gd name="connsiteX39" fmla="*/ 1043772 w 2019208"/>
                <a:gd name="connsiteY39" fmla="*/ 183719 h 2367615"/>
                <a:gd name="connsiteX40" fmla="*/ 996110 w 2019208"/>
                <a:gd name="connsiteY40" fmla="*/ 84316 h 2367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019208" h="2367615">
                  <a:moveTo>
                    <a:pt x="358335" y="115471"/>
                  </a:moveTo>
                  <a:cubicBezTo>
                    <a:pt x="413724" y="115471"/>
                    <a:pt x="461942" y="123138"/>
                    <a:pt x="502988" y="138467"/>
                  </a:cubicBezTo>
                  <a:cubicBezTo>
                    <a:pt x="544036" y="153799"/>
                    <a:pt x="578160" y="175806"/>
                    <a:pt x="605360" y="204489"/>
                  </a:cubicBezTo>
                  <a:cubicBezTo>
                    <a:pt x="632559" y="233174"/>
                    <a:pt x="652836" y="267296"/>
                    <a:pt x="666188" y="306859"/>
                  </a:cubicBezTo>
                  <a:cubicBezTo>
                    <a:pt x="679541" y="346424"/>
                    <a:pt x="686216" y="389944"/>
                    <a:pt x="686217" y="437419"/>
                  </a:cubicBezTo>
                  <a:cubicBezTo>
                    <a:pt x="686217" y="479951"/>
                    <a:pt x="680530" y="520009"/>
                    <a:pt x="669156" y="557593"/>
                  </a:cubicBezTo>
                  <a:cubicBezTo>
                    <a:pt x="657781" y="595178"/>
                    <a:pt x="639730" y="627819"/>
                    <a:pt x="615003" y="655513"/>
                  </a:cubicBezTo>
                  <a:cubicBezTo>
                    <a:pt x="602639" y="669361"/>
                    <a:pt x="588606" y="681848"/>
                    <a:pt x="572904" y="692974"/>
                  </a:cubicBezTo>
                  <a:lnTo>
                    <a:pt x="566237" y="696723"/>
                  </a:lnTo>
                  <a:lnTo>
                    <a:pt x="0" y="205532"/>
                  </a:lnTo>
                  <a:lnTo>
                    <a:pt x="14132" y="210424"/>
                  </a:lnTo>
                  <a:cubicBezTo>
                    <a:pt x="24023" y="210425"/>
                    <a:pt x="38117" y="205478"/>
                    <a:pt x="56416" y="195587"/>
                  </a:cubicBezTo>
                  <a:cubicBezTo>
                    <a:pt x="74714" y="185696"/>
                    <a:pt x="97711" y="174816"/>
                    <a:pt x="125404" y="162947"/>
                  </a:cubicBezTo>
                  <a:cubicBezTo>
                    <a:pt x="153099" y="151078"/>
                    <a:pt x="186234" y="140198"/>
                    <a:pt x="224807" y="130307"/>
                  </a:cubicBezTo>
                  <a:cubicBezTo>
                    <a:pt x="263383" y="120417"/>
                    <a:pt x="307892" y="115471"/>
                    <a:pt x="358335" y="115471"/>
                  </a:cubicBezTo>
                  <a:close/>
                  <a:moveTo>
                    <a:pt x="929836" y="0"/>
                  </a:moveTo>
                  <a:lnTo>
                    <a:pt x="2019208" y="944994"/>
                  </a:lnTo>
                  <a:lnTo>
                    <a:pt x="2019208" y="2367615"/>
                  </a:lnTo>
                  <a:lnTo>
                    <a:pt x="873037" y="2367615"/>
                  </a:lnTo>
                  <a:lnTo>
                    <a:pt x="301037" y="1871425"/>
                  </a:lnTo>
                  <a:lnTo>
                    <a:pt x="330147" y="1883218"/>
                  </a:lnTo>
                  <a:cubicBezTo>
                    <a:pt x="356852" y="1890636"/>
                    <a:pt x="390976" y="1894345"/>
                    <a:pt x="432519" y="1894345"/>
                  </a:cubicBezTo>
                  <a:cubicBezTo>
                    <a:pt x="472081" y="1894345"/>
                    <a:pt x="505464" y="1890636"/>
                    <a:pt x="532663" y="1883219"/>
                  </a:cubicBezTo>
                  <a:cubicBezTo>
                    <a:pt x="559863" y="1875801"/>
                    <a:pt x="581623" y="1863683"/>
                    <a:pt x="597942" y="1846869"/>
                  </a:cubicBezTo>
                  <a:cubicBezTo>
                    <a:pt x="614263" y="1830054"/>
                    <a:pt x="625638" y="1807800"/>
                    <a:pt x="632067" y="1780106"/>
                  </a:cubicBezTo>
                  <a:cubicBezTo>
                    <a:pt x="638496" y="1752411"/>
                    <a:pt x="641709" y="1718288"/>
                    <a:pt x="641709" y="1677735"/>
                  </a:cubicBezTo>
                  <a:cubicBezTo>
                    <a:pt x="641710" y="1656965"/>
                    <a:pt x="640906" y="1637863"/>
                    <a:pt x="639298" y="1620430"/>
                  </a:cubicBezTo>
                  <a:lnTo>
                    <a:pt x="636114" y="1599601"/>
                  </a:lnTo>
                  <a:lnTo>
                    <a:pt x="270782" y="1282689"/>
                  </a:lnTo>
                  <a:lnTo>
                    <a:pt x="294539" y="1296442"/>
                  </a:lnTo>
                  <a:cubicBezTo>
                    <a:pt x="307397" y="1300398"/>
                    <a:pt x="324953" y="1303118"/>
                    <a:pt x="347208" y="1304602"/>
                  </a:cubicBezTo>
                  <a:cubicBezTo>
                    <a:pt x="369462" y="1306086"/>
                    <a:pt x="396910" y="1306827"/>
                    <a:pt x="429550" y="1306828"/>
                  </a:cubicBezTo>
                  <a:cubicBezTo>
                    <a:pt x="480983" y="1306827"/>
                    <a:pt x="520298" y="1302377"/>
                    <a:pt x="547498" y="1293475"/>
                  </a:cubicBezTo>
                  <a:cubicBezTo>
                    <a:pt x="574698" y="1284573"/>
                    <a:pt x="588792" y="1271221"/>
                    <a:pt x="589781" y="1253418"/>
                  </a:cubicBezTo>
                  <a:lnTo>
                    <a:pt x="601650" y="964109"/>
                  </a:lnTo>
                  <a:cubicBezTo>
                    <a:pt x="672865" y="956196"/>
                    <a:pt x="737897" y="937898"/>
                    <a:pt x="796748" y="909215"/>
                  </a:cubicBezTo>
                  <a:cubicBezTo>
                    <a:pt x="855599" y="880531"/>
                    <a:pt x="906042" y="842451"/>
                    <a:pt x="948078" y="794976"/>
                  </a:cubicBezTo>
                  <a:cubicBezTo>
                    <a:pt x="990114" y="747500"/>
                    <a:pt x="1022755" y="691121"/>
                    <a:pt x="1045998" y="625841"/>
                  </a:cubicBezTo>
                  <a:cubicBezTo>
                    <a:pt x="1069241" y="560562"/>
                    <a:pt x="1080863" y="487370"/>
                    <a:pt x="1080863" y="406265"/>
                  </a:cubicBezTo>
                  <a:cubicBezTo>
                    <a:pt x="1080863" y="328127"/>
                    <a:pt x="1068500" y="253944"/>
                    <a:pt x="1043772" y="183719"/>
                  </a:cubicBezTo>
                  <a:cubicBezTo>
                    <a:pt x="1031408" y="148606"/>
                    <a:pt x="1015521" y="115472"/>
                    <a:pt x="996110" y="84316"/>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p>
          </p:txBody>
        </p:sp>
        <p:sp>
          <p:nvSpPr>
            <p:cNvPr id="29" name="Freeform 28"/>
            <p:cNvSpPr/>
            <p:nvPr/>
          </p:nvSpPr>
          <p:spPr>
            <a:xfrm>
              <a:off x="6827504" y="2081831"/>
              <a:ext cx="737456" cy="1373769"/>
            </a:xfrm>
            <a:custGeom>
              <a:avLst/>
              <a:gdLst>
                <a:gd name="connsiteX0" fmla="*/ 465861 w 1114206"/>
                <a:gd name="connsiteY0" fmla="*/ 1637928 h 2075599"/>
                <a:gd name="connsiteX1" fmla="*/ 566006 w 1114206"/>
                <a:gd name="connsiteY1" fmla="*/ 1649055 h 2075599"/>
                <a:gd name="connsiteX2" fmla="*/ 631285 w 1114206"/>
                <a:gd name="connsiteY2" fmla="*/ 1686146 h 2075599"/>
                <a:gd name="connsiteX3" fmla="*/ 665409 w 1114206"/>
                <a:gd name="connsiteY3" fmla="*/ 1754393 h 2075599"/>
                <a:gd name="connsiteX4" fmla="*/ 675052 w 1114206"/>
                <a:gd name="connsiteY4" fmla="*/ 1858989 h 2075599"/>
                <a:gd name="connsiteX5" fmla="*/ 665409 w 1114206"/>
                <a:gd name="connsiteY5" fmla="*/ 1961360 h 2075599"/>
                <a:gd name="connsiteX6" fmla="*/ 631285 w 1114206"/>
                <a:gd name="connsiteY6" fmla="*/ 2028123 h 2075599"/>
                <a:gd name="connsiteX7" fmla="*/ 566006 w 1114206"/>
                <a:gd name="connsiteY7" fmla="*/ 2064472 h 2075599"/>
                <a:gd name="connsiteX8" fmla="*/ 465861 w 1114206"/>
                <a:gd name="connsiteY8" fmla="*/ 2075599 h 2075599"/>
                <a:gd name="connsiteX9" fmla="*/ 363490 w 1114206"/>
                <a:gd name="connsiteY9" fmla="*/ 2064472 h 2075599"/>
                <a:gd name="connsiteX10" fmla="*/ 298952 w 1114206"/>
                <a:gd name="connsiteY10" fmla="*/ 2028123 h 2075599"/>
                <a:gd name="connsiteX11" fmla="*/ 264829 w 1114206"/>
                <a:gd name="connsiteY11" fmla="*/ 1961360 h 2075599"/>
                <a:gd name="connsiteX12" fmla="*/ 255185 w 1114206"/>
                <a:gd name="connsiteY12" fmla="*/ 1858989 h 2075599"/>
                <a:gd name="connsiteX13" fmla="*/ 264829 w 1114206"/>
                <a:gd name="connsiteY13" fmla="*/ 1754393 h 2075599"/>
                <a:gd name="connsiteX14" fmla="*/ 298952 w 1114206"/>
                <a:gd name="connsiteY14" fmla="*/ 1686146 h 2075599"/>
                <a:gd name="connsiteX15" fmla="*/ 363490 w 1114206"/>
                <a:gd name="connsiteY15" fmla="*/ 1649055 h 2075599"/>
                <a:gd name="connsiteX16" fmla="*/ 465861 w 1114206"/>
                <a:gd name="connsiteY16" fmla="*/ 1637928 h 2075599"/>
                <a:gd name="connsiteX17" fmla="*/ 456958 w 1114206"/>
                <a:gd name="connsiteY17" fmla="*/ 0 h 2075599"/>
                <a:gd name="connsiteX18" fmla="*/ 756651 w 1114206"/>
                <a:gd name="connsiteY18" fmla="*/ 48218 h 2075599"/>
                <a:gd name="connsiteX19" fmla="*/ 960650 w 1114206"/>
                <a:gd name="connsiteY19" fmla="*/ 178036 h 2075599"/>
                <a:gd name="connsiteX20" fmla="*/ 1077115 w 1114206"/>
                <a:gd name="connsiteY20" fmla="*/ 364973 h 2075599"/>
                <a:gd name="connsiteX21" fmla="*/ 1114206 w 1114206"/>
                <a:gd name="connsiteY21" fmla="*/ 587518 h 2075599"/>
                <a:gd name="connsiteX22" fmla="*/ 1079341 w 1114206"/>
                <a:gd name="connsiteY22" fmla="*/ 807095 h 2075599"/>
                <a:gd name="connsiteX23" fmla="*/ 981421 w 1114206"/>
                <a:gd name="connsiteY23" fmla="*/ 976229 h 2075599"/>
                <a:gd name="connsiteX24" fmla="*/ 830091 w 1114206"/>
                <a:gd name="connsiteY24" fmla="*/ 1090468 h 2075599"/>
                <a:gd name="connsiteX25" fmla="*/ 634993 w 1114206"/>
                <a:gd name="connsiteY25" fmla="*/ 1145363 h 2075599"/>
                <a:gd name="connsiteX26" fmla="*/ 623124 w 1114206"/>
                <a:gd name="connsiteY26" fmla="*/ 1434671 h 2075599"/>
                <a:gd name="connsiteX27" fmla="*/ 580841 w 1114206"/>
                <a:gd name="connsiteY27" fmla="*/ 1474729 h 2075599"/>
                <a:gd name="connsiteX28" fmla="*/ 462892 w 1114206"/>
                <a:gd name="connsiteY28" fmla="*/ 1488081 h 2075599"/>
                <a:gd name="connsiteX29" fmla="*/ 380551 w 1114206"/>
                <a:gd name="connsiteY29" fmla="*/ 1485856 h 2075599"/>
                <a:gd name="connsiteX30" fmla="*/ 327882 w 1114206"/>
                <a:gd name="connsiteY30" fmla="*/ 1477696 h 2075599"/>
                <a:gd name="connsiteX31" fmla="*/ 299693 w 1114206"/>
                <a:gd name="connsiteY31" fmla="*/ 1461376 h 2075599"/>
                <a:gd name="connsiteX32" fmla="*/ 289308 w 1114206"/>
                <a:gd name="connsiteY32" fmla="*/ 1434671 h 2075599"/>
                <a:gd name="connsiteX33" fmla="*/ 275955 w 1114206"/>
                <a:gd name="connsiteY33" fmla="*/ 1084534 h 2075599"/>
                <a:gd name="connsiteX34" fmla="*/ 280406 w 1114206"/>
                <a:gd name="connsiteY34" fmla="*/ 1007385 h 2075599"/>
                <a:gd name="connsiteX35" fmla="*/ 301918 w 1114206"/>
                <a:gd name="connsiteY35" fmla="*/ 959909 h 2075599"/>
                <a:gd name="connsiteX36" fmla="*/ 341235 w 1114206"/>
                <a:gd name="connsiteY36" fmla="*/ 935429 h 2075599"/>
                <a:gd name="connsiteX37" fmla="*/ 397613 w 1114206"/>
                <a:gd name="connsiteY37" fmla="*/ 928753 h 2075599"/>
                <a:gd name="connsiteX38" fmla="*/ 418383 w 1114206"/>
                <a:gd name="connsiteY38" fmla="*/ 928753 h 2075599"/>
                <a:gd name="connsiteX39" fmla="*/ 554136 w 1114206"/>
                <a:gd name="connsiteY39" fmla="*/ 903531 h 2075599"/>
                <a:gd name="connsiteX40" fmla="*/ 648346 w 1114206"/>
                <a:gd name="connsiteY40" fmla="*/ 836768 h 2075599"/>
                <a:gd name="connsiteX41" fmla="*/ 702499 w 1114206"/>
                <a:gd name="connsiteY41" fmla="*/ 738848 h 2075599"/>
                <a:gd name="connsiteX42" fmla="*/ 719560 w 1114206"/>
                <a:gd name="connsiteY42" fmla="*/ 618674 h 2075599"/>
                <a:gd name="connsiteX43" fmla="*/ 699531 w 1114206"/>
                <a:gd name="connsiteY43" fmla="*/ 488114 h 2075599"/>
                <a:gd name="connsiteX44" fmla="*/ 638703 w 1114206"/>
                <a:gd name="connsiteY44" fmla="*/ 385744 h 2075599"/>
                <a:gd name="connsiteX45" fmla="*/ 536332 w 1114206"/>
                <a:gd name="connsiteY45" fmla="*/ 319722 h 2075599"/>
                <a:gd name="connsiteX46" fmla="*/ 391678 w 1114206"/>
                <a:gd name="connsiteY46" fmla="*/ 296726 h 2075599"/>
                <a:gd name="connsiteX47" fmla="*/ 258151 w 1114206"/>
                <a:gd name="connsiteY47" fmla="*/ 311562 h 2075599"/>
                <a:gd name="connsiteX48" fmla="*/ 158748 w 1114206"/>
                <a:gd name="connsiteY48" fmla="*/ 344202 h 2075599"/>
                <a:gd name="connsiteX49" fmla="*/ 89759 w 1114206"/>
                <a:gd name="connsiteY49" fmla="*/ 376842 h 2075599"/>
                <a:gd name="connsiteX50" fmla="*/ 47476 w 1114206"/>
                <a:gd name="connsiteY50" fmla="*/ 391679 h 2075599"/>
                <a:gd name="connsiteX51" fmla="*/ 28189 w 1114206"/>
                <a:gd name="connsiteY51" fmla="*/ 385002 h 2075599"/>
                <a:gd name="connsiteX52" fmla="*/ 13352 w 1114206"/>
                <a:gd name="connsiteY52" fmla="*/ 360522 h 2075599"/>
                <a:gd name="connsiteX53" fmla="*/ 3709 w 1114206"/>
                <a:gd name="connsiteY53" fmla="*/ 310079 h 2075599"/>
                <a:gd name="connsiteX54" fmla="*/ 0 w 1114206"/>
                <a:gd name="connsiteY54" fmla="*/ 226996 h 2075599"/>
                <a:gd name="connsiteX55" fmla="*/ 4451 w 1114206"/>
                <a:gd name="connsiteY55" fmla="*/ 151330 h 2075599"/>
                <a:gd name="connsiteX56" fmla="*/ 23738 w 1114206"/>
                <a:gd name="connsiteY56" fmla="*/ 112756 h 2075599"/>
                <a:gd name="connsiteX57" fmla="*/ 80116 w 1114206"/>
                <a:gd name="connsiteY57" fmla="*/ 77891 h 2075599"/>
                <a:gd name="connsiteX58" fmla="*/ 179519 w 1114206"/>
                <a:gd name="connsiteY58" fmla="*/ 40800 h 2075599"/>
                <a:gd name="connsiteX59" fmla="*/ 308595 w 1114206"/>
                <a:gd name="connsiteY59" fmla="*/ 11869 h 2075599"/>
                <a:gd name="connsiteX60" fmla="*/ 456958 w 1114206"/>
                <a:gd name="connsiteY60" fmla="*/ 0 h 207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114206" h="2075599">
                  <a:moveTo>
                    <a:pt x="465861" y="1637928"/>
                  </a:moveTo>
                  <a:cubicBezTo>
                    <a:pt x="505424" y="1637928"/>
                    <a:pt x="538806" y="1641637"/>
                    <a:pt x="566006" y="1649055"/>
                  </a:cubicBezTo>
                  <a:cubicBezTo>
                    <a:pt x="593206" y="1656474"/>
                    <a:pt x="614965" y="1668837"/>
                    <a:pt x="631285" y="1686146"/>
                  </a:cubicBezTo>
                  <a:cubicBezTo>
                    <a:pt x="647605" y="1703455"/>
                    <a:pt x="658980" y="1726204"/>
                    <a:pt x="665409" y="1754393"/>
                  </a:cubicBezTo>
                  <a:cubicBezTo>
                    <a:pt x="671838" y="1782582"/>
                    <a:pt x="675052" y="1817448"/>
                    <a:pt x="675052" y="1858989"/>
                  </a:cubicBezTo>
                  <a:cubicBezTo>
                    <a:pt x="675052" y="1899542"/>
                    <a:pt x="671838" y="1933665"/>
                    <a:pt x="665409" y="1961360"/>
                  </a:cubicBezTo>
                  <a:cubicBezTo>
                    <a:pt x="658980" y="1989054"/>
                    <a:pt x="647605" y="2011308"/>
                    <a:pt x="631285" y="2028123"/>
                  </a:cubicBezTo>
                  <a:cubicBezTo>
                    <a:pt x="614965" y="2044937"/>
                    <a:pt x="593206" y="2057054"/>
                    <a:pt x="566006" y="2064472"/>
                  </a:cubicBezTo>
                  <a:cubicBezTo>
                    <a:pt x="538806" y="2071890"/>
                    <a:pt x="505424" y="2075599"/>
                    <a:pt x="465861" y="2075599"/>
                  </a:cubicBezTo>
                  <a:cubicBezTo>
                    <a:pt x="424319" y="2075599"/>
                    <a:pt x="390195" y="2071890"/>
                    <a:pt x="363490" y="2064472"/>
                  </a:cubicBezTo>
                  <a:cubicBezTo>
                    <a:pt x="336785" y="2057054"/>
                    <a:pt x="315272" y="2044937"/>
                    <a:pt x="298952" y="2028123"/>
                  </a:cubicBezTo>
                  <a:cubicBezTo>
                    <a:pt x="282632" y="2011308"/>
                    <a:pt x="271258" y="1989054"/>
                    <a:pt x="264829" y="1961360"/>
                  </a:cubicBezTo>
                  <a:cubicBezTo>
                    <a:pt x="258400" y="1933665"/>
                    <a:pt x="255185" y="1899542"/>
                    <a:pt x="255185" y="1858989"/>
                  </a:cubicBezTo>
                  <a:cubicBezTo>
                    <a:pt x="255185" y="1817448"/>
                    <a:pt x="258400" y="1782582"/>
                    <a:pt x="264829" y="1754393"/>
                  </a:cubicBezTo>
                  <a:cubicBezTo>
                    <a:pt x="271258" y="1726204"/>
                    <a:pt x="282632" y="1703455"/>
                    <a:pt x="298952" y="1686146"/>
                  </a:cubicBezTo>
                  <a:cubicBezTo>
                    <a:pt x="315272" y="1668837"/>
                    <a:pt x="336785" y="1656474"/>
                    <a:pt x="363490" y="1649055"/>
                  </a:cubicBezTo>
                  <a:cubicBezTo>
                    <a:pt x="390195" y="1641637"/>
                    <a:pt x="424319" y="1637928"/>
                    <a:pt x="465861" y="1637928"/>
                  </a:cubicBezTo>
                  <a:close/>
                  <a:moveTo>
                    <a:pt x="456958" y="0"/>
                  </a:moveTo>
                  <a:cubicBezTo>
                    <a:pt x="573670" y="0"/>
                    <a:pt x="673568" y="16073"/>
                    <a:pt x="756651" y="48218"/>
                  </a:cubicBezTo>
                  <a:cubicBezTo>
                    <a:pt x="839734" y="80363"/>
                    <a:pt x="907734" y="123636"/>
                    <a:pt x="960650" y="178036"/>
                  </a:cubicBezTo>
                  <a:cubicBezTo>
                    <a:pt x="1013566" y="232435"/>
                    <a:pt x="1052388" y="294748"/>
                    <a:pt x="1077115" y="364973"/>
                  </a:cubicBezTo>
                  <a:cubicBezTo>
                    <a:pt x="1101843" y="435198"/>
                    <a:pt x="1114206" y="509380"/>
                    <a:pt x="1114206" y="587518"/>
                  </a:cubicBezTo>
                  <a:cubicBezTo>
                    <a:pt x="1114206" y="668623"/>
                    <a:pt x="1102584" y="741815"/>
                    <a:pt x="1079341" y="807095"/>
                  </a:cubicBezTo>
                  <a:cubicBezTo>
                    <a:pt x="1056097" y="872375"/>
                    <a:pt x="1023457" y="928753"/>
                    <a:pt x="981421" y="976229"/>
                  </a:cubicBezTo>
                  <a:cubicBezTo>
                    <a:pt x="939385" y="1023705"/>
                    <a:pt x="888942" y="1061785"/>
                    <a:pt x="830091" y="1090468"/>
                  </a:cubicBezTo>
                  <a:cubicBezTo>
                    <a:pt x="771240" y="1119152"/>
                    <a:pt x="706208" y="1137450"/>
                    <a:pt x="634993" y="1145363"/>
                  </a:cubicBezTo>
                  <a:lnTo>
                    <a:pt x="623124" y="1434671"/>
                  </a:lnTo>
                  <a:cubicBezTo>
                    <a:pt x="622135" y="1452474"/>
                    <a:pt x="608041" y="1465827"/>
                    <a:pt x="580841" y="1474729"/>
                  </a:cubicBezTo>
                  <a:cubicBezTo>
                    <a:pt x="553641" y="1483631"/>
                    <a:pt x="514325" y="1488081"/>
                    <a:pt x="462892" y="1488081"/>
                  </a:cubicBezTo>
                  <a:cubicBezTo>
                    <a:pt x="430252" y="1488081"/>
                    <a:pt x="402805" y="1487340"/>
                    <a:pt x="380551" y="1485856"/>
                  </a:cubicBezTo>
                  <a:cubicBezTo>
                    <a:pt x="358296" y="1484372"/>
                    <a:pt x="340740" y="1481652"/>
                    <a:pt x="327882" y="1477696"/>
                  </a:cubicBezTo>
                  <a:cubicBezTo>
                    <a:pt x="315024" y="1473740"/>
                    <a:pt x="305628" y="1468300"/>
                    <a:pt x="299693" y="1461376"/>
                  </a:cubicBezTo>
                  <a:cubicBezTo>
                    <a:pt x="293758" y="1454453"/>
                    <a:pt x="290297" y="1445551"/>
                    <a:pt x="289308" y="1434671"/>
                  </a:cubicBezTo>
                  <a:lnTo>
                    <a:pt x="275955" y="1084534"/>
                  </a:lnTo>
                  <a:cubicBezTo>
                    <a:pt x="274966" y="1052883"/>
                    <a:pt x="276449" y="1027167"/>
                    <a:pt x="280406" y="1007385"/>
                  </a:cubicBezTo>
                  <a:cubicBezTo>
                    <a:pt x="284362" y="987603"/>
                    <a:pt x="291533" y="971778"/>
                    <a:pt x="301918" y="959909"/>
                  </a:cubicBezTo>
                  <a:cubicBezTo>
                    <a:pt x="312304" y="948040"/>
                    <a:pt x="325409" y="939880"/>
                    <a:pt x="341235" y="935429"/>
                  </a:cubicBezTo>
                  <a:cubicBezTo>
                    <a:pt x="357060" y="930978"/>
                    <a:pt x="375853" y="928753"/>
                    <a:pt x="397613" y="928753"/>
                  </a:cubicBezTo>
                  <a:lnTo>
                    <a:pt x="418383" y="928753"/>
                  </a:lnTo>
                  <a:cubicBezTo>
                    <a:pt x="470805" y="928753"/>
                    <a:pt x="516056" y="920346"/>
                    <a:pt x="554136" y="903531"/>
                  </a:cubicBezTo>
                  <a:cubicBezTo>
                    <a:pt x="592215" y="886717"/>
                    <a:pt x="623619" y="864462"/>
                    <a:pt x="648346" y="836768"/>
                  </a:cubicBezTo>
                  <a:cubicBezTo>
                    <a:pt x="673073" y="809073"/>
                    <a:pt x="691124" y="776433"/>
                    <a:pt x="702499" y="738848"/>
                  </a:cubicBezTo>
                  <a:cubicBezTo>
                    <a:pt x="713873" y="701263"/>
                    <a:pt x="719560" y="661205"/>
                    <a:pt x="719560" y="618674"/>
                  </a:cubicBezTo>
                  <a:cubicBezTo>
                    <a:pt x="719560" y="571198"/>
                    <a:pt x="712884" y="527678"/>
                    <a:pt x="699531" y="488114"/>
                  </a:cubicBezTo>
                  <a:cubicBezTo>
                    <a:pt x="686179" y="448551"/>
                    <a:pt x="665902" y="414428"/>
                    <a:pt x="638703" y="385744"/>
                  </a:cubicBezTo>
                  <a:cubicBezTo>
                    <a:pt x="611503" y="357060"/>
                    <a:pt x="577379" y="335053"/>
                    <a:pt x="536332" y="319722"/>
                  </a:cubicBezTo>
                  <a:cubicBezTo>
                    <a:pt x="495285" y="304392"/>
                    <a:pt x="447067" y="296726"/>
                    <a:pt x="391678" y="296726"/>
                  </a:cubicBezTo>
                  <a:cubicBezTo>
                    <a:pt x="341235" y="296726"/>
                    <a:pt x="296726" y="301672"/>
                    <a:pt x="258151" y="311562"/>
                  </a:cubicBezTo>
                  <a:cubicBezTo>
                    <a:pt x="219577" y="321453"/>
                    <a:pt x="186443" y="332333"/>
                    <a:pt x="158748" y="344202"/>
                  </a:cubicBezTo>
                  <a:cubicBezTo>
                    <a:pt x="131054" y="356071"/>
                    <a:pt x="108057" y="366951"/>
                    <a:pt x="89759" y="376842"/>
                  </a:cubicBezTo>
                  <a:cubicBezTo>
                    <a:pt x="71461" y="386733"/>
                    <a:pt x="57367" y="391679"/>
                    <a:pt x="47476" y="391679"/>
                  </a:cubicBezTo>
                  <a:cubicBezTo>
                    <a:pt x="40552" y="391679"/>
                    <a:pt x="34123" y="389453"/>
                    <a:pt x="28189" y="385002"/>
                  </a:cubicBezTo>
                  <a:cubicBezTo>
                    <a:pt x="22254" y="380551"/>
                    <a:pt x="17309" y="372391"/>
                    <a:pt x="13352" y="360522"/>
                  </a:cubicBezTo>
                  <a:cubicBezTo>
                    <a:pt x="9396" y="348653"/>
                    <a:pt x="6181" y="331839"/>
                    <a:pt x="3709" y="310079"/>
                  </a:cubicBezTo>
                  <a:cubicBezTo>
                    <a:pt x="1236" y="288319"/>
                    <a:pt x="0" y="260624"/>
                    <a:pt x="0" y="226996"/>
                  </a:cubicBezTo>
                  <a:cubicBezTo>
                    <a:pt x="0" y="192377"/>
                    <a:pt x="1483" y="167156"/>
                    <a:pt x="4451" y="151330"/>
                  </a:cubicBezTo>
                  <a:cubicBezTo>
                    <a:pt x="7418" y="135505"/>
                    <a:pt x="13847" y="122647"/>
                    <a:pt x="23738" y="112756"/>
                  </a:cubicBezTo>
                  <a:cubicBezTo>
                    <a:pt x="33629" y="102865"/>
                    <a:pt x="52421" y="91243"/>
                    <a:pt x="80116" y="77891"/>
                  </a:cubicBezTo>
                  <a:cubicBezTo>
                    <a:pt x="107810" y="64538"/>
                    <a:pt x="140945" y="52174"/>
                    <a:pt x="179519" y="40800"/>
                  </a:cubicBezTo>
                  <a:cubicBezTo>
                    <a:pt x="218093" y="29425"/>
                    <a:pt x="261119" y="19782"/>
                    <a:pt x="308595" y="11869"/>
                  </a:cubicBezTo>
                  <a:cubicBezTo>
                    <a:pt x="356071" y="3956"/>
                    <a:pt x="405525" y="0"/>
                    <a:pt x="456958" y="0"/>
                  </a:cubicBezTo>
                  <a:close/>
                </a:path>
              </a:pathLst>
            </a:custGeom>
            <a:solidFill>
              <a:srgbClr val="D6544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p>
          </p:txBody>
        </p:sp>
      </p:grpSp>
      <p:grpSp>
        <p:nvGrpSpPr>
          <p:cNvPr id="11" name="Group 10"/>
          <p:cNvGrpSpPr/>
          <p:nvPr/>
        </p:nvGrpSpPr>
        <p:grpSpPr>
          <a:xfrm>
            <a:off x="4832645" y="4408313"/>
            <a:ext cx="1207701" cy="1173441"/>
            <a:chOff x="4247478" y="4239367"/>
            <a:chExt cx="1759835" cy="1709912"/>
          </a:xfrm>
        </p:grpSpPr>
        <p:sp>
          <p:nvSpPr>
            <p:cNvPr id="31" name="Freeform 30"/>
            <p:cNvSpPr/>
            <p:nvPr/>
          </p:nvSpPr>
          <p:spPr>
            <a:xfrm>
              <a:off x="4247478" y="4240499"/>
              <a:ext cx="1517133" cy="1415026"/>
            </a:xfrm>
            <a:custGeom>
              <a:avLst/>
              <a:gdLst>
                <a:gd name="connsiteX0" fmla="*/ 2863398 w 3038876"/>
                <a:gd name="connsiteY0" fmla="*/ 0 h 2831897"/>
                <a:gd name="connsiteX1" fmla="*/ 2832009 w 3038876"/>
                <a:gd name="connsiteY1" fmla="*/ 114045 h 2831897"/>
                <a:gd name="connsiteX2" fmla="*/ 2340243 w 3038876"/>
                <a:gd name="connsiteY2" fmla="*/ 763087 h 2831897"/>
                <a:gd name="connsiteX3" fmla="*/ 2202889 w 3038876"/>
                <a:gd name="connsiteY3" fmla="*/ 844235 h 2831897"/>
                <a:gd name="connsiteX4" fmla="*/ 3038876 w 3038876"/>
                <a:gd name="connsiteY4" fmla="*/ 844235 h 2831897"/>
                <a:gd name="connsiteX5" fmla="*/ 3003162 w 3038876"/>
                <a:gd name="connsiteY5" fmla="*/ 910034 h 2831897"/>
                <a:gd name="connsiteX6" fmla="*/ 2585191 w 3038876"/>
                <a:gd name="connsiteY6" fmla="*/ 1132267 h 2831897"/>
                <a:gd name="connsiteX7" fmla="*/ 2246276 w 3038876"/>
                <a:gd name="connsiteY7" fmla="*/ 1001323 h 2831897"/>
                <a:gd name="connsiteX8" fmla="*/ 2179190 w 3038876"/>
                <a:gd name="connsiteY8" fmla="*/ 923857 h 2831897"/>
                <a:gd name="connsiteX9" fmla="*/ 1905799 w 3038876"/>
                <a:gd name="connsiteY9" fmla="*/ 2379538 h 2831897"/>
                <a:gd name="connsiteX10" fmla="*/ 1911476 w 3038876"/>
                <a:gd name="connsiteY10" fmla="*/ 2435853 h 2831897"/>
                <a:gd name="connsiteX11" fmla="*/ 1880353 w 3038876"/>
                <a:gd name="connsiteY11" fmla="*/ 2590011 h 2831897"/>
                <a:gd name="connsiteX12" fmla="*/ 1858819 w 3038876"/>
                <a:gd name="connsiteY12" fmla="*/ 2629683 h 2831897"/>
                <a:gd name="connsiteX13" fmla="*/ 1857471 w 3038876"/>
                <a:gd name="connsiteY13" fmla="*/ 2636863 h 2831897"/>
                <a:gd name="connsiteX14" fmla="*/ 1854922 w 3038876"/>
                <a:gd name="connsiteY14" fmla="*/ 2636863 h 2831897"/>
                <a:gd name="connsiteX15" fmla="*/ 1843838 w 3038876"/>
                <a:gd name="connsiteY15" fmla="*/ 2657285 h 2831897"/>
                <a:gd name="connsiteX16" fmla="*/ 1515432 w 3038876"/>
                <a:gd name="connsiteY16" fmla="*/ 2831897 h 2831897"/>
                <a:gd name="connsiteX17" fmla="*/ 1187026 w 3038876"/>
                <a:gd name="connsiteY17" fmla="*/ 2657285 h 2831897"/>
                <a:gd name="connsiteX18" fmla="*/ 1175941 w 3038876"/>
                <a:gd name="connsiteY18" fmla="*/ 2636863 h 2831897"/>
                <a:gd name="connsiteX19" fmla="*/ 1173395 w 3038876"/>
                <a:gd name="connsiteY19" fmla="*/ 2636863 h 2831897"/>
                <a:gd name="connsiteX20" fmla="*/ 1172047 w 3038876"/>
                <a:gd name="connsiteY20" fmla="*/ 2629689 h 2831897"/>
                <a:gd name="connsiteX21" fmla="*/ 1150511 w 3038876"/>
                <a:gd name="connsiteY21" fmla="*/ 2590011 h 2831897"/>
                <a:gd name="connsiteX22" fmla="*/ 1119388 w 3038876"/>
                <a:gd name="connsiteY22" fmla="*/ 2435853 h 2831897"/>
                <a:gd name="connsiteX23" fmla="*/ 1125065 w 3038876"/>
                <a:gd name="connsiteY23" fmla="*/ 2379532 h 2831897"/>
                <a:gd name="connsiteX24" fmla="*/ 853104 w 3038876"/>
                <a:gd name="connsiteY24" fmla="*/ 931458 h 2831897"/>
                <a:gd name="connsiteX25" fmla="*/ 792601 w 3038876"/>
                <a:gd name="connsiteY25" fmla="*/ 1001323 h 2831897"/>
                <a:gd name="connsiteX26" fmla="*/ 453685 w 3038876"/>
                <a:gd name="connsiteY26" fmla="*/ 1132267 h 2831897"/>
                <a:gd name="connsiteX27" fmla="*/ 35714 w 3038876"/>
                <a:gd name="connsiteY27" fmla="*/ 910034 h 2831897"/>
                <a:gd name="connsiteX28" fmla="*/ 0 w 3038876"/>
                <a:gd name="connsiteY28" fmla="*/ 844235 h 2831897"/>
                <a:gd name="connsiteX29" fmla="*/ 827973 w 3038876"/>
                <a:gd name="connsiteY29" fmla="*/ 844235 h 2831897"/>
                <a:gd name="connsiteX30" fmla="*/ 690620 w 3038876"/>
                <a:gd name="connsiteY30" fmla="*/ 763087 h 2831897"/>
                <a:gd name="connsiteX31" fmla="*/ 198853 w 3038876"/>
                <a:gd name="connsiteY31" fmla="*/ 114045 h 2831897"/>
                <a:gd name="connsiteX32" fmla="*/ 167466 w 3038876"/>
                <a:gd name="connsiteY32" fmla="*/ 6 h 2831897"/>
                <a:gd name="connsiteX33" fmla="*/ 233528 w 3038876"/>
                <a:gd name="connsiteY33" fmla="*/ 101593 h 2831897"/>
                <a:gd name="connsiteX34" fmla="*/ 1515430 w 3038876"/>
                <a:gd name="connsiteY34" fmla="*/ 738339 h 2831897"/>
                <a:gd name="connsiteX35" fmla="*/ 2797332 w 3038876"/>
                <a:gd name="connsiteY35" fmla="*/ 101593 h 283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038876" h="2831897">
                  <a:moveTo>
                    <a:pt x="2863398" y="0"/>
                  </a:moveTo>
                  <a:lnTo>
                    <a:pt x="2832009" y="114045"/>
                  </a:lnTo>
                  <a:cubicBezTo>
                    <a:pt x="2744739" y="376171"/>
                    <a:pt x="2570245" y="602395"/>
                    <a:pt x="2340243" y="763087"/>
                  </a:cubicBezTo>
                  <a:lnTo>
                    <a:pt x="2202889" y="844235"/>
                  </a:lnTo>
                  <a:lnTo>
                    <a:pt x="3038876" y="844235"/>
                  </a:lnTo>
                  <a:lnTo>
                    <a:pt x="3003162" y="910034"/>
                  </a:lnTo>
                  <a:cubicBezTo>
                    <a:pt x="2912579" y="1044113"/>
                    <a:pt x="2759180" y="1132267"/>
                    <a:pt x="2585191" y="1132267"/>
                  </a:cubicBezTo>
                  <a:cubicBezTo>
                    <a:pt x="2454699" y="1132267"/>
                    <a:pt x="2335790" y="1082680"/>
                    <a:pt x="2246276" y="1001323"/>
                  </a:cubicBezTo>
                  <a:lnTo>
                    <a:pt x="2179190" y="923857"/>
                  </a:lnTo>
                  <a:lnTo>
                    <a:pt x="1905799" y="2379538"/>
                  </a:lnTo>
                  <a:lnTo>
                    <a:pt x="1911476" y="2435853"/>
                  </a:lnTo>
                  <a:cubicBezTo>
                    <a:pt x="1911476" y="2490535"/>
                    <a:pt x="1900394" y="2542629"/>
                    <a:pt x="1880353" y="2590011"/>
                  </a:cubicBezTo>
                  <a:lnTo>
                    <a:pt x="1858819" y="2629683"/>
                  </a:lnTo>
                  <a:lnTo>
                    <a:pt x="1857471" y="2636863"/>
                  </a:lnTo>
                  <a:lnTo>
                    <a:pt x="1854922" y="2636863"/>
                  </a:lnTo>
                  <a:lnTo>
                    <a:pt x="1843838" y="2657285"/>
                  </a:lnTo>
                  <a:cubicBezTo>
                    <a:pt x="1772666" y="2762634"/>
                    <a:pt x="1652137" y="2831897"/>
                    <a:pt x="1515432" y="2831897"/>
                  </a:cubicBezTo>
                  <a:cubicBezTo>
                    <a:pt x="1378726" y="2831897"/>
                    <a:pt x="1258198" y="2762634"/>
                    <a:pt x="1187026" y="2657285"/>
                  </a:cubicBezTo>
                  <a:lnTo>
                    <a:pt x="1175941" y="2636863"/>
                  </a:lnTo>
                  <a:lnTo>
                    <a:pt x="1173395" y="2636863"/>
                  </a:lnTo>
                  <a:lnTo>
                    <a:pt x="1172047" y="2629689"/>
                  </a:lnTo>
                  <a:lnTo>
                    <a:pt x="1150511" y="2590011"/>
                  </a:lnTo>
                  <a:cubicBezTo>
                    <a:pt x="1130470" y="2542629"/>
                    <a:pt x="1119388" y="2490535"/>
                    <a:pt x="1119388" y="2435853"/>
                  </a:cubicBezTo>
                  <a:lnTo>
                    <a:pt x="1125065" y="2379532"/>
                  </a:lnTo>
                  <a:lnTo>
                    <a:pt x="853104" y="931458"/>
                  </a:lnTo>
                  <a:lnTo>
                    <a:pt x="792601" y="1001323"/>
                  </a:lnTo>
                  <a:cubicBezTo>
                    <a:pt x="703087" y="1082680"/>
                    <a:pt x="584177" y="1132267"/>
                    <a:pt x="453685" y="1132267"/>
                  </a:cubicBezTo>
                  <a:cubicBezTo>
                    <a:pt x="279696" y="1132267"/>
                    <a:pt x="126297" y="1044113"/>
                    <a:pt x="35714" y="910034"/>
                  </a:cubicBezTo>
                  <a:lnTo>
                    <a:pt x="0" y="844235"/>
                  </a:lnTo>
                  <a:lnTo>
                    <a:pt x="827973" y="844235"/>
                  </a:lnTo>
                  <a:lnTo>
                    <a:pt x="690620" y="763087"/>
                  </a:lnTo>
                  <a:cubicBezTo>
                    <a:pt x="460618" y="602395"/>
                    <a:pt x="286124" y="376171"/>
                    <a:pt x="198853" y="114045"/>
                  </a:cubicBezTo>
                  <a:lnTo>
                    <a:pt x="167466" y="6"/>
                  </a:lnTo>
                  <a:lnTo>
                    <a:pt x="233528" y="101593"/>
                  </a:lnTo>
                  <a:cubicBezTo>
                    <a:pt x="511341" y="485760"/>
                    <a:pt x="981812" y="738339"/>
                    <a:pt x="1515430" y="738339"/>
                  </a:cubicBezTo>
                  <a:cubicBezTo>
                    <a:pt x="2049048" y="738339"/>
                    <a:pt x="2519519" y="485760"/>
                    <a:pt x="2797332" y="101593"/>
                  </a:cubicBezTo>
                  <a:close/>
                </a:path>
              </a:pathLst>
            </a:custGeom>
            <a:solidFill>
              <a:srgbClr val="F6B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2" name="TextBox 31"/>
            <p:cNvSpPr txBox="1"/>
            <p:nvPr/>
          </p:nvSpPr>
          <p:spPr>
            <a:xfrm>
              <a:off x="4316036" y="4239367"/>
              <a:ext cx="1691277" cy="1709912"/>
            </a:xfrm>
            <a:custGeom>
              <a:avLst/>
              <a:gdLst>
                <a:gd name="connsiteX0" fmla="*/ 1054696 w 2556223"/>
                <a:gd name="connsiteY0" fmla="*/ 866600 h 2584388"/>
                <a:gd name="connsiteX1" fmla="*/ 1067391 w 2556223"/>
                <a:gd name="connsiteY1" fmla="*/ 867339 h 2584388"/>
                <a:gd name="connsiteX2" fmla="*/ 1075155 w 2556223"/>
                <a:gd name="connsiteY2" fmla="*/ 869434 h 2584388"/>
                <a:gd name="connsiteX3" fmla="*/ 1078606 w 2556223"/>
                <a:gd name="connsiteY3" fmla="*/ 873009 h 2584388"/>
                <a:gd name="connsiteX4" fmla="*/ 1079346 w 2556223"/>
                <a:gd name="connsiteY4" fmla="*/ 877939 h 2584388"/>
                <a:gd name="connsiteX5" fmla="*/ 1074416 w 2556223"/>
                <a:gd name="connsiteY5" fmla="*/ 924526 h 2584388"/>
                <a:gd name="connsiteX6" fmla="*/ 1088959 w 2556223"/>
                <a:gd name="connsiteY6" fmla="*/ 927238 h 2584388"/>
                <a:gd name="connsiteX7" fmla="*/ 1103256 w 2556223"/>
                <a:gd name="connsiteY7" fmla="*/ 931305 h 2584388"/>
                <a:gd name="connsiteX8" fmla="*/ 1115334 w 2556223"/>
                <a:gd name="connsiteY8" fmla="*/ 936235 h 2584388"/>
                <a:gd name="connsiteX9" fmla="*/ 1122852 w 2556223"/>
                <a:gd name="connsiteY9" fmla="*/ 940919 h 2584388"/>
                <a:gd name="connsiteX10" fmla="*/ 1126057 w 2556223"/>
                <a:gd name="connsiteY10" fmla="*/ 945109 h 2584388"/>
                <a:gd name="connsiteX11" fmla="*/ 1127782 w 2556223"/>
                <a:gd name="connsiteY11" fmla="*/ 950285 h 2584388"/>
                <a:gd name="connsiteX12" fmla="*/ 1128645 w 2556223"/>
                <a:gd name="connsiteY12" fmla="*/ 957680 h 2584388"/>
                <a:gd name="connsiteX13" fmla="*/ 1128892 w 2556223"/>
                <a:gd name="connsiteY13" fmla="*/ 967663 h 2584388"/>
                <a:gd name="connsiteX14" fmla="*/ 1128522 w 2556223"/>
                <a:gd name="connsiteY14" fmla="*/ 980235 h 2584388"/>
                <a:gd name="connsiteX15" fmla="*/ 1127166 w 2556223"/>
                <a:gd name="connsiteY15" fmla="*/ 987753 h 2584388"/>
                <a:gd name="connsiteX16" fmla="*/ 1124948 w 2556223"/>
                <a:gd name="connsiteY16" fmla="*/ 991204 h 2584388"/>
                <a:gd name="connsiteX17" fmla="*/ 1121990 w 2556223"/>
                <a:gd name="connsiteY17" fmla="*/ 992067 h 2584388"/>
                <a:gd name="connsiteX18" fmla="*/ 1112623 w 2556223"/>
                <a:gd name="connsiteY18" fmla="*/ 988862 h 2584388"/>
                <a:gd name="connsiteX19" fmla="*/ 1097463 w 2556223"/>
                <a:gd name="connsiteY19" fmla="*/ 981960 h 2584388"/>
                <a:gd name="connsiteX20" fmla="*/ 1076758 w 2556223"/>
                <a:gd name="connsiteY20" fmla="*/ 975058 h 2584388"/>
                <a:gd name="connsiteX21" fmla="*/ 1050999 w 2556223"/>
                <a:gd name="connsiteY21" fmla="*/ 971854 h 2584388"/>
                <a:gd name="connsiteX22" fmla="*/ 1029061 w 2556223"/>
                <a:gd name="connsiteY22" fmla="*/ 974319 h 2584388"/>
                <a:gd name="connsiteX23" fmla="*/ 1014271 w 2556223"/>
                <a:gd name="connsiteY23" fmla="*/ 981221 h 2584388"/>
                <a:gd name="connsiteX24" fmla="*/ 1005890 w 2556223"/>
                <a:gd name="connsiteY24" fmla="*/ 991820 h 2584388"/>
                <a:gd name="connsiteX25" fmla="*/ 1003178 w 2556223"/>
                <a:gd name="connsiteY25" fmla="*/ 1005377 h 2584388"/>
                <a:gd name="connsiteX26" fmla="*/ 1009341 w 2556223"/>
                <a:gd name="connsiteY26" fmla="*/ 1024851 h 2584388"/>
                <a:gd name="connsiteX27" fmla="*/ 1025733 w 2556223"/>
                <a:gd name="connsiteY27" fmla="*/ 1038408 h 2584388"/>
                <a:gd name="connsiteX28" fmla="*/ 1048903 w 2556223"/>
                <a:gd name="connsiteY28" fmla="*/ 1048761 h 2584388"/>
                <a:gd name="connsiteX29" fmla="*/ 1075279 w 2556223"/>
                <a:gd name="connsiteY29" fmla="*/ 1058621 h 2584388"/>
                <a:gd name="connsiteX30" fmla="*/ 1101654 w 2556223"/>
                <a:gd name="connsiteY30" fmla="*/ 1070576 h 2584388"/>
                <a:gd name="connsiteX31" fmla="*/ 1124701 w 2556223"/>
                <a:gd name="connsiteY31" fmla="*/ 1087337 h 2584388"/>
                <a:gd name="connsiteX32" fmla="*/ 1140970 w 2556223"/>
                <a:gd name="connsiteY32" fmla="*/ 1111494 h 2584388"/>
                <a:gd name="connsiteX33" fmla="*/ 1147132 w 2556223"/>
                <a:gd name="connsiteY33" fmla="*/ 1145634 h 2584388"/>
                <a:gd name="connsiteX34" fmla="*/ 1139614 w 2556223"/>
                <a:gd name="connsiteY34" fmla="*/ 1183841 h 2584388"/>
                <a:gd name="connsiteX35" fmla="*/ 1118292 w 2556223"/>
                <a:gd name="connsiteY35" fmla="*/ 1213174 h 2584388"/>
                <a:gd name="connsiteX36" fmla="*/ 1085015 w 2556223"/>
                <a:gd name="connsiteY36" fmla="*/ 1232894 h 2584388"/>
                <a:gd name="connsiteX37" fmla="*/ 1041878 w 2556223"/>
                <a:gd name="connsiteY37" fmla="*/ 1242261 h 2584388"/>
                <a:gd name="connsiteX38" fmla="*/ 1036702 w 2556223"/>
                <a:gd name="connsiteY38" fmla="*/ 1295011 h 2584388"/>
                <a:gd name="connsiteX39" fmla="*/ 1035593 w 2556223"/>
                <a:gd name="connsiteY39" fmla="*/ 1298462 h 2584388"/>
                <a:gd name="connsiteX40" fmla="*/ 1032388 w 2556223"/>
                <a:gd name="connsiteY40" fmla="*/ 1300927 h 2584388"/>
                <a:gd name="connsiteX41" fmla="*/ 1025979 w 2556223"/>
                <a:gd name="connsiteY41" fmla="*/ 1302529 h 2584388"/>
                <a:gd name="connsiteX42" fmla="*/ 1015750 w 2556223"/>
                <a:gd name="connsiteY42" fmla="*/ 1303145 h 2584388"/>
                <a:gd name="connsiteX43" fmla="*/ 1003055 w 2556223"/>
                <a:gd name="connsiteY43" fmla="*/ 1302406 h 2584388"/>
                <a:gd name="connsiteX44" fmla="*/ 995537 w 2556223"/>
                <a:gd name="connsiteY44" fmla="*/ 1300311 h 2584388"/>
                <a:gd name="connsiteX45" fmla="*/ 991963 w 2556223"/>
                <a:gd name="connsiteY45" fmla="*/ 1296736 h 2584388"/>
                <a:gd name="connsiteX46" fmla="*/ 991593 w 2556223"/>
                <a:gd name="connsiteY46" fmla="*/ 1291806 h 2584388"/>
                <a:gd name="connsiteX47" fmla="*/ 996769 w 2556223"/>
                <a:gd name="connsiteY47" fmla="*/ 1241768 h 2584388"/>
                <a:gd name="connsiteX48" fmla="*/ 976803 w 2556223"/>
                <a:gd name="connsiteY48" fmla="*/ 1237947 h 2584388"/>
                <a:gd name="connsiteX49" fmla="*/ 959795 w 2556223"/>
                <a:gd name="connsiteY49" fmla="*/ 1232770 h 2584388"/>
                <a:gd name="connsiteX50" fmla="*/ 946607 w 2556223"/>
                <a:gd name="connsiteY50" fmla="*/ 1226978 h 2584388"/>
                <a:gd name="connsiteX51" fmla="*/ 938227 w 2556223"/>
                <a:gd name="connsiteY51" fmla="*/ 1221185 h 2584388"/>
                <a:gd name="connsiteX52" fmla="*/ 934159 w 2556223"/>
                <a:gd name="connsiteY52" fmla="*/ 1212804 h 2584388"/>
                <a:gd name="connsiteX53" fmla="*/ 932927 w 2556223"/>
                <a:gd name="connsiteY53" fmla="*/ 1196412 h 2584388"/>
                <a:gd name="connsiteX54" fmla="*/ 933420 w 2556223"/>
                <a:gd name="connsiteY54" fmla="*/ 1182608 h 2584388"/>
                <a:gd name="connsiteX55" fmla="*/ 935145 w 2556223"/>
                <a:gd name="connsiteY55" fmla="*/ 1174228 h 2584388"/>
                <a:gd name="connsiteX56" fmla="*/ 938227 w 2556223"/>
                <a:gd name="connsiteY56" fmla="*/ 1170160 h 2584388"/>
                <a:gd name="connsiteX57" fmla="*/ 942540 w 2556223"/>
                <a:gd name="connsiteY57" fmla="*/ 1169051 h 2584388"/>
                <a:gd name="connsiteX58" fmla="*/ 951907 w 2556223"/>
                <a:gd name="connsiteY58" fmla="*/ 1172749 h 2584388"/>
                <a:gd name="connsiteX59" fmla="*/ 967683 w 2556223"/>
                <a:gd name="connsiteY59" fmla="*/ 1180883 h 2584388"/>
                <a:gd name="connsiteX60" fmla="*/ 990977 w 2556223"/>
                <a:gd name="connsiteY60" fmla="*/ 1189017 h 2584388"/>
                <a:gd name="connsiteX61" fmla="*/ 1023145 w 2556223"/>
                <a:gd name="connsiteY61" fmla="*/ 1192715 h 2584388"/>
                <a:gd name="connsiteX62" fmla="*/ 1066035 w 2556223"/>
                <a:gd name="connsiteY62" fmla="*/ 1181992 h 2584388"/>
                <a:gd name="connsiteX63" fmla="*/ 1080085 w 2556223"/>
                <a:gd name="connsiteY63" fmla="*/ 1153522 h 2584388"/>
                <a:gd name="connsiteX64" fmla="*/ 1074046 w 2556223"/>
                <a:gd name="connsiteY64" fmla="*/ 1134049 h 2584388"/>
                <a:gd name="connsiteX65" fmla="*/ 1057901 w 2556223"/>
                <a:gd name="connsiteY65" fmla="*/ 1120615 h 2584388"/>
                <a:gd name="connsiteX66" fmla="*/ 1035100 w 2556223"/>
                <a:gd name="connsiteY66" fmla="*/ 1110262 h 2584388"/>
                <a:gd name="connsiteX67" fmla="*/ 1009094 w 2556223"/>
                <a:gd name="connsiteY67" fmla="*/ 1100525 h 2584388"/>
                <a:gd name="connsiteX68" fmla="*/ 983089 w 2556223"/>
                <a:gd name="connsiteY68" fmla="*/ 1088447 h 2584388"/>
                <a:gd name="connsiteX69" fmla="*/ 960288 w 2556223"/>
                <a:gd name="connsiteY69" fmla="*/ 1071438 h 2584388"/>
                <a:gd name="connsiteX70" fmla="*/ 944142 w 2556223"/>
                <a:gd name="connsiteY70" fmla="*/ 1046912 h 2584388"/>
                <a:gd name="connsiteX71" fmla="*/ 938103 w 2556223"/>
                <a:gd name="connsiteY71" fmla="*/ 1012033 h 2584388"/>
                <a:gd name="connsiteX72" fmla="*/ 944266 w 2556223"/>
                <a:gd name="connsiteY72" fmla="*/ 978386 h 2584388"/>
                <a:gd name="connsiteX73" fmla="*/ 962013 w 2556223"/>
                <a:gd name="connsiteY73" fmla="*/ 951888 h 2584388"/>
                <a:gd name="connsiteX74" fmla="*/ 990484 w 2556223"/>
                <a:gd name="connsiteY74" fmla="*/ 933524 h 2584388"/>
                <a:gd name="connsiteX75" fmla="*/ 1028814 w 2556223"/>
                <a:gd name="connsiteY75" fmla="*/ 924033 h 2584388"/>
                <a:gd name="connsiteX76" fmla="*/ 1033744 w 2556223"/>
                <a:gd name="connsiteY76" fmla="*/ 874488 h 2584388"/>
                <a:gd name="connsiteX77" fmla="*/ 1034853 w 2556223"/>
                <a:gd name="connsiteY77" fmla="*/ 871160 h 2584388"/>
                <a:gd name="connsiteX78" fmla="*/ 1038058 w 2556223"/>
                <a:gd name="connsiteY78" fmla="*/ 868695 h 2584388"/>
                <a:gd name="connsiteX79" fmla="*/ 1044343 w 2556223"/>
                <a:gd name="connsiteY79" fmla="*/ 867093 h 2584388"/>
                <a:gd name="connsiteX80" fmla="*/ 1054696 w 2556223"/>
                <a:gd name="connsiteY80" fmla="*/ 866600 h 2584388"/>
                <a:gd name="connsiteX81" fmla="*/ 540100 w 2556223"/>
                <a:gd name="connsiteY81" fmla="*/ 705161 h 2584388"/>
                <a:gd name="connsiteX82" fmla="*/ 659647 w 2556223"/>
                <a:gd name="connsiteY82" fmla="*/ 1342252 h 2584388"/>
                <a:gd name="connsiteX83" fmla="*/ 0 w 2556223"/>
                <a:gd name="connsiteY83" fmla="*/ 770030 h 2584388"/>
                <a:gd name="connsiteX84" fmla="*/ 57420 w 2556223"/>
                <a:gd name="connsiteY84" fmla="*/ 810871 h 2584388"/>
                <a:gd name="connsiteX85" fmla="*/ 238713 w 2556223"/>
                <a:gd name="connsiteY85" fmla="*/ 856815 h 2584388"/>
                <a:gd name="connsiteX86" fmla="*/ 494446 w 2556223"/>
                <a:gd name="connsiteY86" fmla="*/ 757925 h 2584388"/>
                <a:gd name="connsiteX87" fmla="*/ 2054580 w 2556223"/>
                <a:gd name="connsiteY87" fmla="*/ 10475 h 2584388"/>
                <a:gd name="connsiteX88" fmla="*/ 2556223 w 2556223"/>
                <a:gd name="connsiteY88" fmla="*/ 445634 h 2584388"/>
                <a:gd name="connsiteX89" fmla="*/ 2556223 w 2556223"/>
                <a:gd name="connsiteY89" fmla="*/ 2584388 h 2584388"/>
                <a:gd name="connsiteX90" fmla="*/ 1454287 w 2556223"/>
                <a:gd name="connsiteY90" fmla="*/ 2584388 h 2584388"/>
                <a:gd name="connsiteX91" fmla="*/ 903707 w 2556223"/>
                <a:gd name="connsiteY91" fmla="*/ 2106778 h 2584388"/>
                <a:gd name="connsiteX92" fmla="*/ 965182 w 2556223"/>
                <a:gd name="connsiteY92" fmla="*/ 2130987 h 2584388"/>
                <a:gd name="connsiteX93" fmla="*/ 1039867 w 2556223"/>
                <a:gd name="connsiteY93" fmla="*/ 2140402 h 2584388"/>
                <a:gd name="connsiteX94" fmla="*/ 1287670 w 2556223"/>
                <a:gd name="connsiteY94" fmla="*/ 2008533 h 2584388"/>
                <a:gd name="connsiteX95" fmla="*/ 1296032 w 2556223"/>
                <a:gd name="connsiteY95" fmla="*/ 1993110 h 2584388"/>
                <a:gd name="connsiteX96" fmla="*/ 1297957 w 2556223"/>
                <a:gd name="connsiteY96" fmla="*/ 1993110 h 2584388"/>
                <a:gd name="connsiteX97" fmla="*/ 1298974 w 2556223"/>
                <a:gd name="connsiteY97" fmla="*/ 1987687 h 2584388"/>
                <a:gd name="connsiteX98" fmla="*/ 1315223 w 2556223"/>
                <a:gd name="connsiteY98" fmla="*/ 1957726 h 2584388"/>
                <a:gd name="connsiteX99" fmla="*/ 1338707 w 2556223"/>
                <a:gd name="connsiteY99" fmla="*/ 1841304 h 2584388"/>
                <a:gd name="connsiteX100" fmla="*/ 1334423 w 2556223"/>
                <a:gd name="connsiteY100" fmla="*/ 1798774 h 2584388"/>
                <a:gd name="connsiteX101" fmla="*/ 1540713 w 2556223"/>
                <a:gd name="connsiteY101" fmla="*/ 699420 h 2584388"/>
                <a:gd name="connsiteX102" fmla="*/ 1591334 w 2556223"/>
                <a:gd name="connsiteY102" fmla="*/ 757925 h 2584388"/>
                <a:gd name="connsiteX103" fmla="*/ 1847066 w 2556223"/>
                <a:gd name="connsiteY103" fmla="*/ 856816 h 2584388"/>
                <a:gd name="connsiteX104" fmla="*/ 2162451 w 2556223"/>
                <a:gd name="connsiteY104" fmla="*/ 688982 h 2584388"/>
                <a:gd name="connsiteX105" fmla="*/ 2189399 w 2556223"/>
                <a:gd name="connsiteY105" fmla="*/ 639289 h 2584388"/>
                <a:gd name="connsiteX106" fmla="*/ 1558596 w 2556223"/>
                <a:gd name="connsiteY106" fmla="*/ 639289 h 2584388"/>
                <a:gd name="connsiteX107" fmla="*/ 1662237 w 2556223"/>
                <a:gd name="connsiteY107" fmla="*/ 578005 h 2584388"/>
                <a:gd name="connsiteX108" fmla="*/ 2033305 w 2556223"/>
                <a:gd name="connsiteY108" fmla="*/ 87839 h 2584388"/>
                <a:gd name="connsiteX109" fmla="*/ 26115 w 2556223"/>
                <a:gd name="connsiteY109" fmla="*/ 0 h 2584388"/>
                <a:gd name="connsiteX110" fmla="*/ 554843 w 2556223"/>
                <a:gd name="connsiteY110" fmla="*/ 458654 h 2584388"/>
                <a:gd name="connsiteX111" fmla="*/ 483847 w 2556223"/>
                <a:gd name="connsiteY111" fmla="*/ 427672 h 2584388"/>
                <a:gd name="connsiteX112" fmla="*/ 72593 w 2556223"/>
                <a:gd name="connsiteY112" fmla="*/ 78434 h 2584388"/>
                <a:gd name="connsiteX113" fmla="*/ 23552 w 2556223"/>
                <a:gd name="connsiteY113" fmla="*/ 2955 h 258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2556223" h="2584388">
                  <a:moveTo>
                    <a:pt x="1054696" y="866600"/>
                  </a:moveTo>
                  <a:cubicBezTo>
                    <a:pt x="1059790" y="866600"/>
                    <a:pt x="1064022" y="866846"/>
                    <a:pt x="1067391" y="867339"/>
                  </a:cubicBezTo>
                  <a:cubicBezTo>
                    <a:pt x="1070760" y="867832"/>
                    <a:pt x="1073348" y="868531"/>
                    <a:pt x="1075155" y="869434"/>
                  </a:cubicBezTo>
                  <a:cubicBezTo>
                    <a:pt x="1076963" y="870338"/>
                    <a:pt x="1078113" y="871530"/>
                    <a:pt x="1078606" y="873009"/>
                  </a:cubicBezTo>
                  <a:cubicBezTo>
                    <a:pt x="1079099" y="874488"/>
                    <a:pt x="1079346" y="876131"/>
                    <a:pt x="1079346" y="877939"/>
                  </a:cubicBezTo>
                  <a:lnTo>
                    <a:pt x="1074416" y="924526"/>
                  </a:lnTo>
                  <a:cubicBezTo>
                    <a:pt x="1079017" y="925184"/>
                    <a:pt x="1083865" y="926088"/>
                    <a:pt x="1088959" y="927238"/>
                  </a:cubicBezTo>
                  <a:cubicBezTo>
                    <a:pt x="1094053" y="928388"/>
                    <a:pt x="1098819" y="929744"/>
                    <a:pt x="1103256" y="931305"/>
                  </a:cubicBezTo>
                  <a:cubicBezTo>
                    <a:pt x="1107693" y="932866"/>
                    <a:pt x="1111719" y="934510"/>
                    <a:pt x="1115334" y="936235"/>
                  </a:cubicBezTo>
                  <a:cubicBezTo>
                    <a:pt x="1118950" y="937961"/>
                    <a:pt x="1121456" y="939522"/>
                    <a:pt x="1122852" y="940919"/>
                  </a:cubicBezTo>
                  <a:cubicBezTo>
                    <a:pt x="1124249" y="942315"/>
                    <a:pt x="1125317" y="943712"/>
                    <a:pt x="1126057" y="945109"/>
                  </a:cubicBezTo>
                  <a:cubicBezTo>
                    <a:pt x="1126796" y="946506"/>
                    <a:pt x="1127372" y="948231"/>
                    <a:pt x="1127782" y="950285"/>
                  </a:cubicBezTo>
                  <a:cubicBezTo>
                    <a:pt x="1128193" y="952340"/>
                    <a:pt x="1128481" y="954805"/>
                    <a:pt x="1128645" y="957680"/>
                  </a:cubicBezTo>
                  <a:cubicBezTo>
                    <a:pt x="1128809" y="960556"/>
                    <a:pt x="1128892" y="963884"/>
                    <a:pt x="1128892" y="967663"/>
                  </a:cubicBezTo>
                  <a:cubicBezTo>
                    <a:pt x="1128892" y="972758"/>
                    <a:pt x="1128768" y="976948"/>
                    <a:pt x="1128522" y="980235"/>
                  </a:cubicBezTo>
                  <a:cubicBezTo>
                    <a:pt x="1128275" y="983521"/>
                    <a:pt x="1127824" y="986027"/>
                    <a:pt x="1127166" y="987753"/>
                  </a:cubicBezTo>
                  <a:cubicBezTo>
                    <a:pt x="1126509" y="989478"/>
                    <a:pt x="1125769" y="990629"/>
                    <a:pt x="1124948" y="991204"/>
                  </a:cubicBezTo>
                  <a:cubicBezTo>
                    <a:pt x="1124126" y="991779"/>
                    <a:pt x="1123140" y="992067"/>
                    <a:pt x="1121990" y="992067"/>
                  </a:cubicBezTo>
                  <a:cubicBezTo>
                    <a:pt x="1119853" y="992067"/>
                    <a:pt x="1116731" y="990998"/>
                    <a:pt x="1112623" y="988862"/>
                  </a:cubicBezTo>
                  <a:cubicBezTo>
                    <a:pt x="1108515" y="986726"/>
                    <a:pt x="1103461" y="984425"/>
                    <a:pt x="1097463" y="981960"/>
                  </a:cubicBezTo>
                  <a:cubicBezTo>
                    <a:pt x="1091465" y="979495"/>
                    <a:pt x="1084563" y="977195"/>
                    <a:pt x="1076758" y="975058"/>
                  </a:cubicBezTo>
                  <a:cubicBezTo>
                    <a:pt x="1068952" y="972922"/>
                    <a:pt x="1060366" y="971854"/>
                    <a:pt x="1050999" y="971854"/>
                  </a:cubicBezTo>
                  <a:cubicBezTo>
                    <a:pt x="1042454" y="971854"/>
                    <a:pt x="1035141" y="972675"/>
                    <a:pt x="1029061" y="974319"/>
                  </a:cubicBezTo>
                  <a:cubicBezTo>
                    <a:pt x="1022980" y="975962"/>
                    <a:pt x="1018050" y="978263"/>
                    <a:pt x="1014271" y="981221"/>
                  </a:cubicBezTo>
                  <a:cubicBezTo>
                    <a:pt x="1010491" y="984179"/>
                    <a:pt x="1007697" y="987712"/>
                    <a:pt x="1005890" y="991820"/>
                  </a:cubicBezTo>
                  <a:cubicBezTo>
                    <a:pt x="1004082" y="995928"/>
                    <a:pt x="1003178" y="1000447"/>
                    <a:pt x="1003178" y="1005377"/>
                  </a:cubicBezTo>
                  <a:cubicBezTo>
                    <a:pt x="1003178" y="1013101"/>
                    <a:pt x="1005233" y="1019592"/>
                    <a:pt x="1009341" y="1024851"/>
                  </a:cubicBezTo>
                  <a:cubicBezTo>
                    <a:pt x="1013449" y="1030109"/>
                    <a:pt x="1018913" y="1034628"/>
                    <a:pt x="1025733" y="1038408"/>
                  </a:cubicBezTo>
                  <a:cubicBezTo>
                    <a:pt x="1032553" y="1042188"/>
                    <a:pt x="1040276" y="1045638"/>
                    <a:pt x="1048903" y="1048761"/>
                  </a:cubicBezTo>
                  <a:cubicBezTo>
                    <a:pt x="1057531" y="1051883"/>
                    <a:pt x="1066323" y="1055170"/>
                    <a:pt x="1075279" y="1058621"/>
                  </a:cubicBezTo>
                  <a:cubicBezTo>
                    <a:pt x="1084235" y="1062072"/>
                    <a:pt x="1093026" y="1066057"/>
                    <a:pt x="1101654" y="1070576"/>
                  </a:cubicBezTo>
                  <a:cubicBezTo>
                    <a:pt x="1110281" y="1075095"/>
                    <a:pt x="1117964" y="1080682"/>
                    <a:pt x="1124701" y="1087337"/>
                  </a:cubicBezTo>
                  <a:cubicBezTo>
                    <a:pt x="1131439" y="1093993"/>
                    <a:pt x="1136862" y="1102045"/>
                    <a:pt x="1140970" y="1111494"/>
                  </a:cubicBezTo>
                  <a:cubicBezTo>
                    <a:pt x="1145078" y="1120943"/>
                    <a:pt x="1147132" y="1132323"/>
                    <a:pt x="1147132" y="1145634"/>
                  </a:cubicBezTo>
                  <a:cubicBezTo>
                    <a:pt x="1147132" y="1159766"/>
                    <a:pt x="1144626" y="1172502"/>
                    <a:pt x="1139614" y="1183841"/>
                  </a:cubicBezTo>
                  <a:cubicBezTo>
                    <a:pt x="1134602" y="1195180"/>
                    <a:pt x="1127495" y="1204957"/>
                    <a:pt x="1118292" y="1213174"/>
                  </a:cubicBezTo>
                  <a:cubicBezTo>
                    <a:pt x="1109090" y="1221391"/>
                    <a:pt x="1097997" y="1227964"/>
                    <a:pt x="1085015" y="1232894"/>
                  </a:cubicBezTo>
                  <a:cubicBezTo>
                    <a:pt x="1072033" y="1237824"/>
                    <a:pt x="1057654" y="1240946"/>
                    <a:pt x="1041878" y="1242261"/>
                  </a:cubicBezTo>
                  <a:lnTo>
                    <a:pt x="1036702" y="1295011"/>
                  </a:lnTo>
                  <a:cubicBezTo>
                    <a:pt x="1036538" y="1296326"/>
                    <a:pt x="1036168" y="1297476"/>
                    <a:pt x="1035593" y="1298462"/>
                  </a:cubicBezTo>
                  <a:cubicBezTo>
                    <a:pt x="1035018" y="1299448"/>
                    <a:pt x="1033949" y="1300269"/>
                    <a:pt x="1032388" y="1300927"/>
                  </a:cubicBezTo>
                  <a:cubicBezTo>
                    <a:pt x="1030827" y="1301584"/>
                    <a:pt x="1028691" y="1302118"/>
                    <a:pt x="1025979" y="1302529"/>
                  </a:cubicBezTo>
                  <a:cubicBezTo>
                    <a:pt x="1023268" y="1302940"/>
                    <a:pt x="1019858" y="1303145"/>
                    <a:pt x="1015750" y="1303145"/>
                  </a:cubicBezTo>
                  <a:cubicBezTo>
                    <a:pt x="1010491" y="1303145"/>
                    <a:pt x="1006260" y="1302899"/>
                    <a:pt x="1003055" y="1302406"/>
                  </a:cubicBezTo>
                  <a:cubicBezTo>
                    <a:pt x="999851" y="1301913"/>
                    <a:pt x="997345" y="1301214"/>
                    <a:pt x="995537" y="1300311"/>
                  </a:cubicBezTo>
                  <a:cubicBezTo>
                    <a:pt x="993729" y="1299407"/>
                    <a:pt x="992538" y="1298215"/>
                    <a:pt x="991963" y="1296736"/>
                  </a:cubicBezTo>
                  <a:cubicBezTo>
                    <a:pt x="991388" y="1295257"/>
                    <a:pt x="991264" y="1293614"/>
                    <a:pt x="991593" y="1291806"/>
                  </a:cubicBezTo>
                  <a:lnTo>
                    <a:pt x="996769" y="1241768"/>
                  </a:lnTo>
                  <a:cubicBezTo>
                    <a:pt x="989703" y="1240782"/>
                    <a:pt x="983048" y="1239508"/>
                    <a:pt x="976803" y="1237947"/>
                  </a:cubicBezTo>
                  <a:cubicBezTo>
                    <a:pt x="970559" y="1236386"/>
                    <a:pt x="964889" y="1234660"/>
                    <a:pt x="959795" y="1232770"/>
                  </a:cubicBezTo>
                  <a:cubicBezTo>
                    <a:pt x="954701" y="1230881"/>
                    <a:pt x="950305" y="1228950"/>
                    <a:pt x="946607" y="1226978"/>
                  </a:cubicBezTo>
                  <a:cubicBezTo>
                    <a:pt x="942910" y="1225006"/>
                    <a:pt x="940116" y="1223075"/>
                    <a:pt x="938227" y="1221185"/>
                  </a:cubicBezTo>
                  <a:cubicBezTo>
                    <a:pt x="936337" y="1219295"/>
                    <a:pt x="934981" y="1216502"/>
                    <a:pt x="934159" y="1212804"/>
                  </a:cubicBezTo>
                  <a:cubicBezTo>
                    <a:pt x="933338" y="1209107"/>
                    <a:pt x="932927" y="1203643"/>
                    <a:pt x="932927" y="1196412"/>
                  </a:cubicBezTo>
                  <a:cubicBezTo>
                    <a:pt x="932927" y="1190825"/>
                    <a:pt x="933091" y="1186224"/>
                    <a:pt x="933420" y="1182608"/>
                  </a:cubicBezTo>
                  <a:cubicBezTo>
                    <a:pt x="933749" y="1178993"/>
                    <a:pt x="934324" y="1176200"/>
                    <a:pt x="935145" y="1174228"/>
                  </a:cubicBezTo>
                  <a:cubicBezTo>
                    <a:pt x="935967" y="1172256"/>
                    <a:pt x="936994" y="1170900"/>
                    <a:pt x="938227" y="1170160"/>
                  </a:cubicBezTo>
                  <a:cubicBezTo>
                    <a:pt x="939459" y="1169421"/>
                    <a:pt x="940897" y="1169051"/>
                    <a:pt x="942540" y="1169051"/>
                  </a:cubicBezTo>
                  <a:cubicBezTo>
                    <a:pt x="944677" y="1169051"/>
                    <a:pt x="947799" y="1170284"/>
                    <a:pt x="951907" y="1172749"/>
                  </a:cubicBezTo>
                  <a:cubicBezTo>
                    <a:pt x="956015" y="1175214"/>
                    <a:pt x="961274" y="1177925"/>
                    <a:pt x="967683" y="1180883"/>
                  </a:cubicBezTo>
                  <a:cubicBezTo>
                    <a:pt x="974092" y="1183841"/>
                    <a:pt x="981856" y="1186552"/>
                    <a:pt x="990977" y="1189017"/>
                  </a:cubicBezTo>
                  <a:cubicBezTo>
                    <a:pt x="1000097" y="1191482"/>
                    <a:pt x="1010820" y="1192715"/>
                    <a:pt x="1023145" y="1192715"/>
                  </a:cubicBezTo>
                  <a:cubicBezTo>
                    <a:pt x="1042371" y="1192715"/>
                    <a:pt x="1056668" y="1189141"/>
                    <a:pt x="1066035" y="1181992"/>
                  </a:cubicBezTo>
                  <a:cubicBezTo>
                    <a:pt x="1075402" y="1174844"/>
                    <a:pt x="1080085" y="1165354"/>
                    <a:pt x="1080085" y="1153522"/>
                  </a:cubicBezTo>
                  <a:cubicBezTo>
                    <a:pt x="1080085" y="1145634"/>
                    <a:pt x="1078072" y="1139143"/>
                    <a:pt x="1074046" y="1134049"/>
                  </a:cubicBezTo>
                  <a:cubicBezTo>
                    <a:pt x="1070020" y="1128954"/>
                    <a:pt x="1064638" y="1124476"/>
                    <a:pt x="1057901" y="1120615"/>
                  </a:cubicBezTo>
                  <a:cubicBezTo>
                    <a:pt x="1051163" y="1116753"/>
                    <a:pt x="1043563" y="1113302"/>
                    <a:pt x="1035100" y="1110262"/>
                  </a:cubicBezTo>
                  <a:cubicBezTo>
                    <a:pt x="1026637" y="1107222"/>
                    <a:pt x="1017968" y="1103976"/>
                    <a:pt x="1009094" y="1100525"/>
                  </a:cubicBezTo>
                  <a:cubicBezTo>
                    <a:pt x="1000220" y="1097074"/>
                    <a:pt x="991552" y="1093048"/>
                    <a:pt x="983089" y="1088447"/>
                  </a:cubicBezTo>
                  <a:cubicBezTo>
                    <a:pt x="974626" y="1083845"/>
                    <a:pt x="967026" y="1078176"/>
                    <a:pt x="960288" y="1071438"/>
                  </a:cubicBezTo>
                  <a:cubicBezTo>
                    <a:pt x="953550" y="1064701"/>
                    <a:pt x="948169" y="1056525"/>
                    <a:pt x="944142" y="1046912"/>
                  </a:cubicBezTo>
                  <a:cubicBezTo>
                    <a:pt x="940116" y="1037299"/>
                    <a:pt x="938103" y="1025672"/>
                    <a:pt x="938103" y="1012033"/>
                  </a:cubicBezTo>
                  <a:cubicBezTo>
                    <a:pt x="938103" y="999708"/>
                    <a:pt x="940157" y="988492"/>
                    <a:pt x="944266" y="978386"/>
                  </a:cubicBezTo>
                  <a:cubicBezTo>
                    <a:pt x="948374" y="968280"/>
                    <a:pt x="954290" y="959447"/>
                    <a:pt x="962013" y="951888"/>
                  </a:cubicBezTo>
                  <a:cubicBezTo>
                    <a:pt x="969737" y="944328"/>
                    <a:pt x="979227" y="938207"/>
                    <a:pt x="990484" y="933524"/>
                  </a:cubicBezTo>
                  <a:cubicBezTo>
                    <a:pt x="1001740" y="928840"/>
                    <a:pt x="1014517" y="925677"/>
                    <a:pt x="1028814" y="924033"/>
                  </a:cubicBezTo>
                  <a:lnTo>
                    <a:pt x="1033744" y="874488"/>
                  </a:lnTo>
                  <a:cubicBezTo>
                    <a:pt x="1033908" y="873173"/>
                    <a:pt x="1034278" y="872064"/>
                    <a:pt x="1034853" y="871160"/>
                  </a:cubicBezTo>
                  <a:cubicBezTo>
                    <a:pt x="1035428" y="870256"/>
                    <a:pt x="1036496" y="869434"/>
                    <a:pt x="1038058" y="868695"/>
                  </a:cubicBezTo>
                  <a:cubicBezTo>
                    <a:pt x="1039619" y="867956"/>
                    <a:pt x="1041714" y="867421"/>
                    <a:pt x="1044343" y="867093"/>
                  </a:cubicBezTo>
                  <a:cubicBezTo>
                    <a:pt x="1046973" y="866764"/>
                    <a:pt x="1050424" y="866600"/>
                    <a:pt x="1054696" y="866600"/>
                  </a:cubicBezTo>
                  <a:close/>
                  <a:moveTo>
                    <a:pt x="540100" y="705161"/>
                  </a:moveTo>
                  <a:lnTo>
                    <a:pt x="659647" y="1342252"/>
                  </a:lnTo>
                  <a:lnTo>
                    <a:pt x="0" y="770030"/>
                  </a:lnTo>
                  <a:lnTo>
                    <a:pt x="57420" y="810871"/>
                  </a:lnTo>
                  <a:cubicBezTo>
                    <a:pt x="111312" y="840172"/>
                    <a:pt x="173071" y="856816"/>
                    <a:pt x="238713" y="856815"/>
                  </a:cubicBezTo>
                  <a:cubicBezTo>
                    <a:pt x="337177" y="856815"/>
                    <a:pt x="426902" y="819368"/>
                    <a:pt x="494446" y="757925"/>
                  </a:cubicBezTo>
                  <a:close/>
                  <a:moveTo>
                    <a:pt x="2054580" y="10475"/>
                  </a:moveTo>
                  <a:lnTo>
                    <a:pt x="2556223" y="445634"/>
                  </a:lnTo>
                  <a:lnTo>
                    <a:pt x="2556223" y="2584388"/>
                  </a:lnTo>
                  <a:lnTo>
                    <a:pt x="1454287" y="2584388"/>
                  </a:lnTo>
                  <a:lnTo>
                    <a:pt x="903707" y="2106778"/>
                  </a:lnTo>
                  <a:lnTo>
                    <a:pt x="965182" y="2130987"/>
                  </a:lnTo>
                  <a:cubicBezTo>
                    <a:pt x="989054" y="2137133"/>
                    <a:pt x="1014078" y="2140403"/>
                    <a:pt x="1039867" y="2140402"/>
                  </a:cubicBezTo>
                  <a:cubicBezTo>
                    <a:pt x="1143020" y="2140403"/>
                    <a:pt x="1233965" y="2088094"/>
                    <a:pt x="1287670" y="2008533"/>
                  </a:cubicBezTo>
                  <a:lnTo>
                    <a:pt x="1296032" y="1993110"/>
                  </a:lnTo>
                  <a:lnTo>
                    <a:pt x="1297957" y="1993110"/>
                  </a:lnTo>
                  <a:lnTo>
                    <a:pt x="1298974" y="1987687"/>
                  </a:lnTo>
                  <a:lnTo>
                    <a:pt x="1315223" y="1957726"/>
                  </a:lnTo>
                  <a:cubicBezTo>
                    <a:pt x="1330345" y="1921943"/>
                    <a:pt x="1338706" y="1882600"/>
                    <a:pt x="1338707" y="1841304"/>
                  </a:cubicBezTo>
                  <a:lnTo>
                    <a:pt x="1334423" y="1798774"/>
                  </a:lnTo>
                  <a:lnTo>
                    <a:pt x="1540713" y="699420"/>
                  </a:lnTo>
                  <a:lnTo>
                    <a:pt x="1591334" y="757925"/>
                  </a:lnTo>
                  <a:cubicBezTo>
                    <a:pt x="1658878" y="819367"/>
                    <a:pt x="1748601" y="856815"/>
                    <a:pt x="1847066" y="856816"/>
                  </a:cubicBezTo>
                  <a:cubicBezTo>
                    <a:pt x="1978350" y="856815"/>
                    <a:pt x="2094100" y="790240"/>
                    <a:pt x="2162451" y="688982"/>
                  </a:cubicBezTo>
                  <a:lnTo>
                    <a:pt x="2189399" y="639289"/>
                  </a:lnTo>
                  <a:lnTo>
                    <a:pt x="1558596" y="639289"/>
                  </a:lnTo>
                  <a:lnTo>
                    <a:pt x="1662237" y="578005"/>
                  </a:lnTo>
                  <a:cubicBezTo>
                    <a:pt x="1835788" y="456648"/>
                    <a:pt x="1967454" y="285800"/>
                    <a:pt x="2033305" y="87839"/>
                  </a:cubicBezTo>
                  <a:close/>
                  <a:moveTo>
                    <a:pt x="26115" y="0"/>
                  </a:moveTo>
                  <a:lnTo>
                    <a:pt x="554843" y="458654"/>
                  </a:lnTo>
                  <a:lnTo>
                    <a:pt x="483847" y="427672"/>
                  </a:lnTo>
                  <a:cubicBezTo>
                    <a:pt x="318563" y="343718"/>
                    <a:pt x="177407" y="223498"/>
                    <a:pt x="72593" y="78434"/>
                  </a:cubicBezTo>
                  <a:lnTo>
                    <a:pt x="23552" y="2955"/>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sz="1600" dirty="0"/>
            </a:p>
          </p:txBody>
        </p:sp>
      </p:grpSp>
      <p:grpSp>
        <p:nvGrpSpPr>
          <p:cNvPr id="12" name="Group 11"/>
          <p:cNvGrpSpPr/>
          <p:nvPr/>
        </p:nvGrpSpPr>
        <p:grpSpPr>
          <a:xfrm>
            <a:off x="9630497" y="4343486"/>
            <a:ext cx="1209905" cy="1238267"/>
            <a:chOff x="6422972" y="4144905"/>
            <a:chExt cx="1763047" cy="1804375"/>
          </a:xfrm>
        </p:grpSpPr>
        <p:sp>
          <p:nvSpPr>
            <p:cNvPr id="34" name="Freeform 33"/>
            <p:cNvSpPr/>
            <p:nvPr/>
          </p:nvSpPr>
          <p:spPr>
            <a:xfrm>
              <a:off x="6480595" y="4148424"/>
              <a:ext cx="1705424" cy="1800856"/>
            </a:xfrm>
            <a:custGeom>
              <a:avLst/>
              <a:gdLst>
                <a:gd name="connsiteX0" fmla="*/ 2202319 w 2577605"/>
                <a:gd name="connsiteY0" fmla="*/ 1064684 h 2721843"/>
                <a:gd name="connsiteX1" fmla="*/ 2577605 w 2577605"/>
                <a:gd name="connsiteY1" fmla="*/ 1390232 h 2721843"/>
                <a:gd name="connsiteX2" fmla="*/ 2577605 w 2577605"/>
                <a:gd name="connsiteY2" fmla="*/ 2721843 h 2721843"/>
                <a:gd name="connsiteX3" fmla="*/ 661591 w 2577605"/>
                <a:gd name="connsiteY3" fmla="*/ 2721843 h 2721843"/>
                <a:gd name="connsiteX4" fmla="*/ 0 w 2577605"/>
                <a:gd name="connsiteY4" fmla="*/ 2147935 h 2721843"/>
                <a:gd name="connsiteX5" fmla="*/ 28365 w 2577605"/>
                <a:gd name="connsiteY5" fmla="*/ 2164850 h 2721843"/>
                <a:gd name="connsiteX6" fmla="*/ 881237 w 2577605"/>
                <a:gd name="connsiteY6" fmla="*/ 2342548 h 2721843"/>
                <a:gd name="connsiteX7" fmla="*/ 932399 w 2577605"/>
                <a:gd name="connsiteY7" fmla="*/ 2356225 h 2721843"/>
                <a:gd name="connsiteX8" fmla="*/ 932398 w 2577605"/>
                <a:gd name="connsiteY8" fmla="*/ 2356224 h 2721843"/>
                <a:gd name="connsiteX9" fmla="*/ 943743 w 2577605"/>
                <a:gd name="connsiteY9" fmla="*/ 2359257 h 2721843"/>
                <a:gd name="connsiteX10" fmla="*/ 948393 w 2577605"/>
                <a:gd name="connsiteY10" fmla="*/ 2360500 h 2721843"/>
                <a:gd name="connsiteX11" fmla="*/ 996984 w 2577605"/>
                <a:gd name="connsiteY11" fmla="*/ 2373061 h 2721843"/>
                <a:gd name="connsiteX12" fmla="*/ 999965 w 2577605"/>
                <a:gd name="connsiteY12" fmla="*/ 2373832 h 2721843"/>
                <a:gd name="connsiteX13" fmla="*/ 999999 w 2577605"/>
                <a:gd name="connsiteY13" fmla="*/ 2373840 h 2721843"/>
                <a:gd name="connsiteX14" fmla="*/ 1049556 w 2577605"/>
                <a:gd name="connsiteY14" fmla="*/ 2385825 h 2721843"/>
                <a:gd name="connsiteX15" fmla="*/ 1061174 w 2577605"/>
                <a:gd name="connsiteY15" fmla="*/ 2388417 h 2721843"/>
                <a:gd name="connsiteX16" fmla="*/ 1084921 w 2577605"/>
                <a:gd name="connsiteY16" fmla="*/ 2393402 h 2721843"/>
                <a:gd name="connsiteX17" fmla="*/ 1093282 w 2577605"/>
                <a:gd name="connsiteY17" fmla="*/ 2395031 h 2721843"/>
                <a:gd name="connsiteX18" fmla="*/ 1115617 w 2577605"/>
                <a:gd name="connsiteY18" fmla="*/ 2398905 h 2721843"/>
                <a:gd name="connsiteX19" fmla="*/ 1115974 w 2577605"/>
                <a:gd name="connsiteY19" fmla="*/ 2398965 h 2721843"/>
                <a:gd name="connsiteX20" fmla="*/ 1118911 w 2577605"/>
                <a:gd name="connsiteY20" fmla="*/ 2399457 h 2721843"/>
                <a:gd name="connsiteX21" fmla="*/ 1118911 w 2577605"/>
                <a:gd name="connsiteY21" fmla="*/ 2399458 h 2721843"/>
                <a:gd name="connsiteX22" fmla="*/ 1142504 w 2577605"/>
                <a:gd name="connsiteY22" fmla="*/ 2403403 h 2721843"/>
                <a:gd name="connsiteX23" fmla="*/ 1200563 w 2577605"/>
                <a:gd name="connsiteY23" fmla="*/ 2399347 h 2721843"/>
                <a:gd name="connsiteX24" fmla="*/ 1198558 w 2577605"/>
                <a:gd name="connsiteY24" fmla="*/ 2385750 h 2721843"/>
                <a:gd name="connsiteX25" fmla="*/ 1192296 w 2577605"/>
                <a:gd name="connsiteY25" fmla="*/ 2373061 h 2721843"/>
                <a:gd name="connsiteX26" fmla="*/ 1189375 w 2577605"/>
                <a:gd name="connsiteY26" fmla="*/ 2367144 h 2721843"/>
                <a:gd name="connsiteX27" fmla="*/ 1166695 w 2577605"/>
                <a:gd name="connsiteY27" fmla="*/ 2314149 h 2721843"/>
                <a:gd name="connsiteX28" fmla="*/ 1132828 w 2577605"/>
                <a:gd name="connsiteY28" fmla="*/ 2143750 h 2721843"/>
                <a:gd name="connsiteX29" fmla="*/ 1129554 w 2577605"/>
                <a:gd name="connsiteY29" fmla="*/ 2111913 h 2721843"/>
                <a:gd name="connsiteX30" fmla="*/ 1107691 w 2577605"/>
                <a:gd name="connsiteY30" fmla="*/ 2108270 h 2721843"/>
                <a:gd name="connsiteX31" fmla="*/ 881238 w 2577605"/>
                <a:gd name="connsiteY31" fmla="*/ 2053214 h 2721843"/>
                <a:gd name="connsiteX32" fmla="*/ 540094 w 2577605"/>
                <a:gd name="connsiteY32" fmla="*/ 1998269 h 2721843"/>
                <a:gd name="connsiteX33" fmla="*/ 515358 w 2577605"/>
                <a:gd name="connsiteY33" fmla="*/ 1994455 h 2721843"/>
                <a:gd name="connsiteX34" fmla="*/ 85063 w 2577605"/>
                <a:gd name="connsiteY34" fmla="*/ 1621189 h 2721843"/>
                <a:gd name="connsiteX35" fmla="*/ 92459 w 2577605"/>
                <a:gd name="connsiteY35" fmla="*/ 1626453 h 2721843"/>
                <a:gd name="connsiteX36" fmla="*/ 807015 w 2577605"/>
                <a:gd name="connsiteY36" fmla="*/ 1804150 h 2721843"/>
                <a:gd name="connsiteX37" fmla="*/ 1025909 w 2577605"/>
                <a:gd name="connsiteY37" fmla="*/ 1865006 h 2721843"/>
                <a:gd name="connsiteX38" fmla="*/ 1074552 w 2577605"/>
                <a:gd name="connsiteY38" fmla="*/ 1860950 h 2721843"/>
                <a:gd name="connsiteX39" fmla="*/ 1046177 w 2577605"/>
                <a:gd name="connsiteY39" fmla="*/ 1775751 h 2721843"/>
                <a:gd name="connsiteX40" fmla="*/ 1017801 w 2577605"/>
                <a:gd name="connsiteY40" fmla="*/ 1605352 h 2721843"/>
                <a:gd name="connsiteX41" fmla="*/ 1021855 w 2577605"/>
                <a:gd name="connsiteY41" fmla="*/ 1507981 h 2721843"/>
                <a:gd name="connsiteX42" fmla="*/ 1106980 w 2577605"/>
                <a:gd name="connsiteY42" fmla="*/ 1499867 h 2721843"/>
                <a:gd name="connsiteX43" fmla="*/ 1608901 w 2577605"/>
                <a:gd name="connsiteY43" fmla="*/ 1536871 h 2721843"/>
                <a:gd name="connsiteX44" fmla="*/ 1685854 w 2577605"/>
                <a:gd name="connsiteY44" fmla="*/ 1541376 h 2721843"/>
                <a:gd name="connsiteX45" fmla="*/ 1767715 w 2577605"/>
                <a:gd name="connsiteY45" fmla="*/ 1540437 h 2721843"/>
                <a:gd name="connsiteX46" fmla="*/ 2047411 w 2577605"/>
                <a:gd name="connsiteY46" fmla="*/ 1382210 h 2721843"/>
                <a:gd name="connsiteX47" fmla="*/ 2111255 w 2577605"/>
                <a:gd name="connsiteY47" fmla="*/ 1257455 h 2721843"/>
                <a:gd name="connsiteX48" fmla="*/ 2211307 w 2577605"/>
                <a:gd name="connsiteY48" fmla="*/ 1149956 h 2721843"/>
                <a:gd name="connsiteX49" fmla="*/ 2214023 w 2577605"/>
                <a:gd name="connsiteY49" fmla="*/ 1122299 h 2721843"/>
                <a:gd name="connsiteX50" fmla="*/ 2214024 w 2577605"/>
                <a:gd name="connsiteY50" fmla="*/ 1122298 h 2721843"/>
                <a:gd name="connsiteX51" fmla="*/ 2215638 w 2577605"/>
                <a:gd name="connsiteY51" fmla="*/ 1105856 h 2721843"/>
                <a:gd name="connsiteX52" fmla="*/ 723175 w 2577605"/>
                <a:gd name="connsiteY52" fmla="*/ 50397 h 2721843"/>
                <a:gd name="connsiteX53" fmla="*/ 810418 w 2577605"/>
                <a:gd name="connsiteY53" fmla="*/ 126079 h 2721843"/>
                <a:gd name="connsiteX54" fmla="*/ 804044 w 2577605"/>
                <a:gd name="connsiteY54" fmla="*/ 134390 h 2721843"/>
                <a:gd name="connsiteX55" fmla="*/ 770531 w 2577605"/>
                <a:gd name="connsiteY55" fmla="*/ 165079 h 2721843"/>
                <a:gd name="connsiteX56" fmla="*/ 724929 w 2577605"/>
                <a:gd name="connsiteY56" fmla="*/ 52495 h 2721843"/>
                <a:gd name="connsiteX57" fmla="*/ 907702 w 2577605"/>
                <a:gd name="connsiteY57" fmla="*/ 0 h 2721843"/>
                <a:gd name="connsiteX58" fmla="*/ 2086828 w 2577605"/>
                <a:gd name="connsiteY58" fmla="*/ 1022852 h 2721843"/>
                <a:gd name="connsiteX59" fmla="*/ 2062732 w 2577605"/>
                <a:gd name="connsiteY59" fmla="*/ 1017743 h 2721843"/>
                <a:gd name="connsiteX60" fmla="*/ 2040751 w 2577605"/>
                <a:gd name="connsiteY60" fmla="*/ 1025469 h 2721843"/>
                <a:gd name="connsiteX61" fmla="*/ 2040749 w 2577605"/>
                <a:gd name="connsiteY61" fmla="*/ 1025469 h 2721843"/>
                <a:gd name="connsiteX62" fmla="*/ 2062730 w 2577605"/>
                <a:gd name="connsiteY62" fmla="*/ 1017741 h 2721843"/>
                <a:gd name="connsiteX63" fmla="*/ 2059571 w 2577605"/>
                <a:gd name="connsiteY63" fmla="*/ 1017070 h 2721843"/>
                <a:gd name="connsiteX64" fmla="*/ 1877160 w 2577605"/>
                <a:gd name="connsiteY64" fmla="*/ 956215 h 2721843"/>
                <a:gd name="connsiteX65" fmla="*/ 1573141 w 2577605"/>
                <a:gd name="connsiteY65" fmla="*/ 871016 h 2721843"/>
                <a:gd name="connsiteX66" fmla="*/ 1415051 w 2577605"/>
                <a:gd name="connsiteY66" fmla="*/ 639760 h 2721843"/>
                <a:gd name="connsiteX67" fmla="*/ 1050228 w 2577605"/>
                <a:gd name="connsiteY67" fmla="*/ 518047 h 2721843"/>
                <a:gd name="connsiteX68" fmla="*/ 892519 w 2577605"/>
                <a:gd name="connsiteY68" fmla="*/ 521471 h 2721843"/>
                <a:gd name="connsiteX69" fmla="*/ 860151 w 2577605"/>
                <a:gd name="connsiteY69" fmla="*/ 528792 h 2721843"/>
                <a:gd name="connsiteX70" fmla="*/ 902019 w 2577605"/>
                <a:gd name="connsiteY70" fmla="*/ 468601 h 2721843"/>
                <a:gd name="connsiteX71" fmla="*/ 977264 w 2577605"/>
                <a:gd name="connsiteY71" fmla="*/ 311136 h 2721843"/>
                <a:gd name="connsiteX72" fmla="*/ 911424 w 2577605"/>
                <a:gd name="connsiteY72" fmla="*/ 19428 h 2721843"/>
                <a:gd name="connsiteX73" fmla="*/ 906297 w 2577605"/>
                <a:gd name="connsiteY73" fmla="*/ 1619 h 272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577605" h="2721843">
                  <a:moveTo>
                    <a:pt x="2202319" y="1064684"/>
                  </a:moveTo>
                  <a:lnTo>
                    <a:pt x="2577605" y="1390232"/>
                  </a:lnTo>
                  <a:lnTo>
                    <a:pt x="2577605" y="2721843"/>
                  </a:lnTo>
                  <a:lnTo>
                    <a:pt x="661591" y="2721843"/>
                  </a:lnTo>
                  <a:lnTo>
                    <a:pt x="0" y="2147935"/>
                  </a:lnTo>
                  <a:lnTo>
                    <a:pt x="28365" y="2164850"/>
                  </a:lnTo>
                  <a:cubicBezTo>
                    <a:pt x="243053" y="2273632"/>
                    <a:pt x="716788" y="2298047"/>
                    <a:pt x="881237" y="2342548"/>
                  </a:cubicBezTo>
                  <a:lnTo>
                    <a:pt x="932399" y="2356225"/>
                  </a:lnTo>
                  <a:lnTo>
                    <a:pt x="932398" y="2356224"/>
                  </a:lnTo>
                  <a:lnTo>
                    <a:pt x="943743" y="2359257"/>
                  </a:lnTo>
                  <a:lnTo>
                    <a:pt x="948393" y="2360500"/>
                  </a:lnTo>
                  <a:lnTo>
                    <a:pt x="996984" y="2373061"/>
                  </a:lnTo>
                  <a:lnTo>
                    <a:pt x="999965" y="2373832"/>
                  </a:lnTo>
                  <a:lnTo>
                    <a:pt x="999999" y="2373840"/>
                  </a:lnTo>
                  <a:lnTo>
                    <a:pt x="1049556" y="2385825"/>
                  </a:lnTo>
                  <a:lnTo>
                    <a:pt x="1061174" y="2388417"/>
                  </a:lnTo>
                  <a:lnTo>
                    <a:pt x="1084921" y="2393402"/>
                  </a:lnTo>
                  <a:lnTo>
                    <a:pt x="1093282" y="2395031"/>
                  </a:lnTo>
                  <a:lnTo>
                    <a:pt x="1115617" y="2398905"/>
                  </a:lnTo>
                  <a:lnTo>
                    <a:pt x="1115974" y="2398965"/>
                  </a:lnTo>
                  <a:lnTo>
                    <a:pt x="1118911" y="2399457"/>
                  </a:lnTo>
                  <a:lnTo>
                    <a:pt x="1118911" y="2399458"/>
                  </a:lnTo>
                  <a:lnTo>
                    <a:pt x="1142504" y="2403403"/>
                  </a:lnTo>
                  <a:cubicBezTo>
                    <a:pt x="1195724" y="2412871"/>
                    <a:pt x="1196531" y="2414224"/>
                    <a:pt x="1200563" y="2399347"/>
                  </a:cubicBezTo>
                  <a:cubicBezTo>
                    <a:pt x="1201570" y="2395630"/>
                    <a:pt x="1200661" y="2391107"/>
                    <a:pt x="1198558" y="2385750"/>
                  </a:cubicBezTo>
                  <a:lnTo>
                    <a:pt x="1192296" y="2373061"/>
                  </a:lnTo>
                  <a:lnTo>
                    <a:pt x="1189375" y="2367144"/>
                  </a:lnTo>
                  <a:cubicBezTo>
                    <a:pt x="1181813" y="2353029"/>
                    <a:pt x="1172339" y="2335448"/>
                    <a:pt x="1166695" y="2314149"/>
                  </a:cubicBezTo>
                  <a:cubicBezTo>
                    <a:pt x="1155406" y="2271549"/>
                    <a:pt x="1137665" y="2188378"/>
                    <a:pt x="1132828" y="2143750"/>
                  </a:cubicBezTo>
                  <a:lnTo>
                    <a:pt x="1129554" y="2111913"/>
                  </a:lnTo>
                  <a:lnTo>
                    <a:pt x="1107691" y="2108270"/>
                  </a:lnTo>
                  <a:cubicBezTo>
                    <a:pt x="1074164" y="2102660"/>
                    <a:pt x="1033039" y="2094292"/>
                    <a:pt x="881238" y="2053214"/>
                  </a:cubicBezTo>
                  <a:cubicBezTo>
                    <a:pt x="810082" y="2033959"/>
                    <a:pt x="681020" y="2018464"/>
                    <a:pt x="540094" y="1998269"/>
                  </a:cubicBezTo>
                  <a:lnTo>
                    <a:pt x="515358" y="1994455"/>
                  </a:lnTo>
                  <a:lnTo>
                    <a:pt x="85063" y="1621189"/>
                  </a:lnTo>
                  <a:lnTo>
                    <a:pt x="92459" y="1626453"/>
                  </a:lnTo>
                  <a:cubicBezTo>
                    <a:pt x="272329" y="1735235"/>
                    <a:pt x="669234" y="1759650"/>
                    <a:pt x="807015" y="1804150"/>
                  </a:cubicBezTo>
                  <a:cubicBezTo>
                    <a:pt x="976590" y="1858920"/>
                    <a:pt x="981319" y="1855540"/>
                    <a:pt x="1025909" y="1865006"/>
                  </a:cubicBezTo>
                  <a:cubicBezTo>
                    <a:pt x="1070498" y="1874472"/>
                    <a:pt x="1071173" y="1875826"/>
                    <a:pt x="1074552" y="1860950"/>
                  </a:cubicBezTo>
                  <a:cubicBezTo>
                    <a:pt x="1077929" y="1846073"/>
                    <a:pt x="1055633" y="1818349"/>
                    <a:pt x="1046177" y="1775751"/>
                  </a:cubicBezTo>
                  <a:cubicBezTo>
                    <a:pt x="1036719" y="1733151"/>
                    <a:pt x="1021855" y="1649980"/>
                    <a:pt x="1017801" y="1605352"/>
                  </a:cubicBezTo>
                  <a:cubicBezTo>
                    <a:pt x="1013748" y="1560724"/>
                    <a:pt x="1006991" y="1525562"/>
                    <a:pt x="1021855" y="1507981"/>
                  </a:cubicBezTo>
                  <a:cubicBezTo>
                    <a:pt x="1036719" y="1490401"/>
                    <a:pt x="1011722" y="1499867"/>
                    <a:pt x="1106980" y="1499867"/>
                  </a:cubicBezTo>
                  <a:lnTo>
                    <a:pt x="1608901" y="1536871"/>
                  </a:lnTo>
                  <a:lnTo>
                    <a:pt x="1685854" y="1541376"/>
                  </a:lnTo>
                  <a:cubicBezTo>
                    <a:pt x="1718248" y="1542402"/>
                    <a:pt x="1746179" y="1542212"/>
                    <a:pt x="1767715" y="1540437"/>
                  </a:cubicBezTo>
                  <a:cubicBezTo>
                    <a:pt x="1939991" y="1526238"/>
                    <a:pt x="1990155" y="1429373"/>
                    <a:pt x="2047411" y="1382210"/>
                  </a:cubicBezTo>
                  <a:cubicBezTo>
                    <a:pt x="2104669" y="1335047"/>
                    <a:pt x="2083939" y="1296164"/>
                    <a:pt x="2111255" y="1257455"/>
                  </a:cubicBezTo>
                  <a:cubicBezTo>
                    <a:pt x="2138570" y="1218745"/>
                    <a:pt x="2194179" y="1172482"/>
                    <a:pt x="2211307" y="1149956"/>
                  </a:cubicBezTo>
                  <a:lnTo>
                    <a:pt x="2214023" y="1122299"/>
                  </a:lnTo>
                  <a:lnTo>
                    <a:pt x="2214024" y="1122298"/>
                  </a:lnTo>
                  <a:lnTo>
                    <a:pt x="2215638" y="1105856"/>
                  </a:lnTo>
                  <a:close/>
                  <a:moveTo>
                    <a:pt x="723175" y="50397"/>
                  </a:moveTo>
                  <a:lnTo>
                    <a:pt x="810418" y="126079"/>
                  </a:lnTo>
                  <a:lnTo>
                    <a:pt x="804044" y="134390"/>
                  </a:lnTo>
                  <a:cubicBezTo>
                    <a:pt x="790102" y="150817"/>
                    <a:pt x="778004" y="162670"/>
                    <a:pt x="770531" y="165079"/>
                  </a:cubicBezTo>
                  <a:cubicBezTo>
                    <a:pt x="740635" y="174715"/>
                    <a:pt x="740129" y="90024"/>
                    <a:pt x="724929" y="52495"/>
                  </a:cubicBezTo>
                  <a:close/>
                  <a:moveTo>
                    <a:pt x="907702" y="0"/>
                  </a:moveTo>
                  <a:lnTo>
                    <a:pt x="2086828" y="1022852"/>
                  </a:lnTo>
                  <a:lnTo>
                    <a:pt x="2062732" y="1017743"/>
                  </a:lnTo>
                  <a:lnTo>
                    <a:pt x="2040751" y="1025469"/>
                  </a:lnTo>
                  <a:cubicBezTo>
                    <a:pt x="2037087" y="1026757"/>
                    <a:pt x="2037087" y="1026756"/>
                    <a:pt x="2040749" y="1025469"/>
                  </a:cubicBezTo>
                  <a:lnTo>
                    <a:pt x="2062730" y="1017741"/>
                  </a:lnTo>
                  <a:lnTo>
                    <a:pt x="2059571" y="1017070"/>
                  </a:lnTo>
                  <a:cubicBezTo>
                    <a:pt x="2002821" y="1000843"/>
                    <a:pt x="1958231" y="980557"/>
                    <a:pt x="1877160" y="956215"/>
                  </a:cubicBezTo>
                  <a:cubicBezTo>
                    <a:pt x="1796088" y="931872"/>
                    <a:pt x="1650159" y="923757"/>
                    <a:pt x="1573141" y="871016"/>
                  </a:cubicBezTo>
                  <a:cubicBezTo>
                    <a:pt x="1496123" y="818272"/>
                    <a:pt x="1502202" y="698588"/>
                    <a:pt x="1415051" y="639760"/>
                  </a:cubicBezTo>
                  <a:cubicBezTo>
                    <a:pt x="1327899" y="580933"/>
                    <a:pt x="1161700" y="532247"/>
                    <a:pt x="1050228" y="518047"/>
                  </a:cubicBezTo>
                  <a:cubicBezTo>
                    <a:pt x="994492" y="510948"/>
                    <a:pt x="942555" y="513737"/>
                    <a:pt x="892519" y="521471"/>
                  </a:cubicBezTo>
                  <a:lnTo>
                    <a:pt x="860151" y="528792"/>
                  </a:lnTo>
                  <a:lnTo>
                    <a:pt x="902019" y="468601"/>
                  </a:lnTo>
                  <a:cubicBezTo>
                    <a:pt x="936221" y="418141"/>
                    <a:pt x="971184" y="359820"/>
                    <a:pt x="977264" y="311136"/>
                  </a:cubicBezTo>
                  <a:cubicBezTo>
                    <a:pt x="987903" y="225936"/>
                    <a:pt x="933371" y="87931"/>
                    <a:pt x="911424" y="19428"/>
                  </a:cubicBezTo>
                  <a:lnTo>
                    <a:pt x="906297" y="1619"/>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5" name="Freeform 34"/>
            <p:cNvSpPr/>
            <p:nvPr/>
          </p:nvSpPr>
          <p:spPr>
            <a:xfrm>
              <a:off x="6422972" y="4144905"/>
              <a:ext cx="1523557" cy="1598402"/>
            </a:xfrm>
            <a:custGeom>
              <a:avLst/>
              <a:gdLst>
                <a:gd name="connsiteX0" fmla="*/ 20350 w 1803629"/>
                <a:gd name="connsiteY0" fmla="*/ 1414481 h 1890593"/>
                <a:gd name="connsiteX1" fmla="*/ 28849 w 1803629"/>
                <a:gd name="connsiteY1" fmla="*/ 1427625 h 1890593"/>
                <a:gd name="connsiteX2" fmla="*/ 758450 w 1803629"/>
                <a:gd name="connsiteY2" fmla="*/ 1610963 h 1890593"/>
                <a:gd name="connsiteX3" fmla="*/ 935821 w 1803629"/>
                <a:gd name="connsiteY3" fmla="*/ 1654049 h 1890593"/>
                <a:gd name="connsiteX4" fmla="*/ 952945 w 1803629"/>
                <a:gd name="connsiteY4" fmla="*/ 1656900 h 1890593"/>
                <a:gd name="connsiteX5" fmla="*/ 955509 w 1803629"/>
                <a:gd name="connsiteY5" fmla="*/ 1681815 h 1890593"/>
                <a:gd name="connsiteX6" fmla="*/ 982036 w 1803629"/>
                <a:gd name="connsiteY6" fmla="*/ 1815165 h 1890593"/>
                <a:gd name="connsiteX7" fmla="*/ 999800 w 1803629"/>
                <a:gd name="connsiteY7" fmla="*/ 1856638 h 1890593"/>
                <a:gd name="connsiteX8" fmla="*/ 1002088 w 1803629"/>
                <a:gd name="connsiteY8" fmla="*/ 1861269 h 1890593"/>
                <a:gd name="connsiteX9" fmla="*/ 1006993 w 1803629"/>
                <a:gd name="connsiteY9" fmla="*/ 1871199 h 1890593"/>
                <a:gd name="connsiteX10" fmla="*/ 1008563 w 1803629"/>
                <a:gd name="connsiteY10" fmla="*/ 1881840 h 1890593"/>
                <a:gd name="connsiteX11" fmla="*/ 963088 w 1803629"/>
                <a:gd name="connsiteY11" fmla="*/ 1885015 h 1890593"/>
                <a:gd name="connsiteX12" fmla="*/ 851444 w 1803629"/>
                <a:gd name="connsiteY12" fmla="*/ 1861872 h 1890593"/>
                <a:gd name="connsiteX13" fmla="*/ 849109 w 1803629"/>
                <a:gd name="connsiteY13" fmla="*/ 1861269 h 1890593"/>
                <a:gd name="connsiteX14" fmla="*/ 811050 w 1803629"/>
                <a:gd name="connsiteY14" fmla="*/ 1851439 h 1890593"/>
                <a:gd name="connsiteX15" fmla="*/ 758450 w 1803629"/>
                <a:gd name="connsiteY15" fmla="*/ 1837390 h 1890593"/>
                <a:gd name="connsiteX16" fmla="*/ 11902 w 1803629"/>
                <a:gd name="connsiteY16" fmla="*/ 1627840 h 1890593"/>
                <a:gd name="connsiteX17" fmla="*/ 15101 w 1803629"/>
                <a:gd name="connsiteY17" fmla="*/ 1433456 h 1890593"/>
                <a:gd name="connsiteX18" fmla="*/ 776514 w 1803629"/>
                <a:gd name="connsiteY18" fmla="*/ 0 h 1890593"/>
                <a:gd name="connsiteX19" fmla="*/ 833664 w 1803629"/>
                <a:gd name="connsiteY19" fmla="*/ 247650 h 1890593"/>
                <a:gd name="connsiteX20" fmla="*/ 774728 w 1803629"/>
                <a:gd name="connsiteY20" fmla="*/ 370880 h 1890593"/>
                <a:gd name="connsiteX21" fmla="*/ 741935 w 1803629"/>
                <a:gd name="connsiteY21" fmla="*/ 417983 h 1890593"/>
                <a:gd name="connsiteX22" fmla="*/ 767287 w 1803629"/>
                <a:gd name="connsiteY22" fmla="*/ 412254 h 1890593"/>
                <a:gd name="connsiteX23" fmla="*/ 890814 w 1803629"/>
                <a:gd name="connsiteY23" fmla="*/ 409575 h 1890593"/>
                <a:gd name="connsiteX24" fmla="*/ 1176564 w 1803629"/>
                <a:gd name="connsiteY24" fmla="*/ 504825 h 1890593"/>
                <a:gd name="connsiteX25" fmla="*/ 1300389 w 1803629"/>
                <a:gd name="connsiteY25" fmla="*/ 685800 h 1890593"/>
                <a:gd name="connsiteX26" fmla="*/ 1538514 w 1803629"/>
                <a:gd name="connsiteY26" fmla="*/ 752475 h 1890593"/>
                <a:gd name="connsiteX27" fmla="*/ 1681389 w 1803629"/>
                <a:gd name="connsiteY27" fmla="*/ 800100 h 1890593"/>
                <a:gd name="connsiteX28" fmla="*/ 1683864 w 1803629"/>
                <a:gd name="connsiteY28" fmla="*/ 800625 h 1890593"/>
                <a:gd name="connsiteX29" fmla="*/ 1666647 w 1803629"/>
                <a:gd name="connsiteY29" fmla="*/ 806672 h 1890593"/>
                <a:gd name="connsiteX30" fmla="*/ 1666648 w 1803629"/>
                <a:gd name="connsiteY30" fmla="*/ 806673 h 1890593"/>
                <a:gd name="connsiteX31" fmla="*/ 1683865 w 1803629"/>
                <a:gd name="connsiteY31" fmla="*/ 800626 h 1890593"/>
                <a:gd name="connsiteX32" fmla="*/ 1751637 w 1803629"/>
                <a:gd name="connsiteY32" fmla="*/ 814984 h 1890593"/>
                <a:gd name="connsiteX33" fmla="*/ 1778659 w 1803629"/>
                <a:gd name="connsiteY33" fmla="*/ 820479 h 1890593"/>
                <a:gd name="connsiteX34" fmla="*/ 1792761 w 1803629"/>
                <a:gd name="connsiteY34" fmla="*/ 836018 h 1890593"/>
                <a:gd name="connsiteX35" fmla="*/ 1803629 w 1803629"/>
                <a:gd name="connsiteY35" fmla="*/ 869581 h 1890593"/>
                <a:gd name="connsiteX36" fmla="*/ 1802364 w 1803629"/>
                <a:gd name="connsiteY36" fmla="*/ 882448 h 1890593"/>
                <a:gd name="connsiteX37" fmla="*/ 1802363 w 1803629"/>
                <a:gd name="connsiteY37" fmla="*/ 882449 h 1890593"/>
                <a:gd name="connsiteX38" fmla="*/ 1800236 w 1803629"/>
                <a:gd name="connsiteY38" fmla="*/ 904093 h 1890593"/>
                <a:gd name="connsiteX39" fmla="*/ 1721869 w 1803629"/>
                <a:gd name="connsiteY39" fmla="*/ 988219 h 1890593"/>
                <a:gd name="connsiteX40" fmla="*/ 1671864 w 1803629"/>
                <a:gd name="connsiteY40" fmla="*/ 1085850 h 1890593"/>
                <a:gd name="connsiteX41" fmla="*/ 1452789 w 1803629"/>
                <a:gd name="connsiteY41" fmla="*/ 1209675 h 1890593"/>
                <a:gd name="connsiteX42" fmla="*/ 1388672 w 1803629"/>
                <a:gd name="connsiteY42" fmla="*/ 1210410 h 1890593"/>
                <a:gd name="connsiteX43" fmla="*/ 1328397 w 1803629"/>
                <a:gd name="connsiteY43" fmla="*/ 1206884 h 1890593"/>
                <a:gd name="connsiteX44" fmla="*/ 935264 w 1803629"/>
                <a:gd name="connsiteY44" fmla="*/ 1177926 h 1890593"/>
                <a:gd name="connsiteX45" fmla="*/ 868589 w 1803629"/>
                <a:gd name="connsiteY45" fmla="*/ 1184276 h 1890593"/>
                <a:gd name="connsiteX46" fmla="*/ 865414 w 1803629"/>
                <a:gd name="connsiteY46" fmla="*/ 1260476 h 1890593"/>
                <a:gd name="connsiteX47" fmla="*/ 887639 w 1803629"/>
                <a:gd name="connsiteY47" fmla="*/ 1393826 h 1890593"/>
                <a:gd name="connsiteX48" fmla="*/ 909864 w 1803629"/>
                <a:gd name="connsiteY48" fmla="*/ 1460501 h 1890593"/>
                <a:gd name="connsiteX49" fmla="*/ 871764 w 1803629"/>
                <a:gd name="connsiteY49" fmla="*/ 1463676 h 1890593"/>
                <a:gd name="connsiteX50" fmla="*/ 700314 w 1803629"/>
                <a:gd name="connsiteY50" fmla="*/ 1416051 h 1890593"/>
                <a:gd name="connsiteX51" fmla="*/ 74839 w 1803629"/>
                <a:gd name="connsiteY51" fmla="*/ 1206501 h 1890593"/>
                <a:gd name="connsiteX52" fmla="*/ 96968 w 1803629"/>
                <a:gd name="connsiteY52" fmla="*/ 928202 h 1890593"/>
                <a:gd name="connsiteX53" fmla="*/ 121241 w 1803629"/>
                <a:gd name="connsiteY53" fmla="*/ 855118 h 1890593"/>
                <a:gd name="connsiteX54" fmla="*/ 133726 w 1803629"/>
                <a:gd name="connsiteY54" fmla="*/ 810481 h 1890593"/>
                <a:gd name="connsiteX55" fmla="*/ 166914 w 1803629"/>
                <a:gd name="connsiteY55" fmla="*/ 723900 h 1890593"/>
                <a:gd name="connsiteX56" fmla="*/ 376464 w 1803629"/>
                <a:gd name="connsiteY56" fmla="*/ 409575 h 1890593"/>
                <a:gd name="connsiteX57" fmla="*/ 636021 w 1803629"/>
                <a:gd name="connsiteY57" fmla="*/ 45244 h 1890593"/>
                <a:gd name="connsiteX58" fmla="*/ 671739 w 1803629"/>
                <a:gd name="connsiteY58" fmla="*/ 133350 h 1890593"/>
                <a:gd name="connsiteX59" fmla="*/ 776514 w 1803629"/>
                <a:gd name="connsiteY59" fmla="*/ 0 h 1890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803629" h="1890593">
                  <a:moveTo>
                    <a:pt x="20350" y="1414481"/>
                  </a:moveTo>
                  <a:lnTo>
                    <a:pt x="28849" y="1427625"/>
                  </a:lnTo>
                  <a:cubicBezTo>
                    <a:pt x="138682" y="1551525"/>
                    <a:pt x="609827" y="1570780"/>
                    <a:pt x="758450" y="1610963"/>
                  </a:cubicBezTo>
                  <a:cubicBezTo>
                    <a:pt x="877349" y="1643110"/>
                    <a:pt x="909560" y="1649659"/>
                    <a:pt x="935821" y="1654049"/>
                  </a:cubicBezTo>
                  <a:lnTo>
                    <a:pt x="952945" y="1656900"/>
                  </a:lnTo>
                  <a:lnTo>
                    <a:pt x="955509" y="1681815"/>
                  </a:lnTo>
                  <a:cubicBezTo>
                    <a:pt x="959298" y="1716740"/>
                    <a:pt x="973194" y="1781828"/>
                    <a:pt x="982036" y="1815165"/>
                  </a:cubicBezTo>
                  <a:cubicBezTo>
                    <a:pt x="986457" y="1831834"/>
                    <a:pt x="993878" y="1845592"/>
                    <a:pt x="999800" y="1856638"/>
                  </a:cubicBezTo>
                  <a:lnTo>
                    <a:pt x="1002088" y="1861269"/>
                  </a:lnTo>
                  <a:lnTo>
                    <a:pt x="1006993" y="1871199"/>
                  </a:lnTo>
                  <a:cubicBezTo>
                    <a:pt x="1008641" y="1875391"/>
                    <a:pt x="1009352" y="1878930"/>
                    <a:pt x="1008563" y="1881840"/>
                  </a:cubicBezTo>
                  <a:cubicBezTo>
                    <a:pt x="1005405" y="1893482"/>
                    <a:pt x="1004773" y="1892423"/>
                    <a:pt x="963088" y="1885015"/>
                  </a:cubicBezTo>
                  <a:cubicBezTo>
                    <a:pt x="931823" y="1879459"/>
                    <a:pt x="921521" y="1879558"/>
                    <a:pt x="851444" y="1861872"/>
                  </a:cubicBezTo>
                  <a:lnTo>
                    <a:pt x="849109" y="1861269"/>
                  </a:lnTo>
                  <a:lnTo>
                    <a:pt x="811050" y="1851439"/>
                  </a:lnTo>
                  <a:cubicBezTo>
                    <a:pt x="795675" y="1847395"/>
                    <a:pt x="778267" y="1842748"/>
                    <a:pt x="758450" y="1837390"/>
                  </a:cubicBezTo>
                  <a:cubicBezTo>
                    <a:pt x="599919" y="1794528"/>
                    <a:pt x="74430" y="1775477"/>
                    <a:pt x="11902" y="1627840"/>
                  </a:cubicBezTo>
                  <a:cubicBezTo>
                    <a:pt x="-5684" y="1586317"/>
                    <a:pt x="-3085" y="1514824"/>
                    <a:pt x="15101" y="1433456"/>
                  </a:cubicBezTo>
                  <a:close/>
                  <a:moveTo>
                    <a:pt x="776514" y="0"/>
                  </a:moveTo>
                  <a:cubicBezTo>
                    <a:pt x="786039" y="41275"/>
                    <a:pt x="843189" y="171450"/>
                    <a:pt x="833664" y="247650"/>
                  </a:cubicBezTo>
                  <a:cubicBezTo>
                    <a:pt x="828902" y="285750"/>
                    <a:pt x="801517" y="331391"/>
                    <a:pt x="774728" y="370880"/>
                  </a:cubicBezTo>
                  <a:lnTo>
                    <a:pt x="741935" y="417983"/>
                  </a:lnTo>
                  <a:lnTo>
                    <a:pt x="767287" y="412254"/>
                  </a:lnTo>
                  <a:cubicBezTo>
                    <a:pt x="806478" y="406202"/>
                    <a:pt x="847158" y="404019"/>
                    <a:pt x="890814" y="409575"/>
                  </a:cubicBezTo>
                  <a:cubicBezTo>
                    <a:pt x="978126" y="420687"/>
                    <a:pt x="1108302" y="458788"/>
                    <a:pt x="1176564" y="504825"/>
                  </a:cubicBezTo>
                  <a:cubicBezTo>
                    <a:pt x="1244826" y="550862"/>
                    <a:pt x="1240064" y="644525"/>
                    <a:pt x="1300389" y="685800"/>
                  </a:cubicBezTo>
                  <a:cubicBezTo>
                    <a:pt x="1360714" y="727075"/>
                    <a:pt x="1475014" y="733425"/>
                    <a:pt x="1538514" y="752475"/>
                  </a:cubicBezTo>
                  <a:cubicBezTo>
                    <a:pt x="1602014" y="771525"/>
                    <a:pt x="1636939" y="787400"/>
                    <a:pt x="1681389" y="800100"/>
                  </a:cubicBezTo>
                  <a:lnTo>
                    <a:pt x="1683864" y="800625"/>
                  </a:lnTo>
                  <a:lnTo>
                    <a:pt x="1666647" y="806672"/>
                  </a:lnTo>
                  <a:cubicBezTo>
                    <a:pt x="1663778" y="807680"/>
                    <a:pt x="1663778" y="807681"/>
                    <a:pt x="1666648" y="806673"/>
                  </a:cubicBezTo>
                  <a:lnTo>
                    <a:pt x="1683865" y="800626"/>
                  </a:lnTo>
                  <a:lnTo>
                    <a:pt x="1751637" y="814984"/>
                  </a:lnTo>
                  <a:lnTo>
                    <a:pt x="1778659" y="820479"/>
                  </a:lnTo>
                  <a:lnTo>
                    <a:pt x="1792761" y="836018"/>
                  </a:lnTo>
                  <a:cubicBezTo>
                    <a:pt x="1798893" y="846604"/>
                    <a:pt x="1802449" y="858013"/>
                    <a:pt x="1803629" y="869581"/>
                  </a:cubicBezTo>
                  <a:lnTo>
                    <a:pt x="1802364" y="882448"/>
                  </a:lnTo>
                  <a:lnTo>
                    <a:pt x="1802363" y="882449"/>
                  </a:lnTo>
                  <a:lnTo>
                    <a:pt x="1800236" y="904093"/>
                  </a:lnTo>
                  <a:cubicBezTo>
                    <a:pt x="1786820" y="921721"/>
                    <a:pt x="1743264" y="957926"/>
                    <a:pt x="1721869" y="988219"/>
                  </a:cubicBezTo>
                  <a:cubicBezTo>
                    <a:pt x="1700474" y="1018512"/>
                    <a:pt x="1716711" y="1048941"/>
                    <a:pt x="1671864" y="1085850"/>
                  </a:cubicBezTo>
                  <a:cubicBezTo>
                    <a:pt x="1627017" y="1122759"/>
                    <a:pt x="1587726" y="1198563"/>
                    <a:pt x="1452789" y="1209675"/>
                  </a:cubicBezTo>
                  <a:cubicBezTo>
                    <a:pt x="1435922" y="1211064"/>
                    <a:pt x="1414044" y="1211213"/>
                    <a:pt x="1388672" y="1210410"/>
                  </a:cubicBezTo>
                  <a:lnTo>
                    <a:pt x="1328397" y="1206884"/>
                  </a:lnTo>
                  <a:lnTo>
                    <a:pt x="935264" y="1177926"/>
                  </a:lnTo>
                  <a:cubicBezTo>
                    <a:pt x="860652" y="1177926"/>
                    <a:pt x="880231" y="1170518"/>
                    <a:pt x="868589" y="1184276"/>
                  </a:cubicBezTo>
                  <a:cubicBezTo>
                    <a:pt x="856947" y="1198034"/>
                    <a:pt x="862239" y="1225551"/>
                    <a:pt x="865414" y="1260476"/>
                  </a:cubicBezTo>
                  <a:cubicBezTo>
                    <a:pt x="868589" y="1295401"/>
                    <a:pt x="880231" y="1360489"/>
                    <a:pt x="887639" y="1393826"/>
                  </a:cubicBezTo>
                  <a:cubicBezTo>
                    <a:pt x="895047" y="1427163"/>
                    <a:pt x="912510" y="1448859"/>
                    <a:pt x="909864" y="1460501"/>
                  </a:cubicBezTo>
                  <a:cubicBezTo>
                    <a:pt x="907218" y="1472143"/>
                    <a:pt x="906689" y="1471084"/>
                    <a:pt x="871764" y="1463676"/>
                  </a:cubicBezTo>
                  <a:cubicBezTo>
                    <a:pt x="836839" y="1456268"/>
                    <a:pt x="833135" y="1458913"/>
                    <a:pt x="700314" y="1416051"/>
                  </a:cubicBezTo>
                  <a:cubicBezTo>
                    <a:pt x="567493" y="1373189"/>
                    <a:pt x="127226" y="1354138"/>
                    <a:pt x="74839" y="1206501"/>
                  </a:cubicBezTo>
                  <a:cubicBezTo>
                    <a:pt x="55194" y="1151137"/>
                    <a:pt x="65612" y="1042493"/>
                    <a:pt x="96968" y="928202"/>
                  </a:cubicBezTo>
                  <a:lnTo>
                    <a:pt x="121241" y="855118"/>
                  </a:lnTo>
                  <a:lnTo>
                    <a:pt x="133726" y="810481"/>
                  </a:lnTo>
                  <a:cubicBezTo>
                    <a:pt x="143300" y="781000"/>
                    <a:pt x="154214" y="752078"/>
                    <a:pt x="166914" y="723900"/>
                  </a:cubicBezTo>
                  <a:cubicBezTo>
                    <a:pt x="217714" y="611188"/>
                    <a:pt x="298280" y="522684"/>
                    <a:pt x="376464" y="409575"/>
                  </a:cubicBezTo>
                  <a:cubicBezTo>
                    <a:pt x="454648" y="296466"/>
                    <a:pt x="610703" y="-17209"/>
                    <a:pt x="636021" y="45244"/>
                  </a:cubicBezTo>
                  <a:cubicBezTo>
                    <a:pt x="647927" y="74613"/>
                    <a:pt x="648324" y="140891"/>
                    <a:pt x="671739" y="133350"/>
                  </a:cubicBezTo>
                  <a:cubicBezTo>
                    <a:pt x="695154" y="125809"/>
                    <a:pt x="776514" y="0"/>
                    <a:pt x="776514" y="0"/>
                  </a:cubicBezTo>
                  <a:close/>
                </a:path>
              </a:pathLst>
            </a:custGeom>
            <a:solidFill>
              <a:srgbClr val="1BC3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spTree>
    <p:extLst>
      <p:ext uri="{BB962C8B-B14F-4D97-AF65-F5344CB8AC3E}">
        <p14:creationId xmlns:p14="http://schemas.microsoft.com/office/powerpoint/2010/main" val="2576803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Growth Share Matrix</a:t>
            </a:r>
          </a:p>
        </p:txBody>
      </p:sp>
      <p:sp>
        <p:nvSpPr>
          <p:cNvPr id="5" name="Title 4"/>
          <p:cNvSpPr>
            <a:spLocks noGrp="1"/>
          </p:cNvSpPr>
          <p:nvPr>
            <p:ph type="title"/>
          </p:nvPr>
        </p:nvSpPr>
        <p:spPr/>
        <p:txBody>
          <a:bodyPr/>
          <a:lstStyle/>
          <a:p>
            <a:r>
              <a:rPr lang="en-US" dirty="0"/>
              <a:t>Boston Consulting Group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19</a:t>
            </a:fld>
            <a:endParaRPr lang="en-US"/>
          </a:p>
        </p:txBody>
      </p:sp>
      <p:grpSp>
        <p:nvGrpSpPr>
          <p:cNvPr id="2" name="Group 1"/>
          <p:cNvGrpSpPr/>
          <p:nvPr/>
        </p:nvGrpSpPr>
        <p:grpSpPr>
          <a:xfrm>
            <a:off x="1418196" y="1402066"/>
            <a:ext cx="9824663" cy="4581772"/>
            <a:chOff x="4005982" y="1769592"/>
            <a:chExt cx="4358581" cy="4581772"/>
          </a:xfrm>
        </p:grpSpPr>
        <p:cxnSp>
          <p:nvCxnSpPr>
            <p:cNvPr id="63" name="Straight Arrow Connector 62"/>
            <p:cNvCxnSpPr/>
            <p:nvPr/>
          </p:nvCxnSpPr>
          <p:spPr>
            <a:xfrm flipH="1">
              <a:off x="4005982" y="6351363"/>
              <a:ext cx="4358570"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8364563" y="1769592"/>
              <a:ext cx="0" cy="45817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rot="16200000">
            <a:off x="10453131" y="3253209"/>
            <a:ext cx="1579407" cy="477054"/>
          </a:xfrm>
          <a:prstGeom prst="rect">
            <a:avLst/>
          </a:prstGeom>
          <a:solidFill>
            <a:schemeClr val="bg1"/>
          </a:solidFill>
        </p:spPr>
        <p:txBody>
          <a:bodyPr wrap="none" tIns="0" rtlCol="0" anchor="ctr">
            <a:spAutoFit/>
          </a:bodyPr>
          <a:lstStyle/>
          <a:p>
            <a:r>
              <a:rPr lang="en-US" sz="2800" b="1" dirty="0" smtClean="0"/>
              <a:t>GROWTH</a:t>
            </a:r>
            <a:endParaRPr lang="en-US" sz="2800" b="1" dirty="0"/>
          </a:p>
        </p:txBody>
      </p:sp>
      <p:sp>
        <p:nvSpPr>
          <p:cNvPr id="21" name="TextBox 20"/>
          <p:cNvSpPr txBox="1"/>
          <p:nvPr/>
        </p:nvSpPr>
        <p:spPr>
          <a:xfrm>
            <a:off x="4804654" y="5722228"/>
            <a:ext cx="2649292" cy="523220"/>
          </a:xfrm>
          <a:prstGeom prst="rect">
            <a:avLst/>
          </a:prstGeom>
          <a:solidFill>
            <a:schemeClr val="bg1"/>
          </a:solidFill>
        </p:spPr>
        <p:txBody>
          <a:bodyPr wrap="none" rtlCol="0" anchor="ctr">
            <a:spAutoFit/>
          </a:bodyPr>
          <a:lstStyle/>
          <a:p>
            <a:pPr algn="ctr"/>
            <a:r>
              <a:rPr lang="en-US" sz="2800" b="1" dirty="0" smtClean="0"/>
              <a:t>SHARE</a:t>
            </a:r>
            <a:endParaRPr lang="en-US" sz="2800" b="1" dirty="0"/>
          </a:p>
        </p:txBody>
      </p:sp>
      <p:grpSp>
        <p:nvGrpSpPr>
          <p:cNvPr id="9" name="Group 8"/>
          <p:cNvGrpSpPr/>
          <p:nvPr/>
        </p:nvGrpSpPr>
        <p:grpSpPr>
          <a:xfrm>
            <a:off x="4858761" y="2219301"/>
            <a:ext cx="1181585" cy="1182015"/>
            <a:chOff x="4285533" y="2046436"/>
            <a:chExt cx="1721780" cy="1722406"/>
          </a:xfrm>
        </p:grpSpPr>
        <p:sp>
          <p:nvSpPr>
            <p:cNvPr id="26" name="Freeform 25"/>
            <p:cNvSpPr/>
            <p:nvPr/>
          </p:nvSpPr>
          <p:spPr>
            <a:xfrm>
              <a:off x="4562961" y="2053015"/>
              <a:ext cx="1444352" cy="1715827"/>
            </a:xfrm>
            <a:custGeom>
              <a:avLst/>
              <a:gdLst>
                <a:gd name="connsiteX0" fmla="*/ 1161796 w 1444352"/>
                <a:gd name="connsiteY0" fmla="*/ 545696 h 1715827"/>
                <a:gd name="connsiteX1" fmla="*/ 1444352 w 1444352"/>
                <a:gd name="connsiteY1" fmla="*/ 790805 h 1715827"/>
                <a:gd name="connsiteX2" fmla="*/ 1444352 w 1444352"/>
                <a:gd name="connsiteY2" fmla="*/ 1715827 h 1715827"/>
                <a:gd name="connsiteX3" fmla="*/ 324888 w 1444352"/>
                <a:gd name="connsiteY3" fmla="*/ 1715827 h 1715827"/>
                <a:gd name="connsiteX4" fmla="*/ 0 w 1444352"/>
                <a:gd name="connsiteY4" fmla="*/ 1433998 h 1715827"/>
                <a:gd name="connsiteX5" fmla="*/ 443084 w 1444352"/>
                <a:gd name="connsiteY5" fmla="*/ 1095214 h 1715827"/>
                <a:gd name="connsiteX6" fmla="*/ 888385 w 1444352"/>
                <a:gd name="connsiteY6" fmla="*/ 1435693 h 1715827"/>
                <a:gd name="connsiteX7" fmla="*/ 718290 w 1444352"/>
                <a:gd name="connsiteY7" fmla="*/ 884793 h 1715827"/>
                <a:gd name="connsiteX8" fmla="*/ 445117 w 1444352"/>
                <a:gd name="connsiteY8" fmla="*/ 0 h 1715827"/>
                <a:gd name="connsiteX9" fmla="*/ 1072601 w 1444352"/>
                <a:gd name="connsiteY9" fmla="*/ 544322 h 1715827"/>
                <a:gd name="connsiteX10" fmla="*/ 613173 w 1444352"/>
                <a:gd name="connsiteY10" fmla="*/ 544325 h 1715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4352" h="1715827">
                  <a:moveTo>
                    <a:pt x="1161796" y="545696"/>
                  </a:moveTo>
                  <a:lnTo>
                    <a:pt x="1444352" y="790805"/>
                  </a:lnTo>
                  <a:lnTo>
                    <a:pt x="1444352" y="1715827"/>
                  </a:lnTo>
                  <a:lnTo>
                    <a:pt x="324888" y="1715827"/>
                  </a:lnTo>
                  <a:lnTo>
                    <a:pt x="0" y="1433998"/>
                  </a:lnTo>
                  <a:lnTo>
                    <a:pt x="443084" y="1095214"/>
                  </a:lnTo>
                  <a:lnTo>
                    <a:pt x="888385" y="1435693"/>
                  </a:lnTo>
                  <a:lnTo>
                    <a:pt x="718290" y="884793"/>
                  </a:lnTo>
                  <a:close/>
                  <a:moveTo>
                    <a:pt x="445117" y="0"/>
                  </a:moveTo>
                  <a:lnTo>
                    <a:pt x="1072601" y="544322"/>
                  </a:lnTo>
                  <a:lnTo>
                    <a:pt x="613173" y="544325"/>
                  </a:lnTo>
                  <a:close/>
                </a:path>
              </a:pathLst>
            </a:cu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p>
          </p:txBody>
        </p:sp>
        <p:sp>
          <p:nvSpPr>
            <p:cNvPr id="27" name="Freeform 26"/>
            <p:cNvSpPr/>
            <p:nvPr/>
          </p:nvSpPr>
          <p:spPr>
            <a:xfrm>
              <a:off x="4285533" y="2046436"/>
              <a:ext cx="1441025" cy="1442272"/>
            </a:xfrm>
            <a:custGeom>
              <a:avLst/>
              <a:gdLst>
                <a:gd name="connsiteX0" fmla="*/ 1088994 w 2177987"/>
                <a:gd name="connsiteY0" fmla="*/ 0 h 2179872"/>
                <a:gd name="connsiteX1" fmla="*/ 1346066 w 2177987"/>
                <a:gd name="connsiteY1" fmla="*/ 832643 h 2179872"/>
                <a:gd name="connsiteX2" fmla="*/ 2177987 w 2177987"/>
                <a:gd name="connsiteY2" fmla="*/ 832637 h 2179872"/>
                <a:gd name="connsiteX3" fmla="*/ 1504945 w 2177987"/>
                <a:gd name="connsiteY3" fmla="*/ 1347233 h 2179872"/>
                <a:gd name="connsiteX4" fmla="*/ 1762028 w 2177987"/>
                <a:gd name="connsiteY4" fmla="*/ 2179872 h 2179872"/>
                <a:gd name="connsiteX5" fmla="*/ 1088994 w 2177987"/>
                <a:gd name="connsiteY5" fmla="*/ 1665267 h 2179872"/>
                <a:gd name="connsiteX6" fmla="*/ 415959 w 2177987"/>
                <a:gd name="connsiteY6" fmla="*/ 2179872 h 2179872"/>
                <a:gd name="connsiteX7" fmla="*/ 673042 w 2177987"/>
                <a:gd name="connsiteY7" fmla="*/ 1347233 h 2179872"/>
                <a:gd name="connsiteX8" fmla="*/ 0 w 2177987"/>
                <a:gd name="connsiteY8" fmla="*/ 832637 h 2179872"/>
                <a:gd name="connsiteX9" fmla="*/ 831921 w 2177987"/>
                <a:gd name="connsiteY9" fmla="*/ 832643 h 2179872"/>
                <a:gd name="connsiteX10" fmla="*/ 1088994 w 2177987"/>
                <a:gd name="connsiteY10" fmla="*/ 0 h 2179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7987" h="2179872">
                  <a:moveTo>
                    <a:pt x="1088994" y="0"/>
                  </a:moveTo>
                  <a:lnTo>
                    <a:pt x="1346066" y="832643"/>
                  </a:lnTo>
                  <a:lnTo>
                    <a:pt x="2177987" y="832637"/>
                  </a:lnTo>
                  <a:lnTo>
                    <a:pt x="1504945" y="1347233"/>
                  </a:lnTo>
                  <a:lnTo>
                    <a:pt x="1762028" y="2179872"/>
                  </a:lnTo>
                  <a:lnTo>
                    <a:pt x="1088994" y="1665267"/>
                  </a:lnTo>
                  <a:lnTo>
                    <a:pt x="415959" y="2179872"/>
                  </a:lnTo>
                  <a:lnTo>
                    <a:pt x="673042" y="1347233"/>
                  </a:lnTo>
                  <a:lnTo>
                    <a:pt x="0" y="832637"/>
                  </a:lnTo>
                  <a:lnTo>
                    <a:pt x="831921" y="832643"/>
                  </a:lnTo>
                  <a:lnTo>
                    <a:pt x="1088994"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p>
          </p:txBody>
        </p:sp>
      </p:grpSp>
      <p:grpSp>
        <p:nvGrpSpPr>
          <p:cNvPr id="10" name="Group 9"/>
          <p:cNvGrpSpPr/>
          <p:nvPr/>
        </p:nvGrpSpPr>
        <p:grpSpPr>
          <a:xfrm>
            <a:off x="9908112" y="2243590"/>
            <a:ext cx="932292" cy="1157725"/>
            <a:chOff x="6827504" y="2081831"/>
            <a:chExt cx="1358515" cy="1687011"/>
          </a:xfrm>
        </p:grpSpPr>
        <p:sp>
          <p:nvSpPr>
            <p:cNvPr id="28" name="Freeform 27"/>
            <p:cNvSpPr/>
            <p:nvPr/>
          </p:nvSpPr>
          <p:spPr>
            <a:xfrm>
              <a:off x="6849572" y="2201797"/>
              <a:ext cx="1336447" cy="1567045"/>
            </a:xfrm>
            <a:custGeom>
              <a:avLst/>
              <a:gdLst>
                <a:gd name="connsiteX0" fmla="*/ 358335 w 2019208"/>
                <a:gd name="connsiteY0" fmla="*/ 115471 h 2367615"/>
                <a:gd name="connsiteX1" fmla="*/ 502988 w 2019208"/>
                <a:gd name="connsiteY1" fmla="*/ 138467 h 2367615"/>
                <a:gd name="connsiteX2" fmla="*/ 605360 w 2019208"/>
                <a:gd name="connsiteY2" fmla="*/ 204489 h 2367615"/>
                <a:gd name="connsiteX3" fmla="*/ 666188 w 2019208"/>
                <a:gd name="connsiteY3" fmla="*/ 306859 h 2367615"/>
                <a:gd name="connsiteX4" fmla="*/ 686217 w 2019208"/>
                <a:gd name="connsiteY4" fmla="*/ 437419 h 2367615"/>
                <a:gd name="connsiteX5" fmla="*/ 669156 w 2019208"/>
                <a:gd name="connsiteY5" fmla="*/ 557593 h 2367615"/>
                <a:gd name="connsiteX6" fmla="*/ 615003 w 2019208"/>
                <a:gd name="connsiteY6" fmla="*/ 655513 h 2367615"/>
                <a:gd name="connsiteX7" fmla="*/ 572904 w 2019208"/>
                <a:gd name="connsiteY7" fmla="*/ 692974 h 2367615"/>
                <a:gd name="connsiteX8" fmla="*/ 566237 w 2019208"/>
                <a:gd name="connsiteY8" fmla="*/ 696723 h 2367615"/>
                <a:gd name="connsiteX9" fmla="*/ 0 w 2019208"/>
                <a:gd name="connsiteY9" fmla="*/ 205532 h 2367615"/>
                <a:gd name="connsiteX10" fmla="*/ 14132 w 2019208"/>
                <a:gd name="connsiteY10" fmla="*/ 210424 h 2367615"/>
                <a:gd name="connsiteX11" fmla="*/ 56416 w 2019208"/>
                <a:gd name="connsiteY11" fmla="*/ 195587 h 2367615"/>
                <a:gd name="connsiteX12" fmla="*/ 125404 w 2019208"/>
                <a:gd name="connsiteY12" fmla="*/ 162947 h 2367615"/>
                <a:gd name="connsiteX13" fmla="*/ 224807 w 2019208"/>
                <a:gd name="connsiteY13" fmla="*/ 130307 h 2367615"/>
                <a:gd name="connsiteX14" fmla="*/ 358335 w 2019208"/>
                <a:gd name="connsiteY14" fmla="*/ 115471 h 2367615"/>
                <a:gd name="connsiteX15" fmla="*/ 929836 w 2019208"/>
                <a:gd name="connsiteY15" fmla="*/ 0 h 2367615"/>
                <a:gd name="connsiteX16" fmla="*/ 2019208 w 2019208"/>
                <a:gd name="connsiteY16" fmla="*/ 944994 h 2367615"/>
                <a:gd name="connsiteX17" fmla="*/ 2019208 w 2019208"/>
                <a:gd name="connsiteY17" fmla="*/ 2367615 h 2367615"/>
                <a:gd name="connsiteX18" fmla="*/ 873037 w 2019208"/>
                <a:gd name="connsiteY18" fmla="*/ 2367615 h 2367615"/>
                <a:gd name="connsiteX19" fmla="*/ 301037 w 2019208"/>
                <a:gd name="connsiteY19" fmla="*/ 1871425 h 2367615"/>
                <a:gd name="connsiteX20" fmla="*/ 330147 w 2019208"/>
                <a:gd name="connsiteY20" fmla="*/ 1883218 h 2367615"/>
                <a:gd name="connsiteX21" fmla="*/ 432519 w 2019208"/>
                <a:gd name="connsiteY21" fmla="*/ 1894345 h 2367615"/>
                <a:gd name="connsiteX22" fmla="*/ 532663 w 2019208"/>
                <a:gd name="connsiteY22" fmla="*/ 1883219 h 2367615"/>
                <a:gd name="connsiteX23" fmla="*/ 597942 w 2019208"/>
                <a:gd name="connsiteY23" fmla="*/ 1846869 h 2367615"/>
                <a:gd name="connsiteX24" fmla="*/ 632067 w 2019208"/>
                <a:gd name="connsiteY24" fmla="*/ 1780106 h 2367615"/>
                <a:gd name="connsiteX25" fmla="*/ 641709 w 2019208"/>
                <a:gd name="connsiteY25" fmla="*/ 1677735 h 2367615"/>
                <a:gd name="connsiteX26" fmla="*/ 639298 w 2019208"/>
                <a:gd name="connsiteY26" fmla="*/ 1620430 h 2367615"/>
                <a:gd name="connsiteX27" fmla="*/ 636114 w 2019208"/>
                <a:gd name="connsiteY27" fmla="*/ 1599601 h 2367615"/>
                <a:gd name="connsiteX28" fmla="*/ 270782 w 2019208"/>
                <a:gd name="connsiteY28" fmla="*/ 1282689 h 2367615"/>
                <a:gd name="connsiteX29" fmla="*/ 294539 w 2019208"/>
                <a:gd name="connsiteY29" fmla="*/ 1296442 h 2367615"/>
                <a:gd name="connsiteX30" fmla="*/ 347208 w 2019208"/>
                <a:gd name="connsiteY30" fmla="*/ 1304602 h 2367615"/>
                <a:gd name="connsiteX31" fmla="*/ 429550 w 2019208"/>
                <a:gd name="connsiteY31" fmla="*/ 1306828 h 2367615"/>
                <a:gd name="connsiteX32" fmla="*/ 547498 w 2019208"/>
                <a:gd name="connsiteY32" fmla="*/ 1293475 h 2367615"/>
                <a:gd name="connsiteX33" fmla="*/ 589781 w 2019208"/>
                <a:gd name="connsiteY33" fmla="*/ 1253418 h 2367615"/>
                <a:gd name="connsiteX34" fmla="*/ 601650 w 2019208"/>
                <a:gd name="connsiteY34" fmla="*/ 964109 h 2367615"/>
                <a:gd name="connsiteX35" fmla="*/ 796748 w 2019208"/>
                <a:gd name="connsiteY35" fmla="*/ 909215 h 2367615"/>
                <a:gd name="connsiteX36" fmla="*/ 948078 w 2019208"/>
                <a:gd name="connsiteY36" fmla="*/ 794976 h 2367615"/>
                <a:gd name="connsiteX37" fmla="*/ 1045998 w 2019208"/>
                <a:gd name="connsiteY37" fmla="*/ 625841 h 2367615"/>
                <a:gd name="connsiteX38" fmla="*/ 1080863 w 2019208"/>
                <a:gd name="connsiteY38" fmla="*/ 406265 h 2367615"/>
                <a:gd name="connsiteX39" fmla="*/ 1043772 w 2019208"/>
                <a:gd name="connsiteY39" fmla="*/ 183719 h 2367615"/>
                <a:gd name="connsiteX40" fmla="*/ 996110 w 2019208"/>
                <a:gd name="connsiteY40" fmla="*/ 84316 h 2367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019208" h="2367615">
                  <a:moveTo>
                    <a:pt x="358335" y="115471"/>
                  </a:moveTo>
                  <a:cubicBezTo>
                    <a:pt x="413724" y="115471"/>
                    <a:pt x="461942" y="123138"/>
                    <a:pt x="502988" y="138467"/>
                  </a:cubicBezTo>
                  <a:cubicBezTo>
                    <a:pt x="544036" y="153799"/>
                    <a:pt x="578160" y="175806"/>
                    <a:pt x="605360" y="204489"/>
                  </a:cubicBezTo>
                  <a:cubicBezTo>
                    <a:pt x="632559" y="233174"/>
                    <a:pt x="652836" y="267296"/>
                    <a:pt x="666188" y="306859"/>
                  </a:cubicBezTo>
                  <a:cubicBezTo>
                    <a:pt x="679541" y="346424"/>
                    <a:pt x="686216" y="389944"/>
                    <a:pt x="686217" y="437419"/>
                  </a:cubicBezTo>
                  <a:cubicBezTo>
                    <a:pt x="686217" y="479951"/>
                    <a:pt x="680530" y="520009"/>
                    <a:pt x="669156" y="557593"/>
                  </a:cubicBezTo>
                  <a:cubicBezTo>
                    <a:pt x="657781" y="595178"/>
                    <a:pt x="639730" y="627819"/>
                    <a:pt x="615003" y="655513"/>
                  </a:cubicBezTo>
                  <a:cubicBezTo>
                    <a:pt x="602639" y="669361"/>
                    <a:pt x="588606" y="681848"/>
                    <a:pt x="572904" y="692974"/>
                  </a:cubicBezTo>
                  <a:lnTo>
                    <a:pt x="566237" y="696723"/>
                  </a:lnTo>
                  <a:lnTo>
                    <a:pt x="0" y="205532"/>
                  </a:lnTo>
                  <a:lnTo>
                    <a:pt x="14132" y="210424"/>
                  </a:lnTo>
                  <a:cubicBezTo>
                    <a:pt x="24023" y="210425"/>
                    <a:pt x="38117" y="205478"/>
                    <a:pt x="56416" y="195587"/>
                  </a:cubicBezTo>
                  <a:cubicBezTo>
                    <a:pt x="74714" y="185696"/>
                    <a:pt x="97711" y="174816"/>
                    <a:pt x="125404" y="162947"/>
                  </a:cubicBezTo>
                  <a:cubicBezTo>
                    <a:pt x="153099" y="151078"/>
                    <a:pt x="186234" y="140198"/>
                    <a:pt x="224807" y="130307"/>
                  </a:cubicBezTo>
                  <a:cubicBezTo>
                    <a:pt x="263383" y="120417"/>
                    <a:pt x="307892" y="115471"/>
                    <a:pt x="358335" y="115471"/>
                  </a:cubicBezTo>
                  <a:close/>
                  <a:moveTo>
                    <a:pt x="929836" y="0"/>
                  </a:moveTo>
                  <a:lnTo>
                    <a:pt x="2019208" y="944994"/>
                  </a:lnTo>
                  <a:lnTo>
                    <a:pt x="2019208" y="2367615"/>
                  </a:lnTo>
                  <a:lnTo>
                    <a:pt x="873037" y="2367615"/>
                  </a:lnTo>
                  <a:lnTo>
                    <a:pt x="301037" y="1871425"/>
                  </a:lnTo>
                  <a:lnTo>
                    <a:pt x="330147" y="1883218"/>
                  </a:lnTo>
                  <a:cubicBezTo>
                    <a:pt x="356852" y="1890636"/>
                    <a:pt x="390976" y="1894345"/>
                    <a:pt x="432519" y="1894345"/>
                  </a:cubicBezTo>
                  <a:cubicBezTo>
                    <a:pt x="472081" y="1894345"/>
                    <a:pt x="505464" y="1890636"/>
                    <a:pt x="532663" y="1883219"/>
                  </a:cubicBezTo>
                  <a:cubicBezTo>
                    <a:pt x="559863" y="1875801"/>
                    <a:pt x="581623" y="1863683"/>
                    <a:pt x="597942" y="1846869"/>
                  </a:cubicBezTo>
                  <a:cubicBezTo>
                    <a:pt x="614263" y="1830054"/>
                    <a:pt x="625638" y="1807800"/>
                    <a:pt x="632067" y="1780106"/>
                  </a:cubicBezTo>
                  <a:cubicBezTo>
                    <a:pt x="638496" y="1752411"/>
                    <a:pt x="641709" y="1718288"/>
                    <a:pt x="641709" y="1677735"/>
                  </a:cubicBezTo>
                  <a:cubicBezTo>
                    <a:pt x="641710" y="1656965"/>
                    <a:pt x="640906" y="1637863"/>
                    <a:pt x="639298" y="1620430"/>
                  </a:cubicBezTo>
                  <a:lnTo>
                    <a:pt x="636114" y="1599601"/>
                  </a:lnTo>
                  <a:lnTo>
                    <a:pt x="270782" y="1282689"/>
                  </a:lnTo>
                  <a:lnTo>
                    <a:pt x="294539" y="1296442"/>
                  </a:lnTo>
                  <a:cubicBezTo>
                    <a:pt x="307397" y="1300398"/>
                    <a:pt x="324953" y="1303118"/>
                    <a:pt x="347208" y="1304602"/>
                  </a:cubicBezTo>
                  <a:cubicBezTo>
                    <a:pt x="369462" y="1306086"/>
                    <a:pt x="396910" y="1306827"/>
                    <a:pt x="429550" y="1306828"/>
                  </a:cubicBezTo>
                  <a:cubicBezTo>
                    <a:pt x="480983" y="1306827"/>
                    <a:pt x="520298" y="1302377"/>
                    <a:pt x="547498" y="1293475"/>
                  </a:cubicBezTo>
                  <a:cubicBezTo>
                    <a:pt x="574698" y="1284573"/>
                    <a:pt x="588792" y="1271221"/>
                    <a:pt x="589781" y="1253418"/>
                  </a:cubicBezTo>
                  <a:lnTo>
                    <a:pt x="601650" y="964109"/>
                  </a:lnTo>
                  <a:cubicBezTo>
                    <a:pt x="672865" y="956196"/>
                    <a:pt x="737897" y="937898"/>
                    <a:pt x="796748" y="909215"/>
                  </a:cubicBezTo>
                  <a:cubicBezTo>
                    <a:pt x="855599" y="880531"/>
                    <a:pt x="906042" y="842451"/>
                    <a:pt x="948078" y="794976"/>
                  </a:cubicBezTo>
                  <a:cubicBezTo>
                    <a:pt x="990114" y="747500"/>
                    <a:pt x="1022755" y="691121"/>
                    <a:pt x="1045998" y="625841"/>
                  </a:cubicBezTo>
                  <a:cubicBezTo>
                    <a:pt x="1069241" y="560562"/>
                    <a:pt x="1080863" y="487370"/>
                    <a:pt x="1080863" y="406265"/>
                  </a:cubicBezTo>
                  <a:cubicBezTo>
                    <a:pt x="1080863" y="328127"/>
                    <a:pt x="1068500" y="253944"/>
                    <a:pt x="1043772" y="183719"/>
                  </a:cubicBezTo>
                  <a:cubicBezTo>
                    <a:pt x="1031408" y="148606"/>
                    <a:pt x="1015521" y="115472"/>
                    <a:pt x="996110" y="84316"/>
                  </a:cubicBezTo>
                  <a:close/>
                </a:path>
              </a:pathLst>
            </a:cu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p>
          </p:txBody>
        </p:sp>
        <p:sp>
          <p:nvSpPr>
            <p:cNvPr id="29" name="Freeform 28"/>
            <p:cNvSpPr/>
            <p:nvPr/>
          </p:nvSpPr>
          <p:spPr>
            <a:xfrm>
              <a:off x="6827504" y="2081831"/>
              <a:ext cx="737456" cy="1373769"/>
            </a:xfrm>
            <a:custGeom>
              <a:avLst/>
              <a:gdLst>
                <a:gd name="connsiteX0" fmla="*/ 465861 w 1114206"/>
                <a:gd name="connsiteY0" fmla="*/ 1637928 h 2075599"/>
                <a:gd name="connsiteX1" fmla="*/ 566006 w 1114206"/>
                <a:gd name="connsiteY1" fmla="*/ 1649055 h 2075599"/>
                <a:gd name="connsiteX2" fmla="*/ 631285 w 1114206"/>
                <a:gd name="connsiteY2" fmla="*/ 1686146 h 2075599"/>
                <a:gd name="connsiteX3" fmla="*/ 665409 w 1114206"/>
                <a:gd name="connsiteY3" fmla="*/ 1754393 h 2075599"/>
                <a:gd name="connsiteX4" fmla="*/ 675052 w 1114206"/>
                <a:gd name="connsiteY4" fmla="*/ 1858989 h 2075599"/>
                <a:gd name="connsiteX5" fmla="*/ 665409 w 1114206"/>
                <a:gd name="connsiteY5" fmla="*/ 1961360 h 2075599"/>
                <a:gd name="connsiteX6" fmla="*/ 631285 w 1114206"/>
                <a:gd name="connsiteY6" fmla="*/ 2028123 h 2075599"/>
                <a:gd name="connsiteX7" fmla="*/ 566006 w 1114206"/>
                <a:gd name="connsiteY7" fmla="*/ 2064472 h 2075599"/>
                <a:gd name="connsiteX8" fmla="*/ 465861 w 1114206"/>
                <a:gd name="connsiteY8" fmla="*/ 2075599 h 2075599"/>
                <a:gd name="connsiteX9" fmla="*/ 363490 w 1114206"/>
                <a:gd name="connsiteY9" fmla="*/ 2064472 h 2075599"/>
                <a:gd name="connsiteX10" fmla="*/ 298952 w 1114206"/>
                <a:gd name="connsiteY10" fmla="*/ 2028123 h 2075599"/>
                <a:gd name="connsiteX11" fmla="*/ 264829 w 1114206"/>
                <a:gd name="connsiteY11" fmla="*/ 1961360 h 2075599"/>
                <a:gd name="connsiteX12" fmla="*/ 255185 w 1114206"/>
                <a:gd name="connsiteY12" fmla="*/ 1858989 h 2075599"/>
                <a:gd name="connsiteX13" fmla="*/ 264829 w 1114206"/>
                <a:gd name="connsiteY13" fmla="*/ 1754393 h 2075599"/>
                <a:gd name="connsiteX14" fmla="*/ 298952 w 1114206"/>
                <a:gd name="connsiteY14" fmla="*/ 1686146 h 2075599"/>
                <a:gd name="connsiteX15" fmla="*/ 363490 w 1114206"/>
                <a:gd name="connsiteY15" fmla="*/ 1649055 h 2075599"/>
                <a:gd name="connsiteX16" fmla="*/ 465861 w 1114206"/>
                <a:gd name="connsiteY16" fmla="*/ 1637928 h 2075599"/>
                <a:gd name="connsiteX17" fmla="*/ 456958 w 1114206"/>
                <a:gd name="connsiteY17" fmla="*/ 0 h 2075599"/>
                <a:gd name="connsiteX18" fmla="*/ 756651 w 1114206"/>
                <a:gd name="connsiteY18" fmla="*/ 48218 h 2075599"/>
                <a:gd name="connsiteX19" fmla="*/ 960650 w 1114206"/>
                <a:gd name="connsiteY19" fmla="*/ 178036 h 2075599"/>
                <a:gd name="connsiteX20" fmla="*/ 1077115 w 1114206"/>
                <a:gd name="connsiteY20" fmla="*/ 364973 h 2075599"/>
                <a:gd name="connsiteX21" fmla="*/ 1114206 w 1114206"/>
                <a:gd name="connsiteY21" fmla="*/ 587518 h 2075599"/>
                <a:gd name="connsiteX22" fmla="*/ 1079341 w 1114206"/>
                <a:gd name="connsiteY22" fmla="*/ 807095 h 2075599"/>
                <a:gd name="connsiteX23" fmla="*/ 981421 w 1114206"/>
                <a:gd name="connsiteY23" fmla="*/ 976229 h 2075599"/>
                <a:gd name="connsiteX24" fmla="*/ 830091 w 1114206"/>
                <a:gd name="connsiteY24" fmla="*/ 1090468 h 2075599"/>
                <a:gd name="connsiteX25" fmla="*/ 634993 w 1114206"/>
                <a:gd name="connsiteY25" fmla="*/ 1145363 h 2075599"/>
                <a:gd name="connsiteX26" fmla="*/ 623124 w 1114206"/>
                <a:gd name="connsiteY26" fmla="*/ 1434671 h 2075599"/>
                <a:gd name="connsiteX27" fmla="*/ 580841 w 1114206"/>
                <a:gd name="connsiteY27" fmla="*/ 1474729 h 2075599"/>
                <a:gd name="connsiteX28" fmla="*/ 462892 w 1114206"/>
                <a:gd name="connsiteY28" fmla="*/ 1488081 h 2075599"/>
                <a:gd name="connsiteX29" fmla="*/ 380551 w 1114206"/>
                <a:gd name="connsiteY29" fmla="*/ 1485856 h 2075599"/>
                <a:gd name="connsiteX30" fmla="*/ 327882 w 1114206"/>
                <a:gd name="connsiteY30" fmla="*/ 1477696 h 2075599"/>
                <a:gd name="connsiteX31" fmla="*/ 299693 w 1114206"/>
                <a:gd name="connsiteY31" fmla="*/ 1461376 h 2075599"/>
                <a:gd name="connsiteX32" fmla="*/ 289308 w 1114206"/>
                <a:gd name="connsiteY32" fmla="*/ 1434671 h 2075599"/>
                <a:gd name="connsiteX33" fmla="*/ 275955 w 1114206"/>
                <a:gd name="connsiteY33" fmla="*/ 1084534 h 2075599"/>
                <a:gd name="connsiteX34" fmla="*/ 280406 w 1114206"/>
                <a:gd name="connsiteY34" fmla="*/ 1007385 h 2075599"/>
                <a:gd name="connsiteX35" fmla="*/ 301918 w 1114206"/>
                <a:gd name="connsiteY35" fmla="*/ 959909 h 2075599"/>
                <a:gd name="connsiteX36" fmla="*/ 341235 w 1114206"/>
                <a:gd name="connsiteY36" fmla="*/ 935429 h 2075599"/>
                <a:gd name="connsiteX37" fmla="*/ 397613 w 1114206"/>
                <a:gd name="connsiteY37" fmla="*/ 928753 h 2075599"/>
                <a:gd name="connsiteX38" fmla="*/ 418383 w 1114206"/>
                <a:gd name="connsiteY38" fmla="*/ 928753 h 2075599"/>
                <a:gd name="connsiteX39" fmla="*/ 554136 w 1114206"/>
                <a:gd name="connsiteY39" fmla="*/ 903531 h 2075599"/>
                <a:gd name="connsiteX40" fmla="*/ 648346 w 1114206"/>
                <a:gd name="connsiteY40" fmla="*/ 836768 h 2075599"/>
                <a:gd name="connsiteX41" fmla="*/ 702499 w 1114206"/>
                <a:gd name="connsiteY41" fmla="*/ 738848 h 2075599"/>
                <a:gd name="connsiteX42" fmla="*/ 719560 w 1114206"/>
                <a:gd name="connsiteY42" fmla="*/ 618674 h 2075599"/>
                <a:gd name="connsiteX43" fmla="*/ 699531 w 1114206"/>
                <a:gd name="connsiteY43" fmla="*/ 488114 h 2075599"/>
                <a:gd name="connsiteX44" fmla="*/ 638703 w 1114206"/>
                <a:gd name="connsiteY44" fmla="*/ 385744 h 2075599"/>
                <a:gd name="connsiteX45" fmla="*/ 536332 w 1114206"/>
                <a:gd name="connsiteY45" fmla="*/ 319722 h 2075599"/>
                <a:gd name="connsiteX46" fmla="*/ 391678 w 1114206"/>
                <a:gd name="connsiteY46" fmla="*/ 296726 h 2075599"/>
                <a:gd name="connsiteX47" fmla="*/ 258151 w 1114206"/>
                <a:gd name="connsiteY47" fmla="*/ 311562 h 2075599"/>
                <a:gd name="connsiteX48" fmla="*/ 158748 w 1114206"/>
                <a:gd name="connsiteY48" fmla="*/ 344202 h 2075599"/>
                <a:gd name="connsiteX49" fmla="*/ 89759 w 1114206"/>
                <a:gd name="connsiteY49" fmla="*/ 376842 h 2075599"/>
                <a:gd name="connsiteX50" fmla="*/ 47476 w 1114206"/>
                <a:gd name="connsiteY50" fmla="*/ 391679 h 2075599"/>
                <a:gd name="connsiteX51" fmla="*/ 28189 w 1114206"/>
                <a:gd name="connsiteY51" fmla="*/ 385002 h 2075599"/>
                <a:gd name="connsiteX52" fmla="*/ 13352 w 1114206"/>
                <a:gd name="connsiteY52" fmla="*/ 360522 h 2075599"/>
                <a:gd name="connsiteX53" fmla="*/ 3709 w 1114206"/>
                <a:gd name="connsiteY53" fmla="*/ 310079 h 2075599"/>
                <a:gd name="connsiteX54" fmla="*/ 0 w 1114206"/>
                <a:gd name="connsiteY54" fmla="*/ 226996 h 2075599"/>
                <a:gd name="connsiteX55" fmla="*/ 4451 w 1114206"/>
                <a:gd name="connsiteY55" fmla="*/ 151330 h 2075599"/>
                <a:gd name="connsiteX56" fmla="*/ 23738 w 1114206"/>
                <a:gd name="connsiteY56" fmla="*/ 112756 h 2075599"/>
                <a:gd name="connsiteX57" fmla="*/ 80116 w 1114206"/>
                <a:gd name="connsiteY57" fmla="*/ 77891 h 2075599"/>
                <a:gd name="connsiteX58" fmla="*/ 179519 w 1114206"/>
                <a:gd name="connsiteY58" fmla="*/ 40800 h 2075599"/>
                <a:gd name="connsiteX59" fmla="*/ 308595 w 1114206"/>
                <a:gd name="connsiteY59" fmla="*/ 11869 h 2075599"/>
                <a:gd name="connsiteX60" fmla="*/ 456958 w 1114206"/>
                <a:gd name="connsiteY60" fmla="*/ 0 h 207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114206" h="2075599">
                  <a:moveTo>
                    <a:pt x="465861" y="1637928"/>
                  </a:moveTo>
                  <a:cubicBezTo>
                    <a:pt x="505424" y="1637928"/>
                    <a:pt x="538806" y="1641637"/>
                    <a:pt x="566006" y="1649055"/>
                  </a:cubicBezTo>
                  <a:cubicBezTo>
                    <a:pt x="593206" y="1656474"/>
                    <a:pt x="614965" y="1668837"/>
                    <a:pt x="631285" y="1686146"/>
                  </a:cubicBezTo>
                  <a:cubicBezTo>
                    <a:pt x="647605" y="1703455"/>
                    <a:pt x="658980" y="1726204"/>
                    <a:pt x="665409" y="1754393"/>
                  </a:cubicBezTo>
                  <a:cubicBezTo>
                    <a:pt x="671838" y="1782582"/>
                    <a:pt x="675052" y="1817448"/>
                    <a:pt x="675052" y="1858989"/>
                  </a:cubicBezTo>
                  <a:cubicBezTo>
                    <a:pt x="675052" y="1899542"/>
                    <a:pt x="671838" y="1933665"/>
                    <a:pt x="665409" y="1961360"/>
                  </a:cubicBezTo>
                  <a:cubicBezTo>
                    <a:pt x="658980" y="1989054"/>
                    <a:pt x="647605" y="2011308"/>
                    <a:pt x="631285" y="2028123"/>
                  </a:cubicBezTo>
                  <a:cubicBezTo>
                    <a:pt x="614965" y="2044937"/>
                    <a:pt x="593206" y="2057054"/>
                    <a:pt x="566006" y="2064472"/>
                  </a:cubicBezTo>
                  <a:cubicBezTo>
                    <a:pt x="538806" y="2071890"/>
                    <a:pt x="505424" y="2075599"/>
                    <a:pt x="465861" y="2075599"/>
                  </a:cubicBezTo>
                  <a:cubicBezTo>
                    <a:pt x="424319" y="2075599"/>
                    <a:pt x="390195" y="2071890"/>
                    <a:pt x="363490" y="2064472"/>
                  </a:cubicBezTo>
                  <a:cubicBezTo>
                    <a:pt x="336785" y="2057054"/>
                    <a:pt x="315272" y="2044937"/>
                    <a:pt x="298952" y="2028123"/>
                  </a:cubicBezTo>
                  <a:cubicBezTo>
                    <a:pt x="282632" y="2011308"/>
                    <a:pt x="271258" y="1989054"/>
                    <a:pt x="264829" y="1961360"/>
                  </a:cubicBezTo>
                  <a:cubicBezTo>
                    <a:pt x="258400" y="1933665"/>
                    <a:pt x="255185" y="1899542"/>
                    <a:pt x="255185" y="1858989"/>
                  </a:cubicBezTo>
                  <a:cubicBezTo>
                    <a:pt x="255185" y="1817448"/>
                    <a:pt x="258400" y="1782582"/>
                    <a:pt x="264829" y="1754393"/>
                  </a:cubicBezTo>
                  <a:cubicBezTo>
                    <a:pt x="271258" y="1726204"/>
                    <a:pt x="282632" y="1703455"/>
                    <a:pt x="298952" y="1686146"/>
                  </a:cubicBezTo>
                  <a:cubicBezTo>
                    <a:pt x="315272" y="1668837"/>
                    <a:pt x="336785" y="1656474"/>
                    <a:pt x="363490" y="1649055"/>
                  </a:cubicBezTo>
                  <a:cubicBezTo>
                    <a:pt x="390195" y="1641637"/>
                    <a:pt x="424319" y="1637928"/>
                    <a:pt x="465861" y="1637928"/>
                  </a:cubicBezTo>
                  <a:close/>
                  <a:moveTo>
                    <a:pt x="456958" y="0"/>
                  </a:moveTo>
                  <a:cubicBezTo>
                    <a:pt x="573670" y="0"/>
                    <a:pt x="673568" y="16073"/>
                    <a:pt x="756651" y="48218"/>
                  </a:cubicBezTo>
                  <a:cubicBezTo>
                    <a:pt x="839734" y="80363"/>
                    <a:pt x="907734" y="123636"/>
                    <a:pt x="960650" y="178036"/>
                  </a:cubicBezTo>
                  <a:cubicBezTo>
                    <a:pt x="1013566" y="232435"/>
                    <a:pt x="1052388" y="294748"/>
                    <a:pt x="1077115" y="364973"/>
                  </a:cubicBezTo>
                  <a:cubicBezTo>
                    <a:pt x="1101843" y="435198"/>
                    <a:pt x="1114206" y="509380"/>
                    <a:pt x="1114206" y="587518"/>
                  </a:cubicBezTo>
                  <a:cubicBezTo>
                    <a:pt x="1114206" y="668623"/>
                    <a:pt x="1102584" y="741815"/>
                    <a:pt x="1079341" y="807095"/>
                  </a:cubicBezTo>
                  <a:cubicBezTo>
                    <a:pt x="1056097" y="872375"/>
                    <a:pt x="1023457" y="928753"/>
                    <a:pt x="981421" y="976229"/>
                  </a:cubicBezTo>
                  <a:cubicBezTo>
                    <a:pt x="939385" y="1023705"/>
                    <a:pt x="888942" y="1061785"/>
                    <a:pt x="830091" y="1090468"/>
                  </a:cubicBezTo>
                  <a:cubicBezTo>
                    <a:pt x="771240" y="1119152"/>
                    <a:pt x="706208" y="1137450"/>
                    <a:pt x="634993" y="1145363"/>
                  </a:cubicBezTo>
                  <a:lnTo>
                    <a:pt x="623124" y="1434671"/>
                  </a:lnTo>
                  <a:cubicBezTo>
                    <a:pt x="622135" y="1452474"/>
                    <a:pt x="608041" y="1465827"/>
                    <a:pt x="580841" y="1474729"/>
                  </a:cubicBezTo>
                  <a:cubicBezTo>
                    <a:pt x="553641" y="1483631"/>
                    <a:pt x="514325" y="1488081"/>
                    <a:pt x="462892" y="1488081"/>
                  </a:cubicBezTo>
                  <a:cubicBezTo>
                    <a:pt x="430252" y="1488081"/>
                    <a:pt x="402805" y="1487340"/>
                    <a:pt x="380551" y="1485856"/>
                  </a:cubicBezTo>
                  <a:cubicBezTo>
                    <a:pt x="358296" y="1484372"/>
                    <a:pt x="340740" y="1481652"/>
                    <a:pt x="327882" y="1477696"/>
                  </a:cubicBezTo>
                  <a:cubicBezTo>
                    <a:pt x="315024" y="1473740"/>
                    <a:pt x="305628" y="1468300"/>
                    <a:pt x="299693" y="1461376"/>
                  </a:cubicBezTo>
                  <a:cubicBezTo>
                    <a:pt x="293758" y="1454453"/>
                    <a:pt x="290297" y="1445551"/>
                    <a:pt x="289308" y="1434671"/>
                  </a:cubicBezTo>
                  <a:lnTo>
                    <a:pt x="275955" y="1084534"/>
                  </a:lnTo>
                  <a:cubicBezTo>
                    <a:pt x="274966" y="1052883"/>
                    <a:pt x="276449" y="1027167"/>
                    <a:pt x="280406" y="1007385"/>
                  </a:cubicBezTo>
                  <a:cubicBezTo>
                    <a:pt x="284362" y="987603"/>
                    <a:pt x="291533" y="971778"/>
                    <a:pt x="301918" y="959909"/>
                  </a:cubicBezTo>
                  <a:cubicBezTo>
                    <a:pt x="312304" y="948040"/>
                    <a:pt x="325409" y="939880"/>
                    <a:pt x="341235" y="935429"/>
                  </a:cubicBezTo>
                  <a:cubicBezTo>
                    <a:pt x="357060" y="930978"/>
                    <a:pt x="375853" y="928753"/>
                    <a:pt x="397613" y="928753"/>
                  </a:cubicBezTo>
                  <a:lnTo>
                    <a:pt x="418383" y="928753"/>
                  </a:lnTo>
                  <a:cubicBezTo>
                    <a:pt x="470805" y="928753"/>
                    <a:pt x="516056" y="920346"/>
                    <a:pt x="554136" y="903531"/>
                  </a:cubicBezTo>
                  <a:cubicBezTo>
                    <a:pt x="592215" y="886717"/>
                    <a:pt x="623619" y="864462"/>
                    <a:pt x="648346" y="836768"/>
                  </a:cubicBezTo>
                  <a:cubicBezTo>
                    <a:pt x="673073" y="809073"/>
                    <a:pt x="691124" y="776433"/>
                    <a:pt x="702499" y="738848"/>
                  </a:cubicBezTo>
                  <a:cubicBezTo>
                    <a:pt x="713873" y="701263"/>
                    <a:pt x="719560" y="661205"/>
                    <a:pt x="719560" y="618674"/>
                  </a:cubicBezTo>
                  <a:cubicBezTo>
                    <a:pt x="719560" y="571198"/>
                    <a:pt x="712884" y="527678"/>
                    <a:pt x="699531" y="488114"/>
                  </a:cubicBezTo>
                  <a:cubicBezTo>
                    <a:pt x="686179" y="448551"/>
                    <a:pt x="665902" y="414428"/>
                    <a:pt x="638703" y="385744"/>
                  </a:cubicBezTo>
                  <a:cubicBezTo>
                    <a:pt x="611503" y="357060"/>
                    <a:pt x="577379" y="335053"/>
                    <a:pt x="536332" y="319722"/>
                  </a:cubicBezTo>
                  <a:cubicBezTo>
                    <a:pt x="495285" y="304392"/>
                    <a:pt x="447067" y="296726"/>
                    <a:pt x="391678" y="296726"/>
                  </a:cubicBezTo>
                  <a:cubicBezTo>
                    <a:pt x="341235" y="296726"/>
                    <a:pt x="296726" y="301672"/>
                    <a:pt x="258151" y="311562"/>
                  </a:cubicBezTo>
                  <a:cubicBezTo>
                    <a:pt x="219577" y="321453"/>
                    <a:pt x="186443" y="332333"/>
                    <a:pt x="158748" y="344202"/>
                  </a:cubicBezTo>
                  <a:cubicBezTo>
                    <a:pt x="131054" y="356071"/>
                    <a:pt x="108057" y="366951"/>
                    <a:pt x="89759" y="376842"/>
                  </a:cubicBezTo>
                  <a:cubicBezTo>
                    <a:pt x="71461" y="386733"/>
                    <a:pt x="57367" y="391679"/>
                    <a:pt x="47476" y="391679"/>
                  </a:cubicBezTo>
                  <a:cubicBezTo>
                    <a:pt x="40552" y="391679"/>
                    <a:pt x="34123" y="389453"/>
                    <a:pt x="28189" y="385002"/>
                  </a:cubicBezTo>
                  <a:cubicBezTo>
                    <a:pt x="22254" y="380551"/>
                    <a:pt x="17309" y="372391"/>
                    <a:pt x="13352" y="360522"/>
                  </a:cubicBezTo>
                  <a:cubicBezTo>
                    <a:pt x="9396" y="348653"/>
                    <a:pt x="6181" y="331839"/>
                    <a:pt x="3709" y="310079"/>
                  </a:cubicBezTo>
                  <a:cubicBezTo>
                    <a:pt x="1236" y="288319"/>
                    <a:pt x="0" y="260624"/>
                    <a:pt x="0" y="226996"/>
                  </a:cubicBezTo>
                  <a:cubicBezTo>
                    <a:pt x="0" y="192377"/>
                    <a:pt x="1483" y="167156"/>
                    <a:pt x="4451" y="151330"/>
                  </a:cubicBezTo>
                  <a:cubicBezTo>
                    <a:pt x="7418" y="135505"/>
                    <a:pt x="13847" y="122647"/>
                    <a:pt x="23738" y="112756"/>
                  </a:cubicBezTo>
                  <a:cubicBezTo>
                    <a:pt x="33629" y="102865"/>
                    <a:pt x="52421" y="91243"/>
                    <a:pt x="80116" y="77891"/>
                  </a:cubicBezTo>
                  <a:cubicBezTo>
                    <a:pt x="107810" y="64538"/>
                    <a:pt x="140945" y="52174"/>
                    <a:pt x="179519" y="40800"/>
                  </a:cubicBezTo>
                  <a:cubicBezTo>
                    <a:pt x="218093" y="29425"/>
                    <a:pt x="261119" y="19782"/>
                    <a:pt x="308595" y="11869"/>
                  </a:cubicBezTo>
                  <a:cubicBezTo>
                    <a:pt x="356071" y="3956"/>
                    <a:pt x="405525" y="0"/>
                    <a:pt x="456958"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p>
          </p:txBody>
        </p:sp>
      </p:grpSp>
      <p:grpSp>
        <p:nvGrpSpPr>
          <p:cNvPr id="11" name="Group 10"/>
          <p:cNvGrpSpPr/>
          <p:nvPr/>
        </p:nvGrpSpPr>
        <p:grpSpPr>
          <a:xfrm>
            <a:off x="4832645" y="4408313"/>
            <a:ext cx="1207701" cy="1173441"/>
            <a:chOff x="4247478" y="4239367"/>
            <a:chExt cx="1759835" cy="1709912"/>
          </a:xfrm>
        </p:grpSpPr>
        <p:sp>
          <p:nvSpPr>
            <p:cNvPr id="31" name="Freeform 30"/>
            <p:cNvSpPr/>
            <p:nvPr/>
          </p:nvSpPr>
          <p:spPr>
            <a:xfrm>
              <a:off x="4247478" y="4240499"/>
              <a:ext cx="1517133" cy="1415026"/>
            </a:xfrm>
            <a:custGeom>
              <a:avLst/>
              <a:gdLst>
                <a:gd name="connsiteX0" fmla="*/ 2863398 w 3038876"/>
                <a:gd name="connsiteY0" fmla="*/ 0 h 2831897"/>
                <a:gd name="connsiteX1" fmla="*/ 2832009 w 3038876"/>
                <a:gd name="connsiteY1" fmla="*/ 114045 h 2831897"/>
                <a:gd name="connsiteX2" fmla="*/ 2340243 w 3038876"/>
                <a:gd name="connsiteY2" fmla="*/ 763087 h 2831897"/>
                <a:gd name="connsiteX3" fmla="*/ 2202889 w 3038876"/>
                <a:gd name="connsiteY3" fmla="*/ 844235 h 2831897"/>
                <a:gd name="connsiteX4" fmla="*/ 3038876 w 3038876"/>
                <a:gd name="connsiteY4" fmla="*/ 844235 h 2831897"/>
                <a:gd name="connsiteX5" fmla="*/ 3003162 w 3038876"/>
                <a:gd name="connsiteY5" fmla="*/ 910034 h 2831897"/>
                <a:gd name="connsiteX6" fmla="*/ 2585191 w 3038876"/>
                <a:gd name="connsiteY6" fmla="*/ 1132267 h 2831897"/>
                <a:gd name="connsiteX7" fmla="*/ 2246276 w 3038876"/>
                <a:gd name="connsiteY7" fmla="*/ 1001323 h 2831897"/>
                <a:gd name="connsiteX8" fmla="*/ 2179190 w 3038876"/>
                <a:gd name="connsiteY8" fmla="*/ 923857 h 2831897"/>
                <a:gd name="connsiteX9" fmla="*/ 1905799 w 3038876"/>
                <a:gd name="connsiteY9" fmla="*/ 2379538 h 2831897"/>
                <a:gd name="connsiteX10" fmla="*/ 1911476 w 3038876"/>
                <a:gd name="connsiteY10" fmla="*/ 2435853 h 2831897"/>
                <a:gd name="connsiteX11" fmla="*/ 1880353 w 3038876"/>
                <a:gd name="connsiteY11" fmla="*/ 2590011 h 2831897"/>
                <a:gd name="connsiteX12" fmla="*/ 1858819 w 3038876"/>
                <a:gd name="connsiteY12" fmla="*/ 2629683 h 2831897"/>
                <a:gd name="connsiteX13" fmla="*/ 1857471 w 3038876"/>
                <a:gd name="connsiteY13" fmla="*/ 2636863 h 2831897"/>
                <a:gd name="connsiteX14" fmla="*/ 1854922 w 3038876"/>
                <a:gd name="connsiteY14" fmla="*/ 2636863 h 2831897"/>
                <a:gd name="connsiteX15" fmla="*/ 1843838 w 3038876"/>
                <a:gd name="connsiteY15" fmla="*/ 2657285 h 2831897"/>
                <a:gd name="connsiteX16" fmla="*/ 1515432 w 3038876"/>
                <a:gd name="connsiteY16" fmla="*/ 2831897 h 2831897"/>
                <a:gd name="connsiteX17" fmla="*/ 1187026 w 3038876"/>
                <a:gd name="connsiteY17" fmla="*/ 2657285 h 2831897"/>
                <a:gd name="connsiteX18" fmla="*/ 1175941 w 3038876"/>
                <a:gd name="connsiteY18" fmla="*/ 2636863 h 2831897"/>
                <a:gd name="connsiteX19" fmla="*/ 1173395 w 3038876"/>
                <a:gd name="connsiteY19" fmla="*/ 2636863 h 2831897"/>
                <a:gd name="connsiteX20" fmla="*/ 1172047 w 3038876"/>
                <a:gd name="connsiteY20" fmla="*/ 2629689 h 2831897"/>
                <a:gd name="connsiteX21" fmla="*/ 1150511 w 3038876"/>
                <a:gd name="connsiteY21" fmla="*/ 2590011 h 2831897"/>
                <a:gd name="connsiteX22" fmla="*/ 1119388 w 3038876"/>
                <a:gd name="connsiteY22" fmla="*/ 2435853 h 2831897"/>
                <a:gd name="connsiteX23" fmla="*/ 1125065 w 3038876"/>
                <a:gd name="connsiteY23" fmla="*/ 2379532 h 2831897"/>
                <a:gd name="connsiteX24" fmla="*/ 853104 w 3038876"/>
                <a:gd name="connsiteY24" fmla="*/ 931458 h 2831897"/>
                <a:gd name="connsiteX25" fmla="*/ 792601 w 3038876"/>
                <a:gd name="connsiteY25" fmla="*/ 1001323 h 2831897"/>
                <a:gd name="connsiteX26" fmla="*/ 453685 w 3038876"/>
                <a:gd name="connsiteY26" fmla="*/ 1132267 h 2831897"/>
                <a:gd name="connsiteX27" fmla="*/ 35714 w 3038876"/>
                <a:gd name="connsiteY27" fmla="*/ 910034 h 2831897"/>
                <a:gd name="connsiteX28" fmla="*/ 0 w 3038876"/>
                <a:gd name="connsiteY28" fmla="*/ 844235 h 2831897"/>
                <a:gd name="connsiteX29" fmla="*/ 827973 w 3038876"/>
                <a:gd name="connsiteY29" fmla="*/ 844235 h 2831897"/>
                <a:gd name="connsiteX30" fmla="*/ 690620 w 3038876"/>
                <a:gd name="connsiteY30" fmla="*/ 763087 h 2831897"/>
                <a:gd name="connsiteX31" fmla="*/ 198853 w 3038876"/>
                <a:gd name="connsiteY31" fmla="*/ 114045 h 2831897"/>
                <a:gd name="connsiteX32" fmla="*/ 167466 w 3038876"/>
                <a:gd name="connsiteY32" fmla="*/ 6 h 2831897"/>
                <a:gd name="connsiteX33" fmla="*/ 233528 w 3038876"/>
                <a:gd name="connsiteY33" fmla="*/ 101593 h 2831897"/>
                <a:gd name="connsiteX34" fmla="*/ 1515430 w 3038876"/>
                <a:gd name="connsiteY34" fmla="*/ 738339 h 2831897"/>
                <a:gd name="connsiteX35" fmla="*/ 2797332 w 3038876"/>
                <a:gd name="connsiteY35" fmla="*/ 101593 h 283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038876" h="2831897">
                  <a:moveTo>
                    <a:pt x="2863398" y="0"/>
                  </a:moveTo>
                  <a:lnTo>
                    <a:pt x="2832009" y="114045"/>
                  </a:lnTo>
                  <a:cubicBezTo>
                    <a:pt x="2744739" y="376171"/>
                    <a:pt x="2570245" y="602395"/>
                    <a:pt x="2340243" y="763087"/>
                  </a:cubicBezTo>
                  <a:lnTo>
                    <a:pt x="2202889" y="844235"/>
                  </a:lnTo>
                  <a:lnTo>
                    <a:pt x="3038876" y="844235"/>
                  </a:lnTo>
                  <a:lnTo>
                    <a:pt x="3003162" y="910034"/>
                  </a:lnTo>
                  <a:cubicBezTo>
                    <a:pt x="2912579" y="1044113"/>
                    <a:pt x="2759180" y="1132267"/>
                    <a:pt x="2585191" y="1132267"/>
                  </a:cubicBezTo>
                  <a:cubicBezTo>
                    <a:pt x="2454699" y="1132267"/>
                    <a:pt x="2335790" y="1082680"/>
                    <a:pt x="2246276" y="1001323"/>
                  </a:cubicBezTo>
                  <a:lnTo>
                    <a:pt x="2179190" y="923857"/>
                  </a:lnTo>
                  <a:lnTo>
                    <a:pt x="1905799" y="2379538"/>
                  </a:lnTo>
                  <a:lnTo>
                    <a:pt x="1911476" y="2435853"/>
                  </a:lnTo>
                  <a:cubicBezTo>
                    <a:pt x="1911476" y="2490535"/>
                    <a:pt x="1900394" y="2542629"/>
                    <a:pt x="1880353" y="2590011"/>
                  </a:cubicBezTo>
                  <a:lnTo>
                    <a:pt x="1858819" y="2629683"/>
                  </a:lnTo>
                  <a:lnTo>
                    <a:pt x="1857471" y="2636863"/>
                  </a:lnTo>
                  <a:lnTo>
                    <a:pt x="1854922" y="2636863"/>
                  </a:lnTo>
                  <a:lnTo>
                    <a:pt x="1843838" y="2657285"/>
                  </a:lnTo>
                  <a:cubicBezTo>
                    <a:pt x="1772666" y="2762634"/>
                    <a:pt x="1652137" y="2831897"/>
                    <a:pt x="1515432" y="2831897"/>
                  </a:cubicBezTo>
                  <a:cubicBezTo>
                    <a:pt x="1378726" y="2831897"/>
                    <a:pt x="1258198" y="2762634"/>
                    <a:pt x="1187026" y="2657285"/>
                  </a:cubicBezTo>
                  <a:lnTo>
                    <a:pt x="1175941" y="2636863"/>
                  </a:lnTo>
                  <a:lnTo>
                    <a:pt x="1173395" y="2636863"/>
                  </a:lnTo>
                  <a:lnTo>
                    <a:pt x="1172047" y="2629689"/>
                  </a:lnTo>
                  <a:lnTo>
                    <a:pt x="1150511" y="2590011"/>
                  </a:lnTo>
                  <a:cubicBezTo>
                    <a:pt x="1130470" y="2542629"/>
                    <a:pt x="1119388" y="2490535"/>
                    <a:pt x="1119388" y="2435853"/>
                  </a:cubicBezTo>
                  <a:lnTo>
                    <a:pt x="1125065" y="2379532"/>
                  </a:lnTo>
                  <a:lnTo>
                    <a:pt x="853104" y="931458"/>
                  </a:lnTo>
                  <a:lnTo>
                    <a:pt x="792601" y="1001323"/>
                  </a:lnTo>
                  <a:cubicBezTo>
                    <a:pt x="703087" y="1082680"/>
                    <a:pt x="584177" y="1132267"/>
                    <a:pt x="453685" y="1132267"/>
                  </a:cubicBezTo>
                  <a:cubicBezTo>
                    <a:pt x="279696" y="1132267"/>
                    <a:pt x="126297" y="1044113"/>
                    <a:pt x="35714" y="910034"/>
                  </a:cubicBezTo>
                  <a:lnTo>
                    <a:pt x="0" y="844235"/>
                  </a:lnTo>
                  <a:lnTo>
                    <a:pt x="827973" y="844235"/>
                  </a:lnTo>
                  <a:lnTo>
                    <a:pt x="690620" y="763087"/>
                  </a:lnTo>
                  <a:cubicBezTo>
                    <a:pt x="460618" y="602395"/>
                    <a:pt x="286124" y="376171"/>
                    <a:pt x="198853" y="114045"/>
                  </a:cubicBezTo>
                  <a:lnTo>
                    <a:pt x="167466" y="6"/>
                  </a:lnTo>
                  <a:lnTo>
                    <a:pt x="233528" y="101593"/>
                  </a:lnTo>
                  <a:cubicBezTo>
                    <a:pt x="511341" y="485760"/>
                    <a:pt x="981812" y="738339"/>
                    <a:pt x="1515430" y="738339"/>
                  </a:cubicBezTo>
                  <a:cubicBezTo>
                    <a:pt x="2049048" y="738339"/>
                    <a:pt x="2519519" y="485760"/>
                    <a:pt x="2797332" y="101593"/>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2" name="TextBox 31"/>
            <p:cNvSpPr txBox="1"/>
            <p:nvPr/>
          </p:nvSpPr>
          <p:spPr>
            <a:xfrm>
              <a:off x="4316036" y="4239367"/>
              <a:ext cx="1691277" cy="1709912"/>
            </a:xfrm>
            <a:custGeom>
              <a:avLst/>
              <a:gdLst>
                <a:gd name="connsiteX0" fmla="*/ 1054696 w 2556223"/>
                <a:gd name="connsiteY0" fmla="*/ 866600 h 2584388"/>
                <a:gd name="connsiteX1" fmla="*/ 1067391 w 2556223"/>
                <a:gd name="connsiteY1" fmla="*/ 867339 h 2584388"/>
                <a:gd name="connsiteX2" fmla="*/ 1075155 w 2556223"/>
                <a:gd name="connsiteY2" fmla="*/ 869434 h 2584388"/>
                <a:gd name="connsiteX3" fmla="*/ 1078606 w 2556223"/>
                <a:gd name="connsiteY3" fmla="*/ 873009 h 2584388"/>
                <a:gd name="connsiteX4" fmla="*/ 1079346 w 2556223"/>
                <a:gd name="connsiteY4" fmla="*/ 877939 h 2584388"/>
                <a:gd name="connsiteX5" fmla="*/ 1074416 w 2556223"/>
                <a:gd name="connsiteY5" fmla="*/ 924526 h 2584388"/>
                <a:gd name="connsiteX6" fmla="*/ 1088959 w 2556223"/>
                <a:gd name="connsiteY6" fmla="*/ 927238 h 2584388"/>
                <a:gd name="connsiteX7" fmla="*/ 1103256 w 2556223"/>
                <a:gd name="connsiteY7" fmla="*/ 931305 h 2584388"/>
                <a:gd name="connsiteX8" fmla="*/ 1115334 w 2556223"/>
                <a:gd name="connsiteY8" fmla="*/ 936235 h 2584388"/>
                <a:gd name="connsiteX9" fmla="*/ 1122852 w 2556223"/>
                <a:gd name="connsiteY9" fmla="*/ 940919 h 2584388"/>
                <a:gd name="connsiteX10" fmla="*/ 1126057 w 2556223"/>
                <a:gd name="connsiteY10" fmla="*/ 945109 h 2584388"/>
                <a:gd name="connsiteX11" fmla="*/ 1127782 w 2556223"/>
                <a:gd name="connsiteY11" fmla="*/ 950285 h 2584388"/>
                <a:gd name="connsiteX12" fmla="*/ 1128645 w 2556223"/>
                <a:gd name="connsiteY12" fmla="*/ 957680 h 2584388"/>
                <a:gd name="connsiteX13" fmla="*/ 1128892 w 2556223"/>
                <a:gd name="connsiteY13" fmla="*/ 967663 h 2584388"/>
                <a:gd name="connsiteX14" fmla="*/ 1128522 w 2556223"/>
                <a:gd name="connsiteY14" fmla="*/ 980235 h 2584388"/>
                <a:gd name="connsiteX15" fmla="*/ 1127166 w 2556223"/>
                <a:gd name="connsiteY15" fmla="*/ 987753 h 2584388"/>
                <a:gd name="connsiteX16" fmla="*/ 1124948 w 2556223"/>
                <a:gd name="connsiteY16" fmla="*/ 991204 h 2584388"/>
                <a:gd name="connsiteX17" fmla="*/ 1121990 w 2556223"/>
                <a:gd name="connsiteY17" fmla="*/ 992067 h 2584388"/>
                <a:gd name="connsiteX18" fmla="*/ 1112623 w 2556223"/>
                <a:gd name="connsiteY18" fmla="*/ 988862 h 2584388"/>
                <a:gd name="connsiteX19" fmla="*/ 1097463 w 2556223"/>
                <a:gd name="connsiteY19" fmla="*/ 981960 h 2584388"/>
                <a:gd name="connsiteX20" fmla="*/ 1076758 w 2556223"/>
                <a:gd name="connsiteY20" fmla="*/ 975058 h 2584388"/>
                <a:gd name="connsiteX21" fmla="*/ 1050999 w 2556223"/>
                <a:gd name="connsiteY21" fmla="*/ 971854 h 2584388"/>
                <a:gd name="connsiteX22" fmla="*/ 1029061 w 2556223"/>
                <a:gd name="connsiteY22" fmla="*/ 974319 h 2584388"/>
                <a:gd name="connsiteX23" fmla="*/ 1014271 w 2556223"/>
                <a:gd name="connsiteY23" fmla="*/ 981221 h 2584388"/>
                <a:gd name="connsiteX24" fmla="*/ 1005890 w 2556223"/>
                <a:gd name="connsiteY24" fmla="*/ 991820 h 2584388"/>
                <a:gd name="connsiteX25" fmla="*/ 1003178 w 2556223"/>
                <a:gd name="connsiteY25" fmla="*/ 1005377 h 2584388"/>
                <a:gd name="connsiteX26" fmla="*/ 1009341 w 2556223"/>
                <a:gd name="connsiteY26" fmla="*/ 1024851 h 2584388"/>
                <a:gd name="connsiteX27" fmla="*/ 1025733 w 2556223"/>
                <a:gd name="connsiteY27" fmla="*/ 1038408 h 2584388"/>
                <a:gd name="connsiteX28" fmla="*/ 1048903 w 2556223"/>
                <a:gd name="connsiteY28" fmla="*/ 1048761 h 2584388"/>
                <a:gd name="connsiteX29" fmla="*/ 1075279 w 2556223"/>
                <a:gd name="connsiteY29" fmla="*/ 1058621 h 2584388"/>
                <a:gd name="connsiteX30" fmla="*/ 1101654 w 2556223"/>
                <a:gd name="connsiteY30" fmla="*/ 1070576 h 2584388"/>
                <a:gd name="connsiteX31" fmla="*/ 1124701 w 2556223"/>
                <a:gd name="connsiteY31" fmla="*/ 1087337 h 2584388"/>
                <a:gd name="connsiteX32" fmla="*/ 1140970 w 2556223"/>
                <a:gd name="connsiteY32" fmla="*/ 1111494 h 2584388"/>
                <a:gd name="connsiteX33" fmla="*/ 1147132 w 2556223"/>
                <a:gd name="connsiteY33" fmla="*/ 1145634 h 2584388"/>
                <a:gd name="connsiteX34" fmla="*/ 1139614 w 2556223"/>
                <a:gd name="connsiteY34" fmla="*/ 1183841 h 2584388"/>
                <a:gd name="connsiteX35" fmla="*/ 1118292 w 2556223"/>
                <a:gd name="connsiteY35" fmla="*/ 1213174 h 2584388"/>
                <a:gd name="connsiteX36" fmla="*/ 1085015 w 2556223"/>
                <a:gd name="connsiteY36" fmla="*/ 1232894 h 2584388"/>
                <a:gd name="connsiteX37" fmla="*/ 1041878 w 2556223"/>
                <a:gd name="connsiteY37" fmla="*/ 1242261 h 2584388"/>
                <a:gd name="connsiteX38" fmla="*/ 1036702 w 2556223"/>
                <a:gd name="connsiteY38" fmla="*/ 1295011 h 2584388"/>
                <a:gd name="connsiteX39" fmla="*/ 1035593 w 2556223"/>
                <a:gd name="connsiteY39" fmla="*/ 1298462 h 2584388"/>
                <a:gd name="connsiteX40" fmla="*/ 1032388 w 2556223"/>
                <a:gd name="connsiteY40" fmla="*/ 1300927 h 2584388"/>
                <a:gd name="connsiteX41" fmla="*/ 1025979 w 2556223"/>
                <a:gd name="connsiteY41" fmla="*/ 1302529 h 2584388"/>
                <a:gd name="connsiteX42" fmla="*/ 1015750 w 2556223"/>
                <a:gd name="connsiteY42" fmla="*/ 1303145 h 2584388"/>
                <a:gd name="connsiteX43" fmla="*/ 1003055 w 2556223"/>
                <a:gd name="connsiteY43" fmla="*/ 1302406 h 2584388"/>
                <a:gd name="connsiteX44" fmla="*/ 995537 w 2556223"/>
                <a:gd name="connsiteY44" fmla="*/ 1300311 h 2584388"/>
                <a:gd name="connsiteX45" fmla="*/ 991963 w 2556223"/>
                <a:gd name="connsiteY45" fmla="*/ 1296736 h 2584388"/>
                <a:gd name="connsiteX46" fmla="*/ 991593 w 2556223"/>
                <a:gd name="connsiteY46" fmla="*/ 1291806 h 2584388"/>
                <a:gd name="connsiteX47" fmla="*/ 996769 w 2556223"/>
                <a:gd name="connsiteY47" fmla="*/ 1241768 h 2584388"/>
                <a:gd name="connsiteX48" fmla="*/ 976803 w 2556223"/>
                <a:gd name="connsiteY48" fmla="*/ 1237947 h 2584388"/>
                <a:gd name="connsiteX49" fmla="*/ 959795 w 2556223"/>
                <a:gd name="connsiteY49" fmla="*/ 1232770 h 2584388"/>
                <a:gd name="connsiteX50" fmla="*/ 946607 w 2556223"/>
                <a:gd name="connsiteY50" fmla="*/ 1226978 h 2584388"/>
                <a:gd name="connsiteX51" fmla="*/ 938227 w 2556223"/>
                <a:gd name="connsiteY51" fmla="*/ 1221185 h 2584388"/>
                <a:gd name="connsiteX52" fmla="*/ 934159 w 2556223"/>
                <a:gd name="connsiteY52" fmla="*/ 1212804 h 2584388"/>
                <a:gd name="connsiteX53" fmla="*/ 932927 w 2556223"/>
                <a:gd name="connsiteY53" fmla="*/ 1196412 h 2584388"/>
                <a:gd name="connsiteX54" fmla="*/ 933420 w 2556223"/>
                <a:gd name="connsiteY54" fmla="*/ 1182608 h 2584388"/>
                <a:gd name="connsiteX55" fmla="*/ 935145 w 2556223"/>
                <a:gd name="connsiteY55" fmla="*/ 1174228 h 2584388"/>
                <a:gd name="connsiteX56" fmla="*/ 938227 w 2556223"/>
                <a:gd name="connsiteY56" fmla="*/ 1170160 h 2584388"/>
                <a:gd name="connsiteX57" fmla="*/ 942540 w 2556223"/>
                <a:gd name="connsiteY57" fmla="*/ 1169051 h 2584388"/>
                <a:gd name="connsiteX58" fmla="*/ 951907 w 2556223"/>
                <a:gd name="connsiteY58" fmla="*/ 1172749 h 2584388"/>
                <a:gd name="connsiteX59" fmla="*/ 967683 w 2556223"/>
                <a:gd name="connsiteY59" fmla="*/ 1180883 h 2584388"/>
                <a:gd name="connsiteX60" fmla="*/ 990977 w 2556223"/>
                <a:gd name="connsiteY60" fmla="*/ 1189017 h 2584388"/>
                <a:gd name="connsiteX61" fmla="*/ 1023145 w 2556223"/>
                <a:gd name="connsiteY61" fmla="*/ 1192715 h 2584388"/>
                <a:gd name="connsiteX62" fmla="*/ 1066035 w 2556223"/>
                <a:gd name="connsiteY62" fmla="*/ 1181992 h 2584388"/>
                <a:gd name="connsiteX63" fmla="*/ 1080085 w 2556223"/>
                <a:gd name="connsiteY63" fmla="*/ 1153522 h 2584388"/>
                <a:gd name="connsiteX64" fmla="*/ 1074046 w 2556223"/>
                <a:gd name="connsiteY64" fmla="*/ 1134049 h 2584388"/>
                <a:gd name="connsiteX65" fmla="*/ 1057901 w 2556223"/>
                <a:gd name="connsiteY65" fmla="*/ 1120615 h 2584388"/>
                <a:gd name="connsiteX66" fmla="*/ 1035100 w 2556223"/>
                <a:gd name="connsiteY66" fmla="*/ 1110262 h 2584388"/>
                <a:gd name="connsiteX67" fmla="*/ 1009094 w 2556223"/>
                <a:gd name="connsiteY67" fmla="*/ 1100525 h 2584388"/>
                <a:gd name="connsiteX68" fmla="*/ 983089 w 2556223"/>
                <a:gd name="connsiteY68" fmla="*/ 1088447 h 2584388"/>
                <a:gd name="connsiteX69" fmla="*/ 960288 w 2556223"/>
                <a:gd name="connsiteY69" fmla="*/ 1071438 h 2584388"/>
                <a:gd name="connsiteX70" fmla="*/ 944142 w 2556223"/>
                <a:gd name="connsiteY70" fmla="*/ 1046912 h 2584388"/>
                <a:gd name="connsiteX71" fmla="*/ 938103 w 2556223"/>
                <a:gd name="connsiteY71" fmla="*/ 1012033 h 2584388"/>
                <a:gd name="connsiteX72" fmla="*/ 944266 w 2556223"/>
                <a:gd name="connsiteY72" fmla="*/ 978386 h 2584388"/>
                <a:gd name="connsiteX73" fmla="*/ 962013 w 2556223"/>
                <a:gd name="connsiteY73" fmla="*/ 951888 h 2584388"/>
                <a:gd name="connsiteX74" fmla="*/ 990484 w 2556223"/>
                <a:gd name="connsiteY74" fmla="*/ 933524 h 2584388"/>
                <a:gd name="connsiteX75" fmla="*/ 1028814 w 2556223"/>
                <a:gd name="connsiteY75" fmla="*/ 924033 h 2584388"/>
                <a:gd name="connsiteX76" fmla="*/ 1033744 w 2556223"/>
                <a:gd name="connsiteY76" fmla="*/ 874488 h 2584388"/>
                <a:gd name="connsiteX77" fmla="*/ 1034853 w 2556223"/>
                <a:gd name="connsiteY77" fmla="*/ 871160 h 2584388"/>
                <a:gd name="connsiteX78" fmla="*/ 1038058 w 2556223"/>
                <a:gd name="connsiteY78" fmla="*/ 868695 h 2584388"/>
                <a:gd name="connsiteX79" fmla="*/ 1044343 w 2556223"/>
                <a:gd name="connsiteY79" fmla="*/ 867093 h 2584388"/>
                <a:gd name="connsiteX80" fmla="*/ 1054696 w 2556223"/>
                <a:gd name="connsiteY80" fmla="*/ 866600 h 2584388"/>
                <a:gd name="connsiteX81" fmla="*/ 540100 w 2556223"/>
                <a:gd name="connsiteY81" fmla="*/ 705161 h 2584388"/>
                <a:gd name="connsiteX82" fmla="*/ 659647 w 2556223"/>
                <a:gd name="connsiteY82" fmla="*/ 1342252 h 2584388"/>
                <a:gd name="connsiteX83" fmla="*/ 0 w 2556223"/>
                <a:gd name="connsiteY83" fmla="*/ 770030 h 2584388"/>
                <a:gd name="connsiteX84" fmla="*/ 57420 w 2556223"/>
                <a:gd name="connsiteY84" fmla="*/ 810871 h 2584388"/>
                <a:gd name="connsiteX85" fmla="*/ 238713 w 2556223"/>
                <a:gd name="connsiteY85" fmla="*/ 856815 h 2584388"/>
                <a:gd name="connsiteX86" fmla="*/ 494446 w 2556223"/>
                <a:gd name="connsiteY86" fmla="*/ 757925 h 2584388"/>
                <a:gd name="connsiteX87" fmla="*/ 2054580 w 2556223"/>
                <a:gd name="connsiteY87" fmla="*/ 10475 h 2584388"/>
                <a:gd name="connsiteX88" fmla="*/ 2556223 w 2556223"/>
                <a:gd name="connsiteY88" fmla="*/ 445634 h 2584388"/>
                <a:gd name="connsiteX89" fmla="*/ 2556223 w 2556223"/>
                <a:gd name="connsiteY89" fmla="*/ 2584388 h 2584388"/>
                <a:gd name="connsiteX90" fmla="*/ 1454287 w 2556223"/>
                <a:gd name="connsiteY90" fmla="*/ 2584388 h 2584388"/>
                <a:gd name="connsiteX91" fmla="*/ 903707 w 2556223"/>
                <a:gd name="connsiteY91" fmla="*/ 2106778 h 2584388"/>
                <a:gd name="connsiteX92" fmla="*/ 965182 w 2556223"/>
                <a:gd name="connsiteY92" fmla="*/ 2130987 h 2584388"/>
                <a:gd name="connsiteX93" fmla="*/ 1039867 w 2556223"/>
                <a:gd name="connsiteY93" fmla="*/ 2140402 h 2584388"/>
                <a:gd name="connsiteX94" fmla="*/ 1287670 w 2556223"/>
                <a:gd name="connsiteY94" fmla="*/ 2008533 h 2584388"/>
                <a:gd name="connsiteX95" fmla="*/ 1296032 w 2556223"/>
                <a:gd name="connsiteY95" fmla="*/ 1993110 h 2584388"/>
                <a:gd name="connsiteX96" fmla="*/ 1297957 w 2556223"/>
                <a:gd name="connsiteY96" fmla="*/ 1993110 h 2584388"/>
                <a:gd name="connsiteX97" fmla="*/ 1298974 w 2556223"/>
                <a:gd name="connsiteY97" fmla="*/ 1987687 h 2584388"/>
                <a:gd name="connsiteX98" fmla="*/ 1315223 w 2556223"/>
                <a:gd name="connsiteY98" fmla="*/ 1957726 h 2584388"/>
                <a:gd name="connsiteX99" fmla="*/ 1338707 w 2556223"/>
                <a:gd name="connsiteY99" fmla="*/ 1841304 h 2584388"/>
                <a:gd name="connsiteX100" fmla="*/ 1334423 w 2556223"/>
                <a:gd name="connsiteY100" fmla="*/ 1798774 h 2584388"/>
                <a:gd name="connsiteX101" fmla="*/ 1540713 w 2556223"/>
                <a:gd name="connsiteY101" fmla="*/ 699420 h 2584388"/>
                <a:gd name="connsiteX102" fmla="*/ 1591334 w 2556223"/>
                <a:gd name="connsiteY102" fmla="*/ 757925 h 2584388"/>
                <a:gd name="connsiteX103" fmla="*/ 1847066 w 2556223"/>
                <a:gd name="connsiteY103" fmla="*/ 856816 h 2584388"/>
                <a:gd name="connsiteX104" fmla="*/ 2162451 w 2556223"/>
                <a:gd name="connsiteY104" fmla="*/ 688982 h 2584388"/>
                <a:gd name="connsiteX105" fmla="*/ 2189399 w 2556223"/>
                <a:gd name="connsiteY105" fmla="*/ 639289 h 2584388"/>
                <a:gd name="connsiteX106" fmla="*/ 1558596 w 2556223"/>
                <a:gd name="connsiteY106" fmla="*/ 639289 h 2584388"/>
                <a:gd name="connsiteX107" fmla="*/ 1662237 w 2556223"/>
                <a:gd name="connsiteY107" fmla="*/ 578005 h 2584388"/>
                <a:gd name="connsiteX108" fmla="*/ 2033305 w 2556223"/>
                <a:gd name="connsiteY108" fmla="*/ 87839 h 2584388"/>
                <a:gd name="connsiteX109" fmla="*/ 26115 w 2556223"/>
                <a:gd name="connsiteY109" fmla="*/ 0 h 2584388"/>
                <a:gd name="connsiteX110" fmla="*/ 554843 w 2556223"/>
                <a:gd name="connsiteY110" fmla="*/ 458654 h 2584388"/>
                <a:gd name="connsiteX111" fmla="*/ 483847 w 2556223"/>
                <a:gd name="connsiteY111" fmla="*/ 427672 h 2584388"/>
                <a:gd name="connsiteX112" fmla="*/ 72593 w 2556223"/>
                <a:gd name="connsiteY112" fmla="*/ 78434 h 2584388"/>
                <a:gd name="connsiteX113" fmla="*/ 23552 w 2556223"/>
                <a:gd name="connsiteY113" fmla="*/ 2955 h 258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2556223" h="2584388">
                  <a:moveTo>
                    <a:pt x="1054696" y="866600"/>
                  </a:moveTo>
                  <a:cubicBezTo>
                    <a:pt x="1059790" y="866600"/>
                    <a:pt x="1064022" y="866846"/>
                    <a:pt x="1067391" y="867339"/>
                  </a:cubicBezTo>
                  <a:cubicBezTo>
                    <a:pt x="1070760" y="867832"/>
                    <a:pt x="1073348" y="868531"/>
                    <a:pt x="1075155" y="869434"/>
                  </a:cubicBezTo>
                  <a:cubicBezTo>
                    <a:pt x="1076963" y="870338"/>
                    <a:pt x="1078113" y="871530"/>
                    <a:pt x="1078606" y="873009"/>
                  </a:cubicBezTo>
                  <a:cubicBezTo>
                    <a:pt x="1079099" y="874488"/>
                    <a:pt x="1079346" y="876131"/>
                    <a:pt x="1079346" y="877939"/>
                  </a:cubicBezTo>
                  <a:lnTo>
                    <a:pt x="1074416" y="924526"/>
                  </a:lnTo>
                  <a:cubicBezTo>
                    <a:pt x="1079017" y="925184"/>
                    <a:pt x="1083865" y="926088"/>
                    <a:pt x="1088959" y="927238"/>
                  </a:cubicBezTo>
                  <a:cubicBezTo>
                    <a:pt x="1094053" y="928388"/>
                    <a:pt x="1098819" y="929744"/>
                    <a:pt x="1103256" y="931305"/>
                  </a:cubicBezTo>
                  <a:cubicBezTo>
                    <a:pt x="1107693" y="932866"/>
                    <a:pt x="1111719" y="934510"/>
                    <a:pt x="1115334" y="936235"/>
                  </a:cubicBezTo>
                  <a:cubicBezTo>
                    <a:pt x="1118950" y="937961"/>
                    <a:pt x="1121456" y="939522"/>
                    <a:pt x="1122852" y="940919"/>
                  </a:cubicBezTo>
                  <a:cubicBezTo>
                    <a:pt x="1124249" y="942315"/>
                    <a:pt x="1125317" y="943712"/>
                    <a:pt x="1126057" y="945109"/>
                  </a:cubicBezTo>
                  <a:cubicBezTo>
                    <a:pt x="1126796" y="946506"/>
                    <a:pt x="1127372" y="948231"/>
                    <a:pt x="1127782" y="950285"/>
                  </a:cubicBezTo>
                  <a:cubicBezTo>
                    <a:pt x="1128193" y="952340"/>
                    <a:pt x="1128481" y="954805"/>
                    <a:pt x="1128645" y="957680"/>
                  </a:cubicBezTo>
                  <a:cubicBezTo>
                    <a:pt x="1128809" y="960556"/>
                    <a:pt x="1128892" y="963884"/>
                    <a:pt x="1128892" y="967663"/>
                  </a:cubicBezTo>
                  <a:cubicBezTo>
                    <a:pt x="1128892" y="972758"/>
                    <a:pt x="1128768" y="976948"/>
                    <a:pt x="1128522" y="980235"/>
                  </a:cubicBezTo>
                  <a:cubicBezTo>
                    <a:pt x="1128275" y="983521"/>
                    <a:pt x="1127824" y="986027"/>
                    <a:pt x="1127166" y="987753"/>
                  </a:cubicBezTo>
                  <a:cubicBezTo>
                    <a:pt x="1126509" y="989478"/>
                    <a:pt x="1125769" y="990629"/>
                    <a:pt x="1124948" y="991204"/>
                  </a:cubicBezTo>
                  <a:cubicBezTo>
                    <a:pt x="1124126" y="991779"/>
                    <a:pt x="1123140" y="992067"/>
                    <a:pt x="1121990" y="992067"/>
                  </a:cubicBezTo>
                  <a:cubicBezTo>
                    <a:pt x="1119853" y="992067"/>
                    <a:pt x="1116731" y="990998"/>
                    <a:pt x="1112623" y="988862"/>
                  </a:cubicBezTo>
                  <a:cubicBezTo>
                    <a:pt x="1108515" y="986726"/>
                    <a:pt x="1103461" y="984425"/>
                    <a:pt x="1097463" y="981960"/>
                  </a:cubicBezTo>
                  <a:cubicBezTo>
                    <a:pt x="1091465" y="979495"/>
                    <a:pt x="1084563" y="977195"/>
                    <a:pt x="1076758" y="975058"/>
                  </a:cubicBezTo>
                  <a:cubicBezTo>
                    <a:pt x="1068952" y="972922"/>
                    <a:pt x="1060366" y="971854"/>
                    <a:pt x="1050999" y="971854"/>
                  </a:cubicBezTo>
                  <a:cubicBezTo>
                    <a:pt x="1042454" y="971854"/>
                    <a:pt x="1035141" y="972675"/>
                    <a:pt x="1029061" y="974319"/>
                  </a:cubicBezTo>
                  <a:cubicBezTo>
                    <a:pt x="1022980" y="975962"/>
                    <a:pt x="1018050" y="978263"/>
                    <a:pt x="1014271" y="981221"/>
                  </a:cubicBezTo>
                  <a:cubicBezTo>
                    <a:pt x="1010491" y="984179"/>
                    <a:pt x="1007697" y="987712"/>
                    <a:pt x="1005890" y="991820"/>
                  </a:cubicBezTo>
                  <a:cubicBezTo>
                    <a:pt x="1004082" y="995928"/>
                    <a:pt x="1003178" y="1000447"/>
                    <a:pt x="1003178" y="1005377"/>
                  </a:cubicBezTo>
                  <a:cubicBezTo>
                    <a:pt x="1003178" y="1013101"/>
                    <a:pt x="1005233" y="1019592"/>
                    <a:pt x="1009341" y="1024851"/>
                  </a:cubicBezTo>
                  <a:cubicBezTo>
                    <a:pt x="1013449" y="1030109"/>
                    <a:pt x="1018913" y="1034628"/>
                    <a:pt x="1025733" y="1038408"/>
                  </a:cubicBezTo>
                  <a:cubicBezTo>
                    <a:pt x="1032553" y="1042188"/>
                    <a:pt x="1040276" y="1045638"/>
                    <a:pt x="1048903" y="1048761"/>
                  </a:cubicBezTo>
                  <a:cubicBezTo>
                    <a:pt x="1057531" y="1051883"/>
                    <a:pt x="1066323" y="1055170"/>
                    <a:pt x="1075279" y="1058621"/>
                  </a:cubicBezTo>
                  <a:cubicBezTo>
                    <a:pt x="1084235" y="1062072"/>
                    <a:pt x="1093026" y="1066057"/>
                    <a:pt x="1101654" y="1070576"/>
                  </a:cubicBezTo>
                  <a:cubicBezTo>
                    <a:pt x="1110281" y="1075095"/>
                    <a:pt x="1117964" y="1080682"/>
                    <a:pt x="1124701" y="1087337"/>
                  </a:cubicBezTo>
                  <a:cubicBezTo>
                    <a:pt x="1131439" y="1093993"/>
                    <a:pt x="1136862" y="1102045"/>
                    <a:pt x="1140970" y="1111494"/>
                  </a:cubicBezTo>
                  <a:cubicBezTo>
                    <a:pt x="1145078" y="1120943"/>
                    <a:pt x="1147132" y="1132323"/>
                    <a:pt x="1147132" y="1145634"/>
                  </a:cubicBezTo>
                  <a:cubicBezTo>
                    <a:pt x="1147132" y="1159766"/>
                    <a:pt x="1144626" y="1172502"/>
                    <a:pt x="1139614" y="1183841"/>
                  </a:cubicBezTo>
                  <a:cubicBezTo>
                    <a:pt x="1134602" y="1195180"/>
                    <a:pt x="1127495" y="1204957"/>
                    <a:pt x="1118292" y="1213174"/>
                  </a:cubicBezTo>
                  <a:cubicBezTo>
                    <a:pt x="1109090" y="1221391"/>
                    <a:pt x="1097997" y="1227964"/>
                    <a:pt x="1085015" y="1232894"/>
                  </a:cubicBezTo>
                  <a:cubicBezTo>
                    <a:pt x="1072033" y="1237824"/>
                    <a:pt x="1057654" y="1240946"/>
                    <a:pt x="1041878" y="1242261"/>
                  </a:cubicBezTo>
                  <a:lnTo>
                    <a:pt x="1036702" y="1295011"/>
                  </a:lnTo>
                  <a:cubicBezTo>
                    <a:pt x="1036538" y="1296326"/>
                    <a:pt x="1036168" y="1297476"/>
                    <a:pt x="1035593" y="1298462"/>
                  </a:cubicBezTo>
                  <a:cubicBezTo>
                    <a:pt x="1035018" y="1299448"/>
                    <a:pt x="1033949" y="1300269"/>
                    <a:pt x="1032388" y="1300927"/>
                  </a:cubicBezTo>
                  <a:cubicBezTo>
                    <a:pt x="1030827" y="1301584"/>
                    <a:pt x="1028691" y="1302118"/>
                    <a:pt x="1025979" y="1302529"/>
                  </a:cubicBezTo>
                  <a:cubicBezTo>
                    <a:pt x="1023268" y="1302940"/>
                    <a:pt x="1019858" y="1303145"/>
                    <a:pt x="1015750" y="1303145"/>
                  </a:cubicBezTo>
                  <a:cubicBezTo>
                    <a:pt x="1010491" y="1303145"/>
                    <a:pt x="1006260" y="1302899"/>
                    <a:pt x="1003055" y="1302406"/>
                  </a:cubicBezTo>
                  <a:cubicBezTo>
                    <a:pt x="999851" y="1301913"/>
                    <a:pt x="997345" y="1301214"/>
                    <a:pt x="995537" y="1300311"/>
                  </a:cubicBezTo>
                  <a:cubicBezTo>
                    <a:pt x="993729" y="1299407"/>
                    <a:pt x="992538" y="1298215"/>
                    <a:pt x="991963" y="1296736"/>
                  </a:cubicBezTo>
                  <a:cubicBezTo>
                    <a:pt x="991388" y="1295257"/>
                    <a:pt x="991264" y="1293614"/>
                    <a:pt x="991593" y="1291806"/>
                  </a:cubicBezTo>
                  <a:lnTo>
                    <a:pt x="996769" y="1241768"/>
                  </a:lnTo>
                  <a:cubicBezTo>
                    <a:pt x="989703" y="1240782"/>
                    <a:pt x="983048" y="1239508"/>
                    <a:pt x="976803" y="1237947"/>
                  </a:cubicBezTo>
                  <a:cubicBezTo>
                    <a:pt x="970559" y="1236386"/>
                    <a:pt x="964889" y="1234660"/>
                    <a:pt x="959795" y="1232770"/>
                  </a:cubicBezTo>
                  <a:cubicBezTo>
                    <a:pt x="954701" y="1230881"/>
                    <a:pt x="950305" y="1228950"/>
                    <a:pt x="946607" y="1226978"/>
                  </a:cubicBezTo>
                  <a:cubicBezTo>
                    <a:pt x="942910" y="1225006"/>
                    <a:pt x="940116" y="1223075"/>
                    <a:pt x="938227" y="1221185"/>
                  </a:cubicBezTo>
                  <a:cubicBezTo>
                    <a:pt x="936337" y="1219295"/>
                    <a:pt x="934981" y="1216502"/>
                    <a:pt x="934159" y="1212804"/>
                  </a:cubicBezTo>
                  <a:cubicBezTo>
                    <a:pt x="933338" y="1209107"/>
                    <a:pt x="932927" y="1203643"/>
                    <a:pt x="932927" y="1196412"/>
                  </a:cubicBezTo>
                  <a:cubicBezTo>
                    <a:pt x="932927" y="1190825"/>
                    <a:pt x="933091" y="1186224"/>
                    <a:pt x="933420" y="1182608"/>
                  </a:cubicBezTo>
                  <a:cubicBezTo>
                    <a:pt x="933749" y="1178993"/>
                    <a:pt x="934324" y="1176200"/>
                    <a:pt x="935145" y="1174228"/>
                  </a:cubicBezTo>
                  <a:cubicBezTo>
                    <a:pt x="935967" y="1172256"/>
                    <a:pt x="936994" y="1170900"/>
                    <a:pt x="938227" y="1170160"/>
                  </a:cubicBezTo>
                  <a:cubicBezTo>
                    <a:pt x="939459" y="1169421"/>
                    <a:pt x="940897" y="1169051"/>
                    <a:pt x="942540" y="1169051"/>
                  </a:cubicBezTo>
                  <a:cubicBezTo>
                    <a:pt x="944677" y="1169051"/>
                    <a:pt x="947799" y="1170284"/>
                    <a:pt x="951907" y="1172749"/>
                  </a:cubicBezTo>
                  <a:cubicBezTo>
                    <a:pt x="956015" y="1175214"/>
                    <a:pt x="961274" y="1177925"/>
                    <a:pt x="967683" y="1180883"/>
                  </a:cubicBezTo>
                  <a:cubicBezTo>
                    <a:pt x="974092" y="1183841"/>
                    <a:pt x="981856" y="1186552"/>
                    <a:pt x="990977" y="1189017"/>
                  </a:cubicBezTo>
                  <a:cubicBezTo>
                    <a:pt x="1000097" y="1191482"/>
                    <a:pt x="1010820" y="1192715"/>
                    <a:pt x="1023145" y="1192715"/>
                  </a:cubicBezTo>
                  <a:cubicBezTo>
                    <a:pt x="1042371" y="1192715"/>
                    <a:pt x="1056668" y="1189141"/>
                    <a:pt x="1066035" y="1181992"/>
                  </a:cubicBezTo>
                  <a:cubicBezTo>
                    <a:pt x="1075402" y="1174844"/>
                    <a:pt x="1080085" y="1165354"/>
                    <a:pt x="1080085" y="1153522"/>
                  </a:cubicBezTo>
                  <a:cubicBezTo>
                    <a:pt x="1080085" y="1145634"/>
                    <a:pt x="1078072" y="1139143"/>
                    <a:pt x="1074046" y="1134049"/>
                  </a:cubicBezTo>
                  <a:cubicBezTo>
                    <a:pt x="1070020" y="1128954"/>
                    <a:pt x="1064638" y="1124476"/>
                    <a:pt x="1057901" y="1120615"/>
                  </a:cubicBezTo>
                  <a:cubicBezTo>
                    <a:pt x="1051163" y="1116753"/>
                    <a:pt x="1043563" y="1113302"/>
                    <a:pt x="1035100" y="1110262"/>
                  </a:cubicBezTo>
                  <a:cubicBezTo>
                    <a:pt x="1026637" y="1107222"/>
                    <a:pt x="1017968" y="1103976"/>
                    <a:pt x="1009094" y="1100525"/>
                  </a:cubicBezTo>
                  <a:cubicBezTo>
                    <a:pt x="1000220" y="1097074"/>
                    <a:pt x="991552" y="1093048"/>
                    <a:pt x="983089" y="1088447"/>
                  </a:cubicBezTo>
                  <a:cubicBezTo>
                    <a:pt x="974626" y="1083845"/>
                    <a:pt x="967026" y="1078176"/>
                    <a:pt x="960288" y="1071438"/>
                  </a:cubicBezTo>
                  <a:cubicBezTo>
                    <a:pt x="953550" y="1064701"/>
                    <a:pt x="948169" y="1056525"/>
                    <a:pt x="944142" y="1046912"/>
                  </a:cubicBezTo>
                  <a:cubicBezTo>
                    <a:pt x="940116" y="1037299"/>
                    <a:pt x="938103" y="1025672"/>
                    <a:pt x="938103" y="1012033"/>
                  </a:cubicBezTo>
                  <a:cubicBezTo>
                    <a:pt x="938103" y="999708"/>
                    <a:pt x="940157" y="988492"/>
                    <a:pt x="944266" y="978386"/>
                  </a:cubicBezTo>
                  <a:cubicBezTo>
                    <a:pt x="948374" y="968280"/>
                    <a:pt x="954290" y="959447"/>
                    <a:pt x="962013" y="951888"/>
                  </a:cubicBezTo>
                  <a:cubicBezTo>
                    <a:pt x="969737" y="944328"/>
                    <a:pt x="979227" y="938207"/>
                    <a:pt x="990484" y="933524"/>
                  </a:cubicBezTo>
                  <a:cubicBezTo>
                    <a:pt x="1001740" y="928840"/>
                    <a:pt x="1014517" y="925677"/>
                    <a:pt x="1028814" y="924033"/>
                  </a:cubicBezTo>
                  <a:lnTo>
                    <a:pt x="1033744" y="874488"/>
                  </a:lnTo>
                  <a:cubicBezTo>
                    <a:pt x="1033908" y="873173"/>
                    <a:pt x="1034278" y="872064"/>
                    <a:pt x="1034853" y="871160"/>
                  </a:cubicBezTo>
                  <a:cubicBezTo>
                    <a:pt x="1035428" y="870256"/>
                    <a:pt x="1036496" y="869434"/>
                    <a:pt x="1038058" y="868695"/>
                  </a:cubicBezTo>
                  <a:cubicBezTo>
                    <a:pt x="1039619" y="867956"/>
                    <a:pt x="1041714" y="867421"/>
                    <a:pt x="1044343" y="867093"/>
                  </a:cubicBezTo>
                  <a:cubicBezTo>
                    <a:pt x="1046973" y="866764"/>
                    <a:pt x="1050424" y="866600"/>
                    <a:pt x="1054696" y="866600"/>
                  </a:cubicBezTo>
                  <a:close/>
                  <a:moveTo>
                    <a:pt x="540100" y="705161"/>
                  </a:moveTo>
                  <a:lnTo>
                    <a:pt x="659647" y="1342252"/>
                  </a:lnTo>
                  <a:lnTo>
                    <a:pt x="0" y="770030"/>
                  </a:lnTo>
                  <a:lnTo>
                    <a:pt x="57420" y="810871"/>
                  </a:lnTo>
                  <a:cubicBezTo>
                    <a:pt x="111312" y="840172"/>
                    <a:pt x="173071" y="856816"/>
                    <a:pt x="238713" y="856815"/>
                  </a:cubicBezTo>
                  <a:cubicBezTo>
                    <a:pt x="337177" y="856815"/>
                    <a:pt x="426902" y="819368"/>
                    <a:pt x="494446" y="757925"/>
                  </a:cubicBezTo>
                  <a:close/>
                  <a:moveTo>
                    <a:pt x="2054580" y="10475"/>
                  </a:moveTo>
                  <a:lnTo>
                    <a:pt x="2556223" y="445634"/>
                  </a:lnTo>
                  <a:lnTo>
                    <a:pt x="2556223" y="2584388"/>
                  </a:lnTo>
                  <a:lnTo>
                    <a:pt x="1454287" y="2584388"/>
                  </a:lnTo>
                  <a:lnTo>
                    <a:pt x="903707" y="2106778"/>
                  </a:lnTo>
                  <a:lnTo>
                    <a:pt x="965182" y="2130987"/>
                  </a:lnTo>
                  <a:cubicBezTo>
                    <a:pt x="989054" y="2137133"/>
                    <a:pt x="1014078" y="2140403"/>
                    <a:pt x="1039867" y="2140402"/>
                  </a:cubicBezTo>
                  <a:cubicBezTo>
                    <a:pt x="1143020" y="2140403"/>
                    <a:pt x="1233965" y="2088094"/>
                    <a:pt x="1287670" y="2008533"/>
                  </a:cubicBezTo>
                  <a:lnTo>
                    <a:pt x="1296032" y="1993110"/>
                  </a:lnTo>
                  <a:lnTo>
                    <a:pt x="1297957" y="1993110"/>
                  </a:lnTo>
                  <a:lnTo>
                    <a:pt x="1298974" y="1987687"/>
                  </a:lnTo>
                  <a:lnTo>
                    <a:pt x="1315223" y="1957726"/>
                  </a:lnTo>
                  <a:cubicBezTo>
                    <a:pt x="1330345" y="1921943"/>
                    <a:pt x="1338706" y="1882600"/>
                    <a:pt x="1338707" y="1841304"/>
                  </a:cubicBezTo>
                  <a:lnTo>
                    <a:pt x="1334423" y="1798774"/>
                  </a:lnTo>
                  <a:lnTo>
                    <a:pt x="1540713" y="699420"/>
                  </a:lnTo>
                  <a:lnTo>
                    <a:pt x="1591334" y="757925"/>
                  </a:lnTo>
                  <a:cubicBezTo>
                    <a:pt x="1658878" y="819367"/>
                    <a:pt x="1748601" y="856815"/>
                    <a:pt x="1847066" y="856816"/>
                  </a:cubicBezTo>
                  <a:cubicBezTo>
                    <a:pt x="1978350" y="856815"/>
                    <a:pt x="2094100" y="790240"/>
                    <a:pt x="2162451" y="688982"/>
                  </a:cubicBezTo>
                  <a:lnTo>
                    <a:pt x="2189399" y="639289"/>
                  </a:lnTo>
                  <a:lnTo>
                    <a:pt x="1558596" y="639289"/>
                  </a:lnTo>
                  <a:lnTo>
                    <a:pt x="1662237" y="578005"/>
                  </a:lnTo>
                  <a:cubicBezTo>
                    <a:pt x="1835788" y="456648"/>
                    <a:pt x="1967454" y="285800"/>
                    <a:pt x="2033305" y="87839"/>
                  </a:cubicBezTo>
                  <a:close/>
                  <a:moveTo>
                    <a:pt x="26115" y="0"/>
                  </a:moveTo>
                  <a:lnTo>
                    <a:pt x="554843" y="458654"/>
                  </a:lnTo>
                  <a:lnTo>
                    <a:pt x="483847" y="427672"/>
                  </a:lnTo>
                  <a:cubicBezTo>
                    <a:pt x="318563" y="343718"/>
                    <a:pt x="177407" y="223498"/>
                    <a:pt x="72593" y="78434"/>
                  </a:cubicBezTo>
                  <a:lnTo>
                    <a:pt x="23552" y="2955"/>
                  </a:lnTo>
                  <a:close/>
                </a:path>
              </a:pathLst>
            </a:cu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sz="1600" dirty="0"/>
            </a:p>
          </p:txBody>
        </p:sp>
      </p:grpSp>
      <p:grpSp>
        <p:nvGrpSpPr>
          <p:cNvPr id="12" name="Group 11"/>
          <p:cNvGrpSpPr/>
          <p:nvPr/>
        </p:nvGrpSpPr>
        <p:grpSpPr>
          <a:xfrm>
            <a:off x="9630497" y="4343486"/>
            <a:ext cx="1209905" cy="1238267"/>
            <a:chOff x="6422972" y="4144905"/>
            <a:chExt cx="1763047" cy="1804375"/>
          </a:xfrm>
        </p:grpSpPr>
        <p:sp>
          <p:nvSpPr>
            <p:cNvPr id="34" name="Freeform 33"/>
            <p:cNvSpPr/>
            <p:nvPr/>
          </p:nvSpPr>
          <p:spPr>
            <a:xfrm>
              <a:off x="6480595" y="4148424"/>
              <a:ext cx="1705424" cy="1800856"/>
            </a:xfrm>
            <a:custGeom>
              <a:avLst/>
              <a:gdLst>
                <a:gd name="connsiteX0" fmla="*/ 2202319 w 2577605"/>
                <a:gd name="connsiteY0" fmla="*/ 1064684 h 2721843"/>
                <a:gd name="connsiteX1" fmla="*/ 2577605 w 2577605"/>
                <a:gd name="connsiteY1" fmla="*/ 1390232 h 2721843"/>
                <a:gd name="connsiteX2" fmla="*/ 2577605 w 2577605"/>
                <a:gd name="connsiteY2" fmla="*/ 2721843 h 2721843"/>
                <a:gd name="connsiteX3" fmla="*/ 661591 w 2577605"/>
                <a:gd name="connsiteY3" fmla="*/ 2721843 h 2721843"/>
                <a:gd name="connsiteX4" fmla="*/ 0 w 2577605"/>
                <a:gd name="connsiteY4" fmla="*/ 2147935 h 2721843"/>
                <a:gd name="connsiteX5" fmla="*/ 28365 w 2577605"/>
                <a:gd name="connsiteY5" fmla="*/ 2164850 h 2721843"/>
                <a:gd name="connsiteX6" fmla="*/ 881237 w 2577605"/>
                <a:gd name="connsiteY6" fmla="*/ 2342548 h 2721843"/>
                <a:gd name="connsiteX7" fmla="*/ 932399 w 2577605"/>
                <a:gd name="connsiteY7" fmla="*/ 2356225 h 2721843"/>
                <a:gd name="connsiteX8" fmla="*/ 932398 w 2577605"/>
                <a:gd name="connsiteY8" fmla="*/ 2356224 h 2721843"/>
                <a:gd name="connsiteX9" fmla="*/ 943743 w 2577605"/>
                <a:gd name="connsiteY9" fmla="*/ 2359257 h 2721843"/>
                <a:gd name="connsiteX10" fmla="*/ 948393 w 2577605"/>
                <a:gd name="connsiteY10" fmla="*/ 2360500 h 2721843"/>
                <a:gd name="connsiteX11" fmla="*/ 996984 w 2577605"/>
                <a:gd name="connsiteY11" fmla="*/ 2373061 h 2721843"/>
                <a:gd name="connsiteX12" fmla="*/ 999965 w 2577605"/>
                <a:gd name="connsiteY12" fmla="*/ 2373832 h 2721843"/>
                <a:gd name="connsiteX13" fmla="*/ 999999 w 2577605"/>
                <a:gd name="connsiteY13" fmla="*/ 2373840 h 2721843"/>
                <a:gd name="connsiteX14" fmla="*/ 1049556 w 2577605"/>
                <a:gd name="connsiteY14" fmla="*/ 2385825 h 2721843"/>
                <a:gd name="connsiteX15" fmla="*/ 1061174 w 2577605"/>
                <a:gd name="connsiteY15" fmla="*/ 2388417 h 2721843"/>
                <a:gd name="connsiteX16" fmla="*/ 1084921 w 2577605"/>
                <a:gd name="connsiteY16" fmla="*/ 2393402 h 2721843"/>
                <a:gd name="connsiteX17" fmla="*/ 1093282 w 2577605"/>
                <a:gd name="connsiteY17" fmla="*/ 2395031 h 2721843"/>
                <a:gd name="connsiteX18" fmla="*/ 1115617 w 2577605"/>
                <a:gd name="connsiteY18" fmla="*/ 2398905 h 2721843"/>
                <a:gd name="connsiteX19" fmla="*/ 1115974 w 2577605"/>
                <a:gd name="connsiteY19" fmla="*/ 2398965 h 2721843"/>
                <a:gd name="connsiteX20" fmla="*/ 1118911 w 2577605"/>
                <a:gd name="connsiteY20" fmla="*/ 2399457 h 2721843"/>
                <a:gd name="connsiteX21" fmla="*/ 1118911 w 2577605"/>
                <a:gd name="connsiteY21" fmla="*/ 2399458 h 2721843"/>
                <a:gd name="connsiteX22" fmla="*/ 1142504 w 2577605"/>
                <a:gd name="connsiteY22" fmla="*/ 2403403 h 2721843"/>
                <a:gd name="connsiteX23" fmla="*/ 1200563 w 2577605"/>
                <a:gd name="connsiteY23" fmla="*/ 2399347 h 2721843"/>
                <a:gd name="connsiteX24" fmla="*/ 1198558 w 2577605"/>
                <a:gd name="connsiteY24" fmla="*/ 2385750 h 2721843"/>
                <a:gd name="connsiteX25" fmla="*/ 1192296 w 2577605"/>
                <a:gd name="connsiteY25" fmla="*/ 2373061 h 2721843"/>
                <a:gd name="connsiteX26" fmla="*/ 1189375 w 2577605"/>
                <a:gd name="connsiteY26" fmla="*/ 2367144 h 2721843"/>
                <a:gd name="connsiteX27" fmla="*/ 1166695 w 2577605"/>
                <a:gd name="connsiteY27" fmla="*/ 2314149 h 2721843"/>
                <a:gd name="connsiteX28" fmla="*/ 1132828 w 2577605"/>
                <a:gd name="connsiteY28" fmla="*/ 2143750 h 2721843"/>
                <a:gd name="connsiteX29" fmla="*/ 1129554 w 2577605"/>
                <a:gd name="connsiteY29" fmla="*/ 2111913 h 2721843"/>
                <a:gd name="connsiteX30" fmla="*/ 1107691 w 2577605"/>
                <a:gd name="connsiteY30" fmla="*/ 2108270 h 2721843"/>
                <a:gd name="connsiteX31" fmla="*/ 881238 w 2577605"/>
                <a:gd name="connsiteY31" fmla="*/ 2053214 h 2721843"/>
                <a:gd name="connsiteX32" fmla="*/ 540094 w 2577605"/>
                <a:gd name="connsiteY32" fmla="*/ 1998269 h 2721843"/>
                <a:gd name="connsiteX33" fmla="*/ 515358 w 2577605"/>
                <a:gd name="connsiteY33" fmla="*/ 1994455 h 2721843"/>
                <a:gd name="connsiteX34" fmla="*/ 85063 w 2577605"/>
                <a:gd name="connsiteY34" fmla="*/ 1621189 h 2721843"/>
                <a:gd name="connsiteX35" fmla="*/ 92459 w 2577605"/>
                <a:gd name="connsiteY35" fmla="*/ 1626453 h 2721843"/>
                <a:gd name="connsiteX36" fmla="*/ 807015 w 2577605"/>
                <a:gd name="connsiteY36" fmla="*/ 1804150 h 2721843"/>
                <a:gd name="connsiteX37" fmla="*/ 1025909 w 2577605"/>
                <a:gd name="connsiteY37" fmla="*/ 1865006 h 2721843"/>
                <a:gd name="connsiteX38" fmla="*/ 1074552 w 2577605"/>
                <a:gd name="connsiteY38" fmla="*/ 1860950 h 2721843"/>
                <a:gd name="connsiteX39" fmla="*/ 1046177 w 2577605"/>
                <a:gd name="connsiteY39" fmla="*/ 1775751 h 2721843"/>
                <a:gd name="connsiteX40" fmla="*/ 1017801 w 2577605"/>
                <a:gd name="connsiteY40" fmla="*/ 1605352 h 2721843"/>
                <a:gd name="connsiteX41" fmla="*/ 1021855 w 2577605"/>
                <a:gd name="connsiteY41" fmla="*/ 1507981 h 2721843"/>
                <a:gd name="connsiteX42" fmla="*/ 1106980 w 2577605"/>
                <a:gd name="connsiteY42" fmla="*/ 1499867 h 2721843"/>
                <a:gd name="connsiteX43" fmla="*/ 1608901 w 2577605"/>
                <a:gd name="connsiteY43" fmla="*/ 1536871 h 2721843"/>
                <a:gd name="connsiteX44" fmla="*/ 1685854 w 2577605"/>
                <a:gd name="connsiteY44" fmla="*/ 1541376 h 2721843"/>
                <a:gd name="connsiteX45" fmla="*/ 1767715 w 2577605"/>
                <a:gd name="connsiteY45" fmla="*/ 1540437 h 2721843"/>
                <a:gd name="connsiteX46" fmla="*/ 2047411 w 2577605"/>
                <a:gd name="connsiteY46" fmla="*/ 1382210 h 2721843"/>
                <a:gd name="connsiteX47" fmla="*/ 2111255 w 2577605"/>
                <a:gd name="connsiteY47" fmla="*/ 1257455 h 2721843"/>
                <a:gd name="connsiteX48" fmla="*/ 2211307 w 2577605"/>
                <a:gd name="connsiteY48" fmla="*/ 1149956 h 2721843"/>
                <a:gd name="connsiteX49" fmla="*/ 2214023 w 2577605"/>
                <a:gd name="connsiteY49" fmla="*/ 1122299 h 2721843"/>
                <a:gd name="connsiteX50" fmla="*/ 2214024 w 2577605"/>
                <a:gd name="connsiteY50" fmla="*/ 1122298 h 2721843"/>
                <a:gd name="connsiteX51" fmla="*/ 2215638 w 2577605"/>
                <a:gd name="connsiteY51" fmla="*/ 1105856 h 2721843"/>
                <a:gd name="connsiteX52" fmla="*/ 723175 w 2577605"/>
                <a:gd name="connsiteY52" fmla="*/ 50397 h 2721843"/>
                <a:gd name="connsiteX53" fmla="*/ 810418 w 2577605"/>
                <a:gd name="connsiteY53" fmla="*/ 126079 h 2721843"/>
                <a:gd name="connsiteX54" fmla="*/ 804044 w 2577605"/>
                <a:gd name="connsiteY54" fmla="*/ 134390 h 2721843"/>
                <a:gd name="connsiteX55" fmla="*/ 770531 w 2577605"/>
                <a:gd name="connsiteY55" fmla="*/ 165079 h 2721843"/>
                <a:gd name="connsiteX56" fmla="*/ 724929 w 2577605"/>
                <a:gd name="connsiteY56" fmla="*/ 52495 h 2721843"/>
                <a:gd name="connsiteX57" fmla="*/ 907702 w 2577605"/>
                <a:gd name="connsiteY57" fmla="*/ 0 h 2721843"/>
                <a:gd name="connsiteX58" fmla="*/ 2086828 w 2577605"/>
                <a:gd name="connsiteY58" fmla="*/ 1022852 h 2721843"/>
                <a:gd name="connsiteX59" fmla="*/ 2062732 w 2577605"/>
                <a:gd name="connsiteY59" fmla="*/ 1017743 h 2721843"/>
                <a:gd name="connsiteX60" fmla="*/ 2040751 w 2577605"/>
                <a:gd name="connsiteY60" fmla="*/ 1025469 h 2721843"/>
                <a:gd name="connsiteX61" fmla="*/ 2040749 w 2577605"/>
                <a:gd name="connsiteY61" fmla="*/ 1025469 h 2721843"/>
                <a:gd name="connsiteX62" fmla="*/ 2062730 w 2577605"/>
                <a:gd name="connsiteY62" fmla="*/ 1017741 h 2721843"/>
                <a:gd name="connsiteX63" fmla="*/ 2059571 w 2577605"/>
                <a:gd name="connsiteY63" fmla="*/ 1017070 h 2721843"/>
                <a:gd name="connsiteX64" fmla="*/ 1877160 w 2577605"/>
                <a:gd name="connsiteY64" fmla="*/ 956215 h 2721843"/>
                <a:gd name="connsiteX65" fmla="*/ 1573141 w 2577605"/>
                <a:gd name="connsiteY65" fmla="*/ 871016 h 2721843"/>
                <a:gd name="connsiteX66" fmla="*/ 1415051 w 2577605"/>
                <a:gd name="connsiteY66" fmla="*/ 639760 h 2721843"/>
                <a:gd name="connsiteX67" fmla="*/ 1050228 w 2577605"/>
                <a:gd name="connsiteY67" fmla="*/ 518047 h 2721843"/>
                <a:gd name="connsiteX68" fmla="*/ 892519 w 2577605"/>
                <a:gd name="connsiteY68" fmla="*/ 521471 h 2721843"/>
                <a:gd name="connsiteX69" fmla="*/ 860151 w 2577605"/>
                <a:gd name="connsiteY69" fmla="*/ 528792 h 2721843"/>
                <a:gd name="connsiteX70" fmla="*/ 902019 w 2577605"/>
                <a:gd name="connsiteY70" fmla="*/ 468601 h 2721843"/>
                <a:gd name="connsiteX71" fmla="*/ 977264 w 2577605"/>
                <a:gd name="connsiteY71" fmla="*/ 311136 h 2721843"/>
                <a:gd name="connsiteX72" fmla="*/ 911424 w 2577605"/>
                <a:gd name="connsiteY72" fmla="*/ 19428 h 2721843"/>
                <a:gd name="connsiteX73" fmla="*/ 906297 w 2577605"/>
                <a:gd name="connsiteY73" fmla="*/ 1619 h 272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577605" h="2721843">
                  <a:moveTo>
                    <a:pt x="2202319" y="1064684"/>
                  </a:moveTo>
                  <a:lnTo>
                    <a:pt x="2577605" y="1390232"/>
                  </a:lnTo>
                  <a:lnTo>
                    <a:pt x="2577605" y="2721843"/>
                  </a:lnTo>
                  <a:lnTo>
                    <a:pt x="661591" y="2721843"/>
                  </a:lnTo>
                  <a:lnTo>
                    <a:pt x="0" y="2147935"/>
                  </a:lnTo>
                  <a:lnTo>
                    <a:pt x="28365" y="2164850"/>
                  </a:lnTo>
                  <a:cubicBezTo>
                    <a:pt x="243053" y="2273632"/>
                    <a:pt x="716788" y="2298047"/>
                    <a:pt x="881237" y="2342548"/>
                  </a:cubicBezTo>
                  <a:lnTo>
                    <a:pt x="932399" y="2356225"/>
                  </a:lnTo>
                  <a:lnTo>
                    <a:pt x="932398" y="2356224"/>
                  </a:lnTo>
                  <a:lnTo>
                    <a:pt x="943743" y="2359257"/>
                  </a:lnTo>
                  <a:lnTo>
                    <a:pt x="948393" y="2360500"/>
                  </a:lnTo>
                  <a:lnTo>
                    <a:pt x="996984" y="2373061"/>
                  </a:lnTo>
                  <a:lnTo>
                    <a:pt x="999965" y="2373832"/>
                  </a:lnTo>
                  <a:lnTo>
                    <a:pt x="999999" y="2373840"/>
                  </a:lnTo>
                  <a:lnTo>
                    <a:pt x="1049556" y="2385825"/>
                  </a:lnTo>
                  <a:lnTo>
                    <a:pt x="1061174" y="2388417"/>
                  </a:lnTo>
                  <a:lnTo>
                    <a:pt x="1084921" y="2393402"/>
                  </a:lnTo>
                  <a:lnTo>
                    <a:pt x="1093282" y="2395031"/>
                  </a:lnTo>
                  <a:lnTo>
                    <a:pt x="1115617" y="2398905"/>
                  </a:lnTo>
                  <a:lnTo>
                    <a:pt x="1115974" y="2398965"/>
                  </a:lnTo>
                  <a:lnTo>
                    <a:pt x="1118911" y="2399457"/>
                  </a:lnTo>
                  <a:lnTo>
                    <a:pt x="1118911" y="2399458"/>
                  </a:lnTo>
                  <a:lnTo>
                    <a:pt x="1142504" y="2403403"/>
                  </a:lnTo>
                  <a:cubicBezTo>
                    <a:pt x="1195724" y="2412871"/>
                    <a:pt x="1196531" y="2414224"/>
                    <a:pt x="1200563" y="2399347"/>
                  </a:cubicBezTo>
                  <a:cubicBezTo>
                    <a:pt x="1201570" y="2395630"/>
                    <a:pt x="1200661" y="2391107"/>
                    <a:pt x="1198558" y="2385750"/>
                  </a:cubicBezTo>
                  <a:lnTo>
                    <a:pt x="1192296" y="2373061"/>
                  </a:lnTo>
                  <a:lnTo>
                    <a:pt x="1189375" y="2367144"/>
                  </a:lnTo>
                  <a:cubicBezTo>
                    <a:pt x="1181813" y="2353029"/>
                    <a:pt x="1172339" y="2335448"/>
                    <a:pt x="1166695" y="2314149"/>
                  </a:cubicBezTo>
                  <a:cubicBezTo>
                    <a:pt x="1155406" y="2271549"/>
                    <a:pt x="1137665" y="2188378"/>
                    <a:pt x="1132828" y="2143750"/>
                  </a:cubicBezTo>
                  <a:lnTo>
                    <a:pt x="1129554" y="2111913"/>
                  </a:lnTo>
                  <a:lnTo>
                    <a:pt x="1107691" y="2108270"/>
                  </a:lnTo>
                  <a:cubicBezTo>
                    <a:pt x="1074164" y="2102660"/>
                    <a:pt x="1033039" y="2094292"/>
                    <a:pt x="881238" y="2053214"/>
                  </a:cubicBezTo>
                  <a:cubicBezTo>
                    <a:pt x="810082" y="2033959"/>
                    <a:pt x="681020" y="2018464"/>
                    <a:pt x="540094" y="1998269"/>
                  </a:cubicBezTo>
                  <a:lnTo>
                    <a:pt x="515358" y="1994455"/>
                  </a:lnTo>
                  <a:lnTo>
                    <a:pt x="85063" y="1621189"/>
                  </a:lnTo>
                  <a:lnTo>
                    <a:pt x="92459" y="1626453"/>
                  </a:lnTo>
                  <a:cubicBezTo>
                    <a:pt x="272329" y="1735235"/>
                    <a:pt x="669234" y="1759650"/>
                    <a:pt x="807015" y="1804150"/>
                  </a:cubicBezTo>
                  <a:cubicBezTo>
                    <a:pt x="976590" y="1858920"/>
                    <a:pt x="981319" y="1855540"/>
                    <a:pt x="1025909" y="1865006"/>
                  </a:cubicBezTo>
                  <a:cubicBezTo>
                    <a:pt x="1070498" y="1874472"/>
                    <a:pt x="1071173" y="1875826"/>
                    <a:pt x="1074552" y="1860950"/>
                  </a:cubicBezTo>
                  <a:cubicBezTo>
                    <a:pt x="1077929" y="1846073"/>
                    <a:pt x="1055633" y="1818349"/>
                    <a:pt x="1046177" y="1775751"/>
                  </a:cubicBezTo>
                  <a:cubicBezTo>
                    <a:pt x="1036719" y="1733151"/>
                    <a:pt x="1021855" y="1649980"/>
                    <a:pt x="1017801" y="1605352"/>
                  </a:cubicBezTo>
                  <a:cubicBezTo>
                    <a:pt x="1013748" y="1560724"/>
                    <a:pt x="1006991" y="1525562"/>
                    <a:pt x="1021855" y="1507981"/>
                  </a:cubicBezTo>
                  <a:cubicBezTo>
                    <a:pt x="1036719" y="1490401"/>
                    <a:pt x="1011722" y="1499867"/>
                    <a:pt x="1106980" y="1499867"/>
                  </a:cubicBezTo>
                  <a:lnTo>
                    <a:pt x="1608901" y="1536871"/>
                  </a:lnTo>
                  <a:lnTo>
                    <a:pt x="1685854" y="1541376"/>
                  </a:lnTo>
                  <a:cubicBezTo>
                    <a:pt x="1718248" y="1542402"/>
                    <a:pt x="1746179" y="1542212"/>
                    <a:pt x="1767715" y="1540437"/>
                  </a:cubicBezTo>
                  <a:cubicBezTo>
                    <a:pt x="1939991" y="1526238"/>
                    <a:pt x="1990155" y="1429373"/>
                    <a:pt x="2047411" y="1382210"/>
                  </a:cubicBezTo>
                  <a:cubicBezTo>
                    <a:pt x="2104669" y="1335047"/>
                    <a:pt x="2083939" y="1296164"/>
                    <a:pt x="2111255" y="1257455"/>
                  </a:cubicBezTo>
                  <a:cubicBezTo>
                    <a:pt x="2138570" y="1218745"/>
                    <a:pt x="2194179" y="1172482"/>
                    <a:pt x="2211307" y="1149956"/>
                  </a:cubicBezTo>
                  <a:lnTo>
                    <a:pt x="2214023" y="1122299"/>
                  </a:lnTo>
                  <a:lnTo>
                    <a:pt x="2214024" y="1122298"/>
                  </a:lnTo>
                  <a:lnTo>
                    <a:pt x="2215638" y="1105856"/>
                  </a:lnTo>
                  <a:close/>
                  <a:moveTo>
                    <a:pt x="723175" y="50397"/>
                  </a:moveTo>
                  <a:lnTo>
                    <a:pt x="810418" y="126079"/>
                  </a:lnTo>
                  <a:lnTo>
                    <a:pt x="804044" y="134390"/>
                  </a:lnTo>
                  <a:cubicBezTo>
                    <a:pt x="790102" y="150817"/>
                    <a:pt x="778004" y="162670"/>
                    <a:pt x="770531" y="165079"/>
                  </a:cubicBezTo>
                  <a:cubicBezTo>
                    <a:pt x="740635" y="174715"/>
                    <a:pt x="740129" y="90024"/>
                    <a:pt x="724929" y="52495"/>
                  </a:cubicBezTo>
                  <a:close/>
                  <a:moveTo>
                    <a:pt x="907702" y="0"/>
                  </a:moveTo>
                  <a:lnTo>
                    <a:pt x="2086828" y="1022852"/>
                  </a:lnTo>
                  <a:lnTo>
                    <a:pt x="2062732" y="1017743"/>
                  </a:lnTo>
                  <a:lnTo>
                    <a:pt x="2040751" y="1025469"/>
                  </a:lnTo>
                  <a:cubicBezTo>
                    <a:pt x="2037087" y="1026757"/>
                    <a:pt x="2037087" y="1026756"/>
                    <a:pt x="2040749" y="1025469"/>
                  </a:cubicBezTo>
                  <a:lnTo>
                    <a:pt x="2062730" y="1017741"/>
                  </a:lnTo>
                  <a:lnTo>
                    <a:pt x="2059571" y="1017070"/>
                  </a:lnTo>
                  <a:cubicBezTo>
                    <a:pt x="2002821" y="1000843"/>
                    <a:pt x="1958231" y="980557"/>
                    <a:pt x="1877160" y="956215"/>
                  </a:cubicBezTo>
                  <a:cubicBezTo>
                    <a:pt x="1796088" y="931872"/>
                    <a:pt x="1650159" y="923757"/>
                    <a:pt x="1573141" y="871016"/>
                  </a:cubicBezTo>
                  <a:cubicBezTo>
                    <a:pt x="1496123" y="818272"/>
                    <a:pt x="1502202" y="698588"/>
                    <a:pt x="1415051" y="639760"/>
                  </a:cubicBezTo>
                  <a:cubicBezTo>
                    <a:pt x="1327899" y="580933"/>
                    <a:pt x="1161700" y="532247"/>
                    <a:pt x="1050228" y="518047"/>
                  </a:cubicBezTo>
                  <a:cubicBezTo>
                    <a:pt x="994492" y="510948"/>
                    <a:pt x="942555" y="513737"/>
                    <a:pt x="892519" y="521471"/>
                  </a:cubicBezTo>
                  <a:lnTo>
                    <a:pt x="860151" y="528792"/>
                  </a:lnTo>
                  <a:lnTo>
                    <a:pt x="902019" y="468601"/>
                  </a:lnTo>
                  <a:cubicBezTo>
                    <a:pt x="936221" y="418141"/>
                    <a:pt x="971184" y="359820"/>
                    <a:pt x="977264" y="311136"/>
                  </a:cubicBezTo>
                  <a:cubicBezTo>
                    <a:pt x="987903" y="225936"/>
                    <a:pt x="933371" y="87931"/>
                    <a:pt x="911424" y="19428"/>
                  </a:cubicBezTo>
                  <a:lnTo>
                    <a:pt x="906297" y="1619"/>
                  </a:lnTo>
                  <a:close/>
                </a:path>
              </a:pathLst>
            </a:cu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5" name="Freeform 34"/>
            <p:cNvSpPr/>
            <p:nvPr/>
          </p:nvSpPr>
          <p:spPr>
            <a:xfrm>
              <a:off x="6422972" y="4144905"/>
              <a:ext cx="1523557" cy="1598402"/>
            </a:xfrm>
            <a:custGeom>
              <a:avLst/>
              <a:gdLst>
                <a:gd name="connsiteX0" fmla="*/ 20350 w 1803629"/>
                <a:gd name="connsiteY0" fmla="*/ 1414481 h 1890593"/>
                <a:gd name="connsiteX1" fmla="*/ 28849 w 1803629"/>
                <a:gd name="connsiteY1" fmla="*/ 1427625 h 1890593"/>
                <a:gd name="connsiteX2" fmla="*/ 758450 w 1803629"/>
                <a:gd name="connsiteY2" fmla="*/ 1610963 h 1890593"/>
                <a:gd name="connsiteX3" fmla="*/ 935821 w 1803629"/>
                <a:gd name="connsiteY3" fmla="*/ 1654049 h 1890593"/>
                <a:gd name="connsiteX4" fmla="*/ 952945 w 1803629"/>
                <a:gd name="connsiteY4" fmla="*/ 1656900 h 1890593"/>
                <a:gd name="connsiteX5" fmla="*/ 955509 w 1803629"/>
                <a:gd name="connsiteY5" fmla="*/ 1681815 h 1890593"/>
                <a:gd name="connsiteX6" fmla="*/ 982036 w 1803629"/>
                <a:gd name="connsiteY6" fmla="*/ 1815165 h 1890593"/>
                <a:gd name="connsiteX7" fmla="*/ 999800 w 1803629"/>
                <a:gd name="connsiteY7" fmla="*/ 1856638 h 1890593"/>
                <a:gd name="connsiteX8" fmla="*/ 1002088 w 1803629"/>
                <a:gd name="connsiteY8" fmla="*/ 1861269 h 1890593"/>
                <a:gd name="connsiteX9" fmla="*/ 1006993 w 1803629"/>
                <a:gd name="connsiteY9" fmla="*/ 1871199 h 1890593"/>
                <a:gd name="connsiteX10" fmla="*/ 1008563 w 1803629"/>
                <a:gd name="connsiteY10" fmla="*/ 1881840 h 1890593"/>
                <a:gd name="connsiteX11" fmla="*/ 963088 w 1803629"/>
                <a:gd name="connsiteY11" fmla="*/ 1885015 h 1890593"/>
                <a:gd name="connsiteX12" fmla="*/ 851444 w 1803629"/>
                <a:gd name="connsiteY12" fmla="*/ 1861872 h 1890593"/>
                <a:gd name="connsiteX13" fmla="*/ 849109 w 1803629"/>
                <a:gd name="connsiteY13" fmla="*/ 1861269 h 1890593"/>
                <a:gd name="connsiteX14" fmla="*/ 811050 w 1803629"/>
                <a:gd name="connsiteY14" fmla="*/ 1851439 h 1890593"/>
                <a:gd name="connsiteX15" fmla="*/ 758450 w 1803629"/>
                <a:gd name="connsiteY15" fmla="*/ 1837390 h 1890593"/>
                <a:gd name="connsiteX16" fmla="*/ 11902 w 1803629"/>
                <a:gd name="connsiteY16" fmla="*/ 1627840 h 1890593"/>
                <a:gd name="connsiteX17" fmla="*/ 15101 w 1803629"/>
                <a:gd name="connsiteY17" fmla="*/ 1433456 h 1890593"/>
                <a:gd name="connsiteX18" fmla="*/ 776514 w 1803629"/>
                <a:gd name="connsiteY18" fmla="*/ 0 h 1890593"/>
                <a:gd name="connsiteX19" fmla="*/ 833664 w 1803629"/>
                <a:gd name="connsiteY19" fmla="*/ 247650 h 1890593"/>
                <a:gd name="connsiteX20" fmla="*/ 774728 w 1803629"/>
                <a:gd name="connsiteY20" fmla="*/ 370880 h 1890593"/>
                <a:gd name="connsiteX21" fmla="*/ 741935 w 1803629"/>
                <a:gd name="connsiteY21" fmla="*/ 417983 h 1890593"/>
                <a:gd name="connsiteX22" fmla="*/ 767287 w 1803629"/>
                <a:gd name="connsiteY22" fmla="*/ 412254 h 1890593"/>
                <a:gd name="connsiteX23" fmla="*/ 890814 w 1803629"/>
                <a:gd name="connsiteY23" fmla="*/ 409575 h 1890593"/>
                <a:gd name="connsiteX24" fmla="*/ 1176564 w 1803629"/>
                <a:gd name="connsiteY24" fmla="*/ 504825 h 1890593"/>
                <a:gd name="connsiteX25" fmla="*/ 1300389 w 1803629"/>
                <a:gd name="connsiteY25" fmla="*/ 685800 h 1890593"/>
                <a:gd name="connsiteX26" fmla="*/ 1538514 w 1803629"/>
                <a:gd name="connsiteY26" fmla="*/ 752475 h 1890593"/>
                <a:gd name="connsiteX27" fmla="*/ 1681389 w 1803629"/>
                <a:gd name="connsiteY27" fmla="*/ 800100 h 1890593"/>
                <a:gd name="connsiteX28" fmla="*/ 1683864 w 1803629"/>
                <a:gd name="connsiteY28" fmla="*/ 800625 h 1890593"/>
                <a:gd name="connsiteX29" fmla="*/ 1666647 w 1803629"/>
                <a:gd name="connsiteY29" fmla="*/ 806672 h 1890593"/>
                <a:gd name="connsiteX30" fmla="*/ 1666648 w 1803629"/>
                <a:gd name="connsiteY30" fmla="*/ 806673 h 1890593"/>
                <a:gd name="connsiteX31" fmla="*/ 1683865 w 1803629"/>
                <a:gd name="connsiteY31" fmla="*/ 800626 h 1890593"/>
                <a:gd name="connsiteX32" fmla="*/ 1751637 w 1803629"/>
                <a:gd name="connsiteY32" fmla="*/ 814984 h 1890593"/>
                <a:gd name="connsiteX33" fmla="*/ 1778659 w 1803629"/>
                <a:gd name="connsiteY33" fmla="*/ 820479 h 1890593"/>
                <a:gd name="connsiteX34" fmla="*/ 1792761 w 1803629"/>
                <a:gd name="connsiteY34" fmla="*/ 836018 h 1890593"/>
                <a:gd name="connsiteX35" fmla="*/ 1803629 w 1803629"/>
                <a:gd name="connsiteY35" fmla="*/ 869581 h 1890593"/>
                <a:gd name="connsiteX36" fmla="*/ 1802364 w 1803629"/>
                <a:gd name="connsiteY36" fmla="*/ 882448 h 1890593"/>
                <a:gd name="connsiteX37" fmla="*/ 1802363 w 1803629"/>
                <a:gd name="connsiteY37" fmla="*/ 882449 h 1890593"/>
                <a:gd name="connsiteX38" fmla="*/ 1800236 w 1803629"/>
                <a:gd name="connsiteY38" fmla="*/ 904093 h 1890593"/>
                <a:gd name="connsiteX39" fmla="*/ 1721869 w 1803629"/>
                <a:gd name="connsiteY39" fmla="*/ 988219 h 1890593"/>
                <a:gd name="connsiteX40" fmla="*/ 1671864 w 1803629"/>
                <a:gd name="connsiteY40" fmla="*/ 1085850 h 1890593"/>
                <a:gd name="connsiteX41" fmla="*/ 1452789 w 1803629"/>
                <a:gd name="connsiteY41" fmla="*/ 1209675 h 1890593"/>
                <a:gd name="connsiteX42" fmla="*/ 1388672 w 1803629"/>
                <a:gd name="connsiteY42" fmla="*/ 1210410 h 1890593"/>
                <a:gd name="connsiteX43" fmla="*/ 1328397 w 1803629"/>
                <a:gd name="connsiteY43" fmla="*/ 1206884 h 1890593"/>
                <a:gd name="connsiteX44" fmla="*/ 935264 w 1803629"/>
                <a:gd name="connsiteY44" fmla="*/ 1177926 h 1890593"/>
                <a:gd name="connsiteX45" fmla="*/ 868589 w 1803629"/>
                <a:gd name="connsiteY45" fmla="*/ 1184276 h 1890593"/>
                <a:gd name="connsiteX46" fmla="*/ 865414 w 1803629"/>
                <a:gd name="connsiteY46" fmla="*/ 1260476 h 1890593"/>
                <a:gd name="connsiteX47" fmla="*/ 887639 w 1803629"/>
                <a:gd name="connsiteY47" fmla="*/ 1393826 h 1890593"/>
                <a:gd name="connsiteX48" fmla="*/ 909864 w 1803629"/>
                <a:gd name="connsiteY48" fmla="*/ 1460501 h 1890593"/>
                <a:gd name="connsiteX49" fmla="*/ 871764 w 1803629"/>
                <a:gd name="connsiteY49" fmla="*/ 1463676 h 1890593"/>
                <a:gd name="connsiteX50" fmla="*/ 700314 w 1803629"/>
                <a:gd name="connsiteY50" fmla="*/ 1416051 h 1890593"/>
                <a:gd name="connsiteX51" fmla="*/ 74839 w 1803629"/>
                <a:gd name="connsiteY51" fmla="*/ 1206501 h 1890593"/>
                <a:gd name="connsiteX52" fmla="*/ 96968 w 1803629"/>
                <a:gd name="connsiteY52" fmla="*/ 928202 h 1890593"/>
                <a:gd name="connsiteX53" fmla="*/ 121241 w 1803629"/>
                <a:gd name="connsiteY53" fmla="*/ 855118 h 1890593"/>
                <a:gd name="connsiteX54" fmla="*/ 133726 w 1803629"/>
                <a:gd name="connsiteY54" fmla="*/ 810481 h 1890593"/>
                <a:gd name="connsiteX55" fmla="*/ 166914 w 1803629"/>
                <a:gd name="connsiteY55" fmla="*/ 723900 h 1890593"/>
                <a:gd name="connsiteX56" fmla="*/ 376464 w 1803629"/>
                <a:gd name="connsiteY56" fmla="*/ 409575 h 1890593"/>
                <a:gd name="connsiteX57" fmla="*/ 636021 w 1803629"/>
                <a:gd name="connsiteY57" fmla="*/ 45244 h 1890593"/>
                <a:gd name="connsiteX58" fmla="*/ 671739 w 1803629"/>
                <a:gd name="connsiteY58" fmla="*/ 133350 h 1890593"/>
                <a:gd name="connsiteX59" fmla="*/ 776514 w 1803629"/>
                <a:gd name="connsiteY59" fmla="*/ 0 h 1890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803629" h="1890593">
                  <a:moveTo>
                    <a:pt x="20350" y="1414481"/>
                  </a:moveTo>
                  <a:lnTo>
                    <a:pt x="28849" y="1427625"/>
                  </a:lnTo>
                  <a:cubicBezTo>
                    <a:pt x="138682" y="1551525"/>
                    <a:pt x="609827" y="1570780"/>
                    <a:pt x="758450" y="1610963"/>
                  </a:cubicBezTo>
                  <a:cubicBezTo>
                    <a:pt x="877349" y="1643110"/>
                    <a:pt x="909560" y="1649659"/>
                    <a:pt x="935821" y="1654049"/>
                  </a:cubicBezTo>
                  <a:lnTo>
                    <a:pt x="952945" y="1656900"/>
                  </a:lnTo>
                  <a:lnTo>
                    <a:pt x="955509" y="1681815"/>
                  </a:lnTo>
                  <a:cubicBezTo>
                    <a:pt x="959298" y="1716740"/>
                    <a:pt x="973194" y="1781828"/>
                    <a:pt x="982036" y="1815165"/>
                  </a:cubicBezTo>
                  <a:cubicBezTo>
                    <a:pt x="986457" y="1831834"/>
                    <a:pt x="993878" y="1845592"/>
                    <a:pt x="999800" y="1856638"/>
                  </a:cubicBezTo>
                  <a:lnTo>
                    <a:pt x="1002088" y="1861269"/>
                  </a:lnTo>
                  <a:lnTo>
                    <a:pt x="1006993" y="1871199"/>
                  </a:lnTo>
                  <a:cubicBezTo>
                    <a:pt x="1008641" y="1875391"/>
                    <a:pt x="1009352" y="1878930"/>
                    <a:pt x="1008563" y="1881840"/>
                  </a:cubicBezTo>
                  <a:cubicBezTo>
                    <a:pt x="1005405" y="1893482"/>
                    <a:pt x="1004773" y="1892423"/>
                    <a:pt x="963088" y="1885015"/>
                  </a:cubicBezTo>
                  <a:cubicBezTo>
                    <a:pt x="931823" y="1879459"/>
                    <a:pt x="921521" y="1879558"/>
                    <a:pt x="851444" y="1861872"/>
                  </a:cubicBezTo>
                  <a:lnTo>
                    <a:pt x="849109" y="1861269"/>
                  </a:lnTo>
                  <a:lnTo>
                    <a:pt x="811050" y="1851439"/>
                  </a:lnTo>
                  <a:cubicBezTo>
                    <a:pt x="795675" y="1847395"/>
                    <a:pt x="778267" y="1842748"/>
                    <a:pt x="758450" y="1837390"/>
                  </a:cubicBezTo>
                  <a:cubicBezTo>
                    <a:pt x="599919" y="1794528"/>
                    <a:pt x="74430" y="1775477"/>
                    <a:pt x="11902" y="1627840"/>
                  </a:cubicBezTo>
                  <a:cubicBezTo>
                    <a:pt x="-5684" y="1586317"/>
                    <a:pt x="-3085" y="1514824"/>
                    <a:pt x="15101" y="1433456"/>
                  </a:cubicBezTo>
                  <a:close/>
                  <a:moveTo>
                    <a:pt x="776514" y="0"/>
                  </a:moveTo>
                  <a:cubicBezTo>
                    <a:pt x="786039" y="41275"/>
                    <a:pt x="843189" y="171450"/>
                    <a:pt x="833664" y="247650"/>
                  </a:cubicBezTo>
                  <a:cubicBezTo>
                    <a:pt x="828902" y="285750"/>
                    <a:pt x="801517" y="331391"/>
                    <a:pt x="774728" y="370880"/>
                  </a:cubicBezTo>
                  <a:lnTo>
                    <a:pt x="741935" y="417983"/>
                  </a:lnTo>
                  <a:lnTo>
                    <a:pt x="767287" y="412254"/>
                  </a:lnTo>
                  <a:cubicBezTo>
                    <a:pt x="806478" y="406202"/>
                    <a:pt x="847158" y="404019"/>
                    <a:pt x="890814" y="409575"/>
                  </a:cubicBezTo>
                  <a:cubicBezTo>
                    <a:pt x="978126" y="420687"/>
                    <a:pt x="1108302" y="458788"/>
                    <a:pt x="1176564" y="504825"/>
                  </a:cubicBezTo>
                  <a:cubicBezTo>
                    <a:pt x="1244826" y="550862"/>
                    <a:pt x="1240064" y="644525"/>
                    <a:pt x="1300389" y="685800"/>
                  </a:cubicBezTo>
                  <a:cubicBezTo>
                    <a:pt x="1360714" y="727075"/>
                    <a:pt x="1475014" y="733425"/>
                    <a:pt x="1538514" y="752475"/>
                  </a:cubicBezTo>
                  <a:cubicBezTo>
                    <a:pt x="1602014" y="771525"/>
                    <a:pt x="1636939" y="787400"/>
                    <a:pt x="1681389" y="800100"/>
                  </a:cubicBezTo>
                  <a:lnTo>
                    <a:pt x="1683864" y="800625"/>
                  </a:lnTo>
                  <a:lnTo>
                    <a:pt x="1666647" y="806672"/>
                  </a:lnTo>
                  <a:cubicBezTo>
                    <a:pt x="1663778" y="807680"/>
                    <a:pt x="1663778" y="807681"/>
                    <a:pt x="1666648" y="806673"/>
                  </a:cubicBezTo>
                  <a:lnTo>
                    <a:pt x="1683865" y="800626"/>
                  </a:lnTo>
                  <a:lnTo>
                    <a:pt x="1751637" y="814984"/>
                  </a:lnTo>
                  <a:lnTo>
                    <a:pt x="1778659" y="820479"/>
                  </a:lnTo>
                  <a:lnTo>
                    <a:pt x="1792761" y="836018"/>
                  </a:lnTo>
                  <a:cubicBezTo>
                    <a:pt x="1798893" y="846604"/>
                    <a:pt x="1802449" y="858013"/>
                    <a:pt x="1803629" y="869581"/>
                  </a:cubicBezTo>
                  <a:lnTo>
                    <a:pt x="1802364" y="882448"/>
                  </a:lnTo>
                  <a:lnTo>
                    <a:pt x="1802363" y="882449"/>
                  </a:lnTo>
                  <a:lnTo>
                    <a:pt x="1800236" y="904093"/>
                  </a:lnTo>
                  <a:cubicBezTo>
                    <a:pt x="1786820" y="921721"/>
                    <a:pt x="1743264" y="957926"/>
                    <a:pt x="1721869" y="988219"/>
                  </a:cubicBezTo>
                  <a:cubicBezTo>
                    <a:pt x="1700474" y="1018512"/>
                    <a:pt x="1716711" y="1048941"/>
                    <a:pt x="1671864" y="1085850"/>
                  </a:cubicBezTo>
                  <a:cubicBezTo>
                    <a:pt x="1627017" y="1122759"/>
                    <a:pt x="1587726" y="1198563"/>
                    <a:pt x="1452789" y="1209675"/>
                  </a:cubicBezTo>
                  <a:cubicBezTo>
                    <a:pt x="1435922" y="1211064"/>
                    <a:pt x="1414044" y="1211213"/>
                    <a:pt x="1388672" y="1210410"/>
                  </a:cubicBezTo>
                  <a:lnTo>
                    <a:pt x="1328397" y="1206884"/>
                  </a:lnTo>
                  <a:lnTo>
                    <a:pt x="935264" y="1177926"/>
                  </a:lnTo>
                  <a:cubicBezTo>
                    <a:pt x="860652" y="1177926"/>
                    <a:pt x="880231" y="1170518"/>
                    <a:pt x="868589" y="1184276"/>
                  </a:cubicBezTo>
                  <a:cubicBezTo>
                    <a:pt x="856947" y="1198034"/>
                    <a:pt x="862239" y="1225551"/>
                    <a:pt x="865414" y="1260476"/>
                  </a:cubicBezTo>
                  <a:cubicBezTo>
                    <a:pt x="868589" y="1295401"/>
                    <a:pt x="880231" y="1360489"/>
                    <a:pt x="887639" y="1393826"/>
                  </a:cubicBezTo>
                  <a:cubicBezTo>
                    <a:pt x="895047" y="1427163"/>
                    <a:pt x="912510" y="1448859"/>
                    <a:pt x="909864" y="1460501"/>
                  </a:cubicBezTo>
                  <a:cubicBezTo>
                    <a:pt x="907218" y="1472143"/>
                    <a:pt x="906689" y="1471084"/>
                    <a:pt x="871764" y="1463676"/>
                  </a:cubicBezTo>
                  <a:cubicBezTo>
                    <a:pt x="836839" y="1456268"/>
                    <a:pt x="833135" y="1458913"/>
                    <a:pt x="700314" y="1416051"/>
                  </a:cubicBezTo>
                  <a:cubicBezTo>
                    <a:pt x="567493" y="1373189"/>
                    <a:pt x="127226" y="1354138"/>
                    <a:pt x="74839" y="1206501"/>
                  </a:cubicBezTo>
                  <a:cubicBezTo>
                    <a:pt x="55194" y="1151137"/>
                    <a:pt x="65612" y="1042493"/>
                    <a:pt x="96968" y="928202"/>
                  </a:cubicBezTo>
                  <a:lnTo>
                    <a:pt x="121241" y="855118"/>
                  </a:lnTo>
                  <a:lnTo>
                    <a:pt x="133726" y="810481"/>
                  </a:lnTo>
                  <a:cubicBezTo>
                    <a:pt x="143300" y="781000"/>
                    <a:pt x="154214" y="752078"/>
                    <a:pt x="166914" y="723900"/>
                  </a:cubicBezTo>
                  <a:cubicBezTo>
                    <a:pt x="217714" y="611188"/>
                    <a:pt x="298280" y="522684"/>
                    <a:pt x="376464" y="409575"/>
                  </a:cubicBezTo>
                  <a:cubicBezTo>
                    <a:pt x="454648" y="296466"/>
                    <a:pt x="610703" y="-17209"/>
                    <a:pt x="636021" y="45244"/>
                  </a:cubicBezTo>
                  <a:cubicBezTo>
                    <a:pt x="647927" y="74613"/>
                    <a:pt x="648324" y="140891"/>
                    <a:pt x="671739" y="133350"/>
                  </a:cubicBezTo>
                  <a:cubicBezTo>
                    <a:pt x="695154" y="125809"/>
                    <a:pt x="776514" y="0"/>
                    <a:pt x="776514"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sp>
        <p:nvSpPr>
          <p:cNvPr id="30" name="Rectangle 29"/>
          <p:cNvSpPr/>
          <p:nvPr/>
        </p:nvSpPr>
        <p:spPr>
          <a:xfrm>
            <a:off x="6037694" y="1398781"/>
            <a:ext cx="183484" cy="418297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bg1"/>
              </a:solidFill>
            </a:endParaRPr>
          </a:p>
        </p:txBody>
      </p:sp>
      <p:sp>
        <p:nvSpPr>
          <p:cNvPr id="33" name="Rectangle 32"/>
          <p:cNvSpPr/>
          <p:nvPr/>
        </p:nvSpPr>
        <p:spPr>
          <a:xfrm>
            <a:off x="1415479" y="3401314"/>
            <a:ext cx="9424923" cy="1779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b="1" dirty="0">
              <a:solidFill>
                <a:schemeClr val="bg1"/>
              </a:solidFill>
              <a:effectLst>
                <a:outerShdw blurRad="38100" dist="38100" dir="2700000" algn="tl">
                  <a:srgbClr val="000000">
                    <a:alpha val="43137"/>
                  </a:srgbClr>
                </a:outerShdw>
              </a:effectLst>
            </a:endParaRPr>
          </a:p>
        </p:txBody>
      </p:sp>
      <p:sp>
        <p:nvSpPr>
          <p:cNvPr id="3" name="Oval 2"/>
          <p:cNvSpPr/>
          <p:nvPr/>
        </p:nvSpPr>
        <p:spPr>
          <a:xfrm>
            <a:off x="2927648" y="1398781"/>
            <a:ext cx="1382147" cy="1382147"/>
          </a:xfrm>
          <a:prstGeom prst="ellipse">
            <a:avLst/>
          </a:prstGeom>
          <a:solidFill>
            <a:srgbClr val="16A08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BU #1</a:t>
            </a:r>
            <a:endParaRPr lang="en-US" dirty="0"/>
          </a:p>
        </p:txBody>
      </p:sp>
      <p:sp>
        <p:nvSpPr>
          <p:cNvPr id="25" name="Oval 24"/>
          <p:cNvSpPr/>
          <p:nvPr/>
        </p:nvSpPr>
        <p:spPr>
          <a:xfrm>
            <a:off x="6067654" y="2904045"/>
            <a:ext cx="994538" cy="99453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BU #6</a:t>
            </a:r>
            <a:endParaRPr lang="en-US" dirty="0"/>
          </a:p>
        </p:txBody>
      </p:sp>
      <p:sp>
        <p:nvSpPr>
          <p:cNvPr id="36" name="Oval 35"/>
          <p:cNvSpPr/>
          <p:nvPr/>
        </p:nvSpPr>
        <p:spPr>
          <a:xfrm>
            <a:off x="7211037" y="2534021"/>
            <a:ext cx="679817" cy="679817"/>
          </a:xfrm>
          <a:prstGeom prst="ellipse">
            <a:avLst/>
          </a:prstGeom>
          <a:solidFill>
            <a:srgbClr val="D65446"/>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US" dirty="0" smtClean="0"/>
              <a:t>BU #4</a:t>
            </a:r>
            <a:endParaRPr lang="en-US" dirty="0"/>
          </a:p>
        </p:txBody>
      </p:sp>
      <p:sp>
        <p:nvSpPr>
          <p:cNvPr id="37" name="Oval 36"/>
          <p:cNvSpPr/>
          <p:nvPr/>
        </p:nvSpPr>
        <p:spPr>
          <a:xfrm>
            <a:off x="8698152" y="1770146"/>
            <a:ext cx="552940" cy="552940"/>
          </a:xfrm>
          <a:prstGeom prst="ellipse">
            <a:avLst/>
          </a:prstGeom>
          <a:solidFill>
            <a:srgbClr val="16A08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t>BU #2</a:t>
            </a:r>
            <a:endParaRPr lang="en-US" sz="1200" dirty="0"/>
          </a:p>
        </p:txBody>
      </p:sp>
      <p:sp>
        <p:nvSpPr>
          <p:cNvPr id="38" name="Oval 37"/>
          <p:cNvSpPr/>
          <p:nvPr/>
        </p:nvSpPr>
        <p:spPr>
          <a:xfrm>
            <a:off x="4528184" y="3740638"/>
            <a:ext cx="552940" cy="552940"/>
          </a:xfrm>
          <a:prstGeom prst="ellipse">
            <a:avLst/>
          </a:prstGeom>
          <a:ln>
            <a:no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200" dirty="0" smtClean="0"/>
              <a:t>BU #9</a:t>
            </a:r>
            <a:endParaRPr lang="en-US" sz="1200" dirty="0"/>
          </a:p>
        </p:txBody>
      </p:sp>
      <p:sp>
        <p:nvSpPr>
          <p:cNvPr id="39" name="Oval 38"/>
          <p:cNvSpPr/>
          <p:nvPr/>
        </p:nvSpPr>
        <p:spPr>
          <a:xfrm>
            <a:off x="7629001" y="3819549"/>
            <a:ext cx="1300178" cy="1300178"/>
          </a:xfrm>
          <a:prstGeom prst="ellipse">
            <a:avLst/>
          </a:prstGeom>
          <a:solidFill>
            <a:srgbClr val="2980B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BU #10</a:t>
            </a:r>
            <a:endParaRPr lang="en-US" dirty="0"/>
          </a:p>
        </p:txBody>
      </p:sp>
      <p:sp>
        <p:nvSpPr>
          <p:cNvPr id="40" name="Oval 39"/>
          <p:cNvSpPr/>
          <p:nvPr/>
        </p:nvSpPr>
        <p:spPr>
          <a:xfrm>
            <a:off x="2011202" y="4815439"/>
            <a:ext cx="359188" cy="35918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 dirty="0" smtClean="0"/>
              <a:t>BU #7</a:t>
            </a:r>
            <a:endParaRPr lang="en-US" sz="400" dirty="0"/>
          </a:p>
        </p:txBody>
      </p:sp>
      <p:sp>
        <p:nvSpPr>
          <p:cNvPr id="41" name="Oval 40"/>
          <p:cNvSpPr/>
          <p:nvPr/>
        </p:nvSpPr>
        <p:spPr>
          <a:xfrm>
            <a:off x="2248922" y="3878723"/>
            <a:ext cx="957668" cy="957668"/>
          </a:xfrm>
          <a:prstGeom prst="ellipse">
            <a:avLst/>
          </a:prstGeom>
          <a:solidFill>
            <a:srgbClr val="D65446"/>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US" dirty="0" smtClean="0"/>
              <a:t>BU #5</a:t>
            </a:r>
            <a:endParaRPr lang="en-US" dirty="0"/>
          </a:p>
        </p:txBody>
      </p:sp>
    </p:spTree>
    <p:extLst>
      <p:ext uri="{BB962C8B-B14F-4D97-AF65-F5344CB8AC3E}">
        <p14:creationId xmlns:p14="http://schemas.microsoft.com/office/powerpoint/2010/main" val="7662716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0" y="0"/>
            <a:ext cx="12192000" cy="6858000"/>
          </a:xfrm>
          <a:prstGeom prst="rect">
            <a:avLst/>
          </a:prstGeom>
          <a:solidFill>
            <a:srgbClr val="222A3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24000" y="1844823"/>
            <a:ext cx="10668000" cy="3384402"/>
          </a:xfrm>
        </p:spPr>
        <p:txBody>
          <a:bodyPr>
            <a:normAutofit/>
          </a:bodyPr>
          <a:lstStyle/>
          <a:p>
            <a:pPr>
              <a:lnSpc>
                <a:spcPts val="3600"/>
              </a:lnSpc>
            </a:pPr>
            <a:r>
              <a:rPr lang="en-US" sz="2400" dirty="0" smtClean="0"/>
              <a:t>01 – Boston Consulting Group Matrix</a:t>
            </a:r>
            <a:br>
              <a:rPr lang="en-US" sz="2400" dirty="0" smtClean="0"/>
            </a:br>
            <a:r>
              <a:rPr lang="en-US" sz="2400" dirty="0" smtClean="0"/>
              <a:t>02 – </a:t>
            </a:r>
            <a:r>
              <a:rPr lang="en-US" sz="2400" dirty="0"/>
              <a:t>General Electric / McKinsey Matrix</a:t>
            </a:r>
            <a:r>
              <a:rPr lang="en-US" sz="2400" dirty="0" smtClean="0"/>
              <a:t/>
            </a:r>
            <a:br>
              <a:rPr lang="en-US" sz="2400" dirty="0" smtClean="0"/>
            </a:br>
            <a:r>
              <a:rPr lang="en-US" sz="2400" dirty="0" smtClean="0"/>
              <a:t>03 – </a:t>
            </a:r>
            <a:r>
              <a:rPr lang="en-US" sz="2400" dirty="0"/>
              <a:t>SWOT / TOWS Analysis Matrix</a:t>
            </a:r>
            <a:r>
              <a:rPr lang="en-US" sz="2400" dirty="0" smtClean="0"/>
              <a:t/>
            </a:r>
            <a:br>
              <a:rPr lang="en-US" sz="2400" dirty="0" smtClean="0"/>
            </a:br>
            <a:r>
              <a:rPr lang="en-US" sz="2400" dirty="0" smtClean="0"/>
              <a:t>04 – </a:t>
            </a:r>
            <a:r>
              <a:rPr lang="en-US" sz="2400" dirty="0"/>
              <a:t>Porter’s Generic Competitive Strategies</a:t>
            </a:r>
            <a:r>
              <a:rPr lang="en-US" sz="2400" dirty="0" smtClean="0"/>
              <a:t/>
            </a:r>
            <a:br>
              <a:rPr lang="en-US" sz="2400" dirty="0" smtClean="0"/>
            </a:br>
            <a:r>
              <a:rPr lang="en-US" sz="2400" dirty="0" smtClean="0"/>
              <a:t>05 – Porter’s Five Forces Model</a:t>
            </a:r>
            <a:br>
              <a:rPr lang="en-US" sz="2400" dirty="0" smtClean="0"/>
            </a:br>
            <a:r>
              <a:rPr lang="en-US" sz="2400" dirty="0" smtClean="0"/>
              <a:t>06 – </a:t>
            </a:r>
            <a:r>
              <a:rPr lang="en-US" sz="2400" dirty="0"/>
              <a:t>Ansoff Matrix</a:t>
            </a:r>
          </a:p>
        </p:txBody>
      </p:sp>
      <p:sp>
        <p:nvSpPr>
          <p:cNvPr id="5" name="Text Placeholder 4"/>
          <p:cNvSpPr>
            <a:spLocks noGrp="1"/>
          </p:cNvSpPr>
          <p:nvPr>
            <p:ph type="body" sz="quarter" idx="13"/>
          </p:nvPr>
        </p:nvSpPr>
        <p:spPr/>
        <p:txBody>
          <a:bodyPr/>
          <a:lstStyle/>
          <a:p>
            <a:r>
              <a:rPr lang="en-US" sz="6000" b="1" dirty="0" smtClean="0">
                <a:latin typeface="+mn-lt"/>
              </a:rPr>
              <a:t>Contents</a:t>
            </a:r>
            <a:endParaRPr lang="en-US" sz="6000" b="1" dirty="0">
              <a:latin typeface="+mn-lt"/>
            </a:endParaRPr>
          </a:p>
        </p:txBody>
      </p:sp>
      <p:sp>
        <p:nvSpPr>
          <p:cNvPr id="30" name="TextBox 29"/>
          <p:cNvSpPr txBox="1"/>
          <p:nvPr/>
        </p:nvSpPr>
        <p:spPr>
          <a:xfrm>
            <a:off x="1524000" y="6237312"/>
            <a:ext cx="2394182" cy="369332"/>
          </a:xfrm>
          <a:prstGeom prst="rect">
            <a:avLst/>
          </a:prstGeom>
          <a:solidFill>
            <a:srgbClr val="EDEDED">
              <a:alpha val="30196"/>
            </a:srgbClr>
          </a:solidFill>
        </p:spPr>
        <p:txBody>
          <a:bodyPr wrap="none" rtlCol="0">
            <a:spAutoFit/>
          </a:bodyPr>
          <a:lstStyle/>
          <a:p>
            <a:r>
              <a:rPr lang="en-US" dirty="0">
                <a:solidFill>
                  <a:schemeClr val="bg1"/>
                </a:solidFill>
              </a:rPr>
              <a:t>Strategic Planning Tools</a:t>
            </a:r>
          </a:p>
        </p:txBody>
      </p:sp>
    </p:spTree>
    <p:extLst>
      <p:ext uri="{BB962C8B-B14F-4D97-AF65-F5344CB8AC3E}">
        <p14:creationId xmlns:p14="http://schemas.microsoft.com/office/powerpoint/2010/main" val="6372853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smtClean="0"/>
              <a:t>Worksheet 1</a:t>
            </a:r>
            <a:endParaRPr lang="en-US" dirty="0"/>
          </a:p>
        </p:txBody>
      </p:sp>
      <p:sp>
        <p:nvSpPr>
          <p:cNvPr id="5" name="Title 4"/>
          <p:cNvSpPr>
            <a:spLocks noGrp="1"/>
          </p:cNvSpPr>
          <p:nvPr>
            <p:ph type="title"/>
          </p:nvPr>
        </p:nvSpPr>
        <p:spPr/>
        <p:txBody>
          <a:bodyPr/>
          <a:lstStyle/>
          <a:p>
            <a:r>
              <a:rPr lang="en-US" dirty="0"/>
              <a:t>Boston Consulting Group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20</a:t>
            </a:fld>
            <a:endParaRPr lang="en-US"/>
          </a:p>
        </p:txBody>
      </p:sp>
      <p:grpSp>
        <p:nvGrpSpPr>
          <p:cNvPr id="2" name="Group 1"/>
          <p:cNvGrpSpPr/>
          <p:nvPr/>
        </p:nvGrpSpPr>
        <p:grpSpPr>
          <a:xfrm>
            <a:off x="1418196" y="1402066"/>
            <a:ext cx="9824663" cy="4581772"/>
            <a:chOff x="4005982" y="1769592"/>
            <a:chExt cx="4358581" cy="4581772"/>
          </a:xfrm>
        </p:grpSpPr>
        <p:cxnSp>
          <p:nvCxnSpPr>
            <p:cNvPr id="63" name="Straight Arrow Connector 62"/>
            <p:cNvCxnSpPr/>
            <p:nvPr/>
          </p:nvCxnSpPr>
          <p:spPr>
            <a:xfrm flipH="1">
              <a:off x="4005982" y="6351363"/>
              <a:ext cx="4358570"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8364563" y="1769592"/>
              <a:ext cx="0" cy="45817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rot="16200000">
            <a:off x="10453131" y="3253209"/>
            <a:ext cx="1579407" cy="477054"/>
          </a:xfrm>
          <a:prstGeom prst="rect">
            <a:avLst/>
          </a:prstGeom>
          <a:solidFill>
            <a:schemeClr val="bg1"/>
          </a:solidFill>
        </p:spPr>
        <p:txBody>
          <a:bodyPr wrap="none" tIns="0" rtlCol="0" anchor="ctr">
            <a:spAutoFit/>
          </a:bodyPr>
          <a:lstStyle/>
          <a:p>
            <a:r>
              <a:rPr lang="en-US" sz="2800" b="1" dirty="0" smtClean="0"/>
              <a:t>GROWTH</a:t>
            </a:r>
            <a:endParaRPr lang="en-US" sz="2800" b="1" dirty="0"/>
          </a:p>
        </p:txBody>
      </p:sp>
      <p:sp>
        <p:nvSpPr>
          <p:cNvPr id="21" name="TextBox 20"/>
          <p:cNvSpPr txBox="1"/>
          <p:nvPr/>
        </p:nvSpPr>
        <p:spPr>
          <a:xfrm>
            <a:off x="4804654" y="5722228"/>
            <a:ext cx="2649292" cy="523220"/>
          </a:xfrm>
          <a:prstGeom prst="rect">
            <a:avLst/>
          </a:prstGeom>
          <a:solidFill>
            <a:schemeClr val="bg1"/>
          </a:solidFill>
        </p:spPr>
        <p:txBody>
          <a:bodyPr wrap="none" rtlCol="0" anchor="ctr">
            <a:spAutoFit/>
          </a:bodyPr>
          <a:lstStyle/>
          <a:p>
            <a:pPr algn="ctr"/>
            <a:r>
              <a:rPr lang="en-US" sz="2800" b="1" dirty="0" smtClean="0"/>
              <a:t>SHARE</a:t>
            </a:r>
            <a:endParaRPr lang="en-US" sz="2800" b="1" dirty="0"/>
          </a:p>
        </p:txBody>
      </p:sp>
      <p:sp>
        <p:nvSpPr>
          <p:cNvPr id="30" name="Rectangle 29"/>
          <p:cNvSpPr/>
          <p:nvPr/>
        </p:nvSpPr>
        <p:spPr>
          <a:xfrm>
            <a:off x="6037694" y="1398781"/>
            <a:ext cx="183484" cy="418297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bg1"/>
              </a:solidFill>
            </a:endParaRPr>
          </a:p>
        </p:txBody>
      </p:sp>
      <p:sp>
        <p:nvSpPr>
          <p:cNvPr id="33" name="Rectangle 32"/>
          <p:cNvSpPr/>
          <p:nvPr/>
        </p:nvSpPr>
        <p:spPr>
          <a:xfrm>
            <a:off x="1415479" y="3401314"/>
            <a:ext cx="9424923" cy="1779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b="1" dirty="0">
              <a:solidFill>
                <a:schemeClr val="bg1"/>
              </a:solidFill>
              <a:effectLst>
                <a:outerShdw blurRad="38100" dist="38100" dir="2700000" algn="tl">
                  <a:srgbClr val="000000">
                    <a:alpha val="43137"/>
                  </a:srgbClr>
                </a:outerShdw>
              </a:effectLst>
            </a:endParaRPr>
          </a:p>
        </p:txBody>
      </p:sp>
      <p:sp>
        <p:nvSpPr>
          <p:cNvPr id="3" name="TextBox 2"/>
          <p:cNvSpPr txBox="1"/>
          <p:nvPr/>
        </p:nvSpPr>
        <p:spPr>
          <a:xfrm>
            <a:off x="1415479" y="1398781"/>
            <a:ext cx="641138" cy="369332"/>
          </a:xfrm>
          <a:prstGeom prst="rect">
            <a:avLst/>
          </a:prstGeom>
          <a:noFill/>
        </p:spPr>
        <p:txBody>
          <a:bodyPr wrap="none" rtlCol="0">
            <a:spAutoFit/>
          </a:bodyPr>
          <a:lstStyle/>
          <a:p>
            <a:r>
              <a:rPr lang="en-US" dirty="0" smtClean="0"/>
              <a:t>Stars</a:t>
            </a:r>
            <a:endParaRPr lang="en-US" dirty="0"/>
          </a:p>
        </p:txBody>
      </p:sp>
      <p:sp>
        <p:nvSpPr>
          <p:cNvPr id="25" name="TextBox 24"/>
          <p:cNvSpPr txBox="1"/>
          <p:nvPr/>
        </p:nvSpPr>
        <p:spPr>
          <a:xfrm>
            <a:off x="1415479" y="5212422"/>
            <a:ext cx="1180388" cy="369332"/>
          </a:xfrm>
          <a:prstGeom prst="rect">
            <a:avLst/>
          </a:prstGeom>
          <a:noFill/>
        </p:spPr>
        <p:txBody>
          <a:bodyPr wrap="none" rtlCol="0">
            <a:spAutoFit/>
          </a:bodyPr>
          <a:lstStyle/>
          <a:p>
            <a:r>
              <a:rPr lang="en-US" dirty="0" smtClean="0"/>
              <a:t>Cash Cows</a:t>
            </a:r>
            <a:endParaRPr lang="en-US" dirty="0"/>
          </a:p>
        </p:txBody>
      </p:sp>
      <p:sp>
        <p:nvSpPr>
          <p:cNvPr id="36" name="TextBox 35"/>
          <p:cNvSpPr txBox="1"/>
          <p:nvPr/>
        </p:nvSpPr>
        <p:spPr>
          <a:xfrm>
            <a:off x="9169624" y="1398781"/>
            <a:ext cx="1670778" cy="369332"/>
          </a:xfrm>
          <a:prstGeom prst="rect">
            <a:avLst/>
          </a:prstGeom>
          <a:noFill/>
        </p:spPr>
        <p:txBody>
          <a:bodyPr wrap="none" rtlCol="0">
            <a:spAutoFit/>
          </a:bodyPr>
          <a:lstStyle/>
          <a:p>
            <a:r>
              <a:rPr lang="en-US" dirty="0" smtClean="0"/>
              <a:t>Question Marks</a:t>
            </a:r>
            <a:endParaRPr lang="en-US" dirty="0"/>
          </a:p>
        </p:txBody>
      </p:sp>
      <p:sp>
        <p:nvSpPr>
          <p:cNvPr id="37" name="TextBox 36"/>
          <p:cNvSpPr txBox="1"/>
          <p:nvPr/>
        </p:nvSpPr>
        <p:spPr>
          <a:xfrm>
            <a:off x="10192468" y="5212422"/>
            <a:ext cx="647934" cy="369332"/>
          </a:xfrm>
          <a:prstGeom prst="rect">
            <a:avLst/>
          </a:prstGeom>
          <a:noFill/>
        </p:spPr>
        <p:txBody>
          <a:bodyPr wrap="none" rtlCol="0">
            <a:spAutoFit/>
          </a:bodyPr>
          <a:lstStyle/>
          <a:p>
            <a:r>
              <a:rPr lang="en-US" dirty="0" smtClean="0"/>
              <a:t>Dogs</a:t>
            </a:r>
            <a:endParaRPr lang="en-US" dirty="0"/>
          </a:p>
        </p:txBody>
      </p:sp>
      <p:sp>
        <p:nvSpPr>
          <p:cNvPr id="16" name="TextBox 15"/>
          <p:cNvSpPr txBox="1"/>
          <p:nvPr/>
        </p:nvSpPr>
        <p:spPr>
          <a:xfrm>
            <a:off x="1418196" y="6245447"/>
            <a:ext cx="2001331" cy="477054"/>
          </a:xfrm>
          <a:prstGeom prst="rect">
            <a:avLst/>
          </a:prstGeom>
          <a:noFill/>
        </p:spPr>
        <p:txBody>
          <a:bodyPr wrap="square" bIns="182880" rtlCol="0" anchor="b">
            <a:spAutoFit/>
          </a:bodyPr>
          <a:lstStyle>
            <a:defPPr>
              <a:defRPr lang="fr-FR"/>
            </a:defPPr>
            <a:lvl1pPr algn="ctr"/>
          </a:lstStyle>
          <a:p>
            <a:pPr algn="l"/>
            <a:r>
              <a:rPr lang="en-US" sz="1600" i="1" dirty="0" smtClean="0">
                <a:solidFill>
                  <a:schemeClr val="tx1">
                    <a:lumMod val="65000"/>
                    <a:lumOff val="35000"/>
                  </a:schemeClr>
                </a:solidFill>
              </a:rPr>
              <a:t>High</a:t>
            </a:r>
            <a:endParaRPr lang="en-US" sz="1600" i="1" dirty="0">
              <a:solidFill>
                <a:schemeClr val="tx1">
                  <a:lumMod val="65000"/>
                  <a:lumOff val="35000"/>
                </a:schemeClr>
              </a:solidFill>
            </a:endParaRPr>
          </a:p>
        </p:txBody>
      </p:sp>
      <p:sp>
        <p:nvSpPr>
          <p:cNvPr id="18" name="TextBox 17"/>
          <p:cNvSpPr txBox="1"/>
          <p:nvPr/>
        </p:nvSpPr>
        <p:spPr>
          <a:xfrm>
            <a:off x="9241503" y="6245447"/>
            <a:ext cx="2001331" cy="477054"/>
          </a:xfrm>
          <a:prstGeom prst="rect">
            <a:avLst/>
          </a:prstGeom>
          <a:noFill/>
        </p:spPr>
        <p:txBody>
          <a:bodyPr wrap="square" bIns="182880" rtlCol="0" anchor="b">
            <a:spAutoFit/>
          </a:bodyPr>
          <a:lstStyle>
            <a:defPPr>
              <a:defRPr lang="fr-FR"/>
            </a:defPPr>
            <a:lvl1pPr algn="ctr"/>
          </a:lstStyle>
          <a:p>
            <a:pPr algn="r"/>
            <a:r>
              <a:rPr lang="en-US" sz="1600" i="1" dirty="0" smtClean="0">
                <a:solidFill>
                  <a:schemeClr val="tx1">
                    <a:lumMod val="65000"/>
                    <a:lumOff val="35000"/>
                  </a:schemeClr>
                </a:solidFill>
              </a:rPr>
              <a:t>Low</a:t>
            </a:r>
            <a:endParaRPr lang="en-US" sz="1600" i="1" dirty="0">
              <a:solidFill>
                <a:schemeClr val="tx1">
                  <a:lumMod val="65000"/>
                  <a:lumOff val="35000"/>
                </a:schemeClr>
              </a:solidFill>
            </a:endParaRPr>
          </a:p>
        </p:txBody>
      </p:sp>
      <p:sp>
        <p:nvSpPr>
          <p:cNvPr id="19" name="TextBox 18"/>
          <p:cNvSpPr txBox="1"/>
          <p:nvPr/>
        </p:nvSpPr>
        <p:spPr>
          <a:xfrm rot="5400000">
            <a:off x="10617839" y="4744645"/>
            <a:ext cx="2001331" cy="477054"/>
          </a:xfrm>
          <a:prstGeom prst="rect">
            <a:avLst/>
          </a:prstGeom>
          <a:noFill/>
        </p:spPr>
        <p:txBody>
          <a:bodyPr wrap="square" bIns="182880" rtlCol="0" anchor="b">
            <a:spAutoFit/>
          </a:bodyPr>
          <a:lstStyle>
            <a:defPPr>
              <a:defRPr lang="fr-FR"/>
            </a:defPPr>
            <a:lvl1pPr algn="ctr"/>
          </a:lstStyle>
          <a:p>
            <a:pPr algn="r"/>
            <a:r>
              <a:rPr lang="en-US" sz="1600" i="1" dirty="0" smtClean="0">
                <a:solidFill>
                  <a:schemeClr val="tx1">
                    <a:lumMod val="65000"/>
                    <a:lumOff val="35000"/>
                  </a:schemeClr>
                </a:solidFill>
              </a:rPr>
              <a:t>Low</a:t>
            </a:r>
            <a:endParaRPr lang="en-US" sz="1600" i="1" dirty="0">
              <a:solidFill>
                <a:schemeClr val="tx1">
                  <a:lumMod val="65000"/>
                  <a:lumOff val="35000"/>
                </a:schemeClr>
              </a:solidFill>
            </a:endParaRPr>
          </a:p>
        </p:txBody>
      </p:sp>
      <p:sp>
        <p:nvSpPr>
          <p:cNvPr id="22" name="TextBox 21"/>
          <p:cNvSpPr txBox="1"/>
          <p:nvPr/>
        </p:nvSpPr>
        <p:spPr>
          <a:xfrm rot="5400000">
            <a:off x="10617839" y="2162122"/>
            <a:ext cx="2001331" cy="477054"/>
          </a:xfrm>
          <a:prstGeom prst="rect">
            <a:avLst/>
          </a:prstGeom>
          <a:noFill/>
        </p:spPr>
        <p:txBody>
          <a:bodyPr wrap="square" bIns="182880" rtlCol="0" anchor="b">
            <a:spAutoFit/>
          </a:bodyPr>
          <a:lstStyle>
            <a:defPPr>
              <a:defRPr lang="fr-FR"/>
            </a:defPPr>
            <a:lvl1pPr algn="ctr"/>
          </a:lstStyle>
          <a:p>
            <a:pPr algn="l"/>
            <a:r>
              <a:rPr lang="en-US" sz="1600" i="1" dirty="0" smtClean="0">
                <a:solidFill>
                  <a:schemeClr val="tx1">
                    <a:lumMod val="65000"/>
                    <a:lumOff val="35000"/>
                  </a:schemeClr>
                </a:solidFill>
              </a:rPr>
              <a:t>High</a:t>
            </a:r>
            <a:endParaRPr lang="en-US" sz="1600" i="1" dirty="0">
              <a:solidFill>
                <a:schemeClr val="tx1">
                  <a:lumMod val="65000"/>
                  <a:lumOff val="35000"/>
                </a:schemeClr>
              </a:solidFill>
            </a:endParaRPr>
          </a:p>
        </p:txBody>
      </p:sp>
    </p:spTree>
    <p:extLst>
      <p:ext uri="{BB962C8B-B14F-4D97-AF65-F5344CB8AC3E}">
        <p14:creationId xmlns:p14="http://schemas.microsoft.com/office/powerpoint/2010/main" val="769399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1557605789"/>
              </p:ext>
            </p:extLst>
          </p:nvPr>
        </p:nvGraphicFramePr>
        <p:xfrm>
          <a:off x="367767" y="719666"/>
          <a:ext cx="11456467" cy="5445638"/>
        </p:xfrm>
        <a:graphic>
          <a:graphicData uri="http://schemas.openxmlformats.org/drawingml/2006/table">
            <a:tbl>
              <a:tblPr firstRow="1" bandRow="1">
                <a:tableStyleId>{5940675A-B579-460E-94D1-54222C63F5DA}</a:tableStyleId>
              </a:tblPr>
              <a:tblGrid>
                <a:gridCol w="6991972"/>
                <a:gridCol w="1488165"/>
                <a:gridCol w="1488165"/>
                <a:gridCol w="1488165"/>
              </a:tblGrid>
              <a:tr h="405078">
                <a:tc>
                  <a:txBody>
                    <a:bodyPr/>
                    <a:lstStyle/>
                    <a:p>
                      <a:endParaRPr lang="en-US" dirty="0"/>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1" dirty="0" smtClean="0"/>
                        <a:t>Relative Market Share</a:t>
                      </a: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b="1" dirty="0" smtClean="0"/>
                        <a:t>Market Growth</a:t>
                      </a: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b="1" dirty="0" smtClean="0"/>
                        <a:t>Risk Level</a:t>
                      </a: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402779">
                <a:tc>
                  <a:txBody>
                    <a:bodyPr/>
                    <a:lstStyle/>
                    <a:p>
                      <a:r>
                        <a:rPr lang="en-US" b="1" dirty="0" smtClean="0"/>
                        <a:t>STARS</a:t>
                      </a:r>
                    </a:p>
                    <a:p>
                      <a:endParaRPr lang="en-US" b="1" dirty="0" smtClean="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5</a:t>
                      </a:r>
                    </a:p>
                    <a:p>
                      <a:endParaRPr lang="en-US" b="1"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402779">
                <a:tc>
                  <a:txBody>
                    <a:bodyPr/>
                    <a:lstStyle/>
                    <a:p>
                      <a:r>
                        <a:rPr lang="en-US" b="1" dirty="0" smtClean="0"/>
                        <a:t>CASH COWS</a:t>
                      </a:r>
                    </a:p>
                    <a:p>
                      <a:endParaRPr lang="en-US" b="1" dirty="0" smtClean="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5</a:t>
                      </a:r>
                      <a:endParaRPr lang="en-US" b="1" dirty="0" smtClean="0"/>
                    </a:p>
                    <a:p>
                      <a:endParaRPr lang="en-US" b="1"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9" name="Subtitle 8"/>
          <p:cNvSpPr>
            <a:spLocks noGrp="1"/>
          </p:cNvSpPr>
          <p:nvPr>
            <p:ph type="subTitle" idx="1"/>
          </p:nvPr>
        </p:nvSpPr>
        <p:spPr/>
        <p:txBody>
          <a:bodyPr/>
          <a:lstStyle/>
          <a:p>
            <a:r>
              <a:rPr lang="en-US" dirty="0"/>
              <a:t>Worksheet </a:t>
            </a:r>
            <a:r>
              <a:rPr lang="en-US" dirty="0" smtClean="0"/>
              <a:t>2 – 1/3</a:t>
            </a:r>
            <a:endParaRPr lang="en-US" dirty="0"/>
          </a:p>
        </p:txBody>
      </p:sp>
      <p:sp>
        <p:nvSpPr>
          <p:cNvPr id="5" name="Title 4"/>
          <p:cNvSpPr>
            <a:spLocks noGrp="1"/>
          </p:cNvSpPr>
          <p:nvPr>
            <p:ph type="title"/>
          </p:nvPr>
        </p:nvSpPr>
        <p:spPr/>
        <p:txBody>
          <a:bodyPr/>
          <a:lstStyle/>
          <a:p>
            <a:r>
              <a:rPr lang="en-US" dirty="0"/>
              <a:t>Boston Consulting Group Matrix</a:t>
            </a:r>
          </a:p>
        </p:txBody>
      </p:sp>
    </p:spTree>
    <p:extLst>
      <p:ext uri="{BB962C8B-B14F-4D97-AF65-F5344CB8AC3E}">
        <p14:creationId xmlns:p14="http://schemas.microsoft.com/office/powerpoint/2010/main" val="2902813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1288524232"/>
              </p:ext>
            </p:extLst>
          </p:nvPr>
        </p:nvGraphicFramePr>
        <p:xfrm>
          <a:off x="367767" y="719666"/>
          <a:ext cx="11456467" cy="5445638"/>
        </p:xfrm>
        <a:graphic>
          <a:graphicData uri="http://schemas.openxmlformats.org/drawingml/2006/table">
            <a:tbl>
              <a:tblPr firstRow="1" bandRow="1">
                <a:tableStyleId>{5940675A-B579-460E-94D1-54222C63F5DA}</a:tableStyleId>
              </a:tblPr>
              <a:tblGrid>
                <a:gridCol w="6991972"/>
                <a:gridCol w="1488165"/>
                <a:gridCol w="1488165"/>
                <a:gridCol w="1488165"/>
              </a:tblGrid>
              <a:tr h="405078">
                <a:tc>
                  <a:txBody>
                    <a:bodyPr/>
                    <a:lstStyle/>
                    <a:p>
                      <a:endParaRPr lang="en-US" dirty="0"/>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1" dirty="0" smtClean="0"/>
                        <a:t>Relative Market Share</a:t>
                      </a: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b="1" dirty="0" smtClean="0"/>
                        <a:t>Market Growth</a:t>
                      </a: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b="1" dirty="0" smtClean="0"/>
                        <a:t>Risk Level</a:t>
                      </a: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402779">
                <a:tc>
                  <a:txBody>
                    <a:bodyPr/>
                    <a:lstStyle/>
                    <a:p>
                      <a:r>
                        <a:rPr lang="en-US" b="1" dirty="0" smtClean="0"/>
                        <a:t>QUESTION MARKS</a:t>
                      </a:r>
                    </a:p>
                    <a:p>
                      <a:endParaRPr lang="en-US" b="1" dirty="0" smtClean="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5</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402779">
                <a:tc>
                  <a:txBody>
                    <a:bodyPr/>
                    <a:lstStyle/>
                    <a:p>
                      <a:r>
                        <a:rPr lang="en-US" b="1" dirty="0" smtClean="0"/>
                        <a:t>DOGS</a:t>
                      </a:r>
                    </a:p>
                    <a:p>
                      <a:endParaRPr lang="en-US" b="1" dirty="0" smtClean="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5</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9" name="Subtitle 8"/>
          <p:cNvSpPr>
            <a:spLocks noGrp="1"/>
          </p:cNvSpPr>
          <p:nvPr>
            <p:ph type="subTitle" idx="1"/>
          </p:nvPr>
        </p:nvSpPr>
        <p:spPr/>
        <p:txBody>
          <a:bodyPr/>
          <a:lstStyle/>
          <a:p>
            <a:r>
              <a:rPr lang="en-US" dirty="0" smtClean="0"/>
              <a:t>Worksheet 2 – 2/3</a:t>
            </a:r>
            <a:endParaRPr lang="en-US" dirty="0"/>
          </a:p>
        </p:txBody>
      </p:sp>
      <p:sp>
        <p:nvSpPr>
          <p:cNvPr id="5" name="Title 4"/>
          <p:cNvSpPr>
            <a:spLocks noGrp="1"/>
          </p:cNvSpPr>
          <p:nvPr>
            <p:ph type="title"/>
          </p:nvPr>
        </p:nvSpPr>
        <p:spPr/>
        <p:txBody>
          <a:bodyPr/>
          <a:lstStyle/>
          <a:p>
            <a:r>
              <a:rPr lang="en-US" dirty="0"/>
              <a:t>Boston Consulting Group Matrix</a:t>
            </a:r>
          </a:p>
        </p:txBody>
      </p:sp>
    </p:spTree>
    <p:extLst>
      <p:ext uri="{BB962C8B-B14F-4D97-AF65-F5344CB8AC3E}">
        <p14:creationId xmlns:p14="http://schemas.microsoft.com/office/powerpoint/2010/main" val="7569465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p:cNvSpPr>
            <a:spLocks noGrp="1"/>
          </p:cNvSpPr>
          <p:nvPr>
            <p:ph type="subTitle" idx="1"/>
          </p:nvPr>
        </p:nvSpPr>
        <p:spPr/>
        <p:txBody>
          <a:bodyPr/>
          <a:lstStyle/>
          <a:p>
            <a:r>
              <a:rPr lang="en-US" dirty="0" smtClean="0"/>
              <a:t>Worksheet 2 – 3/3</a:t>
            </a:r>
            <a:endParaRPr lang="en-US" dirty="0"/>
          </a:p>
        </p:txBody>
      </p:sp>
      <p:sp>
        <p:nvSpPr>
          <p:cNvPr id="5" name="Title 4"/>
          <p:cNvSpPr>
            <a:spLocks noGrp="1"/>
          </p:cNvSpPr>
          <p:nvPr>
            <p:ph type="title"/>
          </p:nvPr>
        </p:nvSpPr>
        <p:spPr/>
        <p:txBody>
          <a:bodyPr/>
          <a:lstStyle/>
          <a:p>
            <a:r>
              <a:rPr lang="en-US" dirty="0"/>
              <a:t>Boston Consulting Group Matrix</a:t>
            </a:r>
          </a:p>
        </p:txBody>
      </p:sp>
      <p:graphicFrame>
        <p:nvGraphicFramePr>
          <p:cNvPr id="6" name="Table 5"/>
          <p:cNvGraphicFramePr>
            <a:graphicFrameLocks noGrp="1"/>
          </p:cNvGraphicFramePr>
          <p:nvPr>
            <p:extLst>
              <p:ext uri="{D42A27DB-BD31-4B8C-83A1-F6EECF244321}">
                <p14:modId xmlns:p14="http://schemas.microsoft.com/office/powerpoint/2010/main" val="1775421388"/>
              </p:ext>
            </p:extLst>
          </p:nvPr>
        </p:nvGraphicFramePr>
        <p:xfrm>
          <a:off x="911423" y="1051353"/>
          <a:ext cx="10912810" cy="5576396"/>
        </p:xfrm>
        <a:graphic>
          <a:graphicData uri="http://schemas.openxmlformats.org/drawingml/2006/table">
            <a:tbl>
              <a:tblPr firstRow="1" bandRow="1">
                <a:tableStyleId>{5940675A-B579-460E-94D1-54222C63F5DA}</a:tableStyleId>
              </a:tblPr>
              <a:tblGrid>
                <a:gridCol w="432049"/>
                <a:gridCol w="908901"/>
                <a:gridCol w="4785930"/>
                <a:gridCol w="4785930"/>
              </a:tblGrid>
              <a:tr h="405078">
                <a:tc>
                  <a:txBody>
                    <a:bodyPr/>
                    <a:lstStyle/>
                    <a:p>
                      <a:endParaRPr lang="en-US" dirty="0"/>
                    </a:p>
                  </a:txBody>
                  <a:tcPr>
                    <a:lnL w="3175"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b="1" dirty="0"/>
                    </a:p>
                  </a:txBody>
                  <a:tcPr anchor="b">
                    <a:lnL w="1270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en-US" b="1" dirty="0" smtClean="0"/>
                        <a:t>Relative Market Share</a:t>
                      </a: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pPr algn="ct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60040">
                <a:tc>
                  <a:txBody>
                    <a:bodyPr/>
                    <a:lstStyle/>
                    <a:p>
                      <a:endParaRPr lang="en-US"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High</a:t>
                      </a: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Low</a:t>
                      </a: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402779">
                <a:tc rowSpan="2">
                  <a:txBody>
                    <a:bodyPr/>
                    <a:lstStyle/>
                    <a:p>
                      <a:pPr algn="ctr"/>
                      <a:r>
                        <a:rPr lang="en-US" b="1" dirty="0" smtClean="0"/>
                        <a:t>Market Growth</a:t>
                      </a:r>
                      <a:endParaRPr lang="en-US" b="1" dirty="0"/>
                    </a:p>
                  </a:txBody>
                  <a:tcPr vert="vert27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dirty="0" smtClean="0"/>
                        <a:t>High</a:t>
                      </a: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smtClean="0"/>
                        <a:t>STARS</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2</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4</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5</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6</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7</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8</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9</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smtClean="0"/>
                        <a:t>QUESTION MARKS</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2</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4</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5</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6</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7</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8</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9</a:t>
                      </a:r>
                      <a:endParaRPr lang="en-US" sz="1400" dirty="0" smtClean="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402779">
                <a:tc vMerge="1">
                  <a:txBody>
                    <a:bodyPr/>
                    <a:lstStyle/>
                    <a:p>
                      <a:endParaRPr lang="en-US" b="1"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Low</a:t>
                      </a: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smtClean="0"/>
                        <a:t>CASH</a:t>
                      </a:r>
                      <a:r>
                        <a:rPr lang="en-US" sz="1800" b="1" baseline="0" dirty="0" smtClean="0"/>
                        <a:t> COWS</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2</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4</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5</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6</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7</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8</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9</a:t>
                      </a:r>
                      <a:endParaRPr lang="en-US" sz="1400" dirty="0" smtClean="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smtClean="0"/>
                        <a:t>DOGS</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2</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4</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5</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6</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7</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8</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9</a:t>
                      </a:r>
                      <a:endParaRPr lang="en-US" sz="1400" dirty="0" smtClean="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14166803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8710292" y="0"/>
            <a:ext cx="3481708" cy="2348880"/>
            <a:chOff x="2422778" y="1773082"/>
            <a:chExt cx="6201692" cy="4183874"/>
          </a:xfrm>
        </p:grpSpPr>
        <p:sp>
          <p:nvSpPr>
            <p:cNvPr id="29" name="Rectangle 28"/>
            <p:cNvSpPr/>
            <p:nvPr/>
          </p:nvSpPr>
          <p:spPr>
            <a:xfrm>
              <a:off x="4522959" y="4629493"/>
              <a:ext cx="2001331" cy="1327463"/>
            </a:xfrm>
            <a:prstGeom prst="rect">
              <a:avLst/>
            </a:prstGeom>
            <a:solidFill>
              <a:srgbClr val="C0392B"/>
            </a:solidFill>
            <a:ln w="12700" cap="flat" cmpd="sng" algn="ctr">
              <a:noFill/>
              <a:prstDash val="solid"/>
              <a:miter lim="800000"/>
            </a:ln>
            <a:effectLst/>
          </p:spPr>
          <p:txBody>
            <a:bodyPr rtlCol="0" anchor="ctr"/>
            <a:lstStyle/>
            <a:p>
              <a:pPr algn="ctr"/>
              <a:r>
                <a:rPr lang="en-US" b="1" kern="0" dirty="0" smtClean="0">
                  <a:solidFill>
                    <a:prstClr val="white"/>
                  </a:solidFill>
                  <a:effectLst>
                    <a:outerShdw blurRad="38100" dist="38100" dir="2700000" algn="tl">
                      <a:srgbClr val="000000">
                        <a:alpha val="43137"/>
                      </a:srgbClr>
                    </a:outerShdw>
                  </a:effectLst>
                </a:rPr>
                <a:t>Harvest</a:t>
              </a:r>
              <a:endParaRPr lang="en-US" sz="1050" kern="0" dirty="0">
                <a:solidFill>
                  <a:prstClr val="white"/>
                </a:solidFill>
                <a:effectLst>
                  <a:outerShdw blurRad="38100" dist="38100" dir="2700000" algn="tl">
                    <a:srgbClr val="000000">
                      <a:alpha val="43137"/>
                    </a:srgbClr>
                  </a:outerShdw>
                </a:effectLst>
              </a:endParaRPr>
            </a:p>
          </p:txBody>
        </p:sp>
        <p:sp>
          <p:nvSpPr>
            <p:cNvPr id="30" name="Rectangle 29"/>
            <p:cNvSpPr/>
            <p:nvPr/>
          </p:nvSpPr>
          <p:spPr>
            <a:xfrm>
              <a:off x="4522959" y="1773082"/>
              <a:ext cx="2001331" cy="1327463"/>
            </a:xfrm>
            <a:prstGeom prst="rect">
              <a:avLst/>
            </a:prstGeom>
            <a:solidFill>
              <a:srgbClr val="9BBB59"/>
            </a:solidFill>
            <a:ln w="12700" cap="flat" cmpd="sng" algn="ctr">
              <a:noFill/>
              <a:prstDash val="solid"/>
              <a:miter lim="800000"/>
            </a:ln>
            <a:effectLst/>
          </p:spPr>
          <p:txBody>
            <a:bodyPr rtlCol="0" anchor="ctr"/>
            <a:lstStyle/>
            <a:p>
              <a:pPr algn="ctr"/>
              <a:r>
                <a:rPr lang="en-US" b="1" kern="0" dirty="0">
                  <a:solidFill>
                    <a:prstClr val="white"/>
                  </a:solidFill>
                  <a:effectLst>
                    <a:outerShdw blurRad="38100" dist="38100" dir="2700000" algn="tl">
                      <a:srgbClr val="000000">
                        <a:alpha val="43137"/>
                      </a:srgbClr>
                    </a:outerShdw>
                  </a:effectLst>
                </a:rPr>
                <a:t>Invest</a:t>
              </a:r>
              <a:endParaRPr lang="en-US" sz="1050" kern="0" dirty="0">
                <a:solidFill>
                  <a:prstClr val="white"/>
                </a:solidFill>
                <a:effectLst>
                  <a:outerShdw blurRad="38100" dist="38100" dir="2700000" algn="tl">
                    <a:srgbClr val="000000">
                      <a:alpha val="43137"/>
                    </a:srgbClr>
                  </a:outerShdw>
                </a:effectLst>
              </a:endParaRPr>
            </a:p>
          </p:txBody>
        </p:sp>
        <p:sp>
          <p:nvSpPr>
            <p:cNvPr id="31" name="Rectangle 30"/>
            <p:cNvSpPr/>
            <p:nvPr/>
          </p:nvSpPr>
          <p:spPr>
            <a:xfrm>
              <a:off x="4522959" y="3201288"/>
              <a:ext cx="2001331" cy="1327463"/>
            </a:xfrm>
            <a:prstGeom prst="rect">
              <a:avLst/>
            </a:prstGeom>
            <a:solidFill>
              <a:srgbClr val="F39C12"/>
            </a:solidFill>
            <a:ln w="12700" cap="flat" cmpd="sng" algn="ctr">
              <a:noFill/>
              <a:prstDash val="solid"/>
              <a:miter lim="800000"/>
            </a:ln>
            <a:effectLst/>
          </p:spPr>
          <p:txBody>
            <a:bodyPr rtlCol="0" anchor="ctr"/>
            <a:lstStyle/>
            <a:p>
              <a:pPr algn="ctr"/>
              <a:r>
                <a:rPr lang="en-US" b="1" kern="0" dirty="0" smtClean="0">
                  <a:solidFill>
                    <a:prstClr val="white"/>
                  </a:solidFill>
                  <a:effectLst>
                    <a:outerShdw blurRad="38100" dist="38100" dir="2700000" algn="tl">
                      <a:srgbClr val="000000">
                        <a:alpha val="43137"/>
                      </a:srgbClr>
                    </a:outerShdw>
                  </a:effectLst>
                </a:rPr>
                <a:t>Protect</a:t>
              </a:r>
              <a:endParaRPr lang="en-US" sz="1050" kern="0" dirty="0">
                <a:solidFill>
                  <a:prstClr val="white"/>
                </a:solidFill>
                <a:effectLst>
                  <a:outerShdw blurRad="38100" dist="38100" dir="2700000" algn="tl">
                    <a:srgbClr val="000000">
                      <a:alpha val="43137"/>
                    </a:srgbClr>
                  </a:outerShdw>
                </a:effectLst>
              </a:endParaRPr>
            </a:p>
          </p:txBody>
        </p:sp>
        <p:sp>
          <p:nvSpPr>
            <p:cNvPr id="32" name="Rectangle 31"/>
            <p:cNvSpPr/>
            <p:nvPr/>
          </p:nvSpPr>
          <p:spPr>
            <a:xfrm>
              <a:off x="6623139" y="4629493"/>
              <a:ext cx="2001331" cy="1327463"/>
            </a:xfrm>
            <a:prstGeom prst="rect">
              <a:avLst/>
            </a:prstGeom>
            <a:solidFill>
              <a:srgbClr val="C0392B"/>
            </a:solidFill>
            <a:ln w="12700" cap="flat" cmpd="sng" algn="ctr">
              <a:noFill/>
              <a:prstDash val="solid"/>
              <a:miter lim="800000"/>
            </a:ln>
            <a:effectLst/>
          </p:spPr>
          <p:txBody>
            <a:bodyPr rtlCol="0" anchor="ctr"/>
            <a:lstStyle/>
            <a:p>
              <a:pPr algn="ctr"/>
              <a:r>
                <a:rPr lang="en-US" b="1" kern="0" dirty="0" smtClean="0">
                  <a:solidFill>
                    <a:prstClr val="white"/>
                  </a:solidFill>
                  <a:effectLst>
                    <a:outerShdw blurRad="38100" dist="38100" dir="2700000" algn="tl">
                      <a:srgbClr val="000000">
                        <a:alpha val="43137"/>
                      </a:srgbClr>
                    </a:outerShdw>
                  </a:effectLst>
                </a:rPr>
                <a:t>Divest</a:t>
              </a:r>
              <a:endParaRPr lang="en-US" sz="1050" kern="0" dirty="0">
                <a:solidFill>
                  <a:prstClr val="white"/>
                </a:solidFill>
                <a:effectLst>
                  <a:outerShdw blurRad="38100" dist="38100" dir="2700000" algn="tl">
                    <a:srgbClr val="000000">
                      <a:alpha val="43137"/>
                    </a:srgbClr>
                  </a:outerShdw>
                </a:effectLst>
              </a:endParaRPr>
            </a:p>
          </p:txBody>
        </p:sp>
        <p:sp>
          <p:nvSpPr>
            <p:cNvPr id="33" name="Rectangle 32"/>
            <p:cNvSpPr/>
            <p:nvPr/>
          </p:nvSpPr>
          <p:spPr>
            <a:xfrm>
              <a:off x="6623139" y="1773082"/>
              <a:ext cx="2001331" cy="1327463"/>
            </a:xfrm>
            <a:prstGeom prst="rect">
              <a:avLst/>
            </a:prstGeom>
            <a:solidFill>
              <a:srgbClr val="F39C12"/>
            </a:solidFill>
            <a:ln w="12700" cap="flat" cmpd="sng" algn="ctr">
              <a:noFill/>
              <a:prstDash val="solid"/>
              <a:miter lim="800000"/>
            </a:ln>
            <a:effectLst/>
          </p:spPr>
          <p:txBody>
            <a:bodyPr rtlCol="0" anchor="ctr"/>
            <a:lstStyle/>
            <a:p>
              <a:pPr algn="ctr"/>
              <a:r>
                <a:rPr lang="en-US" b="1" kern="0" dirty="0" smtClean="0">
                  <a:solidFill>
                    <a:prstClr val="white"/>
                  </a:solidFill>
                  <a:effectLst>
                    <a:outerShdw blurRad="38100" dist="38100" dir="2700000" algn="tl">
                      <a:srgbClr val="000000">
                        <a:alpha val="43137"/>
                      </a:srgbClr>
                    </a:outerShdw>
                  </a:effectLst>
                </a:rPr>
                <a:t>Protect</a:t>
              </a:r>
              <a:endParaRPr lang="en-US" sz="1050" kern="0" dirty="0">
                <a:solidFill>
                  <a:prstClr val="white"/>
                </a:solidFill>
                <a:effectLst>
                  <a:outerShdw blurRad="38100" dist="38100" dir="2700000" algn="tl">
                    <a:srgbClr val="000000">
                      <a:alpha val="43137"/>
                    </a:srgbClr>
                  </a:outerShdw>
                </a:effectLst>
              </a:endParaRPr>
            </a:p>
          </p:txBody>
        </p:sp>
        <p:sp>
          <p:nvSpPr>
            <p:cNvPr id="34" name="Rectangle 33"/>
            <p:cNvSpPr/>
            <p:nvPr/>
          </p:nvSpPr>
          <p:spPr>
            <a:xfrm>
              <a:off x="6623139" y="3201288"/>
              <a:ext cx="2001331" cy="1327463"/>
            </a:xfrm>
            <a:prstGeom prst="rect">
              <a:avLst/>
            </a:prstGeom>
            <a:solidFill>
              <a:srgbClr val="C0392B"/>
            </a:solidFill>
            <a:ln w="12700" cap="flat" cmpd="sng" algn="ctr">
              <a:noFill/>
              <a:prstDash val="solid"/>
              <a:miter lim="800000"/>
            </a:ln>
            <a:effectLst/>
          </p:spPr>
          <p:txBody>
            <a:bodyPr rtlCol="0" anchor="ctr"/>
            <a:lstStyle/>
            <a:p>
              <a:pPr algn="ctr"/>
              <a:r>
                <a:rPr lang="en-US" b="1" kern="0" dirty="0" smtClean="0">
                  <a:solidFill>
                    <a:prstClr val="white"/>
                  </a:solidFill>
                  <a:effectLst>
                    <a:outerShdw blurRad="38100" dist="38100" dir="2700000" algn="tl">
                      <a:srgbClr val="000000">
                        <a:alpha val="43137"/>
                      </a:srgbClr>
                    </a:outerShdw>
                  </a:effectLst>
                </a:rPr>
                <a:t>Harvest</a:t>
              </a:r>
              <a:endParaRPr lang="en-US" sz="1050" kern="0" dirty="0">
                <a:solidFill>
                  <a:prstClr val="white"/>
                </a:solidFill>
                <a:effectLst>
                  <a:outerShdw blurRad="38100" dist="38100" dir="2700000" algn="tl">
                    <a:srgbClr val="000000">
                      <a:alpha val="43137"/>
                    </a:srgbClr>
                  </a:outerShdw>
                </a:effectLst>
              </a:endParaRPr>
            </a:p>
          </p:txBody>
        </p:sp>
        <p:sp>
          <p:nvSpPr>
            <p:cNvPr id="35" name="Rectangle 34"/>
            <p:cNvSpPr/>
            <p:nvPr/>
          </p:nvSpPr>
          <p:spPr>
            <a:xfrm>
              <a:off x="2425238" y="4629493"/>
              <a:ext cx="2001331" cy="1327463"/>
            </a:xfrm>
            <a:prstGeom prst="rect">
              <a:avLst/>
            </a:prstGeom>
            <a:solidFill>
              <a:srgbClr val="F39C12"/>
            </a:solidFill>
            <a:ln w="12700" cap="flat" cmpd="sng" algn="ctr">
              <a:noFill/>
              <a:prstDash val="solid"/>
              <a:miter lim="800000"/>
            </a:ln>
            <a:effectLst/>
          </p:spPr>
          <p:txBody>
            <a:bodyPr rtlCol="0" anchor="ctr"/>
            <a:lstStyle/>
            <a:p>
              <a:pPr algn="ctr"/>
              <a:r>
                <a:rPr lang="en-US" b="1" kern="0" dirty="0" smtClean="0">
                  <a:solidFill>
                    <a:prstClr val="white"/>
                  </a:solidFill>
                  <a:effectLst>
                    <a:outerShdw blurRad="38100" dist="38100" dir="2700000" algn="tl">
                      <a:srgbClr val="000000">
                        <a:alpha val="43137"/>
                      </a:srgbClr>
                    </a:outerShdw>
                  </a:effectLst>
                </a:rPr>
                <a:t>Protect</a:t>
              </a:r>
              <a:endParaRPr lang="en-US" sz="1050" kern="0" dirty="0">
                <a:solidFill>
                  <a:prstClr val="white"/>
                </a:solidFill>
                <a:effectLst>
                  <a:outerShdw blurRad="38100" dist="38100" dir="2700000" algn="tl">
                    <a:srgbClr val="000000">
                      <a:alpha val="43137"/>
                    </a:srgbClr>
                  </a:outerShdw>
                </a:effectLst>
              </a:endParaRPr>
            </a:p>
          </p:txBody>
        </p:sp>
        <p:sp>
          <p:nvSpPr>
            <p:cNvPr id="36" name="Rectangle 35"/>
            <p:cNvSpPr/>
            <p:nvPr/>
          </p:nvSpPr>
          <p:spPr>
            <a:xfrm>
              <a:off x="2422778" y="1773082"/>
              <a:ext cx="2001331" cy="1327463"/>
            </a:xfrm>
            <a:prstGeom prst="rect">
              <a:avLst/>
            </a:prstGeom>
            <a:solidFill>
              <a:srgbClr val="9BBB59"/>
            </a:solidFill>
            <a:ln w="12700" cap="flat" cmpd="sng" algn="ctr">
              <a:noFill/>
              <a:prstDash val="solid"/>
              <a:miter lim="800000"/>
            </a:ln>
            <a:effectLst/>
          </p:spPr>
          <p:txBody>
            <a:bodyPr rtlCol="0" anchor="ctr"/>
            <a:lstStyle/>
            <a:p>
              <a:pPr algn="ctr"/>
              <a:r>
                <a:rPr lang="en-US" b="1" kern="0" dirty="0" smtClean="0">
                  <a:solidFill>
                    <a:prstClr val="white"/>
                  </a:solidFill>
                  <a:effectLst>
                    <a:outerShdw blurRad="38100" dist="38100" dir="2700000" algn="tl">
                      <a:srgbClr val="000000">
                        <a:alpha val="43137"/>
                      </a:srgbClr>
                    </a:outerShdw>
                  </a:effectLst>
                </a:rPr>
                <a:t>Invest</a:t>
              </a:r>
              <a:endParaRPr lang="en-US" b="1" kern="0" dirty="0">
                <a:solidFill>
                  <a:prstClr val="white"/>
                </a:solidFill>
                <a:effectLst>
                  <a:outerShdw blurRad="38100" dist="38100" dir="2700000" algn="tl">
                    <a:srgbClr val="000000">
                      <a:alpha val="43137"/>
                    </a:srgbClr>
                  </a:outerShdw>
                </a:effectLst>
              </a:endParaRPr>
            </a:p>
          </p:txBody>
        </p:sp>
        <p:sp>
          <p:nvSpPr>
            <p:cNvPr id="37" name="Rectangle 36"/>
            <p:cNvSpPr/>
            <p:nvPr/>
          </p:nvSpPr>
          <p:spPr>
            <a:xfrm>
              <a:off x="2425238" y="3201287"/>
              <a:ext cx="2001331" cy="1327463"/>
            </a:xfrm>
            <a:prstGeom prst="rect">
              <a:avLst/>
            </a:prstGeom>
            <a:solidFill>
              <a:srgbClr val="9BBB59"/>
            </a:solidFill>
            <a:ln w="12700" cap="flat" cmpd="sng" algn="ctr">
              <a:noFill/>
              <a:prstDash val="solid"/>
              <a:miter lim="800000"/>
            </a:ln>
            <a:effectLst/>
          </p:spPr>
          <p:txBody>
            <a:bodyPr rtlCol="0" anchor="ctr"/>
            <a:lstStyle/>
            <a:p>
              <a:pPr algn="ctr"/>
              <a:r>
                <a:rPr lang="en-US" b="1" kern="0">
                  <a:solidFill>
                    <a:prstClr val="white"/>
                  </a:solidFill>
                  <a:effectLst>
                    <a:outerShdw blurRad="38100" dist="38100" dir="2700000" algn="tl">
                      <a:srgbClr val="000000">
                        <a:alpha val="43137"/>
                      </a:srgbClr>
                    </a:outerShdw>
                  </a:effectLst>
                </a:rPr>
                <a:t>Invest</a:t>
              </a:r>
              <a:endParaRPr lang="en-US" sz="1050" kern="0">
                <a:solidFill>
                  <a:prstClr val="white"/>
                </a:solidFill>
                <a:effectLst>
                  <a:outerShdw blurRad="38100" dist="38100" dir="2700000" algn="tl">
                    <a:srgbClr val="000000">
                      <a:alpha val="43137"/>
                    </a:srgbClr>
                  </a:outerShdw>
                </a:effectLst>
              </a:endParaRPr>
            </a:p>
          </p:txBody>
        </p:sp>
      </p:grpSp>
      <p:sp>
        <p:nvSpPr>
          <p:cNvPr id="28" name="Rectangle 27"/>
          <p:cNvSpPr/>
          <p:nvPr/>
        </p:nvSpPr>
        <p:spPr>
          <a:xfrm>
            <a:off x="0" y="0"/>
            <a:ext cx="12192000" cy="6858000"/>
          </a:xfrm>
          <a:prstGeom prst="rect">
            <a:avLst/>
          </a:prstGeom>
          <a:solidFill>
            <a:srgbClr val="222A3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24000" y="1844823"/>
            <a:ext cx="10668000" cy="1665139"/>
          </a:xfrm>
        </p:spPr>
        <p:txBody>
          <a:bodyPr>
            <a:normAutofit fontScale="90000"/>
          </a:bodyPr>
          <a:lstStyle/>
          <a:p>
            <a:r>
              <a:rPr lang="en-US" dirty="0"/>
              <a:t>General Electric / McKinsey Matrix</a:t>
            </a:r>
          </a:p>
        </p:txBody>
      </p:sp>
      <p:sp>
        <p:nvSpPr>
          <p:cNvPr id="3" name="Subtitle 2"/>
          <p:cNvSpPr>
            <a:spLocks noGrp="1"/>
          </p:cNvSpPr>
          <p:nvPr>
            <p:ph type="subTitle" idx="1"/>
          </p:nvPr>
        </p:nvSpPr>
        <p:spPr/>
        <p:txBody>
          <a:bodyPr/>
          <a:lstStyle/>
          <a:p>
            <a:r>
              <a:rPr lang="en-US" dirty="0"/>
              <a:t>The Multifactor Portfolio Matrix</a:t>
            </a:r>
          </a:p>
        </p:txBody>
      </p:sp>
      <p:sp>
        <p:nvSpPr>
          <p:cNvPr id="5" name="Text Placeholder 4"/>
          <p:cNvSpPr>
            <a:spLocks noGrp="1"/>
          </p:cNvSpPr>
          <p:nvPr>
            <p:ph type="body" sz="quarter" idx="13"/>
          </p:nvPr>
        </p:nvSpPr>
        <p:spPr/>
        <p:txBody>
          <a:bodyPr/>
          <a:lstStyle/>
          <a:p>
            <a:r>
              <a:rPr lang="en-US" dirty="0" smtClean="0"/>
              <a:t>02</a:t>
            </a:r>
            <a:endParaRPr lang="en-US" dirty="0"/>
          </a:p>
        </p:txBody>
      </p:sp>
      <p:sp>
        <p:nvSpPr>
          <p:cNvPr id="6" name="TextBox 5"/>
          <p:cNvSpPr txBox="1"/>
          <p:nvPr/>
        </p:nvSpPr>
        <p:spPr>
          <a:xfrm>
            <a:off x="1524000" y="6237312"/>
            <a:ext cx="2394182" cy="369332"/>
          </a:xfrm>
          <a:prstGeom prst="rect">
            <a:avLst/>
          </a:prstGeom>
          <a:solidFill>
            <a:srgbClr val="EDEDED">
              <a:alpha val="30196"/>
            </a:srgbClr>
          </a:solidFill>
        </p:spPr>
        <p:txBody>
          <a:bodyPr wrap="none" rtlCol="0">
            <a:spAutoFit/>
          </a:bodyPr>
          <a:lstStyle/>
          <a:p>
            <a:r>
              <a:rPr lang="en-US" dirty="0">
                <a:solidFill>
                  <a:schemeClr val="bg1"/>
                </a:solidFill>
              </a:rPr>
              <a:t>Strategic Planning Tools</a:t>
            </a:r>
          </a:p>
        </p:txBody>
      </p:sp>
    </p:spTree>
    <p:extLst>
      <p:ext uri="{BB962C8B-B14F-4D97-AF65-F5344CB8AC3E}">
        <p14:creationId xmlns:p14="http://schemas.microsoft.com/office/powerpoint/2010/main" val="11775641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smtClean="0"/>
              <a:t>The Multifactor </a:t>
            </a:r>
            <a:r>
              <a:rPr lang="en-US" dirty="0"/>
              <a:t>Portfolio Matrix</a:t>
            </a:r>
          </a:p>
        </p:txBody>
      </p:sp>
      <p:sp>
        <p:nvSpPr>
          <p:cNvPr id="5" name="Title 4"/>
          <p:cNvSpPr>
            <a:spLocks noGrp="1"/>
          </p:cNvSpPr>
          <p:nvPr>
            <p:ph type="title"/>
          </p:nvPr>
        </p:nvSpPr>
        <p:spPr/>
        <p:txBody>
          <a:bodyPr>
            <a:normAutofit/>
          </a:bodyPr>
          <a:lstStyle/>
          <a:p>
            <a:r>
              <a:rPr lang="en-US" dirty="0"/>
              <a:t>GE / McKinsey </a:t>
            </a:r>
            <a:r>
              <a:rPr lang="en-US" dirty="0" smtClean="0"/>
              <a:t>Matrix</a:t>
            </a:r>
            <a:endParaRPr lang="en-US" dirty="0"/>
          </a:p>
        </p:txBody>
      </p:sp>
      <p:sp>
        <p:nvSpPr>
          <p:cNvPr id="4" name="Slide Number Placeholder 3"/>
          <p:cNvSpPr>
            <a:spLocks noGrp="1"/>
          </p:cNvSpPr>
          <p:nvPr>
            <p:ph type="sldNum" sz="quarter" idx="12"/>
          </p:nvPr>
        </p:nvSpPr>
        <p:spPr/>
        <p:txBody>
          <a:bodyPr/>
          <a:lstStyle/>
          <a:p>
            <a:fld id="{F68327C5-B821-4FE9-A59A-A60D9EB59A9A}" type="slidenum">
              <a:rPr lang="en-US" smtClean="0"/>
              <a:t>25</a:t>
            </a:fld>
            <a:endParaRPr lang="en-US"/>
          </a:p>
        </p:txBody>
      </p:sp>
      <p:cxnSp>
        <p:nvCxnSpPr>
          <p:cNvPr id="65" name="Straight Arrow Connector 64"/>
          <p:cNvCxnSpPr/>
          <p:nvPr/>
        </p:nvCxnSpPr>
        <p:spPr>
          <a:xfrm flipH="1">
            <a:off x="733600" y="5539286"/>
            <a:ext cx="514161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5875211" y="1972168"/>
            <a:ext cx="0" cy="35671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1937856" y="5339230"/>
            <a:ext cx="2412968" cy="400110"/>
          </a:xfrm>
          <a:prstGeom prst="rect">
            <a:avLst/>
          </a:prstGeom>
          <a:solidFill>
            <a:schemeClr val="bg1"/>
          </a:solidFill>
        </p:spPr>
        <p:txBody>
          <a:bodyPr wrap="none" rtlCol="0" anchor="ctr">
            <a:spAutoFit/>
          </a:bodyPr>
          <a:lstStyle/>
          <a:p>
            <a:pPr algn="ctr"/>
            <a:r>
              <a:rPr lang="en-US" sz="2000" b="1" dirty="0" smtClean="0">
                <a:solidFill>
                  <a:prstClr val="black"/>
                </a:solidFill>
              </a:rPr>
              <a:t>BUSINESS STRENGTH</a:t>
            </a:r>
            <a:endParaRPr lang="en-US" sz="2000" b="1" dirty="0">
              <a:solidFill>
                <a:prstClr val="black"/>
              </a:solidFill>
            </a:endParaRPr>
          </a:p>
        </p:txBody>
      </p:sp>
      <p:sp>
        <p:nvSpPr>
          <p:cNvPr id="69" name="Rectangle 68"/>
          <p:cNvSpPr/>
          <p:nvPr/>
        </p:nvSpPr>
        <p:spPr>
          <a:xfrm>
            <a:off x="2366771" y="4198731"/>
            <a:ext cx="1558127" cy="1033490"/>
          </a:xfrm>
          <a:prstGeom prst="rect">
            <a:avLst/>
          </a:prstGeom>
          <a:solidFill>
            <a:srgbClr val="C0392B"/>
          </a:solidFill>
          <a:ln w="12700" cap="flat" cmpd="sng" algn="ctr">
            <a:noFill/>
            <a:prstDash val="solid"/>
            <a:miter lim="800000"/>
          </a:ln>
          <a:effectLst/>
        </p:spPr>
        <p:txBody>
          <a:bodyPr rtlCol="0" anchor="ctr"/>
          <a:lstStyle/>
          <a:p>
            <a:pPr algn="ctr"/>
            <a:endParaRPr lang="en-US" sz="1400" kern="0" dirty="0">
              <a:solidFill>
                <a:prstClr val="white"/>
              </a:solidFill>
              <a:effectLst>
                <a:outerShdw blurRad="38100" dist="38100" dir="2700000" algn="tl">
                  <a:srgbClr val="000000">
                    <a:alpha val="43137"/>
                  </a:srgbClr>
                </a:outerShdw>
              </a:effectLst>
            </a:endParaRPr>
          </a:p>
        </p:txBody>
      </p:sp>
      <p:sp>
        <p:nvSpPr>
          <p:cNvPr id="70" name="Rectangle 69"/>
          <p:cNvSpPr/>
          <p:nvPr/>
        </p:nvSpPr>
        <p:spPr>
          <a:xfrm>
            <a:off x="2366771" y="1974885"/>
            <a:ext cx="1558127" cy="1033490"/>
          </a:xfrm>
          <a:prstGeom prst="rect">
            <a:avLst/>
          </a:prstGeom>
          <a:solidFill>
            <a:srgbClr val="9BBB59"/>
          </a:solidFill>
          <a:ln w="12700" cap="flat" cmpd="sng" algn="ctr">
            <a:noFill/>
            <a:prstDash val="solid"/>
            <a:miter lim="800000"/>
          </a:ln>
          <a:effectLst/>
        </p:spPr>
        <p:txBody>
          <a:bodyPr rtlCol="0" anchor="ctr"/>
          <a:lstStyle/>
          <a:p>
            <a:pPr algn="ctr"/>
            <a:endParaRPr lang="en-US" sz="1400" kern="0" dirty="0">
              <a:solidFill>
                <a:prstClr val="white"/>
              </a:solidFill>
              <a:effectLst>
                <a:outerShdw blurRad="38100" dist="38100" dir="2700000" algn="tl">
                  <a:srgbClr val="000000">
                    <a:alpha val="43137"/>
                  </a:srgbClr>
                </a:outerShdw>
              </a:effectLst>
            </a:endParaRPr>
          </a:p>
        </p:txBody>
      </p:sp>
      <p:sp>
        <p:nvSpPr>
          <p:cNvPr id="71" name="Rectangle 70"/>
          <p:cNvSpPr/>
          <p:nvPr/>
        </p:nvSpPr>
        <p:spPr>
          <a:xfrm>
            <a:off x="2366771" y="3086809"/>
            <a:ext cx="1558127" cy="1033490"/>
          </a:xfrm>
          <a:prstGeom prst="rect">
            <a:avLst/>
          </a:prstGeom>
          <a:solidFill>
            <a:srgbClr val="F39C12"/>
          </a:solidFill>
          <a:ln w="12700" cap="flat" cmpd="sng" algn="ctr">
            <a:noFill/>
            <a:prstDash val="solid"/>
            <a:miter lim="800000"/>
          </a:ln>
          <a:effectLst/>
        </p:spPr>
        <p:txBody>
          <a:bodyPr rtlCol="0" anchor="ctr"/>
          <a:lstStyle/>
          <a:p>
            <a:pPr algn="ctr"/>
            <a:r>
              <a:rPr lang="en-US" sz="2400" b="1" kern="0" dirty="0" smtClean="0">
                <a:solidFill>
                  <a:prstClr val="white"/>
                </a:solidFill>
                <a:effectLst>
                  <a:outerShdw blurRad="38100" dist="38100" dir="2700000" algn="tl">
                    <a:srgbClr val="000000">
                      <a:alpha val="43137"/>
                    </a:srgbClr>
                  </a:outerShdw>
                </a:effectLst>
              </a:rPr>
              <a:t>Selectivity / Earnings</a:t>
            </a:r>
            <a:endParaRPr lang="en-US" sz="1200" kern="0" dirty="0">
              <a:solidFill>
                <a:prstClr val="white"/>
              </a:solidFill>
              <a:effectLst>
                <a:outerShdw blurRad="38100" dist="38100" dir="2700000" algn="tl">
                  <a:srgbClr val="000000">
                    <a:alpha val="43137"/>
                  </a:srgbClr>
                </a:outerShdw>
              </a:effectLst>
            </a:endParaRPr>
          </a:p>
        </p:txBody>
      </p:sp>
      <p:sp>
        <p:nvSpPr>
          <p:cNvPr id="72" name="Rectangle 71"/>
          <p:cNvSpPr/>
          <p:nvPr/>
        </p:nvSpPr>
        <p:spPr>
          <a:xfrm>
            <a:off x="4001857" y="4198731"/>
            <a:ext cx="1558127" cy="1033490"/>
          </a:xfrm>
          <a:prstGeom prst="rect">
            <a:avLst/>
          </a:prstGeom>
          <a:solidFill>
            <a:srgbClr val="C0392B"/>
          </a:solidFill>
          <a:ln w="12700" cap="flat" cmpd="sng" algn="ctr">
            <a:noFill/>
            <a:prstDash val="solid"/>
            <a:miter lim="800000"/>
          </a:ln>
          <a:effectLst/>
        </p:spPr>
        <p:txBody>
          <a:bodyPr rtlCol="0" anchor="ctr"/>
          <a:lstStyle/>
          <a:p>
            <a:pPr algn="ctr"/>
            <a:r>
              <a:rPr lang="en-US" sz="2400" b="1" kern="0" dirty="0" smtClean="0">
                <a:solidFill>
                  <a:prstClr val="white"/>
                </a:solidFill>
                <a:effectLst>
                  <a:outerShdw blurRad="38100" dist="38100" dir="2700000" algn="tl">
                    <a:srgbClr val="000000">
                      <a:alpha val="43137"/>
                    </a:srgbClr>
                  </a:outerShdw>
                </a:effectLst>
              </a:rPr>
              <a:t>Harvest / Divest</a:t>
            </a:r>
            <a:endParaRPr lang="en-US" sz="1200" kern="0" dirty="0">
              <a:solidFill>
                <a:prstClr val="white"/>
              </a:solidFill>
              <a:effectLst>
                <a:outerShdw blurRad="38100" dist="38100" dir="2700000" algn="tl">
                  <a:srgbClr val="000000">
                    <a:alpha val="43137"/>
                  </a:srgbClr>
                </a:outerShdw>
              </a:effectLst>
            </a:endParaRPr>
          </a:p>
        </p:txBody>
      </p:sp>
      <p:sp>
        <p:nvSpPr>
          <p:cNvPr id="73" name="Rectangle 72"/>
          <p:cNvSpPr/>
          <p:nvPr/>
        </p:nvSpPr>
        <p:spPr>
          <a:xfrm>
            <a:off x="4001857" y="1974885"/>
            <a:ext cx="1558127" cy="1033490"/>
          </a:xfrm>
          <a:prstGeom prst="rect">
            <a:avLst/>
          </a:prstGeom>
          <a:solidFill>
            <a:srgbClr val="F39C12"/>
          </a:solidFill>
          <a:ln w="12700" cap="flat" cmpd="sng" algn="ctr">
            <a:noFill/>
            <a:prstDash val="solid"/>
            <a:miter lim="800000"/>
          </a:ln>
          <a:effectLst/>
        </p:spPr>
        <p:txBody>
          <a:bodyPr rtlCol="0" anchor="ctr"/>
          <a:lstStyle/>
          <a:p>
            <a:pPr algn="ctr"/>
            <a:endParaRPr lang="en-US" sz="1400" kern="0" dirty="0">
              <a:solidFill>
                <a:prstClr val="white"/>
              </a:solidFill>
              <a:effectLst>
                <a:outerShdw blurRad="38100" dist="38100" dir="2700000" algn="tl">
                  <a:srgbClr val="000000">
                    <a:alpha val="43137"/>
                  </a:srgbClr>
                </a:outerShdw>
              </a:effectLst>
            </a:endParaRPr>
          </a:p>
        </p:txBody>
      </p:sp>
      <p:sp>
        <p:nvSpPr>
          <p:cNvPr id="74" name="Rectangle 73"/>
          <p:cNvSpPr/>
          <p:nvPr/>
        </p:nvSpPr>
        <p:spPr>
          <a:xfrm>
            <a:off x="4001857" y="3086809"/>
            <a:ext cx="1558127" cy="1033490"/>
          </a:xfrm>
          <a:prstGeom prst="rect">
            <a:avLst/>
          </a:prstGeom>
          <a:solidFill>
            <a:srgbClr val="C0392B"/>
          </a:solidFill>
          <a:ln w="12700" cap="flat" cmpd="sng" algn="ctr">
            <a:noFill/>
            <a:prstDash val="solid"/>
            <a:miter lim="800000"/>
          </a:ln>
          <a:effectLst/>
        </p:spPr>
        <p:txBody>
          <a:bodyPr rtlCol="0" anchor="ctr"/>
          <a:lstStyle/>
          <a:p>
            <a:pPr algn="ctr"/>
            <a:endParaRPr lang="en-US" sz="1400" kern="0" dirty="0">
              <a:solidFill>
                <a:prstClr val="white"/>
              </a:solidFill>
              <a:effectLst>
                <a:outerShdw blurRad="38100" dist="38100" dir="2700000" algn="tl">
                  <a:srgbClr val="000000">
                    <a:alpha val="43137"/>
                  </a:srgbClr>
                </a:outerShdw>
              </a:effectLst>
            </a:endParaRPr>
          </a:p>
        </p:txBody>
      </p:sp>
      <p:sp>
        <p:nvSpPr>
          <p:cNvPr id="75" name="Rectangle 74"/>
          <p:cNvSpPr/>
          <p:nvPr/>
        </p:nvSpPr>
        <p:spPr>
          <a:xfrm>
            <a:off x="733600" y="4198731"/>
            <a:ext cx="1558127" cy="1033490"/>
          </a:xfrm>
          <a:prstGeom prst="rect">
            <a:avLst/>
          </a:prstGeom>
          <a:solidFill>
            <a:srgbClr val="F39C12"/>
          </a:solidFill>
          <a:ln w="12700" cap="flat" cmpd="sng" algn="ctr">
            <a:noFill/>
            <a:prstDash val="solid"/>
            <a:miter lim="800000"/>
          </a:ln>
          <a:effectLst/>
        </p:spPr>
        <p:txBody>
          <a:bodyPr rtlCol="0" anchor="ctr"/>
          <a:lstStyle/>
          <a:p>
            <a:pPr algn="ctr"/>
            <a:endParaRPr lang="en-US" sz="1400" kern="0" dirty="0">
              <a:solidFill>
                <a:prstClr val="white"/>
              </a:solidFill>
              <a:effectLst>
                <a:outerShdw blurRad="38100" dist="38100" dir="2700000" algn="tl">
                  <a:srgbClr val="000000">
                    <a:alpha val="43137"/>
                  </a:srgbClr>
                </a:outerShdw>
              </a:effectLst>
            </a:endParaRPr>
          </a:p>
        </p:txBody>
      </p:sp>
      <p:sp>
        <p:nvSpPr>
          <p:cNvPr id="76" name="Rectangle 75"/>
          <p:cNvSpPr/>
          <p:nvPr/>
        </p:nvSpPr>
        <p:spPr>
          <a:xfrm>
            <a:off x="731685" y="1974885"/>
            <a:ext cx="1558127" cy="1033490"/>
          </a:xfrm>
          <a:prstGeom prst="rect">
            <a:avLst/>
          </a:prstGeom>
          <a:solidFill>
            <a:srgbClr val="9BBB59"/>
          </a:solidFill>
          <a:ln w="12700" cap="flat" cmpd="sng" algn="ctr">
            <a:noFill/>
            <a:prstDash val="solid"/>
            <a:miter lim="800000"/>
          </a:ln>
          <a:effectLst/>
        </p:spPr>
        <p:txBody>
          <a:bodyPr rtlCol="0" anchor="ctr"/>
          <a:lstStyle/>
          <a:p>
            <a:pPr algn="ctr"/>
            <a:r>
              <a:rPr lang="en-US" sz="2400" b="1" kern="0" dirty="0" smtClean="0">
                <a:solidFill>
                  <a:prstClr val="white"/>
                </a:solidFill>
                <a:effectLst>
                  <a:outerShdw blurRad="38100" dist="38100" dir="2700000" algn="tl">
                    <a:srgbClr val="000000">
                      <a:alpha val="43137"/>
                    </a:srgbClr>
                  </a:outerShdw>
                </a:effectLst>
              </a:rPr>
              <a:t>Invest / Grow</a:t>
            </a:r>
            <a:endParaRPr lang="en-US" sz="2400" b="1" kern="0" dirty="0">
              <a:solidFill>
                <a:prstClr val="white"/>
              </a:solidFill>
              <a:effectLst>
                <a:outerShdw blurRad="38100" dist="38100" dir="2700000" algn="tl">
                  <a:srgbClr val="000000">
                    <a:alpha val="43137"/>
                  </a:srgbClr>
                </a:outerShdw>
              </a:effectLst>
            </a:endParaRPr>
          </a:p>
        </p:txBody>
      </p:sp>
      <p:sp>
        <p:nvSpPr>
          <p:cNvPr id="77" name="Rectangle 76"/>
          <p:cNvSpPr/>
          <p:nvPr/>
        </p:nvSpPr>
        <p:spPr>
          <a:xfrm>
            <a:off x="733600" y="3086808"/>
            <a:ext cx="1558127" cy="1033490"/>
          </a:xfrm>
          <a:prstGeom prst="rect">
            <a:avLst/>
          </a:prstGeom>
          <a:solidFill>
            <a:srgbClr val="9BBB59"/>
          </a:solidFill>
          <a:ln w="12700" cap="flat" cmpd="sng" algn="ctr">
            <a:noFill/>
            <a:prstDash val="solid"/>
            <a:miter lim="800000"/>
          </a:ln>
          <a:effectLst/>
        </p:spPr>
        <p:txBody>
          <a:bodyPr rtlCol="0" anchor="ctr"/>
          <a:lstStyle/>
          <a:p>
            <a:pPr algn="ctr"/>
            <a:endParaRPr lang="en-US" sz="1400" kern="0" dirty="0">
              <a:solidFill>
                <a:prstClr val="white"/>
              </a:solidFill>
              <a:effectLst>
                <a:outerShdw blurRad="38100" dist="38100" dir="2700000" algn="tl">
                  <a:srgbClr val="000000">
                    <a:alpha val="43137"/>
                  </a:srgbClr>
                </a:outerShdw>
              </a:effectLst>
            </a:endParaRPr>
          </a:p>
        </p:txBody>
      </p:sp>
      <p:sp>
        <p:nvSpPr>
          <p:cNvPr id="78" name="TextBox 77"/>
          <p:cNvSpPr txBox="1"/>
          <p:nvPr/>
        </p:nvSpPr>
        <p:spPr>
          <a:xfrm>
            <a:off x="733599" y="1562374"/>
            <a:ext cx="1558127" cy="415498"/>
          </a:xfrm>
          <a:prstGeom prst="rect">
            <a:avLst/>
          </a:prstGeom>
          <a:noFill/>
        </p:spPr>
        <p:txBody>
          <a:bodyPr wrap="square" bIns="182880" rtlCol="0" anchor="b">
            <a:spAutoFit/>
          </a:bodyPr>
          <a:lstStyle>
            <a:defPPr>
              <a:defRPr lang="fr-FR"/>
            </a:defPPr>
            <a:lvl1pPr algn="ctr"/>
          </a:lstStyle>
          <a:p>
            <a:r>
              <a:rPr lang="en-US" sz="1200" dirty="0" smtClean="0">
                <a:solidFill>
                  <a:schemeClr val="tx1">
                    <a:lumMod val="65000"/>
                    <a:lumOff val="35000"/>
                  </a:schemeClr>
                </a:solidFill>
              </a:rPr>
              <a:t>Strong</a:t>
            </a:r>
            <a:endParaRPr lang="en-US" sz="1200" dirty="0">
              <a:solidFill>
                <a:schemeClr val="tx1">
                  <a:lumMod val="65000"/>
                  <a:lumOff val="35000"/>
                </a:schemeClr>
              </a:solidFill>
            </a:endParaRPr>
          </a:p>
        </p:txBody>
      </p:sp>
      <p:sp>
        <p:nvSpPr>
          <p:cNvPr id="79" name="TextBox 78"/>
          <p:cNvSpPr txBox="1"/>
          <p:nvPr/>
        </p:nvSpPr>
        <p:spPr>
          <a:xfrm rot="16200000">
            <a:off x="22158" y="2283881"/>
            <a:ext cx="1027514" cy="415498"/>
          </a:xfrm>
          <a:prstGeom prst="rect">
            <a:avLst/>
          </a:prstGeom>
          <a:noFill/>
        </p:spPr>
        <p:txBody>
          <a:bodyPr wrap="square" bIns="182880" rtlCol="0" anchor="b">
            <a:spAutoFit/>
          </a:bodyPr>
          <a:lstStyle/>
          <a:p>
            <a:pPr algn="ctr"/>
            <a:r>
              <a:rPr lang="en-US" sz="1200" dirty="0" smtClean="0">
                <a:solidFill>
                  <a:schemeClr val="tx1">
                    <a:lumMod val="65000"/>
                    <a:lumOff val="35000"/>
                  </a:schemeClr>
                </a:solidFill>
              </a:rPr>
              <a:t>High</a:t>
            </a:r>
            <a:endParaRPr lang="en-US" sz="1200" dirty="0">
              <a:solidFill>
                <a:schemeClr val="tx1">
                  <a:lumMod val="65000"/>
                  <a:lumOff val="35000"/>
                </a:schemeClr>
              </a:solidFill>
            </a:endParaRPr>
          </a:p>
        </p:txBody>
      </p:sp>
      <p:sp>
        <p:nvSpPr>
          <p:cNvPr id="80" name="TextBox 79"/>
          <p:cNvSpPr txBox="1"/>
          <p:nvPr/>
        </p:nvSpPr>
        <p:spPr>
          <a:xfrm>
            <a:off x="2368686" y="1562374"/>
            <a:ext cx="1558127" cy="415498"/>
          </a:xfrm>
          <a:prstGeom prst="rect">
            <a:avLst/>
          </a:prstGeom>
          <a:noFill/>
        </p:spPr>
        <p:txBody>
          <a:bodyPr wrap="square" bIns="182880" rtlCol="0" anchor="b">
            <a:spAutoFit/>
          </a:bodyPr>
          <a:lstStyle>
            <a:defPPr>
              <a:defRPr lang="fr-FR"/>
            </a:defPPr>
            <a:lvl1pPr algn="ctr"/>
          </a:lstStyle>
          <a:p>
            <a:r>
              <a:rPr lang="en-US" sz="1200" dirty="0" smtClean="0">
                <a:solidFill>
                  <a:schemeClr val="tx1">
                    <a:lumMod val="65000"/>
                    <a:lumOff val="35000"/>
                  </a:schemeClr>
                </a:solidFill>
              </a:rPr>
              <a:t>Medium</a:t>
            </a:r>
            <a:endParaRPr lang="en-US" sz="1200" dirty="0">
              <a:solidFill>
                <a:schemeClr val="tx1">
                  <a:lumMod val="65000"/>
                  <a:lumOff val="35000"/>
                </a:schemeClr>
              </a:solidFill>
            </a:endParaRPr>
          </a:p>
        </p:txBody>
      </p:sp>
      <p:sp>
        <p:nvSpPr>
          <p:cNvPr id="81" name="TextBox 80"/>
          <p:cNvSpPr txBox="1"/>
          <p:nvPr/>
        </p:nvSpPr>
        <p:spPr>
          <a:xfrm>
            <a:off x="4003771" y="1562374"/>
            <a:ext cx="1558127" cy="415498"/>
          </a:xfrm>
          <a:prstGeom prst="rect">
            <a:avLst/>
          </a:prstGeom>
          <a:noFill/>
        </p:spPr>
        <p:txBody>
          <a:bodyPr wrap="square" bIns="182880" rtlCol="0" anchor="b">
            <a:spAutoFit/>
          </a:bodyPr>
          <a:lstStyle>
            <a:defPPr>
              <a:defRPr lang="fr-FR"/>
            </a:defPPr>
            <a:lvl1pPr algn="ctr"/>
          </a:lstStyle>
          <a:p>
            <a:r>
              <a:rPr lang="en-US" sz="1200" dirty="0" smtClean="0">
                <a:solidFill>
                  <a:schemeClr val="tx1">
                    <a:lumMod val="65000"/>
                    <a:lumOff val="35000"/>
                  </a:schemeClr>
                </a:solidFill>
              </a:rPr>
              <a:t>Low</a:t>
            </a:r>
            <a:endParaRPr lang="en-US" sz="1200" dirty="0">
              <a:solidFill>
                <a:schemeClr val="tx1">
                  <a:lumMod val="65000"/>
                  <a:lumOff val="35000"/>
                </a:schemeClr>
              </a:solidFill>
            </a:endParaRPr>
          </a:p>
        </p:txBody>
      </p:sp>
      <p:sp>
        <p:nvSpPr>
          <p:cNvPr id="82" name="TextBox 81"/>
          <p:cNvSpPr txBox="1"/>
          <p:nvPr/>
        </p:nvSpPr>
        <p:spPr>
          <a:xfrm rot="16200000">
            <a:off x="22158" y="3397117"/>
            <a:ext cx="1027514" cy="415498"/>
          </a:xfrm>
          <a:prstGeom prst="rect">
            <a:avLst/>
          </a:prstGeom>
          <a:noFill/>
        </p:spPr>
        <p:txBody>
          <a:bodyPr wrap="square" bIns="182880" rtlCol="0" anchor="b">
            <a:spAutoFit/>
          </a:bodyPr>
          <a:lstStyle/>
          <a:p>
            <a:pPr algn="ctr"/>
            <a:r>
              <a:rPr lang="en-US" sz="1200" dirty="0" smtClean="0">
                <a:solidFill>
                  <a:schemeClr val="tx1">
                    <a:lumMod val="65000"/>
                    <a:lumOff val="35000"/>
                  </a:schemeClr>
                </a:solidFill>
              </a:rPr>
              <a:t>Medium</a:t>
            </a:r>
            <a:endParaRPr lang="en-US" sz="1200" dirty="0">
              <a:solidFill>
                <a:schemeClr val="tx1">
                  <a:lumMod val="65000"/>
                  <a:lumOff val="35000"/>
                </a:schemeClr>
              </a:solidFill>
            </a:endParaRPr>
          </a:p>
        </p:txBody>
      </p:sp>
      <p:sp>
        <p:nvSpPr>
          <p:cNvPr id="83" name="TextBox 82"/>
          <p:cNvSpPr txBox="1"/>
          <p:nvPr/>
        </p:nvSpPr>
        <p:spPr>
          <a:xfrm rot="16200000">
            <a:off x="22158" y="4510353"/>
            <a:ext cx="1027514" cy="415498"/>
          </a:xfrm>
          <a:prstGeom prst="rect">
            <a:avLst/>
          </a:prstGeom>
          <a:noFill/>
        </p:spPr>
        <p:txBody>
          <a:bodyPr wrap="square" bIns="182880" rtlCol="0" anchor="b">
            <a:spAutoFit/>
          </a:bodyPr>
          <a:lstStyle/>
          <a:p>
            <a:pPr algn="ctr"/>
            <a:r>
              <a:rPr lang="en-US" sz="1200" dirty="0" smtClean="0">
                <a:solidFill>
                  <a:schemeClr val="tx1">
                    <a:lumMod val="65000"/>
                    <a:lumOff val="35000"/>
                  </a:schemeClr>
                </a:solidFill>
              </a:rPr>
              <a:t>Low</a:t>
            </a:r>
            <a:endParaRPr lang="en-US" sz="1200" dirty="0">
              <a:solidFill>
                <a:schemeClr val="tx1">
                  <a:lumMod val="65000"/>
                  <a:lumOff val="35000"/>
                </a:schemeClr>
              </a:solidFill>
            </a:endParaRPr>
          </a:p>
        </p:txBody>
      </p:sp>
      <p:sp>
        <p:nvSpPr>
          <p:cNvPr id="26" name="TextBox 25"/>
          <p:cNvSpPr txBox="1"/>
          <p:nvPr/>
        </p:nvSpPr>
        <p:spPr>
          <a:xfrm rot="16200000">
            <a:off x="4936753" y="3277744"/>
            <a:ext cx="2018180" cy="661720"/>
          </a:xfrm>
          <a:prstGeom prst="rect">
            <a:avLst/>
          </a:prstGeom>
          <a:solidFill>
            <a:schemeClr val="bg1"/>
          </a:solidFill>
        </p:spPr>
        <p:txBody>
          <a:bodyPr wrap="none" tIns="0" rtlCol="0" anchor="ctr">
            <a:spAutoFit/>
          </a:bodyPr>
          <a:lstStyle/>
          <a:p>
            <a:pPr algn="ctr"/>
            <a:r>
              <a:rPr lang="en-US" sz="2000" b="1" dirty="0"/>
              <a:t>MARKET</a:t>
            </a:r>
          </a:p>
          <a:p>
            <a:pPr algn="ctr"/>
            <a:r>
              <a:rPr lang="en-US" sz="2000" b="1" dirty="0" smtClean="0"/>
              <a:t>ATTRACTIVENESS</a:t>
            </a:r>
            <a:endParaRPr lang="en-US" sz="2000" b="1" dirty="0"/>
          </a:p>
        </p:txBody>
      </p:sp>
      <p:grpSp>
        <p:nvGrpSpPr>
          <p:cNvPr id="9" name="Group 8"/>
          <p:cNvGrpSpPr/>
          <p:nvPr/>
        </p:nvGrpSpPr>
        <p:grpSpPr>
          <a:xfrm>
            <a:off x="6600056" y="1135973"/>
            <a:ext cx="5095484" cy="6021186"/>
            <a:chOff x="6600056" y="1135973"/>
            <a:chExt cx="5095484" cy="6021186"/>
          </a:xfrm>
        </p:grpSpPr>
        <p:sp>
          <p:nvSpPr>
            <p:cNvPr id="32" name="Rectangle 31"/>
            <p:cNvSpPr/>
            <p:nvPr/>
          </p:nvSpPr>
          <p:spPr>
            <a:xfrm>
              <a:off x="6600056" y="1398780"/>
              <a:ext cx="4965328" cy="48385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rtlCol="0" anchor="ctr"/>
            <a:lstStyle/>
            <a:p>
              <a:pPr algn="ctr">
                <a:spcBef>
                  <a:spcPts val="1000"/>
                </a:spcBef>
              </a:pPr>
              <a:r>
                <a:rPr lang="en-US" sz="3200" dirty="0">
                  <a:solidFill>
                    <a:schemeClr val="tx1">
                      <a:lumMod val="50000"/>
                      <a:lumOff val="50000"/>
                    </a:schemeClr>
                  </a:solidFill>
                </a:rPr>
                <a:t>This matrix provides a systematic approach for the multi-business corporation to prioritize investments among its business units.</a:t>
              </a:r>
            </a:p>
          </p:txBody>
        </p:sp>
        <p:sp>
          <p:nvSpPr>
            <p:cNvPr id="33" name="Rectangle 32"/>
            <p:cNvSpPr/>
            <p:nvPr/>
          </p:nvSpPr>
          <p:spPr>
            <a:xfrm>
              <a:off x="11565384" y="1398780"/>
              <a:ext cx="130156" cy="4838532"/>
            </a:xfrm>
            <a:prstGeom prst="rect">
              <a:avLst/>
            </a:prstGeom>
            <a:solidFill>
              <a:srgbClr val="6E5572"/>
            </a:solidFill>
            <a:ln w="12700" cap="flat" cmpd="sng" algn="ctr">
              <a:noFill/>
              <a:prstDash val="solid"/>
              <a:miter lim="800000"/>
            </a:ln>
            <a:effectLst/>
          </p:spPr>
          <p:txBody>
            <a:bodyPr rtlCol="0" anchor="ctr"/>
            <a:lstStyle/>
            <a:p>
              <a:pPr algn="ctr"/>
              <a:endParaRPr lang="en-US" kern="0" dirty="0">
                <a:solidFill>
                  <a:prstClr val="white"/>
                </a:solidFill>
                <a:latin typeface="Calibri" panose="020F0502020204030204"/>
              </a:endParaRPr>
            </a:p>
          </p:txBody>
        </p:sp>
        <p:sp>
          <p:nvSpPr>
            <p:cNvPr id="34" name="TextBox 33"/>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35" name="TextBox 34"/>
            <p:cNvSpPr txBox="1"/>
            <p:nvPr/>
          </p:nvSpPr>
          <p:spPr>
            <a:xfrm>
              <a:off x="10589640" y="494116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grpSp>
      <p:sp>
        <p:nvSpPr>
          <p:cNvPr id="37" name="TextBox 36"/>
          <p:cNvSpPr txBox="1"/>
          <p:nvPr/>
        </p:nvSpPr>
        <p:spPr>
          <a:xfrm>
            <a:off x="6528048" y="6453336"/>
            <a:ext cx="5554726" cy="369332"/>
          </a:xfrm>
          <a:prstGeom prst="rect">
            <a:avLst/>
          </a:prstGeom>
          <a:noFill/>
        </p:spPr>
        <p:txBody>
          <a:bodyPr wrap="none" rtlCol="0">
            <a:spAutoFit/>
          </a:bodyPr>
          <a:lstStyle/>
          <a:p>
            <a:r>
              <a:rPr lang="en-US" sz="900" b="1" dirty="0" smtClean="0">
                <a:solidFill>
                  <a:schemeClr val="bg1">
                    <a:lumMod val="75000"/>
                  </a:schemeClr>
                </a:solidFill>
              </a:rPr>
              <a:t>Source</a:t>
            </a:r>
            <a:r>
              <a:rPr lang="en-US" sz="900" dirty="0">
                <a:solidFill>
                  <a:schemeClr val="bg1">
                    <a:lumMod val="75000"/>
                  </a:schemeClr>
                </a:solidFill>
              </a:rPr>
              <a:t>: McKinsey, “Enduring Ideas: The GE–McKinsey nine-box matrix”, from </a:t>
            </a:r>
            <a:r>
              <a:rPr lang="en-US" sz="900" dirty="0" smtClean="0">
                <a:solidFill>
                  <a:schemeClr val="bg1">
                    <a:lumMod val="75000"/>
                  </a:schemeClr>
                </a:solidFill>
              </a:rPr>
              <a:t>www.mckinsey.com/</a:t>
            </a:r>
          </a:p>
          <a:p>
            <a:r>
              <a:rPr lang="en-US" sz="900" dirty="0" smtClean="0">
                <a:solidFill>
                  <a:schemeClr val="bg1">
                    <a:lumMod val="75000"/>
                  </a:schemeClr>
                </a:solidFill>
              </a:rPr>
              <a:t>accessed </a:t>
            </a:r>
            <a:r>
              <a:rPr lang="en-US" sz="900" dirty="0">
                <a:solidFill>
                  <a:schemeClr val="bg1">
                    <a:lumMod val="75000"/>
                  </a:schemeClr>
                </a:solidFill>
              </a:rPr>
              <a:t>at http://www.mckinsey.com/insights/strategy/enduring_ideas_the_ge_and_mckinsey_nine-box_matrix</a:t>
            </a:r>
          </a:p>
        </p:txBody>
      </p:sp>
    </p:spTree>
    <p:extLst>
      <p:ext uri="{BB962C8B-B14F-4D97-AF65-F5344CB8AC3E}">
        <p14:creationId xmlns:p14="http://schemas.microsoft.com/office/powerpoint/2010/main" val="46202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smtClean="0"/>
              <a:t>The Multifactor </a:t>
            </a:r>
            <a:r>
              <a:rPr lang="en-US" dirty="0"/>
              <a:t>Portfolio Matrix</a:t>
            </a:r>
          </a:p>
        </p:txBody>
      </p:sp>
      <p:sp>
        <p:nvSpPr>
          <p:cNvPr id="5" name="Title 4"/>
          <p:cNvSpPr>
            <a:spLocks noGrp="1"/>
          </p:cNvSpPr>
          <p:nvPr>
            <p:ph type="title"/>
          </p:nvPr>
        </p:nvSpPr>
        <p:spPr/>
        <p:txBody>
          <a:bodyPr>
            <a:normAutofit/>
          </a:bodyPr>
          <a:lstStyle/>
          <a:p>
            <a:r>
              <a:rPr lang="en-US" dirty="0"/>
              <a:t>GE / McKinsey </a:t>
            </a:r>
            <a:r>
              <a:rPr lang="en-US" dirty="0" smtClean="0"/>
              <a:t>Matrix</a:t>
            </a:r>
            <a:endParaRPr lang="en-US" dirty="0"/>
          </a:p>
        </p:txBody>
      </p:sp>
      <p:sp>
        <p:nvSpPr>
          <p:cNvPr id="4" name="Slide Number Placeholder 3"/>
          <p:cNvSpPr>
            <a:spLocks noGrp="1"/>
          </p:cNvSpPr>
          <p:nvPr>
            <p:ph type="sldNum" sz="quarter" idx="12"/>
          </p:nvPr>
        </p:nvSpPr>
        <p:spPr/>
        <p:txBody>
          <a:bodyPr/>
          <a:lstStyle/>
          <a:p>
            <a:fld id="{F68327C5-B821-4FE9-A59A-A60D9EB59A9A}" type="slidenum">
              <a:rPr lang="en-US" smtClean="0"/>
              <a:t>26</a:t>
            </a:fld>
            <a:endParaRPr lang="en-US"/>
          </a:p>
        </p:txBody>
      </p:sp>
      <p:cxnSp>
        <p:nvCxnSpPr>
          <p:cNvPr id="65" name="Straight Arrow Connector 64"/>
          <p:cNvCxnSpPr/>
          <p:nvPr/>
        </p:nvCxnSpPr>
        <p:spPr>
          <a:xfrm flipH="1">
            <a:off x="733600" y="5539286"/>
            <a:ext cx="514161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5875211" y="1972168"/>
            <a:ext cx="0" cy="35671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1937856" y="5339230"/>
            <a:ext cx="2412968" cy="400110"/>
          </a:xfrm>
          <a:prstGeom prst="rect">
            <a:avLst/>
          </a:prstGeom>
          <a:solidFill>
            <a:schemeClr val="bg1"/>
          </a:solidFill>
        </p:spPr>
        <p:txBody>
          <a:bodyPr wrap="none" rtlCol="0" anchor="ctr">
            <a:spAutoFit/>
          </a:bodyPr>
          <a:lstStyle/>
          <a:p>
            <a:pPr algn="ctr"/>
            <a:r>
              <a:rPr lang="en-US" sz="2000" b="1" dirty="0" smtClean="0">
                <a:solidFill>
                  <a:prstClr val="black"/>
                </a:solidFill>
              </a:rPr>
              <a:t>BUSINESS STRENGTH</a:t>
            </a:r>
            <a:endParaRPr lang="en-US" sz="2000" b="1" dirty="0">
              <a:solidFill>
                <a:prstClr val="black"/>
              </a:solidFill>
            </a:endParaRPr>
          </a:p>
        </p:txBody>
      </p:sp>
      <p:sp>
        <p:nvSpPr>
          <p:cNvPr id="69" name="Rectangle 68"/>
          <p:cNvSpPr/>
          <p:nvPr/>
        </p:nvSpPr>
        <p:spPr>
          <a:xfrm>
            <a:off x="2366771" y="4198731"/>
            <a:ext cx="1558127" cy="1033490"/>
          </a:xfrm>
          <a:prstGeom prst="rect">
            <a:avLst/>
          </a:prstGeom>
          <a:solidFill>
            <a:srgbClr val="C0392B"/>
          </a:solidFill>
          <a:ln w="12700" cap="flat" cmpd="sng" algn="ctr">
            <a:noFill/>
            <a:prstDash val="solid"/>
            <a:miter lim="800000"/>
          </a:ln>
          <a:effectLst/>
        </p:spPr>
        <p:txBody>
          <a:bodyPr rtlCol="0" anchor="ctr"/>
          <a:lstStyle/>
          <a:p>
            <a:pPr algn="ctr"/>
            <a:endParaRPr lang="en-US" sz="1400" kern="0" dirty="0">
              <a:solidFill>
                <a:prstClr val="white"/>
              </a:solidFill>
              <a:effectLst>
                <a:outerShdw blurRad="38100" dist="38100" dir="2700000" algn="tl">
                  <a:srgbClr val="000000">
                    <a:alpha val="43137"/>
                  </a:srgbClr>
                </a:outerShdw>
              </a:effectLst>
            </a:endParaRPr>
          </a:p>
        </p:txBody>
      </p:sp>
      <p:sp>
        <p:nvSpPr>
          <p:cNvPr id="70" name="Rectangle 69"/>
          <p:cNvSpPr/>
          <p:nvPr/>
        </p:nvSpPr>
        <p:spPr>
          <a:xfrm>
            <a:off x="2366771" y="1974885"/>
            <a:ext cx="1558127" cy="1033490"/>
          </a:xfrm>
          <a:prstGeom prst="rect">
            <a:avLst/>
          </a:prstGeom>
          <a:solidFill>
            <a:srgbClr val="9BBB59"/>
          </a:solidFill>
          <a:ln w="12700" cap="flat" cmpd="sng" algn="ctr">
            <a:noFill/>
            <a:prstDash val="solid"/>
            <a:miter lim="800000"/>
          </a:ln>
          <a:effectLst/>
        </p:spPr>
        <p:txBody>
          <a:bodyPr rtlCol="0" anchor="ctr"/>
          <a:lstStyle/>
          <a:p>
            <a:pPr algn="ctr"/>
            <a:endParaRPr lang="en-US" sz="1400" kern="0" dirty="0">
              <a:solidFill>
                <a:prstClr val="white"/>
              </a:solidFill>
              <a:effectLst>
                <a:outerShdw blurRad="38100" dist="38100" dir="2700000" algn="tl">
                  <a:srgbClr val="000000">
                    <a:alpha val="43137"/>
                  </a:srgbClr>
                </a:outerShdw>
              </a:effectLst>
            </a:endParaRPr>
          </a:p>
        </p:txBody>
      </p:sp>
      <p:sp>
        <p:nvSpPr>
          <p:cNvPr id="71" name="Rectangle 70"/>
          <p:cNvSpPr/>
          <p:nvPr/>
        </p:nvSpPr>
        <p:spPr>
          <a:xfrm>
            <a:off x="2366771" y="3086809"/>
            <a:ext cx="1558127" cy="1033490"/>
          </a:xfrm>
          <a:prstGeom prst="rect">
            <a:avLst/>
          </a:prstGeom>
          <a:solidFill>
            <a:srgbClr val="F39C12"/>
          </a:solidFill>
          <a:ln w="12700" cap="flat" cmpd="sng" algn="ctr">
            <a:noFill/>
            <a:prstDash val="solid"/>
            <a:miter lim="800000"/>
          </a:ln>
          <a:effectLst/>
        </p:spPr>
        <p:txBody>
          <a:bodyPr rtlCol="0" anchor="ctr"/>
          <a:lstStyle/>
          <a:p>
            <a:pPr algn="ctr"/>
            <a:r>
              <a:rPr lang="en-US" sz="2400" b="1" kern="0" dirty="0" smtClean="0">
                <a:solidFill>
                  <a:prstClr val="white"/>
                </a:solidFill>
                <a:effectLst>
                  <a:outerShdw blurRad="38100" dist="38100" dir="2700000" algn="tl">
                    <a:srgbClr val="000000">
                      <a:alpha val="43137"/>
                    </a:srgbClr>
                  </a:outerShdw>
                </a:effectLst>
              </a:rPr>
              <a:t>Selectivity / Earnings</a:t>
            </a:r>
            <a:endParaRPr lang="en-US" sz="1200" kern="0" dirty="0">
              <a:solidFill>
                <a:prstClr val="white"/>
              </a:solidFill>
              <a:effectLst>
                <a:outerShdw blurRad="38100" dist="38100" dir="2700000" algn="tl">
                  <a:srgbClr val="000000">
                    <a:alpha val="43137"/>
                  </a:srgbClr>
                </a:outerShdw>
              </a:effectLst>
            </a:endParaRPr>
          </a:p>
        </p:txBody>
      </p:sp>
      <p:sp>
        <p:nvSpPr>
          <p:cNvPr id="72" name="Rectangle 71"/>
          <p:cNvSpPr/>
          <p:nvPr/>
        </p:nvSpPr>
        <p:spPr>
          <a:xfrm>
            <a:off x="4001857" y="4198731"/>
            <a:ext cx="1558127" cy="1033490"/>
          </a:xfrm>
          <a:prstGeom prst="rect">
            <a:avLst/>
          </a:prstGeom>
          <a:solidFill>
            <a:srgbClr val="C0392B"/>
          </a:solidFill>
          <a:ln w="12700" cap="flat" cmpd="sng" algn="ctr">
            <a:noFill/>
            <a:prstDash val="solid"/>
            <a:miter lim="800000"/>
          </a:ln>
          <a:effectLst/>
        </p:spPr>
        <p:txBody>
          <a:bodyPr rtlCol="0" anchor="ctr"/>
          <a:lstStyle/>
          <a:p>
            <a:pPr algn="ctr"/>
            <a:r>
              <a:rPr lang="en-US" sz="2400" b="1" kern="0" dirty="0" smtClean="0">
                <a:solidFill>
                  <a:prstClr val="white"/>
                </a:solidFill>
                <a:effectLst>
                  <a:outerShdw blurRad="38100" dist="38100" dir="2700000" algn="tl">
                    <a:srgbClr val="000000">
                      <a:alpha val="43137"/>
                    </a:srgbClr>
                  </a:outerShdw>
                </a:effectLst>
              </a:rPr>
              <a:t>Harvest / Divest</a:t>
            </a:r>
            <a:endParaRPr lang="en-US" sz="1200" kern="0" dirty="0">
              <a:solidFill>
                <a:prstClr val="white"/>
              </a:solidFill>
              <a:effectLst>
                <a:outerShdw blurRad="38100" dist="38100" dir="2700000" algn="tl">
                  <a:srgbClr val="000000">
                    <a:alpha val="43137"/>
                  </a:srgbClr>
                </a:outerShdw>
              </a:effectLst>
            </a:endParaRPr>
          </a:p>
        </p:txBody>
      </p:sp>
      <p:sp>
        <p:nvSpPr>
          <p:cNvPr id="73" name="Rectangle 72"/>
          <p:cNvSpPr/>
          <p:nvPr/>
        </p:nvSpPr>
        <p:spPr>
          <a:xfrm>
            <a:off x="4001857" y="1974885"/>
            <a:ext cx="1558127" cy="1033490"/>
          </a:xfrm>
          <a:prstGeom prst="rect">
            <a:avLst/>
          </a:prstGeom>
          <a:solidFill>
            <a:srgbClr val="F39C12"/>
          </a:solidFill>
          <a:ln w="12700" cap="flat" cmpd="sng" algn="ctr">
            <a:noFill/>
            <a:prstDash val="solid"/>
            <a:miter lim="800000"/>
          </a:ln>
          <a:effectLst/>
        </p:spPr>
        <p:txBody>
          <a:bodyPr rtlCol="0" anchor="ctr"/>
          <a:lstStyle/>
          <a:p>
            <a:pPr algn="ctr"/>
            <a:endParaRPr lang="en-US" sz="1400" kern="0" dirty="0">
              <a:solidFill>
                <a:prstClr val="white"/>
              </a:solidFill>
              <a:effectLst>
                <a:outerShdw blurRad="38100" dist="38100" dir="2700000" algn="tl">
                  <a:srgbClr val="000000">
                    <a:alpha val="43137"/>
                  </a:srgbClr>
                </a:outerShdw>
              </a:effectLst>
            </a:endParaRPr>
          </a:p>
        </p:txBody>
      </p:sp>
      <p:sp>
        <p:nvSpPr>
          <p:cNvPr id="74" name="Rectangle 73"/>
          <p:cNvSpPr/>
          <p:nvPr/>
        </p:nvSpPr>
        <p:spPr>
          <a:xfrm>
            <a:off x="4001857" y="3086809"/>
            <a:ext cx="1558127" cy="1033490"/>
          </a:xfrm>
          <a:prstGeom prst="rect">
            <a:avLst/>
          </a:prstGeom>
          <a:solidFill>
            <a:srgbClr val="C0392B"/>
          </a:solidFill>
          <a:ln w="12700" cap="flat" cmpd="sng" algn="ctr">
            <a:noFill/>
            <a:prstDash val="solid"/>
            <a:miter lim="800000"/>
          </a:ln>
          <a:effectLst/>
        </p:spPr>
        <p:txBody>
          <a:bodyPr rtlCol="0" anchor="ctr"/>
          <a:lstStyle/>
          <a:p>
            <a:pPr algn="ctr"/>
            <a:endParaRPr lang="en-US" sz="1400" kern="0" dirty="0">
              <a:solidFill>
                <a:prstClr val="white"/>
              </a:solidFill>
              <a:effectLst>
                <a:outerShdw blurRad="38100" dist="38100" dir="2700000" algn="tl">
                  <a:srgbClr val="000000">
                    <a:alpha val="43137"/>
                  </a:srgbClr>
                </a:outerShdw>
              </a:effectLst>
            </a:endParaRPr>
          </a:p>
        </p:txBody>
      </p:sp>
      <p:sp>
        <p:nvSpPr>
          <p:cNvPr id="75" name="Rectangle 74"/>
          <p:cNvSpPr/>
          <p:nvPr/>
        </p:nvSpPr>
        <p:spPr>
          <a:xfrm>
            <a:off x="733600" y="4198731"/>
            <a:ext cx="1558127" cy="1033490"/>
          </a:xfrm>
          <a:prstGeom prst="rect">
            <a:avLst/>
          </a:prstGeom>
          <a:solidFill>
            <a:srgbClr val="F39C12"/>
          </a:solidFill>
          <a:ln w="12700" cap="flat" cmpd="sng" algn="ctr">
            <a:noFill/>
            <a:prstDash val="solid"/>
            <a:miter lim="800000"/>
          </a:ln>
          <a:effectLst/>
        </p:spPr>
        <p:txBody>
          <a:bodyPr rtlCol="0" anchor="ctr"/>
          <a:lstStyle/>
          <a:p>
            <a:pPr algn="ctr"/>
            <a:endParaRPr lang="en-US" sz="1400" kern="0" dirty="0">
              <a:solidFill>
                <a:prstClr val="white"/>
              </a:solidFill>
              <a:effectLst>
                <a:outerShdw blurRad="38100" dist="38100" dir="2700000" algn="tl">
                  <a:srgbClr val="000000">
                    <a:alpha val="43137"/>
                  </a:srgbClr>
                </a:outerShdw>
              </a:effectLst>
            </a:endParaRPr>
          </a:p>
        </p:txBody>
      </p:sp>
      <p:sp>
        <p:nvSpPr>
          <p:cNvPr id="76" name="Rectangle 75"/>
          <p:cNvSpPr/>
          <p:nvPr/>
        </p:nvSpPr>
        <p:spPr>
          <a:xfrm>
            <a:off x="731685" y="1974885"/>
            <a:ext cx="1558127" cy="1033490"/>
          </a:xfrm>
          <a:prstGeom prst="rect">
            <a:avLst/>
          </a:prstGeom>
          <a:solidFill>
            <a:srgbClr val="9BBB59"/>
          </a:solidFill>
          <a:ln w="12700" cap="flat" cmpd="sng" algn="ctr">
            <a:noFill/>
            <a:prstDash val="solid"/>
            <a:miter lim="800000"/>
          </a:ln>
          <a:effectLst/>
        </p:spPr>
        <p:txBody>
          <a:bodyPr rtlCol="0" anchor="ctr"/>
          <a:lstStyle/>
          <a:p>
            <a:pPr algn="ctr"/>
            <a:r>
              <a:rPr lang="en-US" sz="2400" b="1" kern="0" dirty="0" smtClean="0">
                <a:solidFill>
                  <a:prstClr val="white"/>
                </a:solidFill>
                <a:effectLst>
                  <a:outerShdw blurRad="38100" dist="38100" dir="2700000" algn="tl">
                    <a:srgbClr val="000000">
                      <a:alpha val="43137"/>
                    </a:srgbClr>
                  </a:outerShdw>
                </a:effectLst>
              </a:rPr>
              <a:t>Invest / Grow</a:t>
            </a:r>
            <a:endParaRPr lang="en-US" sz="2400" b="1" kern="0" dirty="0">
              <a:solidFill>
                <a:prstClr val="white"/>
              </a:solidFill>
              <a:effectLst>
                <a:outerShdw blurRad="38100" dist="38100" dir="2700000" algn="tl">
                  <a:srgbClr val="000000">
                    <a:alpha val="43137"/>
                  </a:srgbClr>
                </a:outerShdw>
              </a:effectLst>
            </a:endParaRPr>
          </a:p>
        </p:txBody>
      </p:sp>
      <p:sp>
        <p:nvSpPr>
          <p:cNvPr id="77" name="Rectangle 76"/>
          <p:cNvSpPr/>
          <p:nvPr/>
        </p:nvSpPr>
        <p:spPr>
          <a:xfrm>
            <a:off x="733600" y="3086808"/>
            <a:ext cx="1558127" cy="1033490"/>
          </a:xfrm>
          <a:prstGeom prst="rect">
            <a:avLst/>
          </a:prstGeom>
          <a:solidFill>
            <a:srgbClr val="9BBB59"/>
          </a:solidFill>
          <a:ln w="12700" cap="flat" cmpd="sng" algn="ctr">
            <a:noFill/>
            <a:prstDash val="solid"/>
            <a:miter lim="800000"/>
          </a:ln>
          <a:effectLst/>
        </p:spPr>
        <p:txBody>
          <a:bodyPr rtlCol="0" anchor="ctr"/>
          <a:lstStyle/>
          <a:p>
            <a:pPr algn="ctr"/>
            <a:endParaRPr lang="en-US" sz="1400" kern="0" dirty="0">
              <a:solidFill>
                <a:prstClr val="white"/>
              </a:solidFill>
              <a:effectLst>
                <a:outerShdw blurRad="38100" dist="38100" dir="2700000" algn="tl">
                  <a:srgbClr val="000000">
                    <a:alpha val="43137"/>
                  </a:srgbClr>
                </a:outerShdw>
              </a:effectLst>
            </a:endParaRPr>
          </a:p>
        </p:txBody>
      </p:sp>
      <p:sp>
        <p:nvSpPr>
          <p:cNvPr id="78" name="TextBox 77"/>
          <p:cNvSpPr txBox="1"/>
          <p:nvPr/>
        </p:nvSpPr>
        <p:spPr>
          <a:xfrm>
            <a:off x="733599" y="1562374"/>
            <a:ext cx="1558127" cy="415498"/>
          </a:xfrm>
          <a:prstGeom prst="rect">
            <a:avLst/>
          </a:prstGeom>
          <a:noFill/>
        </p:spPr>
        <p:txBody>
          <a:bodyPr wrap="square" bIns="182880" rtlCol="0" anchor="b">
            <a:spAutoFit/>
          </a:bodyPr>
          <a:lstStyle>
            <a:defPPr>
              <a:defRPr lang="fr-FR"/>
            </a:defPPr>
            <a:lvl1pPr algn="ctr"/>
          </a:lstStyle>
          <a:p>
            <a:r>
              <a:rPr lang="en-US" sz="1200" dirty="0" smtClean="0">
                <a:solidFill>
                  <a:schemeClr val="tx1">
                    <a:lumMod val="65000"/>
                    <a:lumOff val="35000"/>
                  </a:schemeClr>
                </a:solidFill>
              </a:rPr>
              <a:t>Strong</a:t>
            </a:r>
            <a:endParaRPr lang="en-US" sz="1200" dirty="0">
              <a:solidFill>
                <a:schemeClr val="tx1">
                  <a:lumMod val="65000"/>
                  <a:lumOff val="35000"/>
                </a:schemeClr>
              </a:solidFill>
            </a:endParaRPr>
          </a:p>
        </p:txBody>
      </p:sp>
      <p:sp>
        <p:nvSpPr>
          <p:cNvPr id="79" name="TextBox 78"/>
          <p:cNvSpPr txBox="1"/>
          <p:nvPr/>
        </p:nvSpPr>
        <p:spPr>
          <a:xfrm rot="16200000">
            <a:off x="22158" y="2283881"/>
            <a:ext cx="1027514" cy="415498"/>
          </a:xfrm>
          <a:prstGeom prst="rect">
            <a:avLst/>
          </a:prstGeom>
          <a:noFill/>
        </p:spPr>
        <p:txBody>
          <a:bodyPr wrap="square" bIns="182880" rtlCol="0" anchor="b">
            <a:spAutoFit/>
          </a:bodyPr>
          <a:lstStyle/>
          <a:p>
            <a:pPr algn="ctr"/>
            <a:r>
              <a:rPr lang="en-US" sz="1200" dirty="0" smtClean="0">
                <a:solidFill>
                  <a:schemeClr val="tx1">
                    <a:lumMod val="65000"/>
                    <a:lumOff val="35000"/>
                  </a:schemeClr>
                </a:solidFill>
              </a:rPr>
              <a:t>High</a:t>
            </a:r>
            <a:endParaRPr lang="en-US" sz="1200" dirty="0">
              <a:solidFill>
                <a:schemeClr val="tx1">
                  <a:lumMod val="65000"/>
                  <a:lumOff val="35000"/>
                </a:schemeClr>
              </a:solidFill>
            </a:endParaRPr>
          </a:p>
        </p:txBody>
      </p:sp>
      <p:sp>
        <p:nvSpPr>
          <p:cNvPr id="80" name="TextBox 79"/>
          <p:cNvSpPr txBox="1"/>
          <p:nvPr/>
        </p:nvSpPr>
        <p:spPr>
          <a:xfrm>
            <a:off x="2368686" y="1562374"/>
            <a:ext cx="1558127" cy="415498"/>
          </a:xfrm>
          <a:prstGeom prst="rect">
            <a:avLst/>
          </a:prstGeom>
          <a:noFill/>
        </p:spPr>
        <p:txBody>
          <a:bodyPr wrap="square" bIns="182880" rtlCol="0" anchor="b">
            <a:spAutoFit/>
          </a:bodyPr>
          <a:lstStyle>
            <a:defPPr>
              <a:defRPr lang="fr-FR"/>
            </a:defPPr>
            <a:lvl1pPr algn="ctr"/>
          </a:lstStyle>
          <a:p>
            <a:r>
              <a:rPr lang="en-US" sz="1200" dirty="0" smtClean="0">
                <a:solidFill>
                  <a:schemeClr val="tx1">
                    <a:lumMod val="65000"/>
                    <a:lumOff val="35000"/>
                  </a:schemeClr>
                </a:solidFill>
              </a:rPr>
              <a:t>Medium</a:t>
            </a:r>
            <a:endParaRPr lang="en-US" sz="1200" dirty="0">
              <a:solidFill>
                <a:schemeClr val="tx1">
                  <a:lumMod val="65000"/>
                  <a:lumOff val="35000"/>
                </a:schemeClr>
              </a:solidFill>
            </a:endParaRPr>
          </a:p>
        </p:txBody>
      </p:sp>
      <p:sp>
        <p:nvSpPr>
          <p:cNvPr id="81" name="TextBox 80"/>
          <p:cNvSpPr txBox="1"/>
          <p:nvPr/>
        </p:nvSpPr>
        <p:spPr>
          <a:xfrm>
            <a:off x="4003771" y="1562374"/>
            <a:ext cx="1558127" cy="415498"/>
          </a:xfrm>
          <a:prstGeom prst="rect">
            <a:avLst/>
          </a:prstGeom>
          <a:noFill/>
        </p:spPr>
        <p:txBody>
          <a:bodyPr wrap="square" bIns="182880" rtlCol="0" anchor="b">
            <a:spAutoFit/>
          </a:bodyPr>
          <a:lstStyle>
            <a:defPPr>
              <a:defRPr lang="fr-FR"/>
            </a:defPPr>
            <a:lvl1pPr algn="ctr"/>
          </a:lstStyle>
          <a:p>
            <a:r>
              <a:rPr lang="en-US" sz="1200" dirty="0" smtClean="0">
                <a:solidFill>
                  <a:schemeClr val="tx1">
                    <a:lumMod val="65000"/>
                    <a:lumOff val="35000"/>
                  </a:schemeClr>
                </a:solidFill>
              </a:rPr>
              <a:t>Low</a:t>
            </a:r>
            <a:endParaRPr lang="en-US" sz="1200" dirty="0">
              <a:solidFill>
                <a:schemeClr val="tx1">
                  <a:lumMod val="65000"/>
                  <a:lumOff val="35000"/>
                </a:schemeClr>
              </a:solidFill>
            </a:endParaRPr>
          </a:p>
        </p:txBody>
      </p:sp>
      <p:sp>
        <p:nvSpPr>
          <p:cNvPr id="82" name="TextBox 81"/>
          <p:cNvSpPr txBox="1"/>
          <p:nvPr/>
        </p:nvSpPr>
        <p:spPr>
          <a:xfrm rot="16200000">
            <a:off x="22158" y="3397117"/>
            <a:ext cx="1027514" cy="415498"/>
          </a:xfrm>
          <a:prstGeom prst="rect">
            <a:avLst/>
          </a:prstGeom>
          <a:noFill/>
        </p:spPr>
        <p:txBody>
          <a:bodyPr wrap="square" bIns="182880" rtlCol="0" anchor="b">
            <a:spAutoFit/>
          </a:bodyPr>
          <a:lstStyle/>
          <a:p>
            <a:pPr algn="ctr"/>
            <a:r>
              <a:rPr lang="en-US" sz="1200" dirty="0" smtClean="0">
                <a:solidFill>
                  <a:schemeClr val="tx1">
                    <a:lumMod val="65000"/>
                    <a:lumOff val="35000"/>
                  </a:schemeClr>
                </a:solidFill>
              </a:rPr>
              <a:t>Medium</a:t>
            </a:r>
            <a:endParaRPr lang="en-US" sz="1200" dirty="0">
              <a:solidFill>
                <a:schemeClr val="tx1">
                  <a:lumMod val="65000"/>
                  <a:lumOff val="35000"/>
                </a:schemeClr>
              </a:solidFill>
            </a:endParaRPr>
          </a:p>
        </p:txBody>
      </p:sp>
      <p:sp>
        <p:nvSpPr>
          <p:cNvPr id="83" name="TextBox 82"/>
          <p:cNvSpPr txBox="1"/>
          <p:nvPr/>
        </p:nvSpPr>
        <p:spPr>
          <a:xfrm rot="16200000">
            <a:off x="22158" y="4510353"/>
            <a:ext cx="1027514" cy="415498"/>
          </a:xfrm>
          <a:prstGeom prst="rect">
            <a:avLst/>
          </a:prstGeom>
          <a:noFill/>
        </p:spPr>
        <p:txBody>
          <a:bodyPr wrap="square" bIns="182880" rtlCol="0" anchor="b">
            <a:spAutoFit/>
          </a:bodyPr>
          <a:lstStyle/>
          <a:p>
            <a:pPr algn="ctr"/>
            <a:r>
              <a:rPr lang="en-US" sz="1200" dirty="0" smtClean="0">
                <a:solidFill>
                  <a:schemeClr val="tx1">
                    <a:lumMod val="65000"/>
                    <a:lumOff val="35000"/>
                  </a:schemeClr>
                </a:solidFill>
              </a:rPr>
              <a:t>Low</a:t>
            </a:r>
            <a:endParaRPr lang="en-US" sz="1200" dirty="0">
              <a:solidFill>
                <a:schemeClr val="tx1">
                  <a:lumMod val="65000"/>
                  <a:lumOff val="35000"/>
                </a:schemeClr>
              </a:solidFill>
            </a:endParaRPr>
          </a:p>
        </p:txBody>
      </p:sp>
      <p:sp>
        <p:nvSpPr>
          <p:cNvPr id="26" name="TextBox 25"/>
          <p:cNvSpPr txBox="1"/>
          <p:nvPr/>
        </p:nvSpPr>
        <p:spPr>
          <a:xfrm rot="16200000">
            <a:off x="4936753" y="3277744"/>
            <a:ext cx="2018180" cy="661720"/>
          </a:xfrm>
          <a:prstGeom prst="rect">
            <a:avLst/>
          </a:prstGeom>
          <a:solidFill>
            <a:schemeClr val="bg1"/>
          </a:solidFill>
        </p:spPr>
        <p:txBody>
          <a:bodyPr wrap="none" tIns="0" rtlCol="0" anchor="ctr">
            <a:spAutoFit/>
          </a:bodyPr>
          <a:lstStyle/>
          <a:p>
            <a:pPr algn="ctr"/>
            <a:r>
              <a:rPr lang="en-US" sz="2000" b="1" dirty="0"/>
              <a:t>MARKET</a:t>
            </a:r>
          </a:p>
          <a:p>
            <a:pPr algn="ctr"/>
            <a:r>
              <a:rPr lang="en-US" sz="2000" b="1" dirty="0" smtClean="0"/>
              <a:t>ATTRACTIVENESS</a:t>
            </a:r>
            <a:endParaRPr lang="en-US" sz="2000" b="1" dirty="0"/>
          </a:p>
        </p:txBody>
      </p:sp>
      <p:sp>
        <p:nvSpPr>
          <p:cNvPr id="30" name="Rectangle 29"/>
          <p:cNvSpPr/>
          <p:nvPr/>
        </p:nvSpPr>
        <p:spPr>
          <a:xfrm>
            <a:off x="6959600" y="1526332"/>
            <a:ext cx="4800600" cy="4985980"/>
          </a:xfrm>
          <a:prstGeom prst="rect">
            <a:avLst/>
          </a:prstGeom>
        </p:spPr>
        <p:txBody>
          <a:bodyPr wrap="square">
            <a:spAutoFit/>
          </a:bodyPr>
          <a:lstStyle/>
          <a:p>
            <a:pPr marL="342900" indent="-342900">
              <a:spcBef>
                <a:spcPts val="1800"/>
              </a:spcBef>
              <a:buFont typeface="Wingdings" panose="05000000000000000000" pitchFamily="2" charset="2"/>
              <a:buChar char="§"/>
            </a:pPr>
            <a:r>
              <a:rPr lang="en-US" sz="2400" dirty="0"/>
              <a:t>Lorem ipsum dolor sit </a:t>
            </a:r>
            <a:r>
              <a:rPr lang="en-US" sz="2400" dirty="0" err="1"/>
              <a:t>amet</a:t>
            </a:r>
            <a:r>
              <a:rPr lang="en-US" sz="2400" dirty="0"/>
              <a:t>, has </a:t>
            </a:r>
            <a:r>
              <a:rPr lang="en-US" sz="2400" dirty="0" err="1"/>
              <a:t>meis</a:t>
            </a:r>
            <a:r>
              <a:rPr lang="en-US" sz="2400" dirty="0"/>
              <a:t> dicta </a:t>
            </a:r>
            <a:r>
              <a:rPr lang="en-US" sz="2400" dirty="0" err="1"/>
              <a:t>eloquentiam</a:t>
            </a:r>
            <a:r>
              <a:rPr lang="en-US" sz="2400" dirty="0"/>
              <a:t> at. </a:t>
            </a:r>
            <a:r>
              <a:rPr lang="en-US" sz="2400" dirty="0" err="1"/>
              <a:t>Eius</a:t>
            </a:r>
            <a:r>
              <a:rPr lang="en-US" sz="2400" dirty="0"/>
              <a:t> </a:t>
            </a:r>
            <a:r>
              <a:rPr lang="en-US" sz="2400" dirty="0" err="1"/>
              <a:t>forensibus</a:t>
            </a:r>
            <a:r>
              <a:rPr lang="en-US" sz="2400" dirty="0"/>
              <a:t> </a:t>
            </a:r>
            <a:r>
              <a:rPr lang="en-US" sz="2400" dirty="0" err="1"/>
              <a:t>usu</a:t>
            </a:r>
            <a:r>
              <a:rPr lang="en-US" sz="2400" dirty="0"/>
              <a:t> cu impetus </a:t>
            </a:r>
            <a:r>
              <a:rPr lang="en-US" sz="2400" dirty="0" err="1"/>
              <a:t>tamquam</a:t>
            </a:r>
            <a:r>
              <a:rPr lang="en-US" sz="2400" dirty="0"/>
              <a:t> </a:t>
            </a:r>
            <a:r>
              <a:rPr lang="en-US" sz="2400" dirty="0" err="1"/>
              <a:t>te</a:t>
            </a:r>
            <a:r>
              <a:rPr lang="en-US" sz="2400" dirty="0"/>
              <a:t> cum, </a:t>
            </a:r>
            <a:r>
              <a:rPr lang="en-US" sz="2400" dirty="0" err="1"/>
              <a:t>eu</a:t>
            </a:r>
            <a:r>
              <a:rPr lang="en-US" sz="2400" dirty="0"/>
              <a:t> </a:t>
            </a:r>
            <a:r>
              <a:rPr lang="en-US" sz="2400" dirty="0" err="1"/>
              <a:t>eam</a:t>
            </a:r>
            <a:endParaRPr lang="en-US" sz="2400" dirty="0"/>
          </a:p>
          <a:p>
            <a:pPr marL="342900" indent="-342900">
              <a:spcBef>
                <a:spcPts val="1800"/>
              </a:spcBef>
              <a:buFont typeface="Wingdings" panose="05000000000000000000" pitchFamily="2" charset="2"/>
              <a:buChar char="§"/>
            </a:pPr>
            <a:r>
              <a:rPr lang="en-US" sz="2400" dirty="0"/>
              <a:t>Lorem ipsum dolor sit </a:t>
            </a:r>
            <a:r>
              <a:rPr lang="en-US" sz="2400" dirty="0" err="1"/>
              <a:t>amet</a:t>
            </a:r>
            <a:r>
              <a:rPr lang="en-US" sz="2400" dirty="0"/>
              <a:t>, has </a:t>
            </a:r>
            <a:r>
              <a:rPr lang="en-US" sz="2400" dirty="0" err="1"/>
              <a:t>meis</a:t>
            </a:r>
            <a:r>
              <a:rPr lang="en-US" sz="2400" dirty="0"/>
              <a:t> dicta </a:t>
            </a:r>
            <a:r>
              <a:rPr lang="en-US" sz="2400" dirty="0" err="1"/>
              <a:t>eloquentiam</a:t>
            </a:r>
            <a:r>
              <a:rPr lang="en-US" sz="2400" dirty="0"/>
              <a:t> at. </a:t>
            </a:r>
            <a:r>
              <a:rPr lang="en-US" sz="2400" dirty="0" err="1"/>
              <a:t>Eius</a:t>
            </a:r>
            <a:r>
              <a:rPr lang="en-US" sz="2400" dirty="0"/>
              <a:t> </a:t>
            </a:r>
            <a:r>
              <a:rPr lang="en-US" sz="2400" dirty="0" err="1"/>
              <a:t>forensibus</a:t>
            </a:r>
            <a:r>
              <a:rPr lang="en-US" sz="2400" dirty="0"/>
              <a:t> </a:t>
            </a:r>
            <a:r>
              <a:rPr lang="en-US" sz="2400" dirty="0" err="1"/>
              <a:t>usu</a:t>
            </a:r>
            <a:r>
              <a:rPr lang="en-US" sz="2400" dirty="0"/>
              <a:t> cu impetus </a:t>
            </a:r>
            <a:r>
              <a:rPr lang="en-US" sz="2400" dirty="0" err="1"/>
              <a:t>tamquam</a:t>
            </a:r>
            <a:r>
              <a:rPr lang="en-US" sz="2400" dirty="0"/>
              <a:t> </a:t>
            </a:r>
            <a:r>
              <a:rPr lang="en-US" sz="2400" dirty="0" err="1"/>
              <a:t>te</a:t>
            </a:r>
            <a:r>
              <a:rPr lang="en-US" sz="2400" dirty="0"/>
              <a:t> cum, </a:t>
            </a:r>
            <a:r>
              <a:rPr lang="en-US" sz="2400" dirty="0" err="1"/>
              <a:t>eu</a:t>
            </a:r>
            <a:r>
              <a:rPr lang="en-US" sz="2400" dirty="0"/>
              <a:t> </a:t>
            </a:r>
            <a:r>
              <a:rPr lang="en-US" sz="2400" dirty="0" err="1"/>
              <a:t>eam</a:t>
            </a:r>
            <a:endParaRPr lang="en-US" sz="2400" dirty="0"/>
          </a:p>
          <a:p>
            <a:pPr marL="342900" indent="-342900">
              <a:spcBef>
                <a:spcPts val="1800"/>
              </a:spcBef>
              <a:buFont typeface="Wingdings" panose="05000000000000000000" pitchFamily="2" charset="2"/>
              <a:buChar char="§"/>
            </a:pPr>
            <a:r>
              <a:rPr lang="en-US" sz="2400" dirty="0"/>
              <a:t>Lorem ipsum dolor sit </a:t>
            </a:r>
            <a:r>
              <a:rPr lang="en-US" sz="2400" dirty="0" err="1"/>
              <a:t>amet</a:t>
            </a:r>
            <a:r>
              <a:rPr lang="en-US" sz="2400" dirty="0"/>
              <a:t>, has </a:t>
            </a:r>
            <a:r>
              <a:rPr lang="en-US" sz="2400" dirty="0" err="1"/>
              <a:t>meis</a:t>
            </a:r>
            <a:r>
              <a:rPr lang="en-US" sz="2400" dirty="0"/>
              <a:t> dicta </a:t>
            </a:r>
            <a:r>
              <a:rPr lang="en-US" sz="2400" dirty="0" err="1"/>
              <a:t>eloquentiam</a:t>
            </a:r>
            <a:r>
              <a:rPr lang="en-US" sz="2400" dirty="0"/>
              <a:t> at. </a:t>
            </a:r>
            <a:r>
              <a:rPr lang="en-US" sz="2400" dirty="0" err="1"/>
              <a:t>Eius</a:t>
            </a:r>
            <a:r>
              <a:rPr lang="en-US" sz="2400" dirty="0"/>
              <a:t> </a:t>
            </a:r>
            <a:r>
              <a:rPr lang="en-US" sz="2400" dirty="0" err="1"/>
              <a:t>forensibus</a:t>
            </a:r>
            <a:r>
              <a:rPr lang="en-US" sz="2400" dirty="0"/>
              <a:t> </a:t>
            </a:r>
            <a:r>
              <a:rPr lang="en-US" sz="2400" dirty="0" err="1"/>
              <a:t>usu</a:t>
            </a:r>
            <a:r>
              <a:rPr lang="en-US" sz="2400" dirty="0"/>
              <a:t> cu impetus </a:t>
            </a:r>
            <a:r>
              <a:rPr lang="en-US" sz="2400" dirty="0" err="1"/>
              <a:t>tamquam</a:t>
            </a:r>
            <a:r>
              <a:rPr lang="en-US" sz="2400" dirty="0"/>
              <a:t> </a:t>
            </a:r>
            <a:r>
              <a:rPr lang="en-US" sz="2400" dirty="0" err="1"/>
              <a:t>te</a:t>
            </a:r>
            <a:r>
              <a:rPr lang="en-US" sz="2400" dirty="0"/>
              <a:t> cum, </a:t>
            </a:r>
            <a:r>
              <a:rPr lang="en-US" sz="2400" dirty="0" err="1"/>
              <a:t>eu</a:t>
            </a:r>
            <a:r>
              <a:rPr lang="en-US" sz="2400" dirty="0"/>
              <a:t> </a:t>
            </a:r>
            <a:r>
              <a:rPr lang="en-US" sz="2400" dirty="0" err="1"/>
              <a:t>eam</a:t>
            </a:r>
            <a:endParaRPr lang="en-US" sz="2400" dirty="0"/>
          </a:p>
        </p:txBody>
      </p:sp>
    </p:spTree>
    <p:extLst>
      <p:ext uri="{BB962C8B-B14F-4D97-AF65-F5344CB8AC3E}">
        <p14:creationId xmlns:p14="http://schemas.microsoft.com/office/powerpoint/2010/main" val="17106880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smtClean="0"/>
              <a:t>The Multifactor </a:t>
            </a:r>
            <a:r>
              <a:rPr lang="en-US" dirty="0"/>
              <a:t>Portfolio Matrix</a:t>
            </a:r>
          </a:p>
        </p:txBody>
      </p:sp>
      <p:sp>
        <p:nvSpPr>
          <p:cNvPr id="5" name="Title 4"/>
          <p:cNvSpPr>
            <a:spLocks noGrp="1"/>
          </p:cNvSpPr>
          <p:nvPr>
            <p:ph type="title"/>
          </p:nvPr>
        </p:nvSpPr>
        <p:spPr/>
        <p:txBody>
          <a:bodyPr>
            <a:normAutofit/>
          </a:bodyPr>
          <a:lstStyle/>
          <a:p>
            <a:r>
              <a:rPr lang="en-US" dirty="0"/>
              <a:t>GE / McKinsey </a:t>
            </a:r>
            <a:r>
              <a:rPr lang="en-US" dirty="0" smtClean="0"/>
              <a:t>Matrix</a:t>
            </a:r>
            <a:endParaRPr lang="en-US" dirty="0"/>
          </a:p>
        </p:txBody>
      </p:sp>
      <p:sp>
        <p:nvSpPr>
          <p:cNvPr id="4" name="Slide Number Placeholder 3"/>
          <p:cNvSpPr>
            <a:spLocks noGrp="1"/>
          </p:cNvSpPr>
          <p:nvPr>
            <p:ph type="sldNum" sz="quarter" idx="12"/>
          </p:nvPr>
        </p:nvSpPr>
        <p:spPr/>
        <p:txBody>
          <a:bodyPr/>
          <a:lstStyle/>
          <a:p>
            <a:fld id="{F68327C5-B821-4FE9-A59A-A60D9EB59A9A}" type="slidenum">
              <a:rPr lang="en-US" smtClean="0"/>
              <a:t>27</a:t>
            </a:fld>
            <a:endParaRPr lang="en-US"/>
          </a:p>
        </p:txBody>
      </p:sp>
      <p:cxnSp>
        <p:nvCxnSpPr>
          <p:cNvPr id="65" name="Straight Arrow Connector 64"/>
          <p:cNvCxnSpPr/>
          <p:nvPr/>
        </p:nvCxnSpPr>
        <p:spPr>
          <a:xfrm flipH="1">
            <a:off x="2425238" y="6351364"/>
            <a:ext cx="660412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9029362" y="1769592"/>
            <a:ext cx="0" cy="45817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8835881" y="3429581"/>
            <a:ext cx="2751779" cy="954107"/>
          </a:xfrm>
          <a:prstGeom prst="rect">
            <a:avLst/>
          </a:prstGeom>
          <a:solidFill>
            <a:schemeClr val="bg1"/>
          </a:solidFill>
        </p:spPr>
        <p:txBody>
          <a:bodyPr wrap="none" rtlCol="0" anchor="ctr">
            <a:spAutoFit/>
          </a:bodyPr>
          <a:lstStyle/>
          <a:p>
            <a:r>
              <a:rPr lang="en-US" sz="2800" b="1" dirty="0" smtClean="0">
                <a:solidFill>
                  <a:prstClr val="black"/>
                </a:solidFill>
              </a:rPr>
              <a:t>MARKET</a:t>
            </a:r>
          </a:p>
          <a:p>
            <a:r>
              <a:rPr lang="en-US" sz="2800" b="1" dirty="0" smtClean="0">
                <a:solidFill>
                  <a:prstClr val="black"/>
                </a:solidFill>
              </a:rPr>
              <a:t>ATTRACTIVENESS</a:t>
            </a:r>
            <a:endParaRPr lang="en-US" sz="2800" b="1" dirty="0">
              <a:solidFill>
                <a:prstClr val="black"/>
              </a:solidFill>
            </a:endParaRPr>
          </a:p>
        </p:txBody>
      </p:sp>
      <p:sp>
        <p:nvSpPr>
          <p:cNvPr id="68" name="TextBox 67"/>
          <p:cNvSpPr txBox="1"/>
          <p:nvPr/>
        </p:nvSpPr>
        <p:spPr>
          <a:xfrm>
            <a:off x="3868432" y="6089754"/>
            <a:ext cx="3306546" cy="523220"/>
          </a:xfrm>
          <a:prstGeom prst="rect">
            <a:avLst/>
          </a:prstGeom>
          <a:solidFill>
            <a:schemeClr val="bg1"/>
          </a:solidFill>
        </p:spPr>
        <p:txBody>
          <a:bodyPr wrap="none" rtlCol="0" anchor="ctr">
            <a:spAutoFit/>
          </a:bodyPr>
          <a:lstStyle/>
          <a:p>
            <a:pPr algn="ctr"/>
            <a:r>
              <a:rPr lang="en-US" sz="2800" b="1" dirty="0" smtClean="0">
                <a:solidFill>
                  <a:prstClr val="black"/>
                </a:solidFill>
              </a:rPr>
              <a:t>BUSINESS STRENGTH</a:t>
            </a:r>
            <a:endParaRPr lang="en-US" sz="2800" b="1" dirty="0">
              <a:solidFill>
                <a:prstClr val="black"/>
              </a:solidFill>
            </a:endParaRPr>
          </a:p>
        </p:txBody>
      </p:sp>
      <p:sp>
        <p:nvSpPr>
          <p:cNvPr id="69" name="Rectangle 68"/>
          <p:cNvSpPr/>
          <p:nvPr/>
        </p:nvSpPr>
        <p:spPr>
          <a:xfrm>
            <a:off x="4522959" y="4629493"/>
            <a:ext cx="2001331" cy="1327463"/>
          </a:xfrm>
          <a:prstGeom prst="rect">
            <a:avLst/>
          </a:prstGeom>
          <a:solidFill>
            <a:srgbClr val="C0392B"/>
          </a:solidFill>
          <a:ln w="12700" cap="flat" cmpd="sng" algn="ctr">
            <a:noFill/>
            <a:prstDash val="solid"/>
            <a:miter lim="800000"/>
          </a:ln>
          <a:effectLst/>
        </p:spPr>
        <p:txBody>
          <a:bodyPr rtlCol="0" anchor="ctr"/>
          <a:lstStyle/>
          <a:p>
            <a:pPr algn="ctr"/>
            <a:r>
              <a:rPr lang="en-US" sz="3600" b="1" kern="0" dirty="0" smtClean="0">
                <a:solidFill>
                  <a:prstClr val="white"/>
                </a:solidFill>
                <a:effectLst>
                  <a:outerShdw blurRad="38100" dist="38100" dir="2700000" algn="tl">
                    <a:srgbClr val="000000">
                      <a:alpha val="43137"/>
                    </a:srgbClr>
                  </a:outerShdw>
                </a:effectLst>
              </a:rPr>
              <a:t>Harvest</a:t>
            </a:r>
            <a:endParaRPr lang="en-US" kern="0" dirty="0">
              <a:solidFill>
                <a:prstClr val="white"/>
              </a:solidFill>
              <a:effectLst>
                <a:outerShdw blurRad="38100" dist="38100" dir="2700000" algn="tl">
                  <a:srgbClr val="000000">
                    <a:alpha val="43137"/>
                  </a:srgbClr>
                </a:outerShdw>
              </a:effectLst>
            </a:endParaRPr>
          </a:p>
        </p:txBody>
      </p:sp>
      <p:sp>
        <p:nvSpPr>
          <p:cNvPr id="70" name="Rectangle 69"/>
          <p:cNvSpPr/>
          <p:nvPr/>
        </p:nvSpPr>
        <p:spPr>
          <a:xfrm>
            <a:off x="4522959" y="1773082"/>
            <a:ext cx="2001331" cy="1327463"/>
          </a:xfrm>
          <a:prstGeom prst="rect">
            <a:avLst/>
          </a:prstGeom>
          <a:solidFill>
            <a:srgbClr val="9BBB59"/>
          </a:solidFill>
          <a:ln w="12700" cap="flat" cmpd="sng" algn="ctr">
            <a:noFill/>
            <a:prstDash val="solid"/>
            <a:miter lim="800000"/>
          </a:ln>
          <a:effectLst/>
        </p:spPr>
        <p:txBody>
          <a:bodyPr rtlCol="0" anchor="ctr"/>
          <a:lstStyle/>
          <a:p>
            <a:pPr algn="ctr"/>
            <a:r>
              <a:rPr lang="en-US" sz="3600" b="1" kern="0" dirty="0">
                <a:solidFill>
                  <a:prstClr val="white"/>
                </a:solidFill>
                <a:effectLst>
                  <a:outerShdw blurRad="38100" dist="38100" dir="2700000" algn="tl">
                    <a:srgbClr val="000000">
                      <a:alpha val="43137"/>
                    </a:srgbClr>
                  </a:outerShdw>
                </a:effectLst>
              </a:rPr>
              <a:t>Invest</a:t>
            </a:r>
            <a:endParaRPr lang="en-US" kern="0" dirty="0">
              <a:solidFill>
                <a:prstClr val="white"/>
              </a:solidFill>
              <a:effectLst>
                <a:outerShdw blurRad="38100" dist="38100" dir="2700000" algn="tl">
                  <a:srgbClr val="000000">
                    <a:alpha val="43137"/>
                  </a:srgbClr>
                </a:outerShdw>
              </a:effectLst>
            </a:endParaRPr>
          </a:p>
        </p:txBody>
      </p:sp>
      <p:sp>
        <p:nvSpPr>
          <p:cNvPr id="71" name="Rectangle 70"/>
          <p:cNvSpPr/>
          <p:nvPr/>
        </p:nvSpPr>
        <p:spPr>
          <a:xfrm>
            <a:off x="4522959" y="3201288"/>
            <a:ext cx="2001331" cy="1327463"/>
          </a:xfrm>
          <a:prstGeom prst="rect">
            <a:avLst/>
          </a:prstGeom>
          <a:solidFill>
            <a:srgbClr val="F39C12"/>
          </a:solidFill>
          <a:ln w="12700" cap="flat" cmpd="sng" algn="ctr">
            <a:noFill/>
            <a:prstDash val="solid"/>
            <a:miter lim="800000"/>
          </a:ln>
          <a:effectLst/>
        </p:spPr>
        <p:txBody>
          <a:bodyPr rtlCol="0" anchor="ctr"/>
          <a:lstStyle/>
          <a:p>
            <a:pPr algn="ctr"/>
            <a:r>
              <a:rPr lang="en-US" sz="3600" b="1" kern="0" dirty="0" smtClean="0">
                <a:solidFill>
                  <a:prstClr val="white"/>
                </a:solidFill>
                <a:effectLst>
                  <a:outerShdw blurRad="38100" dist="38100" dir="2700000" algn="tl">
                    <a:srgbClr val="000000">
                      <a:alpha val="43137"/>
                    </a:srgbClr>
                  </a:outerShdw>
                </a:effectLst>
              </a:rPr>
              <a:t>Protect</a:t>
            </a:r>
            <a:endParaRPr lang="en-US" kern="0" dirty="0">
              <a:solidFill>
                <a:prstClr val="white"/>
              </a:solidFill>
              <a:effectLst>
                <a:outerShdw blurRad="38100" dist="38100" dir="2700000" algn="tl">
                  <a:srgbClr val="000000">
                    <a:alpha val="43137"/>
                  </a:srgbClr>
                </a:outerShdw>
              </a:effectLst>
            </a:endParaRPr>
          </a:p>
        </p:txBody>
      </p:sp>
      <p:sp>
        <p:nvSpPr>
          <p:cNvPr id="72" name="Rectangle 71"/>
          <p:cNvSpPr/>
          <p:nvPr/>
        </p:nvSpPr>
        <p:spPr>
          <a:xfrm>
            <a:off x="6623139" y="4629493"/>
            <a:ext cx="2001331" cy="1327463"/>
          </a:xfrm>
          <a:prstGeom prst="rect">
            <a:avLst/>
          </a:prstGeom>
          <a:solidFill>
            <a:srgbClr val="C0392B"/>
          </a:solidFill>
          <a:ln w="12700" cap="flat" cmpd="sng" algn="ctr">
            <a:noFill/>
            <a:prstDash val="solid"/>
            <a:miter lim="800000"/>
          </a:ln>
          <a:effectLst/>
        </p:spPr>
        <p:txBody>
          <a:bodyPr rtlCol="0" anchor="ctr"/>
          <a:lstStyle/>
          <a:p>
            <a:pPr algn="ctr"/>
            <a:r>
              <a:rPr lang="en-US" sz="3600" b="1" kern="0" dirty="0" smtClean="0">
                <a:solidFill>
                  <a:prstClr val="white"/>
                </a:solidFill>
                <a:effectLst>
                  <a:outerShdw blurRad="38100" dist="38100" dir="2700000" algn="tl">
                    <a:srgbClr val="000000">
                      <a:alpha val="43137"/>
                    </a:srgbClr>
                  </a:outerShdw>
                </a:effectLst>
              </a:rPr>
              <a:t>Divest</a:t>
            </a:r>
            <a:endParaRPr lang="en-US" kern="0" dirty="0">
              <a:solidFill>
                <a:prstClr val="white"/>
              </a:solidFill>
              <a:effectLst>
                <a:outerShdw blurRad="38100" dist="38100" dir="2700000" algn="tl">
                  <a:srgbClr val="000000">
                    <a:alpha val="43137"/>
                  </a:srgbClr>
                </a:outerShdw>
              </a:effectLst>
            </a:endParaRPr>
          </a:p>
        </p:txBody>
      </p:sp>
      <p:sp>
        <p:nvSpPr>
          <p:cNvPr id="73" name="Rectangle 72"/>
          <p:cNvSpPr/>
          <p:nvPr/>
        </p:nvSpPr>
        <p:spPr>
          <a:xfrm>
            <a:off x="6623139" y="1773082"/>
            <a:ext cx="2001331" cy="1327463"/>
          </a:xfrm>
          <a:prstGeom prst="rect">
            <a:avLst/>
          </a:prstGeom>
          <a:solidFill>
            <a:srgbClr val="F39C12"/>
          </a:solidFill>
          <a:ln w="12700" cap="flat" cmpd="sng" algn="ctr">
            <a:noFill/>
            <a:prstDash val="solid"/>
            <a:miter lim="800000"/>
          </a:ln>
          <a:effectLst/>
        </p:spPr>
        <p:txBody>
          <a:bodyPr rtlCol="0" anchor="ctr"/>
          <a:lstStyle/>
          <a:p>
            <a:pPr algn="ctr"/>
            <a:r>
              <a:rPr lang="en-US" sz="3600" b="1" kern="0" dirty="0" smtClean="0">
                <a:solidFill>
                  <a:prstClr val="white"/>
                </a:solidFill>
                <a:effectLst>
                  <a:outerShdw blurRad="38100" dist="38100" dir="2700000" algn="tl">
                    <a:srgbClr val="000000">
                      <a:alpha val="43137"/>
                    </a:srgbClr>
                  </a:outerShdw>
                </a:effectLst>
              </a:rPr>
              <a:t>Protect</a:t>
            </a:r>
            <a:endParaRPr lang="en-US" kern="0" dirty="0">
              <a:solidFill>
                <a:prstClr val="white"/>
              </a:solidFill>
              <a:effectLst>
                <a:outerShdw blurRad="38100" dist="38100" dir="2700000" algn="tl">
                  <a:srgbClr val="000000">
                    <a:alpha val="43137"/>
                  </a:srgbClr>
                </a:outerShdw>
              </a:effectLst>
            </a:endParaRPr>
          </a:p>
        </p:txBody>
      </p:sp>
      <p:sp>
        <p:nvSpPr>
          <p:cNvPr id="74" name="Rectangle 73"/>
          <p:cNvSpPr/>
          <p:nvPr/>
        </p:nvSpPr>
        <p:spPr>
          <a:xfrm>
            <a:off x="6623139" y="3201288"/>
            <a:ext cx="2001331" cy="1327463"/>
          </a:xfrm>
          <a:prstGeom prst="rect">
            <a:avLst/>
          </a:prstGeom>
          <a:solidFill>
            <a:srgbClr val="C0392B"/>
          </a:solidFill>
          <a:ln w="12700" cap="flat" cmpd="sng" algn="ctr">
            <a:noFill/>
            <a:prstDash val="solid"/>
            <a:miter lim="800000"/>
          </a:ln>
          <a:effectLst/>
        </p:spPr>
        <p:txBody>
          <a:bodyPr rtlCol="0" anchor="ctr"/>
          <a:lstStyle/>
          <a:p>
            <a:pPr algn="ctr"/>
            <a:r>
              <a:rPr lang="en-US" sz="3600" b="1" kern="0" dirty="0" smtClean="0">
                <a:solidFill>
                  <a:prstClr val="white"/>
                </a:solidFill>
                <a:effectLst>
                  <a:outerShdw blurRad="38100" dist="38100" dir="2700000" algn="tl">
                    <a:srgbClr val="000000">
                      <a:alpha val="43137"/>
                    </a:srgbClr>
                  </a:outerShdw>
                </a:effectLst>
              </a:rPr>
              <a:t>Harvest</a:t>
            </a:r>
            <a:endParaRPr lang="en-US" kern="0" dirty="0">
              <a:solidFill>
                <a:prstClr val="white"/>
              </a:solidFill>
              <a:effectLst>
                <a:outerShdw blurRad="38100" dist="38100" dir="2700000" algn="tl">
                  <a:srgbClr val="000000">
                    <a:alpha val="43137"/>
                  </a:srgbClr>
                </a:outerShdw>
              </a:effectLst>
            </a:endParaRPr>
          </a:p>
        </p:txBody>
      </p:sp>
      <p:sp>
        <p:nvSpPr>
          <p:cNvPr id="75" name="Rectangle 74"/>
          <p:cNvSpPr/>
          <p:nvPr/>
        </p:nvSpPr>
        <p:spPr>
          <a:xfrm>
            <a:off x="2425238" y="4629493"/>
            <a:ext cx="2001331" cy="1327463"/>
          </a:xfrm>
          <a:prstGeom prst="rect">
            <a:avLst/>
          </a:prstGeom>
          <a:solidFill>
            <a:srgbClr val="F39C12"/>
          </a:solidFill>
          <a:ln w="12700" cap="flat" cmpd="sng" algn="ctr">
            <a:noFill/>
            <a:prstDash val="solid"/>
            <a:miter lim="800000"/>
          </a:ln>
          <a:effectLst/>
        </p:spPr>
        <p:txBody>
          <a:bodyPr rtlCol="0" anchor="ctr"/>
          <a:lstStyle/>
          <a:p>
            <a:pPr algn="ctr"/>
            <a:r>
              <a:rPr lang="en-US" sz="3600" b="1" kern="0" dirty="0" smtClean="0">
                <a:solidFill>
                  <a:prstClr val="white"/>
                </a:solidFill>
                <a:effectLst>
                  <a:outerShdw blurRad="38100" dist="38100" dir="2700000" algn="tl">
                    <a:srgbClr val="000000">
                      <a:alpha val="43137"/>
                    </a:srgbClr>
                  </a:outerShdw>
                </a:effectLst>
              </a:rPr>
              <a:t>Protect</a:t>
            </a:r>
            <a:endParaRPr lang="en-US" kern="0" dirty="0">
              <a:solidFill>
                <a:prstClr val="white"/>
              </a:solidFill>
              <a:effectLst>
                <a:outerShdw blurRad="38100" dist="38100" dir="2700000" algn="tl">
                  <a:srgbClr val="000000">
                    <a:alpha val="43137"/>
                  </a:srgbClr>
                </a:outerShdw>
              </a:effectLst>
            </a:endParaRPr>
          </a:p>
        </p:txBody>
      </p:sp>
      <p:sp>
        <p:nvSpPr>
          <p:cNvPr id="76" name="Rectangle 75"/>
          <p:cNvSpPr/>
          <p:nvPr/>
        </p:nvSpPr>
        <p:spPr>
          <a:xfrm>
            <a:off x="2422778" y="1773082"/>
            <a:ext cx="2001331" cy="1327463"/>
          </a:xfrm>
          <a:prstGeom prst="rect">
            <a:avLst/>
          </a:prstGeom>
          <a:solidFill>
            <a:srgbClr val="9BBB59"/>
          </a:solidFill>
          <a:ln w="12700" cap="flat" cmpd="sng" algn="ctr">
            <a:noFill/>
            <a:prstDash val="solid"/>
            <a:miter lim="800000"/>
          </a:ln>
          <a:effectLst/>
        </p:spPr>
        <p:txBody>
          <a:bodyPr rtlCol="0" anchor="ctr"/>
          <a:lstStyle/>
          <a:p>
            <a:pPr algn="ctr"/>
            <a:r>
              <a:rPr lang="en-US" sz="3600" b="1" kern="0" dirty="0" smtClean="0">
                <a:solidFill>
                  <a:prstClr val="white"/>
                </a:solidFill>
                <a:effectLst>
                  <a:outerShdw blurRad="38100" dist="38100" dir="2700000" algn="tl">
                    <a:srgbClr val="000000">
                      <a:alpha val="43137"/>
                    </a:srgbClr>
                  </a:outerShdw>
                </a:effectLst>
              </a:rPr>
              <a:t>Invest</a:t>
            </a:r>
            <a:endParaRPr lang="en-US" sz="3600" b="1" kern="0" dirty="0">
              <a:solidFill>
                <a:prstClr val="white"/>
              </a:solidFill>
              <a:effectLst>
                <a:outerShdw blurRad="38100" dist="38100" dir="2700000" algn="tl">
                  <a:srgbClr val="000000">
                    <a:alpha val="43137"/>
                  </a:srgbClr>
                </a:outerShdw>
              </a:effectLst>
            </a:endParaRPr>
          </a:p>
        </p:txBody>
      </p:sp>
      <p:sp>
        <p:nvSpPr>
          <p:cNvPr id="77" name="Rectangle 76"/>
          <p:cNvSpPr/>
          <p:nvPr/>
        </p:nvSpPr>
        <p:spPr>
          <a:xfrm>
            <a:off x="2425238" y="3201287"/>
            <a:ext cx="2001331" cy="1327463"/>
          </a:xfrm>
          <a:prstGeom prst="rect">
            <a:avLst/>
          </a:prstGeom>
          <a:solidFill>
            <a:srgbClr val="9BBB59"/>
          </a:solidFill>
          <a:ln w="12700" cap="flat" cmpd="sng" algn="ctr">
            <a:noFill/>
            <a:prstDash val="solid"/>
            <a:miter lim="800000"/>
          </a:ln>
          <a:effectLst/>
        </p:spPr>
        <p:txBody>
          <a:bodyPr rtlCol="0" anchor="ctr"/>
          <a:lstStyle/>
          <a:p>
            <a:pPr algn="ctr"/>
            <a:r>
              <a:rPr lang="en-US" sz="3600" b="1" kern="0">
                <a:solidFill>
                  <a:prstClr val="white"/>
                </a:solidFill>
                <a:effectLst>
                  <a:outerShdw blurRad="38100" dist="38100" dir="2700000" algn="tl">
                    <a:srgbClr val="000000">
                      <a:alpha val="43137"/>
                    </a:srgbClr>
                  </a:outerShdw>
                </a:effectLst>
              </a:rPr>
              <a:t>Invest</a:t>
            </a:r>
            <a:endParaRPr lang="en-US" kern="0">
              <a:solidFill>
                <a:prstClr val="white"/>
              </a:solidFill>
              <a:effectLst>
                <a:outerShdw blurRad="38100" dist="38100" dir="2700000" algn="tl">
                  <a:srgbClr val="000000">
                    <a:alpha val="43137"/>
                  </a:srgbClr>
                </a:outerShdw>
              </a:effectLst>
            </a:endParaRPr>
          </a:p>
        </p:txBody>
      </p:sp>
      <p:sp>
        <p:nvSpPr>
          <p:cNvPr id="78" name="TextBox 77"/>
          <p:cNvSpPr txBox="1"/>
          <p:nvPr/>
        </p:nvSpPr>
        <p:spPr>
          <a:xfrm>
            <a:off x="2425238" y="1299865"/>
            <a:ext cx="2001331" cy="477054"/>
          </a:xfrm>
          <a:prstGeom prst="rect">
            <a:avLst/>
          </a:prstGeom>
          <a:noFill/>
        </p:spPr>
        <p:txBody>
          <a:bodyPr wrap="square" bIns="182880" rtlCol="0" anchor="b">
            <a:spAutoFit/>
          </a:bodyPr>
          <a:lstStyle>
            <a:defPPr>
              <a:defRPr lang="fr-FR"/>
            </a:defPPr>
            <a:lvl1pPr algn="ctr"/>
          </a:lstStyle>
          <a:p>
            <a:r>
              <a:rPr lang="en-US" sz="1600" dirty="0" smtClean="0">
                <a:solidFill>
                  <a:schemeClr val="tx1">
                    <a:lumMod val="65000"/>
                    <a:lumOff val="35000"/>
                  </a:schemeClr>
                </a:solidFill>
              </a:rPr>
              <a:t>Strong</a:t>
            </a:r>
            <a:endParaRPr lang="en-US" sz="1600" dirty="0">
              <a:solidFill>
                <a:schemeClr val="tx1">
                  <a:lumMod val="65000"/>
                  <a:lumOff val="35000"/>
                </a:schemeClr>
              </a:solidFill>
            </a:endParaRPr>
          </a:p>
        </p:txBody>
      </p:sp>
      <p:sp>
        <p:nvSpPr>
          <p:cNvPr id="79" name="TextBox 78"/>
          <p:cNvSpPr txBox="1"/>
          <p:nvPr/>
        </p:nvSpPr>
        <p:spPr>
          <a:xfrm rot="16200000">
            <a:off x="1511429" y="2198286"/>
            <a:ext cx="1319787" cy="477054"/>
          </a:xfrm>
          <a:prstGeom prst="rect">
            <a:avLst/>
          </a:prstGeom>
          <a:noFill/>
        </p:spPr>
        <p:txBody>
          <a:bodyPr wrap="square" bIns="182880" rtlCol="0" anchor="b">
            <a:spAutoFit/>
          </a:bodyPr>
          <a:lstStyle/>
          <a:p>
            <a:pPr algn="ctr"/>
            <a:r>
              <a:rPr lang="en-US" sz="1600" dirty="0" smtClean="0">
                <a:solidFill>
                  <a:schemeClr val="tx1">
                    <a:lumMod val="65000"/>
                    <a:lumOff val="35000"/>
                  </a:schemeClr>
                </a:solidFill>
              </a:rPr>
              <a:t>High</a:t>
            </a:r>
            <a:endParaRPr lang="en-US" sz="1600" dirty="0">
              <a:solidFill>
                <a:schemeClr val="tx1">
                  <a:lumMod val="65000"/>
                  <a:lumOff val="35000"/>
                </a:schemeClr>
              </a:solidFill>
            </a:endParaRPr>
          </a:p>
        </p:txBody>
      </p:sp>
      <p:sp>
        <p:nvSpPr>
          <p:cNvPr id="80" name="TextBox 79"/>
          <p:cNvSpPr txBox="1"/>
          <p:nvPr/>
        </p:nvSpPr>
        <p:spPr>
          <a:xfrm>
            <a:off x="4525419" y="1299865"/>
            <a:ext cx="2001331" cy="477054"/>
          </a:xfrm>
          <a:prstGeom prst="rect">
            <a:avLst/>
          </a:prstGeom>
          <a:noFill/>
        </p:spPr>
        <p:txBody>
          <a:bodyPr wrap="square" bIns="182880" rtlCol="0" anchor="b">
            <a:spAutoFit/>
          </a:bodyPr>
          <a:lstStyle>
            <a:defPPr>
              <a:defRPr lang="fr-FR"/>
            </a:defPPr>
            <a:lvl1pPr algn="ctr"/>
          </a:lstStyle>
          <a:p>
            <a:r>
              <a:rPr lang="en-US" sz="1600" dirty="0" smtClean="0">
                <a:solidFill>
                  <a:schemeClr val="tx1">
                    <a:lumMod val="65000"/>
                    <a:lumOff val="35000"/>
                  </a:schemeClr>
                </a:solidFill>
              </a:rPr>
              <a:t>Medium</a:t>
            </a:r>
            <a:endParaRPr lang="en-US" sz="1600" dirty="0">
              <a:solidFill>
                <a:schemeClr val="tx1">
                  <a:lumMod val="65000"/>
                  <a:lumOff val="35000"/>
                </a:schemeClr>
              </a:solidFill>
            </a:endParaRPr>
          </a:p>
        </p:txBody>
      </p:sp>
      <p:sp>
        <p:nvSpPr>
          <p:cNvPr id="81" name="TextBox 80"/>
          <p:cNvSpPr txBox="1"/>
          <p:nvPr/>
        </p:nvSpPr>
        <p:spPr>
          <a:xfrm>
            <a:off x="6625599" y="1299865"/>
            <a:ext cx="2001331" cy="477054"/>
          </a:xfrm>
          <a:prstGeom prst="rect">
            <a:avLst/>
          </a:prstGeom>
          <a:noFill/>
        </p:spPr>
        <p:txBody>
          <a:bodyPr wrap="square" bIns="182880" rtlCol="0" anchor="b">
            <a:spAutoFit/>
          </a:bodyPr>
          <a:lstStyle>
            <a:defPPr>
              <a:defRPr lang="fr-FR"/>
            </a:defPPr>
            <a:lvl1pPr algn="ctr"/>
          </a:lstStyle>
          <a:p>
            <a:r>
              <a:rPr lang="en-US" sz="1600" dirty="0" smtClean="0">
                <a:solidFill>
                  <a:schemeClr val="tx1">
                    <a:lumMod val="65000"/>
                    <a:lumOff val="35000"/>
                  </a:schemeClr>
                </a:solidFill>
              </a:rPr>
              <a:t>Low</a:t>
            </a:r>
            <a:endParaRPr lang="en-US" sz="1600" dirty="0">
              <a:solidFill>
                <a:schemeClr val="tx1">
                  <a:lumMod val="65000"/>
                  <a:lumOff val="35000"/>
                </a:schemeClr>
              </a:solidFill>
            </a:endParaRPr>
          </a:p>
        </p:txBody>
      </p:sp>
      <p:sp>
        <p:nvSpPr>
          <p:cNvPr id="82" name="TextBox 81"/>
          <p:cNvSpPr txBox="1"/>
          <p:nvPr/>
        </p:nvSpPr>
        <p:spPr>
          <a:xfrm rot="16200000">
            <a:off x="1511429" y="3628179"/>
            <a:ext cx="1319787" cy="477054"/>
          </a:xfrm>
          <a:prstGeom prst="rect">
            <a:avLst/>
          </a:prstGeom>
          <a:noFill/>
        </p:spPr>
        <p:txBody>
          <a:bodyPr wrap="square" bIns="182880" rtlCol="0" anchor="b">
            <a:spAutoFit/>
          </a:bodyPr>
          <a:lstStyle/>
          <a:p>
            <a:pPr algn="ctr"/>
            <a:r>
              <a:rPr lang="en-US" sz="1600" dirty="0" smtClean="0">
                <a:solidFill>
                  <a:schemeClr val="tx1">
                    <a:lumMod val="65000"/>
                    <a:lumOff val="35000"/>
                  </a:schemeClr>
                </a:solidFill>
              </a:rPr>
              <a:t>Medium</a:t>
            </a:r>
            <a:endParaRPr lang="en-US" sz="1600" dirty="0">
              <a:solidFill>
                <a:schemeClr val="tx1">
                  <a:lumMod val="65000"/>
                  <a:lumOff val="35000"/>
                </a:schemeClr>
              </a:solidFill>
            </a:endParaRPr>
          </a:p>
        </p:txBody>
      </p:sp>
      <p:sp>
        <p:nvSpPr>
          <p:cNvPr id="83" name="TextBox 82"/>
          <p:cNvSpPr txBox="1"/>
          <p:nvPr/>
        </p:nvSpPr>
        <p:spPr>
          <a:xfrm rot="16200000">
            <a:off x="1511429" y="5058071"/>
            <a:ext cx="1319787" cy="477054"/>
          </a:xfrm>
          <a:prstGeom prst="rect">
            <a:avLst/>
          </a:prstGeom>
          <a:noFill/>
        </p:spPr>
        <p:txBody>
          <a:bodyPr wrap="square" bIns="182880" rtlCol="0" anchor="b">
            <a:spAutoFit/>
          </a:bodyPr>
          <a:lstStyle/>
          <a:p>
            <a:pPr algn="ctr"/>
            <a:r>
              <a:rPr lang="en-US" sz="1600" dirty="0" smtClean="0">
                <a:solidFill>
                  <a:schemeClr val="tx1">
                    <a:lumMod val="65000"/>
                    <a:lumOff val="35000"/>
                  </a:schemeClr>
                </a:solidFill>
              </a:rPr>
              <a:t>Low</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231920461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smtClean="0"/>
              <a:t>The Multifactor </a:t>
            </a:r>
            <a:r>
              <a:rPr lang="en-US" dirty="0"/>
              <a:t>Portfolio Matrix</a:t>
            </a:r>
          </a:p>
        </p:txBody>
      </p:sp>
      <p:sp>
        <p:nvSpPr>
          <p:cNvPr id="5" name="Title 4"/>
          <p:cNvSpPr>
            <a:spLocks noGrp="1"/>
          </p:cNvSpPr>
          <p:nvPr>
            <p:ph type="title"/>
          </p:nvPr>
        </p:nvSpPr>
        <p:spPr/>
        <p:txBody>
          <a:bodyPr>
            <a:normAutofit/>
          </a:bodyPr>
          <a:lstStyle/>
          <a:p>
            <a:r>
              <a:rPr lang="en-US" dirty="0"/>
              <a:t>GE / McKinsey </a:t>
            </a:r>
            <a:r>
              <a:rPr lang="en-US" dirty="0" smtClean="0"/>
              <a:t>Matrix</a:t>
            </a:r>
            <a:endParaRPr lang="en-US" dirty="0"/>
          </a:p>
        </p:txBody>
      </p:sp>
      <p:sp>
        <p:nvSpPr>
          <p:cNvPr id="4" name="Slide Number Placeholder 3"/>
          <p:cNvSpPr>
            <a:spLocks noGrp="1"/>
          </p:cNvSpPr>
          <p:nvPr>
            <p:ph type="sldNum" sz="quarter" idx="12"/>
          </p:nvPr>
        </p:nvSpPr>
        <p:spPr>
          <a:xfrm>
            <a:off x="328166" y="6237312"/>
            <a:ext cx="439241" cy="390437"/>
          </a:xfrm>
          <a:prstGeom prst="rect">
            <a:avLst/>
          </a:prstGeom>
        </p:spPr>
        <p:txBody>
          <a:bodyPr/>
          <a:lstStyle/>
          <a:p>
            <a:fld id="{F68327C5-B821-4FE9-A59A-A60D9EB59A9A}" type="slidenum">
              <a:rPr lang="en-US" smtClean="0"/>
              <a:t>28</a:t>
            </a:fld>
            <a:endParaRPr lang="en-US"/>
          </a:p>
        </p:txBody>
      </p:sp>
      <p:cxnSp>
        <p:nvCxnSpPr>
          <p:cNvPr id="65" name="Straight Arrow Connector 64"/>
          <p:cNvCxnSpPr/>
          <p:nvPr/>
        </p:nvCxnSpPr>
        <p:spPr>
          <a:xfrm flipH="1">
            <a:off x="2425238" y="6351364"/>
            <a:ext cx="6604124"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9029362" y="1769592"/>
            <a:ext cx="0" cy="4581772"/>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8835881" y="3429581"/>
            <a:ext cx="2751779" cy="954107"/>
          </a:xfrm>
          <a:prstGeom prst="rect">
            <a:avLst/>
          </a:prstGeom>
          <a:solidFill>
            <a:srgbClr val="2F3947"/>
          </a:solidFill>
        </p:spPr>
        <p:txBody>
          <a:bodyPr wrap="none" rtlCol="0" anchor="ctr">
            <a:spAutoFit/>
          </a:bodyPr>
          <a:lstStyle/>
          <a:p>
            <a:r>
              <a:rPr lang="en-US" sz="2800" b="1" dirty="0" smtClean="0">
                <a:solidFill>
                  <a:schemeClr val="bg1">
                    <a:lumMod val="95000"/>
                  </a:schemeClr>
                </a:solidFill>
              </a:rPr>
              <a:t>MARKET</a:t>
            </a:r>
          </a:p>
          <a:p>
            <a:r>
              <a:rPr lang="en-US" sz="2800" b="1" dirty="0" smtClean="0">
                <a:solidFill>
                  <a:schemeClr val="bg1">
                    <a:lumMod val="95000"/>
                  </a:schemeClr>
                </a:solidFill>
              </a:rPr>
              <a:t>ATTRACTIVENESS</a:t>
            </a:r>
            <a:endParaRPr lang="en-US" sz="2800" b="1" dirty="0">
              <a:solidFill>
                <a:schemeClr val="bg1">
                  <a:lumMod val="95000"/>
                </a:schemeClr>
              </a:solidFill>
            </a:endParaRPr>
          </a:p>
        </p:txBody>
      </p:sp>
      <p:sp>
        <p:nvSpPr>
          <p:cNvPr id="68" name="TextBox 67"/>
          <p:cNvSpPr txBox="1"/>
          <p:nvPr/>
        </p:nvSpPr>
        <p:spPr>
          <a:xfrm>
            <a:off x="3868432" y="6089754"/>
            <a:ext cx="3306546" cy="523220"/>
          </a:xfrm>
          <a:prstGeom prst="rect">
            <a:avLst/>
          </a:prstGeom>
          <a:solidFill>
            <a:srgbClr val="2F3947"/>
          </a:solidFill>
        </p:spPr>
        <p:txBody>
          <a:bodyPr wrap="none" rtlCol="0" anchor="ctr">
            <a:spAutoFit/>
          </a:bodyPr>
          <a:lstStyle/>
          <a:p>
            <a:pPr algn="ctr"/>
            <a:r>
              <a:rPr lang="en-US" sz="2800" b="1" dirty="0" smtClean="0">
                <a:solidFill>
                  <a:schemeClr val="bg1">
                    <a:lumMod val="95000"/>
                  </a:schemeClr>
                </a:solidFill>
              </a:rPr>
              <a:t>BUSINESS STRENGTH</a:t>
            </a:r>
            <a:endParaRPr lang="en-US" sz="2800" b="1" dirty="0">
              <a:solidFill>
                <a:schemeClr val="bg1">
                  <a:lumMod val="95000"/>
                </a:schemeClr>
              </a:solidFill>
            </a:endParaRPr>
          </a:p>
        </p:txBody>
      </p:sp>
      <p:sp>
        <p:nvSpPr>
          <p:cNvPr id="69" name="Rectangle 68"/>
          <p:cNvSpPr/>
          <p:nvPr/>
        </p:nvSpPr>
        <p:spPr>
          <a:xfrm>
            <a:off x="4522959" y="4629493"/>
            <a:ext cx="2001331" cy="1327463"/>
          </a:xfrm>
          <a:prstGeom prst="rect">
            <a:avLst/>
          </a:prstGeom>
          <a:solidFill>
            <a:srgbClr val="C0392B"/>
          </a:solidFill>
          <a:ln w="12700" cap="flat" cmpd="sng" algn="ctr">
            <a:noFill/>
            <a:prstDash val="solid"/>
            <a:miter lim="800000"/>
          </a:ln>
          <a:effectLst/>
        </p:spPr>
        <p:txBody>
          <a:bodyPr rtlCol="0" anchor="ctr"/>
          <a:lstStyle/>
          <a:p>
            <a:pPr algn="ctr"/>
            <a:r>
              <a:rPr lang="en-US" sz="3600" b="1" kern="0" dirty="0" smtClean="0">
                <a:solidFill>
                  <a:prstClr val="white"/>
                </a:solidFill>
                <a:effectLst>
                  <a:outerShdw blurRad="38100" dist="38100" dir="2700000" algn="tl">
                    <a:srgbClr val="000000">
                      <a:alpha val="43137"/>
                    </a:srgbClr>
                  </a:outerShdw>
                </a:effectLst>
              </a:rPr>
              <a:t>Harvest</a:t>
            </a:r>
            <a:endParaRPr lang="en-US" kern="0" dirty="0">
              <a:solidFill>
                <a:prstClr val="white"/>
              </a:solidFill>
              <a:effectLst>
                <a:outerShdw blurRad="38100" dist="38100" dir="2700000" algn="tl">
                  <a:srgbClr val="000000">
                    <a:alpha val="43137"/>
                  </a:srgbClr>
                </a:outerShdw>
              </a:effectLst>
            </a:endParaRPr>
          </a:p>
        </p:txBody>
      </p:sp>
      <p:sp>
        <p:nvSpPr>
          <p:cNvPr id="70" name="Rectangle 69"/>
          <p:cNvSpPr/>
          <p:nvPr/>
        </p:nvSpPr>
        <p:spPr>
          <a:xfrm>
            <a:off x="4522959" y="1773082"/>
            <a:ext cx="2001331" cy="1327463"/>
          </a:xfrm>
          <a:prstGeom prst="rect">
            <a:avLst/>
          </a:prstGeom>
          <a:solidFill>
            <a:srgbClr val="9BBB59"/>
          </a:solidFill>
          <a:ln w="12700" cap="flat" cmpd="sng" algn="ctr">
            <a:noFill/>
            <a:prstDash val="solid"/>
            <a:miter lim="800000"/>
          </a:ln>
          <a:effectLst/>
        </p:spPr>
        <p:txBody>
          <a:bodyPr rtlCol="0" anchor="ctr"/>
          <a:lstStyle/>
          <a:p>
            <a:pPr algn="ctr"/>
            <a:r>
              <a:rPr lang="en-US" sz="3600" b="1" kern="0" dirty="0">
                <a:solidFill>
                  <a:prstClr val="white"/>
                </a:solidFill>
                <a:effectLst>
                  <a:outerShdw blurRad="38100" dist="38100" dir="2700000" algn="tl">
                    <a:srgbClr val="000000">
                      <a:alpha val="43137"/>
                    </a:srgbClr>
                  </a:outerShdw>
                </a:effectLst>
              </a:rPr>
              <a:t>Invest</a:t>
            </a:r>
            <a:endParaRPr lang="en-US" kern="0" dirty="0">
              <a:solidFill>
                <a:prstClr val="white"/>
              </a:solidFill>
              <a:effectLst>
                <a:outerShdw blurRad="38100" dist="38100" dir="2700000" algn="tl">
                  <a:srgbClr val="000000">
                    <a:alpha val="43137"/>
                  </a:srgbClr>
                </a:outerShdw>
              </a:effectLst>
            </a:endParaRPr>
          </a:p>
        </p:txBody>
      </p:sp>
      <p:sp>
        <p:nvSpPr>
          <p:cNvPr id="71" name="Rectangle 70"/>
          <p:cNvSpPr/>
          <p:nvPr/>
        </p:nvSpPr>
        <p:spPr>
          <a:xfrm>
            <a:off x="4522959" y="3201288"/>
            <a:ext cx="2001331" cy="1327463"/>
          </a:xfrm>
          <a:prstGeom prst="rect">
            <a:avLst/>
          </a:prstGeom>
          <a:solidFill>
            <a:srgbClr val="F39C12"/>
          </a:solidFill>
          <a:ln w="12700" cap="flat" cmpd="sng" algn="ctr">
            <a:noFill/>
            <a:prstDash val="solid"/>
            <a:miter lim="800000"/>
          </a:ln>
          <a:effectLst/>
        </p:spPr>
        <p:txBody>
          <a:bodyPr rtlCol="0" anchor="ctr"/>
          <a:lstStyle/>
          <a:p>
            <a:pPr algn="ctr"/>
            <a:r>
              <a:rPr lang="en-US" sz="3600" b="1" kern="0" dirty="0" smtClean="0">
                <a:solidFill>
                  <a:prstClr val="white"/>
                </a:solidFill>
                <a:effectLst>
                  <a:outerShdw blurRad="38100" dist="38100" dir="2700000" algn="tl">
                    <a:srgbClr val="000000">
                      <a:alpha val="43137"/>
                    </a:srgbClr>
                  </a:outerShdw>
                </a:effectLst>
              </a:rPr>
              <a:t>Protect</a:t>
            </a:r>
            <a:endParaRPr lang="en-US" kern="0" dirty="0">
              <a:solidFill>
                <a:prstClr val="white"/>
              </a:solidFill>
              <a:effectLst>
                <a:outerShdw blurRad="38100" dist="38100" dir="2700000" algn="tl">
                  <a:srgbClr val="000000">
                    <a:alpha val="43137"/>
                  </a:srgbClr>
                </a:outerShdw>
              </a:effectLst>
            </a:endParaRPr>
          </a:p>
        </p:txBody>
      </p:sp>
      <p:sp>
        <p:nvSpPr>
          <p:cNvPr id="72" name="Rectangle 71"/>
          <p:cNvSpPr/>
          <p:nvPr/>
        </p:nvSpPr>
        <p:spPr>
          <a:xfrm>
            <a:off x="6623139" y="4629493"/>
            <a:ext cx="2001331" cy="1327463"/>
          </a:xfrm>
          <a:prstGeom prst="rect">
            <a:avLst/>
          </a:prstGeom>
          <a:solidFill>
            <a:srgbClr val="C0392B"/>
          </a:solidFill>
          <a:ln w="12700" cap="flat" cmpd="sng" algn="ctr">
            <a:noFill/>
            <a:prstDash val="solid"/>
            <a:miter lim="800000"/>
          </a:ln>
          <a:effectLst/>
        </p:spPr>
        <p:txBody>
          <a:bodyPr rtlCol="0" anchor="ctr"/>
          <a:lstStyle/>
          <a:p>
            <a:pPr algn="ctr"/>
            <a:r>
              <a:rPr lang="en-US" sz="3600" b="1" kern="0" dirty="0" smtClean="0">
                <a:solidFill>
                  <a:prstClr val="white"/>
                </a:solidFill>
                <a:effectLst>
                  <a:outerShdw blurRad="38100" dist="38100" dir="2700000" algn="tl">
                    <a:srgbClr val="000000">
                      <a:alpha val="43137"/>
                    </a:srgbClr>
                  </a:outerShdw>
                </a:effectLst>
              </a:rPr>
              <a:t>Divest</a:t>
            </a:r>
            <a:endParaRPr lang="en-US" kern="0" dirty="0">
              <a:solidFill>
                <a:prstClr val="white"/>
              </a:solidFill>
              <a:effectLst>
                <a:outerShdw blurRad="38100" dist="38100" dir="2700000" algn="tl">
                  <a:srgbClr val="000000">
                    <a:alpha val="43137"/>
                  </a:srgbClr>
                </a:outerShdw>
              </a:effectLst>
            </a:endParaRPr>
          </a:p>
        </p:txBody>
      </p:sp>
      <p:sp>
        <p:nvSpPr>
          <p:cNvPr id="73" name="Rectangle 72"/>
          <p:cNvSpPr/>
          <p:nvPr/>
        </p:nvSpPr>
        <p:spPr>
          <a:xfrm>
            <a:off x="6623139" y="1773082"/>
            <a:ext cx="2001331" cy="1327463"/>
          </a:xfrm>
          <a:prstGeom prst="rect">
            <a:avLst/>
          </a:prstGeom>
          <a:solidFill>
            <a:srgbClr val="F39C12"/>
          </a:solidFill>
          <a:ln w="12700" cap="flat" cmpd="sng" algn="ctr">
            <a:noFill/>
            <a:prstDash val="solid"/>
            <a:miter lim="800000"/>
          </a:ln>
          <a:effectLst/>
        </p:spPr>
        <p:txBody>
          <a:bodyPr rtlCol="0" anchor="ctr"/>
          <a:lstStyle/>
          <a:p>
            <a:pPr algn="ctr"/>
            <a:r>
              <a:rPr lang="en-US" sz="3600" b="1" kern="0" dirty="0" smtClean="0">
                <a:solidFill>
                  <a:prstClr val="white"/>
                </a:solidFill>
                <a:effectLst>
                  <a:outerShdw blurRad="38100" dist="38100" dir="2700000" algn="tl">
                    <a:srgbClr val="000000">
                      <a:alpha val="43137"/>
                    </a:srgbClr>
                  </a:outerShdw>
                </a:effectLst>
              </a:rPr>
              <a:t>Protect</a:t>
            </a:r>
            <a:endParaRPr lang="en-US" kern="0" dirty="0">
              <a:solidFill>
                <a:prstClr val="white"/>
              </a:solidFill>
              <a:effectLst>
                <a:outerShdw blurRad="38100" dist="38100" dir="2700000" algn="tl">
                  <a:srgbClr val="000000">
                    <a:alpha val="43137"/>
                  </a:srgbClr>
                </a:outerShdw>
              </a:effectLst>
            </a:endParaRPr>
          </a:p>
        </p:txBody>
      </p:sp>
      <p:sp>
        <p:nvSpPr>
          <p:cNvPr id="74" name="Rectangle 73"/>
          <p:cNvSpPr/>
          <p:nvPr/>
        </p:nvSpPr>
        <p:spPr>
          <a:xfrm>
            <a:off x="6623139" y="3201288"/>
            <a:ext cx="2001331" cy="1327463"/>
          </a:xfrm>
          <a:prstGeom prst="rect">
            <a:avLst/>
          </a:prstGeom>
          <a:solidFill>
            <a:srgbClr val="C0392B"/>
          </a:solidFill>
          <a:ln w="12700" cap="flat" cmpd="sng" algn="ctr">
            <a:noFill/>
            <a:prstDash val="solid"/>
            <a:miter lim="800000"/>
          </a:ln>
          <a:effectLst/>
        </p:spPr>
        <p:txBody>
          <a:bodyPr rtlCol="0" anchor="ctr"/>
          <a:lstStyle/>
          <a:p>
            <a:pPr algn="ctr"/>
            <a:r>
              <a:rPr lang="en-US" sz="3600" b="1" kern="0" dirty="0" smtClean="0">
                <a:solidFill>
                  <a:prstClr val="white"/>
                </a:solidFill>
                <a:effectLst>
                  <a:outerShdw blurRad="38100" dist="38100" dir="2700000" algn="tl">
                    <a:srgbClr val="000000">
                      <a:alpha val="43137"/>
                    </a:srgbClr>
                  </a:outerShdw>
                </a:effectLst>
              </a:rPr>
              <a:t>Harvest</a:t>
            </a:r>
            <a:endParaRPr lang="en-US" kern="0" dirty="0">
              <a:solidFill>
                <a:prstClr val="white"/>
              </a:solidFill>
              <a:effectLst>
                <a:outerShdw blurRad="38100" dist="38100" dir="2700000" algn="tl">
                  <a:srgbClr val="000000">
                    <a:alpha val="43137"/>
                  </a:srgbClr>
                </a:outerShdw>
              </a:effectLst>
            </a:endParaRPr>
          </a:p>
        </p:txBody>
      </p:sp>
      <p:sp>
        <p:nvSpPr>
          <p:cNvPr id="75" name="Rectangle 74"/>
          <p:cNvSpPr/>
          <p:nvPr/>
        </p:nvSpPr>
        <p:spPr>
          <a:xfrm>
            <a:off x="2425238" y="4629493"/>
            <a:ext cx="2001331" cy="1327463"/>
          </a:xfrm>
          <a:prstGeom prst="rect">
            <a:avLst/>
          </a:prstGeom>
          <a:solidFill>
            <a:srgbClr val="F39C12"/>
          </a:solidFill>
          <a:ln w="12700" cap="flat" cmpd="sng" algn="ctr">
            <a:noFill/>
            <a:prstDash val="solid"/>
            <a:miter lim="800000"/>
          </a:ln>
          <a:effectLst/>
        </p:spPr>
        <p:txBody>
          <a:bodyPr rtlCol="0" anchor="ctr"/>
          <a:lstStyle/>
          <a:p>
            <a:pPr algn="ctr"/>
            <a:r>
              <a:rPr lang="en-US" sz="3600" b="1" kern="0" dirty="0" smtClean="0">
                <a:solidFill>
                  <a:prstClr val="white"/>
                </a:solidFill>
                <a:effectLst>
                  <a:outerShdw blurRad="38100" dist="38100" dir="2700000" algn="tl">
                    <a:srgbClr val="000000">
                      <a:alpha val="43137"/>
                    </a:srgbClr>
                  </a:outerShdw>
                </a:effectLst>
              </a:rPr>
              <a:t>Protect</a:t>
            </a:r>
            <a:endParaRPr lang="en-US" kern="0" dirty="0">
              <a:solidFill>
                <a:prstClr val="white"/>
              </a:solidFill>
              <a:effectLst>
                <a:outerShdw blurRad="38100" dist="38100" dir="2700000" algn="tl">
                  <a:srgbClr val="000000">
                    <a:alpha val="43137"/>
                  </a:srgbClr>
                </a:outerShdw>
              </a:effectLst>
            </a:endParaRPr>
          </a:p>
        </p:txBody>
      </p:sp>
      <p:sp>
        <p:nvSpPr>
          <p:cNvPr id="76" name="Rectangle 75"/>
          <p:cNvSpPr/>
          <p:nvPr/>
        </p:nvSpPr>
        <p:spPr>
          <a:xfrm>
            <a:off x="2422778" y="1773082"/>
            <a:ext cx="2001331" cy="1327463"/>
          </a:xfrm>
          <a:prstGeom prst="rect">
            <a:avLst/>
          </a:prstGeom>
          <a:solidFill>
            <a:srgbClr val="9BBB59"/>
          </a:solidFill>
          <a:ln w="12700" cap="flat" cmpd="sng" algn="ctr">
            <a:noFill/>
            <a:prstDash val="solid"/>
            <a:miter lim="800000"/>
          </a:ln>
          <a:effectLst/>
        </p:spPr>
        <p:txBody>
          <a:bodyPr rtlCol="0" anchor="ctr"/>
          <a:lstStyle/>
          <a:p>
            <a:pPr algn="ctr"/>
            <a:r>
              <a:rPr lang="en-US" sz="3600" b="1" kern="0" dirty="0" smtClean="0">
                <a:solidFill>
                  <a:prstClr val="white"/>
                </a:solidFill>
                <a:effectLst>
                  <a:outerShdw blurRad="38100" dist="38100" dir="2700000" algn="tl">
                    <a:srgbClr val="000000">
                      <a:alpha val="43137"/>
                    </a:srgbClr>
                  </a:outerShdw>
                </a:effectLst>
              </a:rPr>
              <a:t>Invest</a:t>
            </a:r>
            <a:endParaRPr lang="en-US" sz="3600" b="1" kern="0" dirty="0">
              <a:solidFill>
                <a:prstClr val="white"/>
              </a:solidFill>
              <a:effectLst>
                <a:outerShdw blurRad="38100" dist="38100" dir="2700000" algn="tl">
                  <a:srgbClr val="000000">
                    <a:alpha val="43137"/>
                  </a:srgbClr>
                </a:outerShdw>
              </a:effectLst>
            </a:endParaRPr>
          </a:p>
        </p:txBody>
      </p:sp>
      <p:sp>
        <p:nvSpPr>
          <p:cNvPr id="77" name="Rectangle 76"/>
          <p:cNvSpPr/>
          <p:nvPr/>
        </p:nvSpPr>
        <p:spPr>
          <a:xfrm>
            <a:off x="2425238" y="3201287"/>
            <a:ext cx="2001331" cy="1327463"/>
          </a:xfrm>
          <a:prstGeom prst="rect">
            <a:avLst/>
          </a:prstGeom>
          <a:solidFill>
            <a:srgbClr val="9BBB59"/>
          </a:solidFill>
          <a:ln w="12700" cap="flat" cmpd="sng" algn="ctr">
            <a:noFill/>
            <a:prstDash val="solid"/>
            <a:miter lim="800000"/>
          </a:ln>
          <a:effectLst/>
        </p:spPr>
        <p:txBody>
          <a:bodyPr rtlCol="0" anchor="ctr"/>
          <a:lstStyle/>
          <a:p>
            <a:pPr algn="ctr"/>
            <a:r>
              <a:rPr lang="en-US" sz="3600" b="1" kern="0">
                <a:solidFill>
                  <a:prstClr val="white"/>
                </a:solidFill>
                <a:effectLst>
                  <a:outerShdw blurRad="38100" dist="38100" dir="2700000" algn="tl">
                    <a:srgbClr val="000000">
                      <a:alpha val="43137"/>
                    </a:srgbClr>
                  </a:outerShdw>
                </a:effectLst>
              </a:rPr>
              <a:t>Invest</a:t>
            </a:r>
            <a:endParaRPr lang="en-US" kern="0">
              <a:solidFill>
                <a:prstClr val="white"/>
              </a:solidFill>
              <a:effectLst>
                <a:outerShdw blurRad="38100" dist="38100" dir="2700000" algn="tl">
                  <a:srgbClr val="000000">
                    <a:alpha val="43137"/>
                  </a:srgbClr>
                </a:outerShdw>
              </a:effectLst>
            </a:endParaRPr>
          </a:p>
        </p:txBody>
      </p:sp>
      <p:sp>
        <p:nvSpPr>
          <p:cNvPr id="78" name="TextBox 77"/>
          <p:cNvSpPr txBox="1"/>
          <p:nvPr/>
        </p:nvSpPr>
        <p:spPr>
          <a:xfrm>
            <a:off x="2425238" y="1299865"/>
            <a:ext cx="2001331" cy="477054"/>
          </a:xfrm>
          <a:prstGeom prst="rect">
            <a:avLst/>
          </a:prstGeom>
          <a:noFill/>
        </p:spPr>
        <p:txBody>
          <a:bodyPr wrap="square" bIns="182880" rtlCol="0" anchor="b">
            <a:spAutoFit/>
          </a:bodyPr>
          <a:lstStyle>
            <a:defPPr>
              <a:defRPr lang="fr-FR"/>
            </a:defPPr>
            <a:lvl1pPr algn="ctr"/>
          </a:lstStyle>
          <a:p>
            <a:r>
              <a:rPr lang="en-US" sz="1600" dirty="0" smtClean="0">
                <a:solidFill>
                  <a:schemeClr val="bg1">
                    <a:lumMod val="95000"/>
                  </a:schemeClr>
                </a:solidFill>
              </a:rPr>
              <a:t>Strong</a:t>
            </a:r>
            <a:endParaRPr lang="en-US" sz="1600" dirty="0">
              <a:solidFill>
                <a:schemeClr val="bg1">
                  <a:lumMod val="95000"/>
                </a:schemeClr>
              </a:solidFill>
            </a:endParaRPr>
          </a:p>
        </p:txBody>
      </p:sp>
      <p:sp>
        <p:nvSpPr>
          <p:cNvPr id="79" name="TextBox 78"/>
          <p:cNvSpPr txBox="1"/>
          <p:nvPr/>
        </p:nvSpPr>
        <p:spPr>
          <a:xfrm rot="16200000">
            <a:off x="1511429" y="2198286"/>
            <a:ext cx="1319787" cy="477054"/>
          </a:xfrm>
          <a:prstGeom prst="rect">
            <a:avLst/>
          </a:prstGeom>
          <a:noFill/>
        </p:spPr>
        <p:txBody>
          <a:bodyPr wrap="square" bIns="182880" rtlCol="0" anchor="b">
            <a:spAutoFit/>
          </a:bodyPr>
          <a:lstStyle/>
          <a:p>
            <a:pPr algn="ctr"/>
            <a:r>
              <a:rPr lang="en-US" sz="1600" dirty="0" smtClean="0">
                <a:solidFill>
                  <a:schemeClr val="bg1">
                    <a:lumMod val="95000"/>
                  </a:schemeClr>
                </a:solidFill>
              </a:rPr>
              <a:t>High</a:t>
            </a:r>
            <a:endParaRPr lang="en-US" sz="1600" dirty="0">
              <a:solidFill>
                <a:schemeClr val="bg1">
                  <a:lumMod val="95000"/>
                </a:schemeClr>
              </a:solidFill>
            </a:endParaRPr>
          </a:p>
        </p:txBody>
      </p:sp>
      <p:sp>
        <p:nvSpPr>
          <p:cNvPr id="80" name="TextBox 79"/>
          <p:cNvSpPr txBox="1"/>
          <p:nvPr/>
        </p:nvSpPr>
        <p:spPr>
          <a:xfrm>
            <a:off x="4525419" y="1299865"/>
            <a:ext cx="2001331" cy="477054"/>
          </a:xfrm>
          <a:prstGeom prst="rect">
            <a:avLst/>
          </a:prstGeom>
          <a:noFill/>
        </p:spPr>
        <p:txBody>
          <a:bodyPr wrap="square" bIns="182880" rtlCol="0" anchor="b">
            <a:spAutoFit/>
          </a:bodyPr>
          <a:lstStyle>
            <a:defPPr>
              <a:defRPr lang="fr-FR"/>
            </a:defPPr>
            <a:lvl1pPr algn="ctr"/>
          </a:lstStyle>
          <a:p>
            <a:r>
              <a:rPr lang="en-US" sz="1600" dirty="0" smtClean="0">
                <a:solidFill>
                  <a:schemeClr val="bg1">
                    <a:lumMod val="95000"/>
                  </a:schemeClr>
                </a:solidFill>
              </a:rPr>
              <a:t>Medium</a:t>
            </a:r>
            <a:endParaRPr lang="en-US" sz="1600" dirty="0">
              <a:solidFill>
                <a:schemeClr val="bg1">
                  <a:lumMod val="95000"/>
                </a:schemeClr>
              </a:solidFill>
            </a:endParaRPr>
          </a:p>
        </p:txBody>
      </p:sp>
      <p:sp>
        <p:nvSpPr>
          <p:cNvPr id="81" name="TextBox 80"/>
          <p:cNvSpPr txBox="1"/>
          <p:nvPr/>
        </p:nvSpPr>
        <p:spPr>
          <a:xfrm>
            <a:off x="6625599" y="1299865"/>
            <a:ext cx="2001331" cy="477054"/>
          </a:xfrm>
          <a:prstGeom prst="rect">
            <a:avLst/>
          </a:prstGeom>
          <a:noFill/>
        </p:spPr>
        <p:txBody>
          <a:bodyPr wrap="square" bIns="182880" rtlCol="0" anchor="b">
            <a:spAutoFit/>
          </a:bodyPr>
          <a:lstStyle>
            <a:defPPr>
              <a:defRPr lang="fr-FR"/>
            </a:defPPr>
            <a:lvl1pPr algn="ctr"/>
          </a:lstStyle>
          <a:p>
            <a:r>
              <a:rPr lang="en-US" sz="1600" dirty="0" smtClean="0">
                <a:solidFill>
                  <a:schemeClr val="bg1">
                    <a:lumMod val="95000"/>
                  </a:schemeClr>
                </a:solidFill>
              </a:rPr>
              <a:t>Low</a:t>
            </a:r>
            <a:endParaRPr lang="en-US" sz="1600" dirty="0">
              <a:solidFill>
                <a:schemeClr val="bg1">
                  <a:lumMod val="95000"/>
                </a:schemeClr>
              </a:solidFill>
            </a:endParaRPr>
          </a:p>
        </p:txBody>
      </p:sp>
      <p:sp>
        <p:nvSpPr>
          <p:cNvPr id="82" name="TextBox 81"/>
          <p:cNvSpPr txBox="1"/>
          <p:nvPr/>
        </p:nvSpPr>
        <p:spPr>
          <a:xfrm rot="16200000">
            <a:off x="1511429" y="3628179"/>
            <a:ext cx="1319787" cy="477054"/>
          </a:xfrm>
          <a:prstGeom prst="rect">
            <a:avLst/>
          </a:prstGeom>
          <a:noFill/>
        </p:spPr>
        <p:txBody>
          <a:bodyPr wrap="square" bIns="182880" rtlCol="0" anchor="b">
            <a:spAutoFit/>
          </a:bodyPr>
          <a:lstStyle/>
          <a:p>
            <a:pPr algn="ctr"/>
            <a:r>
              <a:rPr lang="en-US" sz="1600" dirty="0" smtClean="0">
                <a:solidFill>
                  <a:schemeClr val="bg1">
                    <a:lumMod val="95000"/>
                  </a:schemeClr>
                </a:solidFill>
              </a:rPr>
              <a:t>Medium</a:t>
            </a:r>
            <a:endParaRPr lang="en-US" sz="1600" dirty="0">
              <a:solidFill>
                <a:schemeClr val="bg1">
                  <a:lumMod val="95000"/>
                </a:schemeClr>
              </a:solidFill>
            </a:endParaRPr>
          </a:p>
        </p:txBody>
      </p:sp>
      <p:sp>
        <p:nvSpPr>
          <p:cNvPr id="83" name="TextBox 82"/>
          <p:cNvSpPr txBox="1"/>
          <p:nvPr/>
        </p:nvSpPr>
        <p:spPr>
          <a:xfrm rot="16200000">
            <a:off x="1511429" y="5058071"/>
            <a:ext cx="1319787" cy="477054"/>
          </a:xfrm>
          <a:prstGeom prst="rect">
            <a:avLst/>
          </a:prstGeom>
          <a:noFill/>
        </p:spPr>
        <p:txBody>
          <a:bodyPr wrap="square" bIns="182880" rtlCol="0" anchor="b">
            <a:spAutoFit/>
          </a:bodyPr>
          <a:lstStyle/>
          <a:p>
            <a:pPr algn="ctr"/>
            <a:r>
              <a:rPr lang="en-US" sz="1600" dirty="0" smtClean="0">
                <a:solidFill>
                  <a:schemeClr val="bg1">
                    <a:lumMod val="95000"/>
                  </a:schemeClr>
                </a:solidFill>
              </a:rPr>
              <a:t>Low</a:t>
            </a:r>
            <a:endParaRPr lang="en-US" sz="1600" dirty="0">
              <a:solidFill>
                <a:schemeClr val="bg1">
                  <a:lumMod val="95000"/>
                </a:schemeClr>
              </a:solidFill>
            </a:endParaRPr>
          </a:p>
        </p:txBody>
      </p:sp>
    </p:spTree>
    <p:extLst>
      <p:ext uri="{BB962C8B-B14F-4D97-AF65-F5344CB8AC3E}">
        <p14:creationId xmlns:p14="http://schemas.microsoft.com/office/powerpoint/2010/main" val="39650946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smtClean="0"/>
              <a:t>The Multifactor </a:t>
            </a:r>
            <a:r>
              <a:rPr lang="en-US" dirty="0"/>
              <a:t>Portfolio Matrix</a:t>
            </a:r>
          </a:p>
        </p:txBody>
      </p:sp>
      <p:sp>
        <p:nvSpPr>
          <p:cNvPr id="5" name="Title 4"/>
          <p:cNvSpPr>
            <a:spLocks noGrp="1"/>
          </p:cNvSpPr>
          <p:nvPr>
            <p:ph type="title"/>
          </p:nvPr>
        </p:nvSpPr>
        <p:spPr/>
        <p:txBody>
          <a:bodyPr>
            <a:normAutofit/>
          </a:bodyPr>
          <a:lstStyle/>
          <a:p>
            <a:r>
              <a:rPr lang="en-US" dirty="0"/>
              <a:t>GE / McKinsey </a:t>
            </a:r>
            <a:r>
              <a:rPr lang="en-US" dirty="0" smtClean="0"/>
              <a:t>Matrix</a:t>
            </a:r>
            <a:endParaRPr lang="en-US" dirty="0"/>
          </a:p>
        </p:txBody>
      </p:sp>
      <p:sp>
        <p:nvSpPr>
          <p:cNvPr id="4" name="Slide Number Placeholder 3"/>
          <p:cNvSpPr>
            <a:spLocks noGrp="1"/>
          </p:cNvSpPr>
          <p:nvPr>
            <p:ph type="sldNum" sz="quarter" idx="12"/>
          </p:nvPr>
        </p:nvSpPr>
        <p:spPr/>
        <p:txBody>
          <a:bodyPr/>
          <a:lstStyle/>
          <a:p>
            <a:fld id="{F68327C5-B821-4FE9-A59A-A60D9EB59A9A}" type="slidenum">
              <a:rPr lang="en-US" smtClean="0"/>
              <a:t>29</a:t>
            </a:fld>
            <a:endParaRPr lang="en-US"/>
          </a:p>
        </p:txBody>
      </p:sp>
      <p:cxnSp>
        <p:nvCxnSpPr>
          <p:cNvPr id="65" name="Straight Arrow Connector 64"/>
          <p:cNvCxnSpPr/>
          <p:nvPr/>
        </p:nvCxnSpPr>
        <p:spPr>
          <a:xfrm flipH="1">
            <a:off x="2425238" y="6351364"/>
            <a:ext cx="660412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9029362" y="1769592"/>
            <a:ext cx="0" cy="45817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8835881" y="3429581"/>
            <a:ext cx="2751779" cy="954107"/>
          </a:xfrm>
          <a:prstGeom prst="rect">
            <a:avLst/>
          </a:prstGeom>
          <a:solidFill>
            <a:schemeClr val="bg1"/>
          </a:solidFill>
        </p:spPr>
        <p:txBody>
          <a:bodyPr wrap="none" rtlCol="0" anchor="ctr">
            <a:spAutoFit/>
          </a:bodyPr>
          <a:lstStyle/>
          <a:p>
            <a:r>
              <a:rPr lang="en-US" sz="2800" b="1" dirty="0" smtClean="0">
                <a:solidFill>
                  <a:prstClr val="black"/>
                </a:solidFill>
              </a:rPr>
              <a:t>MARKET</a:t>
            </a:r>
          </a:p>
          <a:p>
            <a:r>
              <a:rPr lang="en-US" sz="2800" b="1" dirty="0" smtClean="0">
                <a:solidFill>
                  <a:prstClr val="black"/>
                </a:solidFill>
              </a:rPr>
              <a:t>ATTRACTIVENESS</a:t>
            </a:r>
            <a:endParaRPr lang="en-US" sz="2800" b="1" dirty="0">
              <a:solidFill>
                <a:prstClr val="black"/>
              </a:solidFill>
            </a:endParaRPr>
          </a:p>
        </p:txBody>
      </p:sp>
      <p:sp>
        <p:nvSpPr>
          <p:cNvPr id="68" name="TextBox 67"/>
          <p:cNvSpPr txBox="1"/>
          <p:nvPr/>
        </p:nvSpPr>
        <p:spPr>
          <a:xfrm>
            <a:off x="3868432" y="6089754"/>
            <a:ext cx="3306546" cy="523220"/>
          </a:xfrm>
          <a:prstGeom prst="rect">
            <a:avLst/>
          </a:prstGeom>
          <a:solidFill>
            <a:schemeClr val="bg1"/>
          </a:solidFill>
        </p:spPr>
        <p:txBody>
          <a:bodyPr wrap="none" rtlCol="0" anchor="ctr">
            <a:spAutoFit/>
          </a:bodyPr>
          <a:lstStyle/>
          <a:p>
            <a:pPr algn="ctr"/>
            <a:r>
              <a:rPr lang="en-US" sz="2800" b="1" dirty="0" smtClean="0">
                <a:solidFill>
                  <a:prstClr val="black"/>
                </a:solidFill>
              </a:rPr>
              <a:t>BUSINESS STRENGTH</a:t>
            </a:r>
            <a:endParaRPr lang="en-US" sz="2800" b="1" dirty="0">
              <a:solidFill>
                <a:prstClr val="black"/>
              </a:solidFill>
            </a:endParaRPr>
          </a:p>
        </p:txBody>
      </p:sp>
      <p:sp>
        <p:nvSpPr>
          <p:cNvPr id="69" name="Rectangle 68"/>
          <p:cNvSpPr/>
          <p:nvPr/>
        </p:nvSpPr>
        <p:spPr>
          <a:xfrm>
            <a:off x="4522959" y="4629493"/>
            <a:ext cx="2001331" cy="1327463"/>
          </a:xfrm>
          <a:prstGeom prst="rect">
            <a:avLst/>
          </a:prstGeom>
          <a:solidFill>
            <a:srgbClr val="2980B9"/>
          </a:solidFill>
          <a:ln w="12700" cap="flat" cmpd="sng" algn="ctr">
            <a:noFill/>
            <a:prstDash val="solid"/>
            <a:miter lim="800000"/>
          </a:ln>
          <a:effectLst/>
        </p:spPr>
        <p:txBody>
          <a:bodyPr rtlCol="0" anchor="ctr"/>
          <a:lstStyle/>
          <a:p>
            <a:pPr algn="ctr"/>
            <a:endParaRPr lang="en-US" kern="0" dirty="0">
              <a:solidFill>
                <a:prstClr val="white"/>
              </a:solidFill>
              <a:effectLst>
                <a:outerShdw blurRad="38100" dist="38100" dir="2700000" algn="tl">
                  <a:srgbClr val="000000">
                    <a:alpha val="43137"/>
                  </a:srgbClr>
                </a:outerShdw>
              </a:effectLst>
            </a:endParaRPr>
          </a:p>
        </p:txBody>
      </p:sp>
      <p:sp>
        <p:nvSpPr>
          <p:cNvPr id="70" name="Rectangle 69"/>
          <p:cNvSpPr/>
          <p:nvPr/>
        </p:nvSpPr>
        <p:spPr>
          <a:xfrm>
            <a:off x="4522959" y="1773082"/>
            <a:ext cx="2001331" cy="1327463"/>
          </a:xfrm>
          <a:prstGeom prst="rect">
            <a:avLst/>
          </a:prstGeom>
          <a:solidFill>
            <a:srgbClr val="2980B9">
              <a:alpha val="40000"/>
            </a:srgbClr>
          </a:solidFill>
          <a:ln w="12700" cap="flat" cmpd="sng" algn="ctr">
            <a:noFill/>
            <a:prstDash val="solid"/>
            <a:miter lim="800000"/>
          </a:ln>
          <a:effectLst/>
        </p:spPr>
        <p:txBody>
          <a:bodyPr rtlCol="0" anchor="ctr"/>
          <a:lstStyle/>
          <a:p>
            <a:pPr algn="ctr"/>
            <a:endParaRPr lang="en-US" kern="0" dirty="0">
              <a:solidFill>
                <a:prstClr val="white"/>
              </a:solidFill>
              <a:effectLst>
                <a:outerShdw blurRad="38100" dist="38100" dir="2700000" algn="tl">
                  <a:srgbClr val="000000">
                    <a:alpha val="43137"/>
                  </a:srgbClr>
                </a:outerShdw>
              </a:effectLst>
            </a:endParaRPr>
          </a:p>
        </p:txBody>
      </p:sp>
      <p:sp>
        <p:nvSpPr>
          <p:cNvPr id="71" name="Rectangle 70"/>
          <p:cNvSpPr/>
          <p:nvPr/>
        </p:nvSpPr>
        <p:spPr>
          <a:xfrm>
            <a:off x="4522959" y="3201288"/>
            <a:ext cx="2001331" cy="1327463"/>
          </a:xfrm>
          <a:prstGeom prst="rect">
            <a:avLst/>
          </a:prstGeom>
          <a:solidFill>
            <a:srgbClr val="2980B9">
              <a:alpha val="69804"/>
            </a:srgbClr>
          </a:solidFill>
          <a:ln w="12700" cap="flat" cmpd="sng" algn="ctr">
            <a:noFill/>
            <a:prstDash val="solid"/>
            <a:miter lim="800000"/>
          </a:ln>
          <a:effectLst/>
        </p:spPr>
        <p:txBody>
          <a:bodyPr rtlCol="0" anchor="ctr"/>
          <a:lstStyle/>
          <a:p>
            <a:pPr algn="ctr"/>
            <a:endParaRPr lang="en-US" kern="0" dirty="0">
              <a:solidFill>
                <a:prstClr val="white"/>
              </a:solidFill>
              <a:effectLst>
                <a:outerShdw blurRad="38100" dist="38100" dir="2700000" algn="tl">
                  <a:srgbClr val="000000">
                    <a:alpha val="43137"/>
                  </a:srgbClr>
                </a:outerShdw>
              </a:effectLst>
            </a:endParaRPr>
          </a:p>
        </p:txBody>
      </p:sp>
      <p:sp>
        <p:nvSpPr>
          <p:cNvPr id="72" name="Rectangle 71"/>
          <p:cNvSpPr/>
          <p:nvPr/>
        </p:nvSpPr>
        <p:spPr>
          <a:xfrm>
            <a:off x="6623139" y="4629493"/>
            <a:ext cx="2001331" cy="1327463"/>
          </a:xfrm>
          <a:prstGeom prst="rect">
            <a:avLst/>
          </a:prstGeom>
          <a:solidFill>
            <a:srgbClr val="2980B9"/>
          </a:solidFill>
          <a:ln w="12700" cap="flat" cmpd="sng" algn="ctr">
            <a:noFill/>
            <a:prstDash val="solid"/>
            <a:miter lim="800000"/>
          </a:ln>
          <a:effectLst/>
        </p:spPr>
        <p:txBody>
          <a:bodyPr rtlCol="0" anchor="ctr"/>
          <a:lstStyle/>
          <a:p>
            <a:pPr algn="ctr"/>
            <a:endParaRPr lang="en-US" kern="0" dirty="0">
              <a:solidFill>
                <a:prstClr val="white"/>
              </a:solidFill>
              <a:effectLst>
                <a:outerShdw blurRad="38100" dist="38100" dir="2700000" algn="tl">
                  <a:srgbClr val="000000">
                    <a:alpha val="43137"/>
                  </a:srgbClr>
                </a:outerShdw>
              </a:effectLst>
            </a:endParaRPr>
          </a:p>
        </p:txBody>
      </p:sp>
      <p:sp>
        <p:nvSpPr>
          <p:cNvPr id="73" name="Rectangle 72"/>
          <p:cNvSpPr/>
          <p:nvPr/>
        </p:nvSpPr>
        <p:spPr>
          <a:xfrm>
            <a:off x="6623139" y="1773082"/>
            <a:ext cx="2001331" cy="1327463"/>
          </a:xfrm>
          <a:prstGeom prst="rect">
            <a:avLst/>
          </a:prstGeom>
          <a:solidFill>
            <a:srgbClr val="2980B9">
              <a:alpha val="69804"/>
            </a:srgbClr>
          </a:solidFill>
          <a:ln w="12700" cap="flat" cmpd="sng" algn="ctr">
            <a:noFill/>
            <a:prstDash val="solid"/>
            <a:miter lim="800000"/>
          </a:ln>
          <a:effectLst/>
        </p:spPr>
        <p:txBody>
          <a:bodyPr rtlCol="0" anchor="ctr"/>
          <a:lstStyle/>
          <a:p>
            <a:pPr algn="ctr"/>
            <a:endParaRPr lang="en-US" kern="0" dirty="0">
              <a:solidFill>
                <a:prstClr val="white"/>
              </a:solidFill>
              <a:effectLst>
                <a:outerShdw blurRad="38100" dist="38100" dir="2700000" algn="tl">
                  <a:srgbClr val="000000">
                    <a:alpha val="43137"/>
                  </a:srgbClr>
                </a:outerShdw>
              </a:effectLst>
            </a:endParaRPr>
          </a:p>
        </p:txBody>
      </p:sp>
      <p:sp>
        <p:nvSpPr>
          <p:cNvPr id="74" name="Rectangle 73"/>
          <p:cNvSpPr/>
          <p:nvPr/>
        </p:nvSpPr>
        <p:spPr>
          <a:xfrm>
            <a:off x="6623139" y="3201288"/>
            <a:ext cx="2001331" cy="1327463"/>
          </a:xfrm>
          <a:prstGeom prst="rect">
            <a:avLst/>
          </a:prstGeom>
          <a:solidFill>
            <a:srgbClr val="2980B9"/>
          </a:solidFill>
          <a:ln w="12700" cap="flat" cmpd="sng" algn="ctr">
            <a:noFill/>
            <a:prstDash val="solid"/>
            <a:miter lim="800000"/>
          </a:ln>
          <a:effectLst/>
        </p:spPr>
        <p:txBody>
          <a:bodyPr rtlCol="0" anchor="ctr"/>
          <a:lstStyle/>
          <a:p>
            <a:pPr algn="ctr"/>
            <a:endParaRPr lang="en-US" kern="0" dirty="0">
              <a:solidFill>
                <a:prstClr val="white"/>
              </a:solidFill>
              <a:effectLst>
                <a:outerShdw blurRad="38100" dist="38100" dir="2700000" algn="tl">
                  <a:srgbClr val="000000">
                    <a:alpha val="43137"/>
                  </a:srgbClr>
                </a:outerShdw>
              </a:effectLst>
            </a:endParaRPr>
          </a:p>
        </p:txBody>
      </p:sp>
      <p:sp>
        <p:nvSpPr>
          <p:cNvPr id="75" name="Rectangle 74"/>
          <p:cNvSpPr/>
          <p:nvPr/>
        </p:nvSpPr>
        <p:spPr>
          <a:xfrm>
            <a:off x="2425238" y="4629493"/>
            <a:ext cx="2001331" cy="1327463"/>
          </a:xfrm>
          <a:prstGeom prst="rect">
            <a:avLst/>
          </a:prstGeom>
          <a:solidFill>
            <a:srgbClr val="2980B9">
              <a:alpha val="69804"/>
            </a:srgbClr>
          </a:solidFill>
          <a:ln w="12700" cap="flat" cmpd="sng" algn="ctr">
            <a:noFill/>
            <a:prstDash val="solid"/>
            <a:miter lim="800000"/>
          </a:ln>
          <a:effectLst/>
        </p:spPr>
        <p:txBody>
          <a:bodyPr rtlCol="0" anchor="ctr"/>
          <a:lstStyle/>
          <a:p>
            <a:pPr algn="ctr"/>
            <a:endParaRPr lang="en-US" kern="0" dirty="0">
              <a:solidFill>
                <a:prstClr val="white"/>
              </a:solidFill>
              <a:effectLst>
                <a:outerShdw blurRad="38100" dist="38100" dir="2700000" algn="tl">
                  <a:srgbClr val="000000">
                    <a:alpha val="43137"/>
                  </a:srgbClr>
                </a:outerShdw>
              </a:effectLst>
            </a:endParaRPr>
          </a:p>
        </p:txBody>
      </p:sp>
      <p:sp>
        <p:nvSpPr>
          <p:cNvPr id="76" name="Rectangle 75"/>
          <p:cNvSpPr/>
          <p:nvPr/>
        </p:nvSpPr>
        <p:spPr>
          <a:xfrm>
            <a:off x="2422778" y="1773082"/>
            <a:ext cx="2001331" cy="1327463"/>
          </a:xfrm>
          <a:prstGeom prst="rect">
            <a:avLst/>
          </a:prstGeom>
          <a:solidFill>
            <a:srgbClr val="2980B9">
              <a:alpha val="40000"/>
            </a:srgbClr>
          </a:solidFill>
          <a:ln w="12700" cap="flat" cmpd="sng" algn="ctr">
            <a:noFill/>
            <a:prstDash val="solid"/>
            <a:miter lim="800000"/>
          </a:ln>
          <a:effectLst/>
        </p:spPr>
        <p:txBody>
          <a:bodyPr rtlCol="0" anchor="ctr"/>
          <a:lstStyle/>
          <a:p>
            <a:pPr algn="ctr"/>
            <a:endParaRPr lang="en-US" sz="3600" b="1" kern="0" dirty="0">
              <a:solidFill>
                <a:prstClr val="white"/>
              </a:solidFill>
              <a:effectLst>
                <a:outerShdw blurRad="38100" dist="38100" dir="2700000" algn="tl">
                  <a:srgbClr val="000000">
                    <a:alpha val="43137"/>
                  </a:srgbClr>
                </a:outerShdw>
              </a:effectLst>
            </a:endParaRPr>
          </a:p>
        </p:txBody>
      </p:sp>
      <p:sp>
        <p:nvSpPr>
          <p:cNvPr id="77" name="Rectangle 76"/>
          <p:cNvSpPr/>
          <p:nvPr/>
        </p:nvSpPr>
        <p:spPr>
          <a:xfrm>
            <a:off x="2425238" y="3201287"/>
            <a:ext cx="2001331" cy="1327463"/>
          </a:xfrm>
          <a:prstGeom prst="rect">
            <a:avLst/>
          </a:prstGeom>
          <a:solidFill>
            <a:srgbClr val="2980B9">
              <a:alpha val="40000"/>
            </a:srgbClr>
          </a:solidFill>
          <a:ln w="12700" cap="flat" cmpd="sng" algn="ctr">
            <a:noFill/>
            <a:prstDash val="solid"/>
            <a:miter lim="800000"/>
          </a:ln>
          <a:effectLst/>
        </p:spPr>
        <p:txBody>
          <a:bodyPr rtlCol="0" anchor="ctr"/>
          <a:lstStyle/>
          <a:p>
            <a:pPr algn="ctr"/>
            <a:endParaRPr lang="en-US" kern="0" dirty="0">
              <a:solidFill>
                <a:prstClr val="white"/>
              </a:solidFill>
              <a:effectLst>
                <a:outerShdw blurRad="38100" dist="38100" dir="2700000" algn="tl">
                  <a:srgbClr val="000000">
                    <a:alpha val="43137"/>
                  </a:srgbClr>
                </a:outerShdw>
              </a:effectLst>
            </a:endParaRPr>
          </a:p>
        </p:txBody>
      </p:sp>
      <p:sp>
        <p:nvSpPr>
          <p:cNvPr id="78" name="TextBox 77"/>
          <p:cNvSpPr txBox="1"/>
          <p:nvPr/>
        </p:nvSpPr>
        <p:spPr>
          <a:xfrm>
            <a:off x="2425238" y="1299865"/>
            <a:ext cx="2001331" cy="477054"/>
          </a:xfrm>
          <a:prstGeom prst="rect">
            <a:avLst/>
          </a:prstGeom>
          <a:noFill/>
        </p:spPr>
        <p:txBody>
          <a:bodyPr wrap="square" bIns="182880" rtlCol="0" anchor="b">
            <a:spAutoFit/>
          </a:bodyPr>
          <a:lstStyle>
            <a:defPPr>
              <a:defRPr lang="fr-FR"/>
            </a:defPPr>
            <a:lvl1pPr algn="ctr"/>
          </a:lstStyle>
          <a:p>
            <a:r>
              <a:rPr lang="en-US" sz="1600" dirty="0" smtClean="0">
                <a:solidFill>
                  <a:schemeClr val="tx1">
                    <a:lumMod val="65000"/>
                    <a:lumOff val="35000"/>
                  </a:schemeClr>
                </a:solidFill>
              </a:rPr>
              <a:t>Strong</a:t>
            </a:r>
            <a:endParaRPr lang="en-US" sz="1600" dirty="0">
              <a:solidFill>
                <a:schemeClr val="tx1">
                  <a:lumMod val="65000"/>
                  <a:lumOff val="35000"/>
                </a:schemeClr>
              </a:solidFill>
            </a:endParaRPr>
          </a:p>
        </p:txBody>
      </p:sp>
      <p:sp>
        <p:nvSpPr>
          <p:cNvPr id="79" name="TextBox 78"/>
          <p:cNvSpPr txBox="1"/>
          <p:nvPr/>
        </p:nvSpPr>
        <p:spPr>
          <a:xfrm rot="16200000">
            <a:off x="1511429" y="2198286"/>
            <a:ext cx="1319787" cy="477054"/>
          </a:xfrm>
          <a:prstGeom prst="rect">
            <a:avLst/>
          </a:prstGeom>
          <a:noFill/>
        </p:spPr>
        <p:txBody>
          <a:bodyPr wrap="square" bIns="182880" rtlCol="0" anchor="b">
            <a:spAutoFit/>
          </a:bodyPr>
          <a:lstStyle/>
          <a:p>
            <a:pPr algn="ctr"/>
            <a:r>
              <a:rPr lang="en-US" sz="1600" dirty="0" smtClean="0">
                <a:solidFill>
                  <a:schemeClr val="tx1">
                    <a:lumMod val="65000"/>
                    <a:lumOff val="35000"/>
                  </a:schemeClr>
                </a:solidFill>
              </a:rPr>
              <a:t>High</a:t>
            </a:r>
            <a:endParaRPr lang="en-US" sz="1600" dirty="0">
              <a:solidFill>
                <a:schemeClr val="tx1">
                  <a:lumMod val="65000"/>
                  <a:lumOff val="35000"/>
                </a:schemeClr>
              </a:solidFill>
            </a:endParaRPr>
          </a:p>
        </p:txBody>
      </p:sp>
      <p:sp>
        <p:nvSpPr>
          <p:cNvPr id="80" name="TextBox 79"/>
          <p:cNvSpPr txBox="1"/>
          <p:nvPr/>
        </p:nvSpPr>
        <p:spPr>
          <a:xfrm>
            <a:off x="4525419" y="1299865"/>
            <a:ext cx="2001331" cy="477054"/>
          </a:xfrm>
          <a:prstGeom prst="rect">
            <a:avLst/>
          </a:prstGeom>
          <a:noFill/>
        </p:spPr>
        <p:txBody>
          <a:bodyPr wrap="square" bIns="182880" rtlCol="0" anchor="b">
            <a:spAutoFit/>
          </a:bodyPr>
          <a:lstStyle>
            <a:defPPr>
              <a:defRPr lang="fr-FR"/>
            </a:defPPr>
            <a:lvl1pPr algn="ctr"/>
          </a:lstStyle>
          <a:p>
            <a:r>
              <a:rPr lang="en-US" sz="1600" dirty="0" smtClean="0">
                <a:solidFill>
                  <a:schemeClr val="tx1">
                    <a:lumMod val="65000"/>
                    <a:lumOff val="35000"/>
                  </a:schemeClr>
                </a:solidFill>
              </a:rPr>
              <a:t>Medium</a:t>
            </a:r>
            <a:endParaRPr lang="en-US" sz="1600" dirty="0">
              <a:solidFill>
                <a:schemeClr val="tx1">
                  <a:lumMod val="65000"/>
                  <a:lumOff val="35000"/>
                </a:schemeClr>
              </a:solidFill>
            </a:endParaRPr>
          </a:p>
        </p:txBody>
      </p:sp>
      <p:sp>
        <p:nvSpPr>
          <p:cNvPr id="81" name="TextBox 80"/>
          <p:cNvSpPr txBox="1"/>
          <p:nvPr/>
        </p:nvSpPr>
        <p:spPr>
          <a:xfrm>
            <a:off x="6625599" y="1299865"/>
            <a:ext cx="2001331" cy="477054"/>
          </a:xfrm>
          <a:prstGeom prst="rect">
            <a:avLst/>
          </a:prstGeom>
          <a:noFill/>
        </p:spPr>
        <p:txBody>
          <a:bodyPr wrap="square" bIns="182880" rtlCol="0" anchor="b">
            <a:spAutoFit/>
          </a:bodyPr>
          <a:lstStyle>
            <a:defPPr>
              <a:defRPr lang="fr-FR"/>
            </a:defPPr>
            <a:lvl1pPr algn="ctr"/>
          </a:lstStyle>
          <a:p>
            <a:r>
              <a:rPr lang="en-US" sz="1600" dirty="0" smtClean="0">
                <a:solidFill>
                  <a:schemeClr val="tx1">
                    <a:lumMod val="65000"/>
                    <a:lumOff val="35000"/>
                  </a:schemeClr>
                </a:solidFill>
              </a:rPr>
              <a:t>Low</a:t>
            </a:r>
            <a:endParaRPr lang="en-US" sz="1600" dirty="0">
              <a:solidFill>
                <a:schemeClr val="tx1">
                  <a:lumMod val="65000"/>
                  <a:lumOff val="35000"/>
                </a:schemeClr>
              </a:solidFill>
            </a:endParaRPr>
          </a:p>
        </p:txBody>
      </p:sp>
      <p:sp>
        <p:nvSpPr>
          <p:cNvPr id="82" name="TextBox 81"/>
          <p:cNvSpPr txBox="1"/>
          <p:nvPr/>
        </p:nvSpPr>
        <p:spPr>
          <a:xfrm rot="16200000">
            <a:off x="1511429" y="3628179"/>
            <a:ext cx="1319787" cy="477054"/>
          </a:xfrm>
          <a:prstGeom prst="rect">
            <a:avLst/>
          </a:prstGeom>
          <a:noFill/>
        </p:spPr>
        <p:txBody>
          <a:bodyPr wrap="square" bIns="182880" rtlCol="0" anchor="b">
            <a:spAutoFit/>
          </a:bodyPr>
          <a:lstStyle/>
          <a:p>
            <a:pPr algn="ctr"/>
            <a:r>
              <a:rPr lang="en-US" sz="1600" dirty="0" smtClean="0">
                <a:solidFill>
                  <a:schemeClr val="tx1">
                    <a:lumMod val="65000"/>
                    <a:lumOff val="35000"/>
                  </a:schemeClr>
                </a:solidFill>
              </a:rPr>
              <a:t>Medium</a:t>
            </a:r>
            <a:endParaRPr lang="en-US" sz="1600" dirty="0">
              <a:solidFill>
                <a:schemeClr val="tx1">
                  <a:lumMod val="65000"/>
                  <a:lumOff val="35000"/>
                </a:schemeClr>
              </a:solidFill>
            </a:endParaRPr>
          </a:p>
        </p:txBody>
      </p:sp>
      <p:sp>
        <p:nvSpPr>
          <p:cNvPr id="83" name="TextBox 82"/>
          <p:cNvSpPr txBox="1"/>
          <p:nvPr/>
        </p:nvSpPr>
        <p:spPr>
          <a:xfrm rot="16200000">
            <a:off x="1511429" y="5058071"/>
            <a:ext cx="1319787" cy="477054"/>
          </a:xfrm>
          <a:prstGeom prst="rect">
            <a:avLst/>
          </a:prstGeom>
          <a:noFill/>
        </p:spPr>
        <p:txBody>
          <a:bodyPr wrap="square" bIns="182880" rtlCol="0" anchor="b">
            <a:spAutoFit/>
          </a:bodyPr>
          <a:lstStyle/>
          <a:p>
            <a:pPr algn="ctr"/>
            <a:r>
              <a:rPr lang="en-US" sz="1600" dirty="0" smtClean="0">
                <a:solidFill>
                  <a:schemeClr val="tx1">
                    <a:lumMod val="65000"/>
                    <a:lumOff val="35000"/>
                  </a:schemeClr>
                </a:solidFill>
              </a:rPr>
              <a:t>Low</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23792018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9844092" y="0"/>
            <a:ext cx="2347908" cy="2348880"/>
            <a:chOff x="4004777" y="1766306"/>
            <a:chExt cx="4181242" cy="4182974"/>
          </a:xfrm>
        </p:grpSpPr>
        <p:grpSp>
          <p:nvGrpSpPr>
            <p:cNvPr id="12" name="Group 11"/>
            <p:cNvGrpSpPr/>
            <p:nvPr/>
          </p:nvGrpSpPr>
          <p:grpSpPr>
            <a:xfrm>
              <a:off x="4004777" y="1766306"/>
              <a:ext cx="2002536" cy="2002536"/>
              <a:chOff x="4004777" y="1766306"/>
              <a:chExt cx="2002536" cy="2002536"/>
            </a:xfrm>
          </p:grpSpPr>
          <p:sp>
            <p:nvSpPr>
              <p:cNvPr id="13" name="Rectangle 12"/>
              <p:cNvSpPr/>
              <p:nvPr/>
            </p:nvSpPr>
            <p:spPr>
              <a:xfrm>
                <a:off x="4004777" y="1766306"/>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4562961" y="2053015"/>
                <a:ext cx="1444352" cy="1715827"/>
              </a:xfrm>
              <a:custGeom>
                <a:avLst/>
                <a:gdLst>
                  <a:gd name="connsiteX0" fmla="*/ 1161796 w 1444352"/>
                  <a:gd name="connsiteY0" fmla="*/ 545696 h 1715827"/>
                  <a:gd name="connsiteX1" fmla="*/ 1444352 w 1444352"/>
                  <a:gd name="connsiteY1" fmla="*/ 790805 h 1715827"/>
                  <a:gd name="connsiteX2" fmla="*/ 1444352 w 1444352"/>
                  <a:gd name="connsiteY2" fmla="*/ 1715827 h 1715827"/>
                  <a:gd name="connsiteX3" fmla="*/ 324888 w 1444352"/>
                  <a:gd name="connsiteY3" fmla="*/ 1715827 h 1715827"/>
                  <a:gd name="connsiteX4" fmla="*/ 0 w 1444352"/>
                  <a:gd name="connsiteY4" fmla="*/ 1433998 h 1715827"/>
                  <a:gd name="connsiteX5" fmla="*/ 443084 w 1444352"/>
                  <a:gd name="connsiteY5" fmla="*/ 1095214 h 1715827"/>
                  <a:gd name="connsiteX6" fmla="*/ 888385 w 1444352"/>
                  <a:gd name="connsiteY6" fmla="*/ 1435693 h 1715827"/>
                  <a:gd name="connsiteX7" fmla="*/ 718290 w 1444352"/>
                  <a:gd name="connsiteY7" fmla="*/ 884793 h 1715827"/>
                  <a:gd name="connsiteX8" fmla="*/ 445117 w 1444352"/>
                  <a:gd name="connsiteY8" fmla="*/ 0 h 1715827"/>
                  <a:gd name="connsiteX9" fmla="*/ 1072601 w 1444352"/>
                  <a:gd name="connsiteY9" fmla="*/ 544322 h 1715827"/>
                  <a:gd name="connsiteX10" fmla="*/ 613173 w 1444352"/>
                  <a:gd name="connsiteY10" fmla="*/ 544325 h 1715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4352" h="1715827">
                    <a:moveTo>
                      <a:pt x="1161796" y="545696"/>
                    </a:moveTo>
                    <a:lnTo>
                      <a:pt x="1444352" y="790805"/>
                    </a:lnTo>
                    <a:lnTo>
                      <a:pt x="1444352" y="1715827"/>
                    </a:lnTo>
                    <a:lnTo>
                      <a:pt x="324888" y="1715827"/>
                    </a:lnTo>
                    <a:lnTo>
                      <a:pt x="0" y="1433998"/>
                    </a:lnTo>
                    <a:lnTo>
                      <a:pt x="443084" y="1095214"/>
                    </a:lnTo>
                    <a:lnTo>
                      <a:pt x="888385" y="1435693"/>
                    </a:lnTo>
                    <a:lnTo>
                      <a:pt x="718290" y="884793"/>
                    </a:lnTo>
                    <a:close/>
                    <a:moveTo>
                      <a:pt x="445117" y="0"/>
                    </a:moveTo>
                    <a:lnTo>
                      <a:pt x="1072601" y="544322"/>
                    </a:lnTo>
                    <a:lnTo>
                      <a:pt x="613173" y="544325"/>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Freeform 14"/>
              <p:cNvSpPr/>
              <p:nvPr/>
            </p:nvSpPr>
            <p:spPr>
              <a:xfrm>
                <a:off x="4285533" y="2046436"/>
                <a:ext cx="1441025" cy="1442272"/>
              </a:xfrm>
              <a:custGeom>
                <a:avLst/>
                <a:gdLst>
                  <a:gd name="connsiteX0" fmla="*/ 1088994 w 2177987"/>
                  <a:gd name="connsiteY0" fmla="*/ 0 h 2179872"/>
                  <a:gd name="connsiteX1" fmla="*/ 1346066 w 2177987"/>
                  <a:gd name="connsiteY1" fmla="*/ 832643 h 2179872"/>
                  <a:gd name="connsiteX2" fmla="*/ 2177987 w 2177987"/>
                  <a:gd name="connsiteY2" fmla="*/ 832637 h 2179872"/>
                  <a:gd name="connsiteX3" fmla="*/ 1504945 w 2177987"/>
                  <a:gd name="connsiteY3" fmla="*/ 1347233 h 2179872"/>
                  <a:gd name="connsiteX4" fmla="*/ 1762028 w 2177987"/>
                  <a:gd name="connsiteY4" fmla="*/ 2179872 h 2179872"/>
                  <a:gd name="connsiteX5" fmla="*/ 1088994 w 2177987"/>
                  <a:gd name="connsiteY5" fmla="*/ 1665267 h 2179872"/>
                  <a:gd name="connsiteX6" fmla="*/ 415959 w 2177987"/>
                  <a:gd name="connsiteY6" fmla="*/ 2179872 h 2179872"/>
                  <a:gd name="connsiteX7" fmla="*/ 673042 w 2177987"/>
                  <a:gd name="connsiteY7" fmla="*/ 1347233 h 2179872"/>
                  <a:gd name="connsiteX8" fmla="*/ 0 w 2177987"/>
                  <a:gd name="connsiteY8" fmla="*/ 832637 h 2179872"/>
                  <a:gd name="connsiteX9" fmla="*/ 831921 w 2177987"/>
                  <a:gd name="connsiteY9" fmla="*/ 832643 h 2179872"/>
                  <a:gd name="connsiteX10" fmla="*/ 1088994 w 2177987"/>
                  <a:gd name="connsiteY10" fmla="*/ 0 h 2179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7987" h="2179872">
                    <a:moveTo>
                      <a:pt x="1088994" y="0"/>
                    </a:moveTo>
                    <a:lnTo>
                      <a:pt x="1346066" y="832643"/>
                    </a:lnTo>
                    <a:lnTo>
                      <a:pt x="2177987" y="832637"/>
                    </a:lnTo>
                    <a:lnTo>
                      <a:pt x="1504945" y="1347233"/>
                    </a:lnTo>
                    <a:lnTo>
                      <a:pt x="1762028" y="2179872"/>
                    </a:lnTo>
                    <a:lnTo>
                      <a:pt x="1088994" y="1665267"/>
                    </a:lnTo>
                    <a:lnTo>
                      <a:pt x="415959" y="2179872"/>
                    </a:lnTo>
                    <a:lnTo>
                      <a:pt x="673042" y="1347233"/>
                    </a:lnTo>
                    <a:lnTo>
                      <a:pt x="0" y="832637"/>
                    </a:lnTo>
                    <a:lnTo>
                      <a:pt x="831921" y="832643"/>
                    </a:lnTo>
                    <a:lnTo>
                      <a:pt x="1088994"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16" name="Group 15"/>
            <p:cNvGrpSpPr/>
            <p:nvPr/>
          </p:nvGrpSpPr>
          <p:grpSpPr>
            <a:xfrm>
              <a:off x="6183483" y="3946744"/>
              <a:ext cx="2002536" cy="2002536"/>
              <a:chOff x="1382807" y="174388"/>
              <a:chExt cx="3026665" cy="3026665"/>
            </a:xfrm>
          </p:grpSpPr>
          <p:sp>
            <p:nvSpPr>
              <p:cNvPr id="17" name="Rectangle 16"/>
              <p:cNvSpPr/>
              <p:nvPr/>
            </p:nvSpPr>
            <p:spPr>
              <a:xfrm>
                <a:off x="1382807" y="174388"/>
                <a:ext cx="3026664" cy="3026664"/>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1831867" y="479210"/>
                <a:ext cx="2577605" cy="2721843"/>
              </a:xfrm>
              <a:custGeom>
                <a:avLst/>
                <a:gdLst>
                  <a:gd name="connsiteX0" fmla="*/ 2202319 w 2577605"/>
                  <a:gd name="connsiteY0" fmla="*/ 1064684 h 2721843"/>
                  <a:gd name="connsiteX1" fmla="*/ 2577605 w 2577605"/>
                  <a:gd name="connsiteY1" fmla="*/ 1390232 h 2721843"/>
                  <a:gd name="connsiteX2" fmla="*/ 2577605 w 2577605"/>
                  <a:gd name="connsiteY2" fmla="*/ 2721843 h 2721843"/>
                  <a:gd name="connsiteX3" fmla="*/ 661591 w 2577605"/>
                  <a:gd name="connsiteY3" fmla="*/ 2721843 h 2721843"/>
                  <a:gd name="connsiteX4" fmla="*/ 0 w 2577605"/>
                  <a:gd name="connsiteY4" fmla="*/ 2147935 h 2721843"/>
                  <a:gd name="connsiteX5" fmla="*/ 28365 w 2577605"/>
                  <a:gd name="connsiteY5" fmla="*/ 2164850 h 2721843"/>
                  <a:gd name="connsiteX6" fmla="*/ 881237 w 2577605"/>
                  <a:gd name="connsiteY6" fmla="*/ 2342548 h 2721843"/>
                  <a:gd name="connsiteX7" fmla="*/ 932399 w 2577605"/>
                  <a:gd name="connsiteY7" fmla="*/ 2356225 h 2721843"/>
                  <a:gd name="connsiteX8" fmla="*/ 932398 w 2577605"/>
                  <a:gd name="connsiteY8" fmla="*/ 2356224 h 2721843"/>
                  <a:gd name="connsiteX9" fmla="*/ 943743 w 2577605"/>
                  <a:gd name="connsiteY9" fmla="*/ 2359257 h 2721843"/>
                  <a:gd name="connsiteX10" fmla="*/ 948393 w 2577605"/>
                  <a:gd name="connsiteY10" fmla="*/ 2360500 h 2721843"/>
                  <a:gd name="connsiteX11" fmla="*/ 996984 w 2577605"/>
                  <a:gd name="connsiteY11" fmla="*/ 2373061 h 2721843"/>
                  <a:gd name="connsiteX12" fmla="*/ 999965 w 2577605"/>
                  <a:gd name="connsiteY12" fmla="*/ 2373832 h 2721843"/>
                  <a:gd name="connsiteX13" fmla="*/ 999999 w 2577605"/>
                  <a:gd name="connsiteY13" fmla="*/ 2373840 h 2721843"/>
                  <a:gd name="connsiteX14" fmla="*/ 1049556 w 2577605"/>
                  <a:gd name="connsiteY14" fmla="*/ 2385825 h 2721843"/>
                  <a:gd name="connsiteX15" fmla="*/ 1061174 w 2577605"/>
                  <a:gd name="connsiteY15" fmla="*/ 2388417 h 2721843"/>
                  <a:gd name="connsiteX16" fmla="*/ 1084921 w 2577605"/>
                  <a:gd name="connsiteY16" fmla="*/ 2393402 h 2721843"/>
                  <a:gd name="connsiteX17" fmla="*/ 1093282 w 2577605"/>
                  <a:gd name="connsiteY17" fmla="*/ 2395031 h 2721843"/>
                  <a:gd name="connsiteX18" fmla="*/ 1115617 w 2577605"/>
                  <a:gd name="connsiteY18" fmla="*/ 2398905 h 2721843"/>
                  <a:gd name="connsiteX19" fmla="*/ 1115974 w 2577605"/>
                  <a:gd name="connsiteY19" fmla="*/ 2398965 h 2721843"/>
                  <a:gd name="connsiteX20" fmla="*/ 1118911 w 2577605"/>
                  <a:gd name="connsiteY20" fmla="*/ 2399457 h 2721843"/>
                  <a:gd name="connsiteX21" fmla="*/ 1118911 w 2577605"/>
                  <a:gd name="connsiteY21" fmla="*/ 2399458 h 2721843"/>
                  <a:gd name="connsiteX22" fmla="*/ 1142504 w 2577605"/>
                  <a:gd name="connsiteY22" fmla="*/ 2403403 h 2721843"/>
                  <a:gd name="connsiteX23" fmla="*/ 1200563 w 2577605"/>
                  <a:gd name="connsiteY23" fmla="*/ 2399347 h 2721843"/>
                  <a:gd name="connsiteX24" fmla="*/ 1198558 w 2577605"/>
                  <a:gd name="connsiteY24" fmla="*/ 2385750 h 2721843"/>
                  <a:gd name="connsiteX25" fmla="*/ 1192296 w 2577605"/>
                  <a:gd name="connsiteY25" fmla="*/ 2373061 h 2721843"/>
                  <a:gd name="connsiteX26" fmla="*/ 1189375 w 2577605"/>
                  <a:gd name="connsiteY26" fmla="*/ 2367144 h 2721843"/>
                  <a:gd name="connsiteX27" fmla="*/ 1166695 w 2577605"/>
                  <a:gd name="connsiteY27" fmla="*/ 2314149 h 2721843"/>
                  <a:gd name="connsiteX28" fmla="*/ 1132828 w 2577605"/>
                  <a:gd name="connsiteY28" fmla="*/ 2143750 h 2721843"/>
                  <a:gd name="connsiteX29" fmla="*/ 1129554 w 2577605"/>
                  <a:gd name="connsiteY29" fmla="*/ 2111913 h 2721843"/>
                  <a:gd name="connsiteX30" fmla="*/ 1107691 w 2577605"/>
                  <a:gd name="connsiteY30" fmla="*/ 2108270 h 2721843"/>
                  <a:gd name="connsiteX31" fmla="*/ 881238 w 2577605"/>
                  <a:gd name="connsiteY31" fmla="*/ 2053214 h 2721843"/>
                  <a:gd name="connsiteX32" fmla="*/ 540094 w 2577605"/>
                  <a:gd name="connsiteY32" fmla="*/ 1998269 h 2721843"/>
                  <a:gd name="connsiteX33" fmla="*/ 515358 w 2577605"/>
                  <a:gd name="connsiteY33" fmla="*/ 1994455 h 2721843"/>
                  <a:gd name="connsiteX34" fmla="*/ 85063 w 2577605"/>
                  <a:gd name="connsiteY34" fmla="*/ 1621189 h 2721843"/>
                  <a:gd name="connsiteX35" fmla="*/ 92459 w 2577605"/>
                  <a:gd name="connsiteY35" fmla="*/ 1626453 h 2721843"/>
                  <a:gd name="connsiteX36" fmla="*/ 807015 w 2577605"/>
                  <a:gd name="connsiteY36" fmla="*/ 1804150 h 2721843"/>
                  <a:gd name="connsiteX37" fmla="*/ 1025909 w 2577605"/>
                  <a:gd name="connsiteY37" fmla="*/ 1865006 h 2721843"/>
                  <a:gd name="connsiteX38" fmla="*/ 1074552 w 2577605"/>
                  <a:gd name="connsiteY38" fmla="*/ 1860950 h 2721843"/>
                  <a:gd name="connsiteX39" fmla="*/ 1046177 w 2577605"/>
                  <a:gd name="connsiteY39" fmla="*/ 1775751 h 2721843"/>
                  <a:gd name="connsiteX40" fmla="*/ 1017801 w 2577605"/>
                  <a:gd name="connsiteY40" fmla="*/ 1605352 h 2721843"/>
                  <a:gd name="connsiteX41" fmla="*/ 1021855 w 2577605"/>
                  <a:gd name="connsiteY41" fmla="*/ 1507981 h 2721843"/>
                  <a:gd name="connsiteX42" fmla="*/ 1106980 w 2577605"/>
                  <a:gd name="connsiteY42" fmla="*/ 1499867 h 2721843"/>
                  <a:gd name="connsiteX43" fmla="*/ 1608901 w 2577605"/>
                  <a:gd name="connsiteY43" fmla="*/ 1536871 h 2721843"/>
                  <a:gd name="connsiteX44" fmla="*/ 1685854 w 2577605"/>
                  <a:gd name="connsiteY44" fmla="*/ 1541376 h 2721843"/>
                  <a:gd name="connsiteX45" fmla="*/ 1767715 w 2577605"/>
                  <a:gd name="connsiteY45" fmla="*/ 1540437 h 2721843"/>
                  <a:gd name="connsiteX46" fmla="*/ 2047411 w 2577605"/>
                  <a:gd name="connsiteY46" fmla="*/ 1382210 h 2721843"/>
                  <a:gd name="connsiteX47" fmla="*/ 2111255 w 2577605"/>
                  <a:gd name="connsiteY47" fmla="*/ 1257455 h 2721843"/>
                  <a:gd name="connsiteX48" fmla="*/ 2211307 w 2577605"/>
                  <a:gd name="connsiteY48" fmla="*/ 1149956 h 2721843"/>
                  <a:gd name="connsiteX49" fmla="*/ 2214023 w 2577605"/>
                  <a:gd name="connsiteY49" fmla="*/ 1122299 h 2721843"/>
                  <a:gd name="connsiteX50" fmla="*/ 2214024 w 2577605"/>
                  <a:gd name="connsiteY50" fmla="*/ 1122298 h 2721843"/>
                  <a:gd name="connsiteX51" fmla="*/ 2215638 w 2577605"/>
                  <a:gd name="connsiteY51" fmla="*/ 1105856 h 2721843"/>
                  <a:gd name="connsiteX52" fmla="*/ 723175 w 2577605"/>
                  <a:gd name="connsiteY52" fmla="*/ 50397 h 2721843"/>
                  <a:gd name="connsiteX53" fmla="*/ 810418 w 2577605"/>
                  <a:gd name="connsiteY53" fmla="*/ 126079 h 2721843"/>
                  <a:gd name="connsiteX54" fmla="*/ 804044 w 2577605"/>
                  <a:gd name="connsiteY54" fmla="*/ 134390 h 2721843"/>
                  <a:gd name="connsiteX55" fmla="*/ 770531 w 2577605"/>
                  <a:gd name="connsiteY55" fmla="*/ 165079 h 2721843"/>
                  <a:gd name="connsiteX56" fmla="*/ 724929 w 2577605"/>
                  <a:gd name="connsiteY56" fmla="*/ 52495 h 2721843"/>
                  <a:gd name="connsiteX57" fmla="*/ 907702 w 2577605"/>
                  <a:gd name="connsiteY57" fmla="*/ 0 h 2721843"/>
                  <a:gd name="connsiteX58" fmla="*/ 2086828 w 2577605"/>
                  <a:gd name="connsiteY58" fmla="*/ 1022852 h 2721843"/>
                  <a:gd name="connsiteX59" fmla="*/ 2062732 w 2577605"/>
                  <a:gd name="connsiteY59" fmla="*/ 1017743 h 2721843"/>
                  <a:gd name="connsiteX60" fmla="*/ 2040751 w 2577605"/>
                  <a:gd name="connsiteY60" fmla="*/ 1025469 h 2721843"/>
                  <a:gd name="connsiteX61" fmla="*/ 2040749 w 2577605"/>
                  <a:gd name="connsiteY61" fmla="*/ 1025469 h 2721843"/>
                  <a:gd name="connsiteX62" fmla="*/ 2062730 w 2577605"/>
                  <a:gd name="connsiteY62" fmla="*/ 1017741 h 2721843"/>
                  <a:gd name="connsiteX63" fmla="*/ 2059571 w 2577605"/>
                  <a:gd name="connsiteY63" fmla="*/ 1017070 h 2721843"/>
                  <a:gd name="connsiteX64" fmla="*/ 1877160 w 2577605"/>
                  <a:gd name="connsiteY64" fmla="*/ 956215 h 2721843"/>
                  <a:gd name="connsiteX65" fmla="*/ 1573141 w 2577605"/>
                  <a:gd name="connsiteY65" fmla="*/ 871016 h 2721843"/>
                  <a:gd name="connsiteX66" fmla="*/ 1415051 w 2577605"/>
                  <a:gd name="connsiteY66" fmla="*/ 639760 h 2721843"/>
                  <a:gd name="connsiteX67" fmla="*/ 1050228 w 2577605"/>
                  <a:gd name="connsiteY67" fmla="*/ 518047 h 2721843"/>
                  <a:gd name="connsiteX68" fmla="*/ 892519 w 2577605"/>
                  <a:gd name="connsiteY68" fmla="*/ 521471 h 2721843"/>
                  <a:gd name="connsiteX69" fmla="*/ 860151 w 2577605"/>
                  <a:gd name="connsiteY69" fmla="*/ 528792 h 2721843"/>
                  <a:gd name="connsiteX70" fmla="*/ 902019 w 2577605"/>
                  <a:gd name="connsiteY70" fmla="*/ 468601 h 2721843"/>
                  <a:gd name="connsiteX71" fmla="*/ 977264 w 2577605"/>
                  <a:gd name="connsiteY71" fmla="*/ 311136 h 2721843"/>
                  <a:gd name="connsiteX72" fmla="*/ 911424 w 2577605"/>
                  <a:gd name="connsiteY72" fmla="*/ 19428 h 2721843"/>
                  <a:gd name="connsiteX73" fmla="*/ 906297 w 2577605"/>
                  <a:gd name="connsiteY73" fmla="*/ 1619 h 272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577605" h="2721843">
                    <a:moveTo>
                      <a:pt x="2202319" y="1064684"/>
                    </a:moveTo>
                    <a:lnTo>
                      <a:pt x="2577605" y="1390232"/>
                    </a:lnTo>
                    <a:lnTo>
                      <a:pt x="2577605" y="2721843"/>
                    </a:lnTo>
                    <a:lnTo>
                      <a:pt x="661591" y="2721843"/>
                    </a:lnTo>
                    <a:lnTo>
                      <a:pt x="0" y="2147935"/>
                    </a:lnTo>
                    <a:lnTo>
                      <a:pt x="28365" y="2164850"/>
                    </a:lnTo>
                    <a:cubicBezTo>
                      <a:pt x="243053" y="2273632"/>
                      <a:pt x="716788" y="2298047"/>
                      <a:pt x="881237" y="2342548"/>
                    </a:cubicBezTo>
                    <a:lnTo>
                      <a:pt x="932399" y="2356225"/>
                    </a:lnTo>
                    <a:lnTo>
                      <a:pt x="932398" y="2356224"/>
                    </a:lnTo>
                    <a:lnTo>
                      <a:pt x="943743" y="2359257"/>
                    </a:lnTo>
                    <a:lnTo>
                      <a:pt x="948393" y="2360500"/>
                    </a:lnTo>
                    <a:lnTo>
                      <a:pt x="996984" y="2373061"/>
                    </a:lnTo>
                    <a:lnTo>
                      <a:pt x="999965" y="2373832"/>
                    </a:lnTo>
                    <a:lnTo>
                      <a:pt x="999999" y="2373840"/>
                    </a:lnTo>
                    <a:lnTo>
                      <a:pt x="1049556" y="2385825"/>
                    </a:lnTo>
                    <a:lnTo>
                      <a:pt x="1061174" y="2388417"/>
                    </a:lnTo>
                    <a:lnTo>
                      <a:pt x="1084921" y="2393402"/>
                    </a:lnTo>
                    <a:lnTo>
                      <a:pt x="1093282" y="2395031"/>
                    </a:lnTo>
                    <a:lnTo>
                      <a:pt x="1115617" y="2398905"/>
                    </a:lnTo>
                    <a:lnTo>
                      <a:pt x="1115974" y="2398965"/>
                    </a:lnTo>
                    <a:lnTo>
                      <a:pt x="1118911" y="2399457"/>
                    </a:lnTo>
                    <a:lnTo>
                      <a:pt x="1118911" y="2399458"/>
                    </a:lnTo>
                    <a:lnTo>
                      <a:pt x="1142504" y="2403403"/>
                    </a:lnTo>
                    <a:cubicBezTo>
                      <a:pt x="1195724" y="2412871"/>
                      <a:pt x="1196531" y="2414224"/>
                      <a:pt x="1200563" y="2399347"/>
                    </a:cubicBezTo>
                    <a:cubicBezTo>
                      <a:pt x="1201570" y="2395630"/>
                      <a:pt x="1200661" y="2391107"/>
                      <a:pt x="1198558" y="2385750"/>
                    </a:cubicBezTo>
                    <a:lnTo>
                      <a:pt x="1192296" y="2373061"/>
                    </a:lnTo>
                    <a:lnTo>
                      <a:pt x="1189375" y="2367144"/>
                    </a:lnTo>
                    <a:cubicBezTo>
                      <a:pt x="1181813" y="2353029"/>
                      <a:pt x="1172339" y="2335448"/>
                      <a:pt x="1166695" y="2314149"/>
                    </a:cubicBezTo>
                    <a:cubicBezTo>
                      <a:pt x="1155406" y="2271549"/>
                      <a:pt x="1137665" y="2188378"/>
                      <a:pt x="1132828" y="2143750"/>
                    </a:cubicBezTo>
                    <a:lnTo>
                      <a:pt x="1129554" y="2111913"/>
                    </a:lnTo>
                    <a:lnTo>
                      <a:pt x="1107691" y="2108270"/>
                    </a:lnTo>
                    <a:cubicBezTo>
                      <a:pt x="1074164" y="2102660"/>
                      <a:pt x="1033039" y="2094292"/>
                      <a:pt x="881238" y="2053214"/>
                    </a:cubicBezTo>
                    <a:cubicBezTo>
                      <a:pt x="810082" y="2033959"/>
                      <a:pt x="681020" y="2018464"/>
                      <a:pt x="540094" y="1998269"/>
                    </a:cubicBezTo>
                    <a:lnTo>
                      <a:pt x="515358" y="1994455"/>
                    </a:lnTo>
                    <a:lnTo>
                      <a:pt x="85063" y="1621189"/>
                    </a:lnTo>
                    <a:lnTo>
                      <a:pt x="92459" y="1626453"/>
                    </a:lnTo>
                    <a:cubicBezTo>
                      <a:pt x="272329" y="1735235"/>
                      <a:pt x="669234" y="1759650"/>
                      <a:pt x="807015" y="1804150"/>
                    </a:cubicBezTo>
                    <a:cubicBezTo>
                      <a:pt x="976590" y="1858920"/>
                      <a:pt x="981319" y="1855540"/>
                      <a:pt x="1025909" y="1865006"/>
                    </a:cubicBezTo>
                    <a:cubicBezTo>
                      <a:pt x="1070498" y="1874472"/>
                      <a:pt x="1071173" y="1875826"/>
                      <a:pt x="1074552" y="1860950"/>
                    </a:cubicBezTo>
                    <a:cubicBezTo>
                      <a:pt x="1077929" y="1846073"/>
                      <a:pt x="1055633" y="1818349"/>
                      <a:pt x="1046177" y="1775751"/>
                    </a:cubicBezTo>
                    <a:cubicBezTo>
                      <a:pt x="1036719" y="1733151"/>
                      <a:pt x="1021855" y="1649980"/>
                      <a:pt x="1017801" y="1605352"/>
                    </a:cubicBezTo>
                    <a:cubicBezTo>
                      <a:pt x="1013748" y="1560724"/>
                      <a:pt x="1006991" y="1525562"/>
                      <a:pt x="1021855" y="1507981"/>
                    </a:cubicBezTo>
                    <a:cubicBezTo>
                      <a:pt x="1036719" y="1490401"/>
                      <a:pt x="1011722" y="1499867"/>
                      <a:pt x="1106980" y="1499867"/>
                    </a:cubicBezTo>
                    <a:lnTo>
                      <a:pt x="1608901" y="1536871"/>
                    </a:lnTo>
                    <a:lnTo>
                      <a:pt x="1685854" y="1541376"/>
                    </a:lnTo>
                    <a:cubicBezTo>
                      <a:pt x="1718248" y="1542402"/>
                      <a:pt x="1746179" y="1542212"/>
                      <a:pt x="1767715" y="1540437"/>
                    </a:cubicBezTo>
                    <a:cubicBezTo>
                      <a:pt x="1939991" y="1526238"/>
                      <a:pt x="1990155" y="1429373"/>
                      <a:pt x="2047411" y="1382210"/>
                    </a:cubicBezTo>
                    <a:cubicBezTo>
                      <a:pt x="2104669" y="1335047"/>
                      <a:pt x="2083939" y="1296164"/>
                      <a:pt x="2111255" y="1257455"/>
                    </a:cubicBezTo>
                    <a:cubicBezTo>
                      <a:pt x="2138570" y="1218745"/>
                      <a:pt x="2194179" y="1172482"/>
                      <a:pt x="2211307" y="1149956"/>
                    </a:cubicBezTo>
                    <a:lnTo>
                      <a:pt x="2214023" y="1122299"/>
                    </a:lnTo>
                    <a:lnTo>
                      <a:pt x="2214024" y="1122298"/>
                    </a:lnTo>
                    <a:lnTo>
                      <a:pt x="2215638" y="1105856"/>
                    </a:lnTo>
                    <a:close/>
                    <a:moveTo>
                      <a:pt x="723175" y="50397"/>
                    </a:moveTo>
                    <a:lnTo>
                      <a:pt x="810418" y="126079"/>
                    </a:lnTo>
                    <a:lnTo>
                      <a:pt x="804044" y="134390"/>
                    </a:lnTo>
                    <a:cubicBezTo>
                      <a:pt x="790102" y="150817"/>
                      <a:pt x="778004" y="162670"/>
                      <a:pt x="770531" y="165079"/>
                    </a:cubicBezTo>
                    <a:cubicBezTo>
                      <a:pt x="740635" y="174715"/>
                      <a:pt x="740129" y="90024"/>
                      <a:pt x="724929" y="52495"/>
                    </a:cubicBezTo>
                    <a:close/>
                    <a:moveTo>
                      <a:pt x="907702" y="0"/>
                    </a:moveTo>
                    <a:lnTo>
                      <a:pt x="2086828" y="1022852"/>
                    </a:lnTo>
                    <a:lnTo>
                      <a:pt x="2062732" y="1017743"/>
                    </a:lnTo>
                    <a:lnTo>
                      <a:pt x="2040751" y="1025469"/>
                    </a:lnTo>
                    <a:cubicBezTo>
                      <a:pt x="2037087" y="1026757"/>
                      <a:pt x="2037087" y="1026756"/>
                      <a:pt x="2040749" y="1025469"/>
                    </a:cubicBezTo>
                    <a:lnTo>
                      <a:pt x="2062730" y="1017741"/>
                    </a:lnTo>
                    <a:lnTo>
                      <a:pt x="2059571" y="1017070"/>
                    </a:lnTo>
                    <a:cubicBezTo>
                      <a:pt x="2002821" y="1000843"/>
                      <a:pt x="1958231" y="980557"/>
                      <a:pt x="1877160" y="956215"/>
                    </a:cubicBezTo>
                    <a:cubicBezTo>
                      <a:pt x="1796088" y="931872"/>
                      <a:pt x="1650159" y="923757"/>
                      <a:pt x="1573141" y="871016"/>
                    </a:cubicBezTo>
                    <a:cubicBezTo>
                      <a:pt x="1496123" y="818272"/>
                      <a:pt x="1502202" y="698588"/>
                      <a:pt x="1415051" y="639760"/>
                    </a:cubicBezTo>
                    <a:cubicBezTo>
                      <a:pt x="1327899" y="580933"/>
                      <a:pt x="1161700" y="532247"/>
                      <a:pt x="1050228" y="518047"/>
                    </a:cubicBezTo>
                    <a:cubicBezTo>
                      <a:pt x="994492" y="510948"/>
                      <a:pt x="942555" y="513737"/>
                      <a:pt x="892519" y="521471"/>
                    </a:cubicBezTo>
                    <a:lnTo>
                      <a:pt x="860151" y="528792"/>
                    </a:lnTo>
                    <a:lnTo>
                      <a:pt x="902019" y="468601"/>
                    </a:lnTo>
                    <a:cubicBezTo>
                      <a:pt x="936221" y="418141"/>
                      <a:pt x="971184" y="359820"/>
                      <a:pt x="977264" y="311136"/>
                    </a:cubicBezTo>
                    <a:cubicBezTo>
                      <a:pt x="987903" y="225936"/>
                      <a:pt x="933371" y="87931"/>
                      <a:pt x="911424" y="19428"/>
                    </a:cubicBezTo>
                    <a:lnTo>
                      <a:pt x="906297" y="1619"/>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p:cNvSpPr/>
              <p:nvPr/>
            </p:nvSpPr>
            <p:spPr>
              <a:xfrm>
                <a:off x="1744775" y="473891"/>
                <a:ext cx="2302729" cy="2415850"/>
              </a:xfrm>
              <a:custGeom>
                <a:avLst/>
                <a:gdLst>
                  <a:gd name="connsiteX0" fmla="*/ 20350 w 1803629"/>
                  <a:gd name="connsiteY0" fmla="*/ 1414481 h 1890593"/>
                  <a:gd name="connsiteX1" fmla="*/ 28849 w 1803629"/>
                  <a:gd name="connsiteY1" fmla="*/ 1427625 h 1890593"/>
                  <a:gd name="connsiteX2" fmla="*/ 758450 w 1803629"/>
                  <a:gd name="connsiteY2" fmla="*/ 1610963 h 1890593"/>
                  <a:gd name="connsiteX3" fmla="*/ 935821 w 1803629"/>
                  <a:gd name="connsiteY3" fmla="*/ 1654049 h 1890593"/>
                  <a:gd name="connsiteX4" fmla="*/ 952945 w 1803629"/>
                  <a:gd name="connsiteY4" fmla="*/ 1656900 h 1890593"/>
                  <a:gd name="connsiteX5" fmla="*/ 955509 w 1803629"/>
                  <a:gd name="connsiteY5" fmla="*/ 1681815 h 1890593"/>
                  <a:gd name="connsiteX6" fmla="*/ 982036 w 1803629"/>
                  <a:gd name="connsiteY6" fmla="*/ 1815165 h 1890593"/>
                  <a:gd name="connsiteX7" fmla="*/ 999800 w 1803629"/>
                  <a:gd name="connsiteY7" fmla="*/ 1856638 h 1890593"/>
                  <a:gd name="connsiteX8" fmla="*/ 1002088 w 1803629"/>
                  <a:gd name="connsiteY8" fmla="*/ 1861269 h 1890593"/>
                  <a:gd name="connsiteX9" fmla="*/ 1006993 w 1803629"/>
                  <a:gd name="connsiteY9" fmla="*/ 1871199 h 1890593"/>
                  <a:gd name="connsiteX10" fmla="*/ 1008563 w 1803629"/>
                  <a:gd name="connsiteY10" fmla="*/ 1881840 h 1890593"/>
                  <a:gd name="connsiteX11" fmla="*/ 963088 w 1803629"/>
                  <a:gd name="connsiteY11" fmla="*/ 1885015 h 1890593"/>
                  <a:gd name="connsiteX12" fmla="*/ 851444 w 1803629"/>
                  <a:gd name="connsiteY12" fmla="*/ 1861872 h 1890593"/>
                  <a:gd name="connsiteX13" fmla="*/ 849109 w 1803629"/>
                  <a:gd name="connsiteY13" fmla="*/ 1861269 h 1890593"/>
                  <a:gd name="connsiteX14" fmla="*/ 811050 w 1803629"/>
                  <a:gd name="connsiteY14" fmla="*/ 1851439 h 1890593"/>
                  <a:gd name="connsiteX15" fmla="*/ 758450 w 1803629"/>
                  <a:gd name="connsiteY15" fmla="*/ 1837390 h 1890593"/>
                  <a:gd name="connsiteX16" fmla="*/ 11902 w 1803629"/>
                  <a:gd name="connsiteY16" fmla="*/ 1627840 h 1890593"/>
                  <a:gd name="connsiteX17" fmla="*/ 15101 w 1803629"/>
                  <a:gd name="connsiteY17" fmla="*/ 1433456 h 1890593"/>
                  <a:gd name="connsiteX18" fmla="*/ 776514 w 1803629"/>
                  <a:gd name="connsiteY18" fmla="*/ 0 h 1890593"/>
                  <a:gd name="connsiteX19" fmla="*/ 833664 w 1803629"/>
                  <a:gd name="connsiteY19" fmla="*/ 247650 h 1890593"/>
                  <a:gd name="connsiteX20" fmla="*/ 774728 w 1803629"/>
                  <a:gd name="connsiteY20" fmla="*/ 370880 h 1890593"/>
                  <a:gd name="connsiteX21" fmla="*/ 741935 w 1803629"/>
                  <a:gd name="connsiteY21" fmla="*/ 417983 h 1890593"/>
                  <a:gd name="connsiteX22" fmla="*/ 767287 w 1803629"/>
                  <a:gd name="connsiteY22" fmla="*/ 412254 h 1890593"/>
                  <a:gd name="connsiteX23" fmla="*/ 890814 w 1803629"/>
                  <a:gd name="connsiteY23" fmla="*/ 409575 h 1890593"/>
                  <a:gd name="connsiteX24" fmla="*/ 1176564 w 1803629"/>
                  <a:gd name="connsiteY24" fmla="*/ 504825 h 1890593"/>
                  <a:gd name="connsiteX25" fmla="*/ 1300389 w 1803629"/>
                  <a:gd name="connsiteY25" fmla="*/ 685800 h 1890593"/>
                  <a:gd name="connsiteX26" fmla="*/ 1538514 w 1803629"/>
                  <a:gd name="connsiteY26" fmla="*/ 752475 h 1890593"/>
                  <a:gd name="connsiteX27" fmla="*/ 1681389 w 1803629"/>
                  <a:gd name="connsiteY27" fmla="*/ 800100 h 1890593"/>
                  <a:gd name="connsiteX28" fmla="*/ 1683864 w 1803629"/>
                  <a:gd name="connsiteY28" fmla="*/ 800625 h 1890593"/>
                  <a:gd name="connsiteX29" fmla="*/ 1666647 w 1803629"/>
                  <a:gd name="connsiteY29" fmla="*/ 806672 h 1890593"/>
                  <a:gd name="connsiteX30" fmla="*/ 1666648 w 1803629"/>
                  <a:gd name="connsiteY30" fmla="*/ 806673 h 1890593"/>
                  <a:gd name="connsiteX31" fmla="*/ 1683865 w 1803629"/>
                  <a:gd name="connsiteY31" fmla="*/ 800626 h 1890593"/>
                  <a:gd name="connsiteX32" fmla="*/ 1751637 w 1803629"/>
                  <a:gd name="connsiteY32" fmla="*/ 814984 h 1890593"/>
                  <a:gd name="connsiteX33" fmla="*/ 1778659 w 1803629"/>
                  <a:gd name="connsiteY33" fmla="*/ 820479 h 1890593"/>
                  <a:gd name="connsiteX34" fmla="*/ 1792761 w 1803629"/>
                  <a:gd name="connsiteY34" fmla="*/ 836018 h 1890593"/>
                  <a:gd name="connsiteX35" fmla="*/ 1803629 w 1803629"/>
                  <a:gd name="connsiteY35" fmla="*/ 869581 h 1890593"/>
                  <a:gd name="connsiteX36" fmla="*/ 1802364 w 1803629"/>
                  <a:gd name="connsiteY36" fmla="*/ 882448 h 1890593"/>
                  <a:gd name="connsiteX37" fmla="*/ 1802363 w 1803629"/>
                  <a:gd name="connsiteY37" fmla="*/ 882449 h 1890593"/>
                  <a:gd name="connsiteX38" fmla="*/ 1800236 w 1803629"/>
                  <a:gd name="connsiteY38" fmla="*/ 904093 h 1890593"/>
                  <a:gd name="connsiteX39" fmla="*/ 1721869 w 1803629"/>
                  <a:gd name="connsiteY39" fmla="*/ 988219 h 1890593"/>
                  <a:gd name="connsiteX40" fmla="*/ 1671864 w 1803629"/>
                  <a:gd name="connsiteY40" fmla="*/ 1085850 h 1890593"/>
                  <a:gd name="connsiteX41" fmla="*/ 1452789 w 1803629"/>
                  <a:gd name="connsiteY41" fmla="*/ 1209675 h 1890593"/>
                  <a:gd name="connsiteX42" fmla="*/ 1388672 w 1803629"/>
                  <a:gd name="connsiteY42" fmla="*/ 1210410 h 1890593"/>
                  <a:gd name="connsiteX43" fmla="*/ 1328397 w 1803629"/>
                  <a:gd name="connsiteY43" fmla="*/ 1206884 h 1890593"/>
                  <a:gd name="connsiteX44" fmla="*/ 935264 w 1803629"/>
                  <a:gd name="connsiteY44" fmla="*/ 1177926 h 1890593"/>
                  <a:gd name="connsiteX45" fmla="*/ 868589 w 1803629"/>
                  <a:gd name="connsiteY45" fmla="*/ 1184276 h 1890593"/>
                  <a:gd name="connsiteX46" fmla="*/ 865414 w 1803629"/>
                  <a:gd name="connsiteY46" fmla="*/ 1260476 h 1890593"/>
                  <a:gd name="connsiteX47" fmla="*/ 887639 w 1803629"/>
                  <a:gd name="connsiteY47" fmla="*/ 1393826 h 1890593"/>
                  <a:gd name="connsiteX48" fmla="*/ 909864 w 1803629"/>
                  <a:gd name="connsiteY48" fmla="*/ 1460501 h 1890593"/>
                  <a:gd name="connsiteX49" fmla="*/ 871764 w 1803629"/>
                  <a:gd name="connsiteY49" fmla="*/ 1463676 h 1890593"/>
                  <a:gd name="connsiteX50" fmla="*/ 700314 w 1803629"/>
                  <a:gd name="connsiteY50" fmla="*/ 1416051 h 1890593"/>
                  <a:gd name="connsiteX51" fmla="*/ 74839 w 1803629"/>
                  <a:gd name="connsiteY51" fmla="*/ 1206501 h 1890593"/>
                  <a:gd name="connsiteX52" fmla="*/ 96968 w 1803629"/>
                  <a:gd name="connsiteY52" fmla="*/ 928202 h 1890593"/>
                  <a:gd name="connsiteX53" fmla="*/ 121241 w 1803629"/>
                  <a:gd name="connsiteY53" fmla="*/ 855118 h 1890593"/>
                  <a:gd name="connsiteX54" fmla="*/ 133726 w 1803629"/>
                  <a:gd name="connsiteY54" fmla="*/ 810481 h 1890593"/>
                  <a:gd name="connsiteX55" fmla="*/ 166914 w 1803629"/>
                  <a:gd name="connsiteY55" fmla="*/ 723900 h 1890593"/>
                  <a:gd name="connsiteX56" fmla="*/ 376464 w 1803629"/>
                  <a:gd name="connsiteY56" fmla="*/ 409575 h 1890593"/>
                  <a:gd name="connsiteX57" fmla="*/ 636021 w 1803629"/>
                  <a:gd name="connsiteY57" fmla="*/ 45244 h 1890593"/>
                  <a:gd name="connsiteX58" fmla="*/ 671739 w 1803629"/>
                  <a:gd name="connsiteY58" fmla="*/ 133350 h 1890593"/>
                  <a:gd name="connsiteX59" fmla="*/ 776514 w 1803629"/>
                  <a:gd name="connsiteY59" fmla="*/ 0 h 1890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803629" h="1890593">
                    <a:moveTo>
                      <a:pt x="20350" y="1414481"/>
                    </a:moveTo>
                    <a:lnTo>
                      <a:pt x="28849" y="1427625"/>
                    </a:lnTo>
                    <a:cubicBezTo>
                      <a:pt x="138682" y="1551525"/>
                      <a:pt x="609827" y="1570780"/>
                      <a:pt x="758450" y="1610963"/>
                    </a:cubicBezTo>
                    <a:cubicBezTo>
                      <a:pt x="877349" y="1643110"/>
                      <a:pt x="909560" y="1649659"/>
                      <a:pt x="935821" y="1654049"/>
                    </a:cubicBezTo>
                    <a:lnTo>
                      <a:pt x="952945" y="1656900"/>
                    </a:lnTo>
                    <a:lnTo>
                      <a:pt x="955509" y="1681815"/>
                    </a:lnTo>
                    <a:cubicBezTo>
                      <a:pt x="959298" y="1716740"/>
                      <a:pt x="973194" y="1781828"/>
                      <a:pt x="982036" y="1815165"/>
                    </a:cubicBezTo>
                    <a:cubicBezTo>
                      <a:pt x="986457" y="1831834"/>
                      <a:pt x="993878" y="1845592"/>
                      <a:pt x="999800" y="1856638"/>
                    </a:cubicBezTo>
                    <a:lnTo>
                      <a:pt x="1002088" y="1861269"/>
                    </a:lnTo>
                    <a:lnTo>
                      <a:pt x="1006993" y="1871199"/>
                    </a:lnTo>
                    <a:cubicBezTo>
                      <a:pt x="1008641" y="1875391"/>
                      <a:pt x="1009352" y="1878930"/>
                      <a:pt x="1008563" y="1881840"/>
                    </a:cubicBezTo>
                    <a:cubicBezTo>
                      <a:pt x="1005405" y="1893482"/>
                      <a:pt x="1004773" y="1892423"/>
                      <a:pt x="963088" y="1885015"/>
                    </a:cubicBezTo>
                    <a:cubicBezTo>
                      <a:pt x="931823" y="1879459"/>
                      <a:pt x="921521" y="1879558"/>
                      <a:pt x="851444" y="1861872"/>
                    </a:cubicBezTo>
                    <a:lnTo>
                      <a:pt x="849109" y="1861269"/>
                    </a:lnTo>
                    <a:lnTo>
                      <a:pt x="811050" y="1851439"/>
                    </a:lnTo>
                    <a:cubicBezTo>
                      <a:pt x="795675" y="1847395"/>
                      <a:pt x="778267" y="1842748"/>
                      <a:pt x="758450" y="1837390"/>
                    </a:cubicBezTo>
                    <a:cubicBezTo>
                      <a:pt x="599919" y="1794528"/>
                      <a:pt x="74430" y="1775477"/>
                      <a:pt x="11902" y="1627840"/>
                    </a:cubicBezTo>
                    <a:cubicBezTo>
                      <a:pt x="-5684" y="1586317"/>
                      <a:pt x="-3085" y="1514824"/>
                      <a:pt x="15101" y="1433456"/>
                    </a:cubicBezTo>
                    <a:close/>
                    <a:moveTo>
                      <a:pt x="776514" y="0"/>
                    </a:moveTo>
                    <a:cubicBezTo>
                      <a:pt x="786039" y="41275"/>
                      <a:pt x="843189" y="171450"/>
                      <a:pt x="833664" y="247650"/>
                    </a:cubicBezTo>
                    <a:cubicBezTo>
                      <a:pt x="828902" y="285750"/>
                      <a:pt x="801517" y="331391"/>
                      <a:pt x="774728" y="370880"/>
                    </a:cubicBezTo>
                    <a:lnTo>
                      <a:pt x="741935" y="417983"/>
                    </a:lnTo>
                    <a:lnTo>
                      <a:pt x="767287" y="412254"/>
                    </a:lnTo>
                    <a:cubicBezTo>
                      <a:pt x="806478" y="406202"/>
                      <a:pt x="847158" y="404019"/>
                      <a:pt x="890814" y="409575"/>
                    </a:cubicBezTo>
                    <a:cubicBezTo>
                      <a:pt x="978126" y="420687"/>
                      <a:pt x="1108302" y="458788"/>
                      <a:pt x="1176564" y="504825"/>
                    </a:cubicBezTo>
                    <a:cubicBezTo>
                      <a:pt x="1244826" y="550862"/>
                      <a:pt x="1240064" y="644525"/>
                      <a:pt x="1300389" y="685800"/>
                    </a:cubicBezTo>
                    <a:cubicBezTo>
                      <a:pt x="1360714" y="727075"/>
                      <a:pt x="1475014" y="733425"/>
                      <a:pt x="1538514" y="752475"/>
                    </a:cubicBezTo>
                    <a:cubicBezTo>
                      <a:pt x="1602014" y="771525"/>
                      <a:pt x="1636939" y="787400"/>
                      <a:pt x="1681389" y="800100"/>
                    </a:cubicBezTo>
                    <a:lnTo>
                      <a:pt x="1683864" y="800625"/>
                    </a:lnTo>
                    <a:lnTo>
                      <a:pt x="1666647" y="806672"/>
                    </a:lnTo>
                    <a:cubicBezTo>
                      <a:pt x="1663778" y="807680"/>
                      <a:pt x="1663778" y="807681"/>
                      <a:pt x="1666648" y="806673"/>
                    </a:cubicBezTo>
                    <a:lnTo>
                      <a:pt x="1683865" y="800626"/>
                    </a:lnTo>
                    <a:lnTo>
                      <a:pt x="1751637" y="814984"/>
                    </a:lnTo>
                    <a:lnTo>
                      <a:pt x="1778659" y="820479"/>
                    </a:lnTo>
                    <a:lnTo>
                      <a:pt x="1792761" y="836018"/>
                    </a:lnTo>
                    <a:cubicBezTo>
                      <a:pt x="1798893" y="846604"/>
                      <a:pt x="1802449" y="858013"/>
                      <a:pt x="1803629" y="869581"/>
                    </a:cubicBezTo>
                    <a:lnTo>
                      <a:pt x="1802364" y="882448"/>
                    </a:lnTo>
                    <a:lnTo>
                      <a:pt x="1802363" y="882449"/>
                    </a:lnTo>
                    <a:lnTo>
                      <a:pt x="1800236" y="904093"/>
                    </a:lnTo>
                    <a:cubicBezTo>
                      <a:pt x="1786820" y="921721"/>
                      <a:pt x="1743264" y="957926"/>
                      <a:pt x="1721869" y="988219"/>
                    </a:cubicBezTo>
                    <a:cubicBezTo>
                      <a:pt x="1700474" y="1018512"/>
                      <a:pt x="1716711" y="1048941"/>
                      <a:pt x="1671864" y="1085850"/>
                    </a:cubicBezTo>
                    <a:cubicBezTo>
                      <a:pt x="1627017" y="1122759"/>
                      <a:pt x="1587726" y="1198563"/>
                      <a:pt x="1452789" y="1209675"/>
                    </a:cubicBezTo>
                    <a:cubicBezTo>
                      <a:pt x="1435922" y="1211064"/>
                      <a:pt x="1414044" y="1211213"/>
                      <a:pt x="1388672" y="1210410"/>
                    </a:cubicBezTo>
                    <a:lnTo>
                      <a:pt x="1328397" y="1206884"/>
                    </a:lnTo>
                    <a:lnTo>
                      <a:pt x="935264" y="1177926"/>
                    </a:lnTo>
                    <a:cubicBezTo>
                      <a:pt x="860652" y="1177926"/>
                      <a:pt x="880231" y="1170518"/>
                      <a:pt x="868589" y="1184276"/>
                    </a:cubicBezTo>
                    <a:cubicBezTo>
                      <a:pt x="856947" y="1198034"/>
                      <a:pt x="862239" y="1225551"/>
                      <a:pt x="865414" y="1260476"/>
                    </a:cubicBezTo>
                    <a:cubicBezTo>
                      <a:pt x="868589" y="1295401"/>
                      <a:pt x="880231" y="1360489"/>
                      <a:pt x="887639" y="1393826"/>
                    </a:cubicBezTo>
                    <a:cubicBezTo>
                      <a:pt x="895047" y="1427163"/>
                      <a:pt x="912510" y="1448859"/>
                      <a:pt x="909864" y="1460501"/>
                    </a:cubicBezTo>
                    <a:cubicBezTo>
                      <a:pt x="907218" y="1472143"/>
                      <a:pt x="906689" y="1471084"/>
                      <a:pt x="871764" y="1463676"/>
                    </a:cubicBezTo>
                    <a:cubicBezTo>
                      <a:pt x="836839" y="1456268"/>
                      <a:pt x="833135" y="1458913"/>
                      <a:pt x="700314" y="1416051"/>
                    </a:cubicBezTo>
                    <a:cubicBezTo>
                      <a:pt x="567493" y="1373189"/>
                      <a:pt x="127226" y="1354138"/>
                      <a:pt x="74839" y="1206501"/>
                    </a:cubicBezTo>
                    <a:cubicBezTo>
                      <a:pt x="55194" y="1151137"/>
                      <a:pt x="65612" y="1042493"/>
                      <a:pt x="96968" y="928202"/>
                    </a:cubicBezTo>
                    <a:lnTo>
                      <a:pt x="121241" y="855118"/>
                    </a:lnTo>
                    <a:lnTo>
                      <a:pt x="133726" y="810481"/>
                    </a:lnTo>
                    <a:cubicBezTo>
                      <a:pt x="143300" y="781000"/>
                      <a:pt x="154214" y="752078"/>
                      <a:pt x="166914" y="723900"/>
                    </a:cubicBezTo>
                    <a:cubicBezTo>
                      <a:pt x="217714" y="611188"/>
                      <a:pt x="298280" y="522684"/>
                      <a:pt x="376464" y="409575"/>
                    </a:cubicBezTo>
                    <a:cubicBezTo>
                      <a:pt x="454648" y="296466"/>
                      <a:pt x="610703" y="-17209"/>
                      <a:pt x="636021" y="45244"/>
                    </a:cubicBezTo>
                    <a:cubicBezTo>
                      <a:pt x="647927" y="74613"/>
                      <a:pt x="648324" y="140891"/>
                      <a:pt x="671739" y="133350"/>
                    </a:cubicBezTo>
                    <a:cubicBezTo>
                      <a:pt x="695154" y="125809"/>
                      <a:pt x="776514" y="0"/>
                      <a:pt x="77651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p:cNvGrpSpPr/>
            <p:nvPr/>
          </p:nvGrpSpPr>
          <p:grpSpPr>
            <a:xfrm>
              <a:off x="6183483" y="1766306"/>
              <a:ext cx="2002536" cy="2002536"/>
              <a:chOff x="-353494" y="2054553"/>
              <a:chExt cx="3025588" cy="3025589"/>
            </a:xfrm>
          </p:grpSpPr>
          <p:sp>
            <p:nvSpPr>
              <p:cNvPr id="21" name="Rectangle 20"/>
              <p:cNvSpPr/>
              <p:nvPr/>
            </p:nvSpPr>
            <p:spPr>
              <a:xfrm>
                <a:off x="-353494" y="2054553"/>
                <a:ext cx="3025588" cy="3025588"/>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21"/>
              <p:cNvSpPr/>
              <p:nvPr/>
            </p:nvSpPr>
            <p:spPr>
              <a:xfrm>
                <a:off x="652886" y="2712527"/>
                <a:ext cx="2019208" cy="2367615"/>
              </a:xfrm>
              <a:custGeom>
                <a:avLst/>
                <a:gdLst>
                  <a:gd name="connsiteX0" fmla="*/ 358335 w 2019208"/>
                  <a:gd name="connsiteY0" fmla="*/ 115471 h 2367615"/>
                  <a:gd name="connsiteX1" fmla="*/ 502988 w 2019208"/>
                  <a:gd name="connsiteY1" fmla="*/ 138467 h 2367615"/>
                  <a:gd name="connsiteX2" fmla="*/ 605360 w 2019208"/>
                  <a:gd name="connsiteY2" fmla="*/ 204489 h 2367615"/>
                  <a:gd name="connsiteX3" fmla="*/ 666188 w 2019208"/>
                  <a:gd name="connsiteY3" fmla="*/ 306859 h 2367615"/>
                  <a:gd name="connsiteX4" fmla="*/ 686217 w 2019208"/>
                  <a:gd name="connsiteY4" fmla="*/ 437419 h 2367615"/>
                  <a:gd name="connsiteX5" fmla="*/ 669156 w 2019208"/>
                  <a:gd name="connsiteY5" fmla="*/ 557593 h 2367615"/>
                  <a:gd name="connsiteX6" fmla="*/ 615003 w 2019208"/>
                  <a:gd name="connsiteY6" fmla="*/ 655513 h 2367615"/>
                  <a:gd name="connsiteX7" fmla="*/ 572904 w 2019208"/>
                  <a:gd name="connsiteY7" fmla="*/ 692974 h 2367615"/>
                  <a:gd name="connsiteX8" fmla="*/ 566237 w 2019208"/>
                  <a:gd name="connsiteY8" fmla="*/ 696723 h 2367615"/>
                  <a:gd name="connsiteX9" fmla="*/ 0 w 2019208"/>
                  <a:gd name="connsiteY9" fmla="*/ 205532 h 2367615"/>
                  <a:gd name="connsiteX10" fmla="*/ 14132 w 2019208"/>
                  <a:gd name="connsiteY10" fmla="*/ 210424 h 2367615"/>
                  <a:gd name="connsiteX11" fmla="*/ 56416 w 2019208"/>
                  <a:gd name="connsiteY11" fmla="*/ 195587 h 2367615"/>
                  <a:gd name="connsiteX12" fmla="*/ 125404 w 2019208"/>
                  <a:gd name="connsiteY12" fmla="*/ 162947 h 2367615"/>
                  <a:gd name="connsiteX13" fmla="*/ 224807 w 2019208"/>
                  <a:gd name="connsiteY13" fmla="*/ 130307 h 2367615"/>
                  <a:gd name="connsiteX14" fmla="*/ 358335 w 2019208"/>
                  <a:gd name="connsiteY14" fmla="*/ 115471 h 2367615"/>
                  <a:gd name="connsiteX15" fmla="*/ 929836 w 2019208"/>
                  <a:gd name="connsiteY15" fmla="*/ 0 h 2367615"/>
                  <a:gd name="connsiteX16" fmla="*/ 2019208 w 2019208"/>
                  <a:gd name="connsiteY16" fmla="*/ 944994 h 2367615"/>
                  <a:gd name="connsiteX17" fmla="*/ 2019208 w 2019208"/>
                  <a:gd name="connsiteY17" fmla="*/ 2367615 h 2367615"/>
                  <a:gd name="connsiteX18" fmla="*/ 873037 w 2019208"/>
                  <a:gd name="connsiteY18" fmla="*/ 2367615 h 2367615"/>
                  <a:gd name="connsiteX19" fmla="*/ 301037 w 2019208"/>
                  <a:gd name="connsiteY19" fmla="*/ 1871425 h 2367615"/>
                  <a:gd name="connsiteX20" fmla="*/ 330147 w 2019208"/>
                  <a:gd name="connsiteY20" fmla="*/ 1883218 h 2367615"/>
                  <a:gd name="connsiteX21" fmla="*/ 432519 w 2019208"/>
                  <a:gd name="connsiteY21" fmla="*/ 1894345 h 2367615"/>
                  <a:gd name="connsiteX22" fmla="*/ 532663 w 2019208"/>
                  <a:gd name="connsiteY22" fmla="*/ 1883219 h 2367615"/>
                  <a:gd name="connsiteX23" fmla="*/ 597942 w 2019208"/>
                  <a:gd name="connsiteY23" fmla="*/ 1846869 h 2367615"/>
                  <a:gd name="connsiteX24" fmla="*/ 632067 w 2019208"/>
                  <a:gd name="connsiteY24" fmla="*/ 1780106 h 2367615"/>
                  <a:gd name="connsiteX25" fmla="*/ 641709 w 2019208"/>
                  <a:gd name="connsiteY25" fmla="*/ 1677735 h 2367615"/>
                  <a:gd name="connsiteX26" fmla="*/ 639298 w 2019208"/>
                  <a:gd name="connsiteY26" fmla="*/ 1620430 h 2367615"/>
                  <a:gd name="connsiteX27" fmla="*/ 636114 w 2019208"/>
                  <a:gd name="connsiteY27" fmla="*/ 1599601 h 2367615"/>
                  <a:gd name="connsiteX28" fmla="*/ 270782 w 2019208"/>
                  <a:gd name="connsiteY28" fmla="*/ 1282689 h 2367615"/>
                  <a:gd name="connsiteX29" fmla="*/ 294539 w 2019208"/>
                  <a:gd name="connsiteY29" fmla="*/ 1296442 h 2367615"/>
                  <a:gd name="connsiteX30" fmla="*/ 347208 w 2019208"/>
                  <a:gd name="connsiteY30" fmla="*/ 1304602 h 2367615"/>
                  <a:gd name="connsiteX31" fmla="*/ 429550 w 2019208"/>
                  <a:gd name="connsiteY31" fmla="*/ 1306828 h 2367615"/>
                  <a:gd name="connsiteX32" fmla="*/ 547498 w 2019208"/>
                  <a:gd name="connsiteY32" fmla="*/ 1293475 h 2367615"/>
                  <a:gd name="connsiteX33" fmla="*/ 589781 w 2019208"/>
                  <a:gd name="connsiteY33" fmla="*/ 1253418 h 2367615"/>
                  <a:gd name="connsiteX34" fmla="*/ 601650 w 2019208"/>
                  <a:gd name="connsiteY34" fmla="*/ 964109 h 2367615"/>
                  <a:gd name="connsiteX35" fmla="*/ 796748 w 2019208"/>
                  <a:gd name="connsiteY35" fmla="*/ 909215 h 2367615"/>
                  <a:gd name="connsiteX36" fmla="*/ 948078 w 2019208"/>
                  <a:gd name="connsiteY36" fmla="*/ 794976 h 2367615"/>
                  <a:gd name="connsiteX37" fmla="*/ 1045998 w 2019208"/>
                  <a:gd name="connsiteY37" fmla="*/ 625841 h 2367615"/>
                  <a:gd name="connsiteX38" fmla="*/ 1080863 w 2019208"/>
                  <a:gd name="connsiteY38" fmla="*/ 406265 h 2367615"/>
                  <a:gd name="connsiteX39" fmla="*/ 1043772 w 2019208"/>
                  <a:gd name="connsiteY39" fmla="*/ 183719 h 2367615"/>
                  <a:gd name="connsiteX40" fmla="*/ 996110 w 2019208"/>
                  <a:gd name="connsiteY40" fmla="*/ 84316 h 2367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019208" h="2367615">
                    <a:moveTo>
                      <a:pt x="358335" y="115471"/>
                    </a:moveTo>
                    <a:cubicBezTo>
                      <a:pt x="413724" y="115471"/>
                      <a:pt x="461942" y="123138"/>
                      <a:pt x="502988" y="138467"/>
                    </a:cubicBezTo>
                    <a:cubicBezTo>
                      <a:pt x="544036" y="153799"/>
                      <a:pt x="578160" y="175806"/>
                      <a:pt x="605360" y="204489"/>
                    </a:cubicBezTo>
                    <a:cubicBezTo>
                      <a:pt x="632559" y="233174"/>
                      <a:pt x="652836" y="267296"/>
                      <a:pt x="666188" y="306859"/>
                    </a:cubicBezTo>
                    <a:cubicBezTo>
                      <a:pt x="679541" y="346424"/>
                      <a:pt x="686216" y="389944"/>
                      <a:pt x="686217" y="437419"/>
                    </a:cubicBezTo>
                    <a:cubicBezTo>
                      <a:pt x="686217" y="479951"/>
                      <a:pt x="680530" y="520009"/>
                      <a:pt x="669156" y="557593"/>
                    </a:cubicBezTo>
                    <a:cubicBezTo>
                      <a:pt x="657781" y="595178"/>
                      <a:pt x="639730" y="627819"/>
                      <a:pt x="615003" y="655513"/>
                    </a:cubicBezTo>
                    <a:cubicBezTo>
                      <a:pt x="602639" y="669361"/>
                      <a:pt x="588606" y="681848"/>
                      <a:pt x="572904" y="692974"/>
                    </a:cubicBezTo>
                    <a:lnTo>
                      <a:pt x="566237" y="696723"/>
                    </a:lnTo>
                    <a:lnTo>
                      <a:pt x="0" y="205532"/>
                    </a:lnTo>
                    <a:lnTo>
                      <a:pt x="14132" y="210424"/>
                    </a:lnTo>
                    <a:cubicBezTo>
                      <a:pt x="24023" y="210425"/>
                      <a:pt x="38117" y="205478"/>
                      <a:pt x="56416" y="195587"/>
                    </a:cubicBezTo>
                    <a:cubicBezTo>
                      <a:pt x="74714" y="185696"/>
                      <a:pt x="97711" y="174816"/>
                      <a:pt x="125404" y="162947"/>
                    </a:cubicBezTo>
                    <a:cubicBezTo>
                      <a:pt x="153099" y="151078"/>
                      <a:pt x="186234" y="140198"/>
                      <a:pt x="224807" y="130307"/>
                    </a:cubicBezTo>
                    <a:cubicBezTo>
                      <a:pt x="263383" y="120417"/>
                      <a:pt x="307892" y="115471"/>
                      <a:pt x="358335" y="115471"/>
                    </a:cubicBezTo>
                    <a:close/>
                    <a:moveTo>
                      <a:pt x="929836" y="0"/>
                    </a:moveTo>
                    <a:lnTo>
                      <a:pt x="2019208" y="944994"/>
                    </a:lnTo>
                    <a:lnTo>
                      <a:pt x="2019208" y="2367615"/>
                    </a:lnTo>
                    <a:lnTo>
                      <a:pt x="873037" y="2367615"/>
                    </a:lnTo>
                    <a:lnTo>
                      <a:pt x="301037" y="1871425"/>
                    </a:lnTo>
                    <a:lnTo>
                      <a:pt x="330147" y="1883218"/>
                    </a:lnTo>
                    <a:cubicBezTo>
                      <a:pt x="356852" y="1890636"/>
                      <a:pt x="390976" y="1894345"/>
                      <a:pt x="432519" y="1894345"/>
                    </a:cubicBezTo>
                    <a:cubicBezTo>
                      <a:pt x="472081" y="1894345"/>
                      <a:pt x="505464" y="1890636"/>
                      <a:pt x="532663" y="1883219"/>
                    </a:cubicBezTo>
                    <a:cubicBezTo>
                      <a:pt x="559863" y="1875801"/>
                      <a:pt x="581623" y="1863683"/>
                      <a:pt x="597942" y="1846869"/>
                    </a:cubicBezTo>
                    <a:cubicBezTo>
                      <a:pt x="614263" y="1830054"/>
                      <a:pt x="625638" y="1807800"/>
                      <a:pt x="632067" y="1780106"/>
                    </a:cubicBezTo>
                    <a:cubicBezTo>
                      <a:pt x="638496" y="1752411"/>
                      <a:pt x="641709" y="1718288"/>
                      <a:pt x="641709" y="1677735"/>
                    </a:cubicBezTo>
                    <a:cubicBezTo>
                      <a:pt x="641710" y="1656965"/>
                      <a:pt x="640906" y="1637863"/>
                      <a:pt x="639298" y="1620430"/>
                    </a:cubicBezTo>
                    <a:lnTo>
                      <a:pt x="636114" y="1599601"/>
                    </a:lnTo>
                    <a:lnTo>
                      <a:pt x="270782" y="1282689"/>
                    </a:lnTo>
                    <a:lnTo>
                      <a:pt x="294539" y="1296442"/>
                    </a:lnTo>
                    <a:cubicBezTo>
                      <a:pt x="307397" y="1300398"/>
                      <a:pt x="324953" y="1303118"/>
                      <a:pt x="347208" y="1304602"/>
                    </a:cubicBezTo>
                    <a:cubicBezTo>
                      <a:pt x="369462" y="1306086"/>
                      <a:pt x="396910" y="1306827"/>
                      <a:pt x="429550" y="1306828"/>
                    </a:cubicBezTo>
                    <a:cubicBezTo>
                      <a:pt x="480983" y="1306827"/>
                      <a:pt x="520298" y="1302377"/>
                      <a:pt x="547498" y="1293475"/>
                    </a:cubicBezTo>
                    <a:cubicBezTo>
                      <a:pt x="574698" y="1284573"/>
                      <a:pt x="588792" y="1271221"/>
                      <a:pt x="589781" y="1253418"/>
                    </a:cubicBezTo>
                    <a:lnTo>
                      <a:pt x="601650" y="964109"/>
                    </a:lnTo>
                    <a:cubicBezTo>
                      <a:pt x="672865" y="956196"/>
                      <a:pt x="737897" y="937898"/>
                      <a:pt x="796748" y="909215"/>
                    </a:cubicBezTo>
                    <a:cubicBezTo>
                      <a:pt x="855599" y="880531"/>
                      <a:pt x="906042" y="842451"/>
                      <a:pt x="948078" y="794976"/>
                    </a:cubicBezTo>
                    <a:cubicBezTo>
                      <a:pt x="990114" y="747500"/>
                      <a:pt x="1022755" y="691121"/>
                      <a:pt x="1045998" y="625841"/>
                    </a:cubicBezTo>
                    <a:cubicBezTo>
                      <a:pt x="1069241" y="560562"/>
                      <a:pt x="1080863" y="487370"/>
                      <a:pt x="1080863" y="406265"/>
                    </a:cubicBezTo>
                    <a:cubicBezTo>
                      <a:pt x="1080863" y="328127"/>
                      <a:pt x="1068500" y="253944"/>
                      <a:pt x="1043772" y="183719"/>
                    </a:cubicBezTo>
                    <a:cubicBezTo>
                      <a:pt x="1031408" y="148606"/>
                      <a:pt x="1015521" y="115472"/>
                      <a:pt x="996110" y="84316"/>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 name="Freeform 22"/>
              <p:cNvSpPr/>
              <p:nvPr/>
            </p:nvSpPr>
            <p:spPr>
              <a:xfrm>
                <a:off x="619543" y="2531273"/>
                <a:ext cx="1114206" cy="2075599"/>
              </a:xfrm>
              <a:custGeom>
                <a:avLst/>
                <a:gdLst>
                  <a:gd name="connsiteX0" fmla="*/ 465861 w 1114206"/>
                  <a:gd name="connsiteY0" fmla="*/ 1637928 h 2075599"/>
                  <a:gd name="connsiteX1" fmla="*/ 566006 w 1114206"/>
                  <a:gd name="connsiteY1" fmla="*/ 1649055 h 2075599"/>
                  <a:gd name="connsiteX2" fmla="*/ 631285 w 1114206"/>
                  <a:gd name="connsiteY2" fmla="*/ 1686146 h 2075599"/>
                  <a:gd name="connsiteX3" fmla="*/ 665409 w 1114206"/>
                  <a:gd name="connsiteY3" fmla="*/ 1754393 h 2075599"/>
                  <a:gd name="connsiteX4" fmla="*/ 675052 w 1114206"/>
                  <a:gd name="connsiteY4" fmla="*/ 1858989 h 2075599"/>
                  <a:gd name="connsiteX5" fmla="*/ 665409 w 1114206"/>
                  <a:gd name="connsiteY5" fmla="*/ 1961360 h 2075599"/>
                  <a:gd name="connsiteX6" fmla="*/ 631285 w 1114206"/>
                  <a:gd name="connsiteY6" fmla="*/ 2028123 h 2075599"/>
                  <a:gd name="connsiteX7" fmla="*/ 566006 w 1114206"/>
                  <a:gd name="connsiteY7" fmla="*/ 2064472 h 2075599"/>
                  <a:gd name="connsiteX8" fmla="*/ 465861 w 1114206"/>
                  <a:gd name="connsiteY8" fmla="*/ 2075599 h 2075599"/>
                  <a:gd name="connsiteX9" fmla="*/ 363490 w 1114206"/>
                  <a:gd name="connsiteY9" fmla="*/ 2064472 h 2075599"/>
                  <a:gd name="connsiteX10" fmla="*/ 298952 w 1114206"/>
                  <a:gd name="connsiteY10" fmla="*/ 2028123 h 2075599"/>
                  <a:gd name="connsiteX11" fmla="*/ 264829 w 1114206"/>
                  <a:gd name="connsiteY11" fmla="*/ 1961360 h 2075599"/>
                  <a:gd name="connsiteX12" fmla="*/ 255185 w 1114206"/>
                  <a:gd name="connsiteY12" fmla="*/ 1858989 h 2075599"/>
                  <a:gd name="connsiteX13" fmla="*/ 264829 w 1114206"/>
                  <a:gd name="connsiteY13" fmla="*/ 1754393 h 2075599"/>
                  <a:gd name="connsiteX14" fmla="*/ 298952 w 1114206"/>
                  <a:gd name="connsiteY14" fmla="*/ 1686146 h 2075599"/>
                  <a:gd name="connsiteX15" fmla="*/ 363490 w 1114206"/>
                  <a:gd name="connsiteY15" fmla="*/ 1649055 h 2075599"/>
                  <a:gd name="connsiteX16" fmla="*/ 465861 w 1114206"/>
                  <a:gd name="connsiteY16" fmla="*/ 1637928 h 2075599"/>
                  <a:gd name="connsiteX17" fmla="*/ 456958 w 1114206"/>
                  <a:gd name="connsiteY17" fmla="*/ 0 h 2075599"/>
                  <a:gd name="connsiteX18" fmla="*/ 756651 w 1114206"/>
                  <a:gd name="connsiteY18" fmla="*/ 48218 h 2075599"/>
                  <a:gd name="connsiteX19" fmla="*/ 960650 w 1114206"/>
                  <a:gd name="connsiteY19" fmla="*/ 178036 h 2075599"/>
                  <a:gd name="connsiteX20" fmla="*/ 1077115 w 1114206"/>
                  <a:gd name="connsiteY20" fmla="*/ 364973 h 2075599"/>
                  <a:gd name="connsiteX21" fmla="*/ 1114206 w 1114206"/>
                  <a:gd name="connsiteY21" fmla="*/ 587518 h 2075599"/>
                  <a:gd name="connsiteX22" fmla="*/ 1079341 w 1114206"/>
                  <a:gd name="connsiteY22" fmla="*/ 807095 h 2075599"/>
                  <a:gd name="connsiteX23" fmla="*/ 981421 w 1114206"/>
                  <a:gd name="connsiteY23" fmla="*/ 976229 h 2075599"/>
                  <a:gd name="connsiteX24" fmla="*/ 830091 w 1114206"/>
                  <a:gd name="connsiteY24" fmla="*/ 1090468 h 2075599"/>
                  <a:gd name="connsiteX25" fmla="*/ 634993 w 1114206"/>
                  <a:gd name="connsiteY25" fmla="*/ 1145363 h 2075599"/>
                  <a:gd name="connsiteX26" fmla="*/ 623124 w 1114206"/>
                  <a:gd name="connsiteY26" fmla="*/ 1434671 h 2075599"/>
                  <a:gd name="connsiteX27" fmla="*/ 580841 w 1114206"/>
                  <a:gd name="connsiteY27" fmla="*/ 1474729 h 2075599"/>
                  <a:gd name="connsiteX28" fmla="*/ 462892 w 1114206"/>
                  <a:gd name="connsiteY28" fmla="*/ 1488081 h 2075599"/>
                  <a:gd name="connsiteX29" fmla="*/ 380551 w 1114206"/>
                  <a:gd name="connsiteY29" fmla="*/ 1485856 h 2075599"/>
                  <a:gd name="connsiteX30" fmla="*/ 327882 w 1114206"/>
                  <a:gd name="connsiteY30" fmla="*/ 1477696 h 2075599"/>
                  <a:gd name="connsiteX31" fmla="*/ 299693 w 1114206"/>
                  <a:gd name="connsiteY31" fmla="*/ 1461376 h 2075599"/>
                  <a:gd name="connsiteX32" fmla="*/ 289308 w 1114206"/>
                  <a:gd name="connsiteY32" fmla="*/ 1434671 h 2075599"/>
                  <a:gd name="connsiteX33" fmla="*/ 275955 w 1114206"/>
                  <a:gd name="connsiteY33" fmla="*/ 1084534 h 2075599"/>
                  <a:gd name="connsiteX34" fmla="*/ 280406 w 1114206"/>
                  <a:gd name="connsiteY34" fmla="*/ 1007385 h 2075599"/>
                  <a:gd name="connsiteX35" fmla="*/ 301918 w 1114206"/>
                  <a:gd name="connsiteY35" fmla="*/ 959909 h 2075599"/>
                  <a:gd name="connsiteX36" fmla="*/ 341235 w 1114206"/>
                  <a:gd name="connsiteY36" fmla="*/ 935429 h 2075599"/>
                  <a:gd name="connsiteX37" fmla="*/ 397613 w 1114206"/>
                  <a:gd name="connsiteY37" fmla="*/ 928753 h 2075599"/>
                  <a:gd name="connsiteX38" fmla="*/ 418383 w 1114206"/>
                  <a:gd name="connsiteY38" fmla="*/ 928753 h 2075599"/>
                  <a:gd name="connsiteX39" fmla="*/ 554136 w 1114206"/>
                  <a:gd name="connsiteY39" fmla="*/ 903531 h 2075599"/>
                  <a:gd name="connsiteX40" fmla="*/ 648346 w 1114206"/>
                  <a:gd name="connsiteY40" fmla="*/ 836768 h 2075599"/>
                  <a:gd name="connsiteX41" fmla="*/ 702499 w 1114206"/>
                  <a:gd name="connsiteY41" fmla="*/ 738848 h 2075599"/>
                  <a:gd name="connsiteX42" fmla="*/ 719560 w 1114206"/>
                  <a:gd name="connsiteY42" fmla="*/ 618674 h 2075599"/>
                  <a:gd name="connsiteX43" fmla="*/ 699531 w 1114206"/>
                  <a:gd name="connsiteY43" fmla="*/ 488114 h 2075599"/>
                  <a:gd name="connsiteX44" fmla="*/ 638703 w 1114206"/>
                  <a:gd name="connsiteY44" fmla="*/ 385744 h 2075599"/>
                  <a:gd name="connsiteX45" fmla="*/ 536332 w 1114206"/>
                  <a:gd name="connsiteY45" fmla="*/ 319722 h 2075599"/>
                  <a:gd name="connsiteX46" fmla="*/ 391678 w 1114206"/>
                  <a:gd name="connsiteY46" fmla="*/ 296726 h 2075599"/>
                  <a:gd name="connsiteX47" fmla="*/ 258151 w 1114206"/>
                  <a:gd name="connsiteY47" fmla="*/ 311562 h 2075599"/>
                  <a:gd name="connsiteX48" fmla="*/ 158748 w 1114206"/>
                  <a:gd name="connsiteY48" fmla="*/ 344202 h 2075599"/>
                  <a:gd name="connsiteX49" fmla="*/ 89759 w 1114206"/>
                  <a:gd name="connsiteY49" fmla="*/ 376842 h 2075599"/>
                  <a:gd name="connsiteX50" fmla="*/ 47476 w 1114206"/>
                  <a:gd name="connsiteY50" fmla="*/ 391679 h 2075599"/>
                  <a:gd name="connsiteX51" fmla="*/ 28189 w 1114206"/>
                  <a:gd name="connsiteY51" fmla="*/ 385002 h 2075599"/>
                  <a:gd name="connsiteX52" fmla="*/ 13352 w 1114206"/>
                  <a:gd name="connsiteY52" fmla="*/ 360522 h 2075599"/>
                  <a:gd name="connsiteX53" fmla="*/ 3709 w 1114206"/>
                  <a:gd name="connsiteY53" fmla="*/ 310079 h 2075599"/>
                  <a:gd name="connsiteX54" fmla="*/ 0 w 1114206"/>
                  <a:gd name="connsiteY54" fmla="*/ 226996 h 2075599"/>
                  <a:gd name="connsiteX55" fmla="*/ 4451 w 1114206"/>
                  <a:gd name="connsiteY55" fmla="*/ 151330 h 2075599"/>
                  <a:gd name="connsiteX56" fmla="*/ 23738 w 1114206"/>
                  <a:gd name="connsiteY56" fmla="*/ 112756 h 2075599"/>
                  <a:gd name="connsiteX57" fmla="*/ 80116 w 1114206"/>
                  <a:gd name="connsiteY57" fmla="*/ 77891 h 2075599"/>
                  <a:gd name="connsiteX58" fmla="*/ 179519 w 1114206"/>
                  <a:gd name="connsiteY58" fmla="*/ 40800 h 2075599"/>
                  <a:gd name="connsiteX59" fmla="*/ 308595 w 1114206"/>
                  <a:gd name="connsiteY59" fmla="*/ 11869 h 2075599"/>
                  <a:gd name="connsiteX60" fmla="*/ 456958 w 1114206"/>
                  <a:gd name="connsiteY60" fmla="*/ 0 h 207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114206" h="2075599">
                    <a:moveTo>
                      <a:pt x="465861" y="1637928"/>
                    </a:moveTo>
                    <a:cubicBezTo>
                      <a:pt x="505424" y="1637928"/>
                      <a:pt x="538806" y="1641637"/>
                      <a:pt x="566006" y="1649055"/>
                    </a:cubicBezTo>
                    <a:cubicBezTo>
                      <a:pt x="593206" y="1656474"/>
                      <a:pt x="614965" y="1668837"/>
                      <a:pt x="631285" y="1686146"/>
                    </a:cubicBezTo>
                    <a:cubicBezTo>
                      <a:pt x="647605" y="1703455"/>
                      <a:pt x="658980" y="1726204"/>
                      <a:pt x="665409" y="1754393"/>
                    </a:cubicBezTo>
                    <a:cubicBezTo>
                      <a:pt x="671838" y="1782582"/>
                      <a:pt x="675052" y="1817448"/>
                      <a:pt x="675052" y="1858989"/>
                    </a:cubicBezTo>
                    <a:cubicBezTo>
                      <a:pt x="675052" y="1899542"/>
                      <a:pt x="671838" y="1933665"/>
                      <a:pt x="665409" y="1961360"/>
                    </a:cubicBezTo>
                    <a:cubicBezTo>
                      <a:pt x="658980" y="1989054"/>
                      <a:pt x="647605" y="2011308"/>
                      <a:pt x="631285" y="2028123"/>
                    </a:cubicBezTo>
                    <a:cubicBezTo>
                      <a:pt x="614965" y="2044937"/>
                      <a:pt x="593206" y="2057054"/>
                      <a:pt x="566006" y="2064472"/>
                    </a:cubicBezTo>
                    <a:cubicBezTo>
                      <a:pt x="538806" y="2071890"/>
                      <a:pt x="505424" y="2075599"/>
                      <a:pt x="465861" y="2075599"/>
                    </a:cubicBezTo>
                    <a:cubicBezTo>
                      <a:pt x="424319" y="2075599"/>
                      <a:pt x="390195" y="2071890"/>
                      <a:pt x="363490" y="2064472"/>
                    </a:cubicBezTo>
                    <a:cubicBezTo>
                      <a:pt x="336785" y="2057054"/>
                      <a:pt x="315272" y="2044937"/>
                      <a:pt x="298952" y="2028123"/>
                    </a:cubicBezTo>
                    <a:cubicBezTo>
                      <a:pt x="282632" y="2011308"/>
                      <a:pt x="271258" y="1989054"/>
                      <a:pt x="264829" y="1961360"/>
                    </a:cubicBezTo>
                    <a:cubicBezTo>
                      <a:pt x="258400" y="1933665"/>
                      <a:pt x="255185" y="1899542"/>
                      <a:pt x="255185" y="1858989"/>
                    </a:cubicBezTo>
                    <a:cubicBezTo>
                      <a:pt x="255185" y="1817448"/>
                      <a:pt x="258400" y="1782582"/>
                      <a:pt x="264829" y="1754393"/>
                    </a:cubicBezTo>
                    <a:cubicBezTo>
                      <a:pt x="271258" y="1726204"/>
                      <a:pt x="282632" y="1703455"/>
                      <a:pt x="298952" y="1686146"/>
                    </a:cubicBezTo>
                    <a:cubicBezTo>
                      <a:pt x="315272" y="1668837"/>
                      <a:pt x="336785" y="1656474"/>
                      <a:pt x="363490" y="1649055"/>
                    </a:cubicBezTo>
                    <a:cubicBezTo>
                      <a:pt x="390195" y="1641637"/>
                      <a:pt x="424319" y="1637928"/>
                      <a:pt x="465861" y="1637928"/>
                    </a:cubicBezTo>
                    <a:close/>
                    <a:moveTo>
                      <a:pt x="456958" y="0"/>
                    </a:moveTo>
                    <a:cubicBezTo>
                      <a:pt x="573670" y="0"/>
                      <a:pt x="673568" y="16073"/>
                      <a:pt x="756651" y="48218"/>
                    </a:cubicBezTo>
                    <a:cubicBezTo>
                      <a:pt x="839734" y="80363"/>
                      <a:pt x="907734" y="123636"/>
                      <a:pt x="960650" y="178036"/>
                    </a:cubicBezTo>
                    <a:cubicBezTo>
                      <a:pt x="1013566" y="232435"/>
                      <a:pt x="1052388" y="294748"/>
                      <a:pt x="1077115" y="364973"/>
                    </a:cubicBezTo>
                    <a:cubicBezTo>
                      <a:pt x="1101843" y="435198"/>
                      <a:pt x="1114206" y="509380"/>
                      <a:pt x="1114206" y="587518"/>
                    </a:cubicBezTo>
                    <a:cubicBezTo>
                      <a:pt x="1114206" y="668623"/>
                      <a:pt x="1102584" y="741815"/>
                      <a:pt x="1079341" y="807095"/>
                    </a:cubicBezTo>
                    <a:cubicBezTo>
                      <a:pt x="1056097" y="872375"/>
                      <a:pt x="1023457" y="928753"/>
                      <a:pt x="981421" y="976229"/>
                    </a:cubicBezTo>
                    <a:cubicBezTo>
                      <a:pt x="939385" y="1023705"/>
                      <a:pt x="888942" y="1061785"/>
                      <a:pt x="830091" y="1090468"/>
                    </a:cubicBezTo>
                    <a:cubicBezTo>
                      <a:pt x="771240" y="1119152"/>
                      <a:pt x="706208" y="1137450"/>
                      <a:pt x="634993" y="1145363"/>
                    </a:cubicBezTo>
                    <a:lnTo>
                      <a:pt x="623124" y="1434671"/>
                    </a:lnTo>
                    <a:cubicBezTo>
                      <a:pt x="622135" y="1452474"/>
                      <a:pt x="608041" y="1465827"/>
                      <a:pt x="580841" y="1474729"/>
                    </a:cubicBezTo>
                    <a:cubicBezTo>
                      <a:pt x="553641" y="1483631"/>
                      <a:pt x="514325" y="1488081"/>
                      <a:pt x="462892" y="1488081"/>
                    </a:cubicBezTo>
                    <a:cubicBezTo>
                      <a:pt x="430252" y="1488081"/>
                      <a:pt x="402805" y="1487340"/>
                      <a:pt x="380551" y="1485856"/>
                    </a:cubicBezTo>
                    <a:cubicBezTo>
                      <a:pt x="358296" y="1484372"/>
                      <a:pt x="340740" y="1481652"/>
                      <a:pt x="327882" y="1477696"/>
                    </a:cubicBezTo>
                    <a:cubicBezTo>
                      <a:pt x="315024" y="1473740"/>
                      <a:pt x="305628" y="1468300"/>
                      <a:pt x="299693" y="1461376"/>
                    </a:cubicBezTo>
                    <a:cubicBezTo>
                      <a:pt x="293758" y="1454453"/>
                      <a:pt x="290297" y="1445551"/>
                      <a:pt x="289308" y="1434671"/>
                    </a:cubicBezTo>
                    <a:lnTo>
                      <a:pt x="275955" y="1084534"/>
                    </a:lnTo>
                    <a:cubicBezTo>
                      <a:pt x="274966" y="1052883"/>
                      <a:pt x="276449" y="1027167"/>
                      <a:pt x="280406" y="1007385"/>
                    </a:cubicBezTo>
                    <a:cubicBezTo>
                      <a:pt x="284362" y="987603"/>
                      <a:pt x="291533" y="971778"/>
                      <a:pt x="301918" y="959909"/>
                    </a:cubicBezTo>
                    <a:cubicBezTo>
                      <a:pt x="312304" y="948040"/>
                      <a:pt x="325409" y="939880"/>
                      <a:pt x="341235" y="935429"/>
                    </a:cubicBezTo>
                    <a:cubicBezTo>
                      <a:pt x="357060" y="930978"/>
                      <a:pt x="375853" y="928753"/>
                      <a:pt x="397613" y="928753"/>
                    </a:cubicBezTo>
                    <a:lnTo>
                      <a:pt x="418383" y="928753"/>
                    </a:lnTo>
                    <a:cubicBezTo>
                      <a:pt x="470805" y="928753"/>
                      <a:pt x="516056" y="920346"/>
                      <a:pt x="554136" y="903531"/>
                    </a:cubicBezTo>
                    <a:cubicBezTo>
                      <a:pt x="592215" y="886717"/>
                      <a:pt x="623619" y="864462"/>
                      <a:pt x="648346" y="836768"/>
                    </a:cubicBezTo>
                    <a:cubicBezTo>
                      <a:pt x="673073" y="809073"/>
                      <a:pt x="691124" y="776433"/>
                      <a:pt x="702499" y="738848"/>
                    </a:cubicBezTo>
                    <a:cubicBezTo>
                      <a:pt x="713873" y="701263"/>
                      <a:pt x="719560" y="661205"/>
                      <a:pt x="719560" y="618674"/>
                    </a:cubicBezTo>
                    <a:cubicBezTo>
                      <a:pt x="719560" y="571198"/>
                      <a:pt x="712884" y="527678"/>
                      <a:pt x="699531" y="488114"/>
                    </a:cubicBezTo>
                    <a:cubicBezTo>
                      <a:pt x="686179" y="448551"/>
                      <a:pt x="665902" y="414428"/>
                      <a:pt x="638703" y="385744"/>
                    </a:cubicBezTo>
                    <a:cubicBezTo>
                      <a:pt x="611503" y="357060"/>
                      <a:pt x="577379" y="335053"/>
                      <a:pt x="536332" y="319722"/>
                    </a:cubicBezTo>
                    <a:cubicBezTo>
                      <a:pt x="495285" y="304392"/>
                      <a:pt x="447067" y="296726"/>
                      <a:pt x="391678" y="296726"/>
                    </a:cubicBezTo>
                    <a:cubicBezTo>
                      <a:pt x="341235" y="296726"/>
                      <a:pt x="296726" y="301672"/>
                      <a:pt x="258151" y="311562"/>
                    </a:cubicBezTo>
                    <a:cubicBezTo>
                      <a:pt x="219577" y="321453"/>
                      <a:pt x="186443" y="332333"/>
                      <a:pt x="158748" y="344202"/>
                    </a:cubicBezTo>
                    <a:cubicBezTo>
                      <a:pt x="131054" y="356071"/>
                      <a:pt x="108057" y="366951"/>
                      <a:pt x="89759" y="376842"/>
                    </a:cubicBezTo>
                    <a:cubicBezTo>
                      <a:pt x="71461" y="386733"/>
                      <a:pt x="57367" y="391679"/>
                      <a:pt x="47476" y="391679"/>
                    </a:cubicBezTo>
                    <a:cubicBezTo>
                      <a:pt x="40552" y="391679"/>
                      <a:pt x="34123" y="389453"/>
                      <a:pt x="28189" y="385002"/>
                    </a:cubicBezTo>
                    <a:cubicBezTo>
                      <a:pt x="22254" y="380551"/>
                      <a:pt x="17309" y="372391"/>
                      <a:pt x="13352" y="360522"/>
                    </a:cubicBezTo>
                    <a:cubicBezTo>
                      <a:pt x="9396" y="348653"/>
                      <a:pt x="6181" y="331839"/>
                      <a:pt x="3709" y="310079"/>
                    </a:cubicBezTo>
                    <a:cubicBezTo>
                      <a:pt x="1236" y="288319"/>
                      <a:pt x="0" y="260624"/>
                      <a:pt x="0" y="226996"/>
                    </a:cubicBezTo>
                    <a:cubicBezTo>
                      <a:pt x="0" y="192377"/>
                      <a:pt x="1483" y="167156"/>
                      <a:pt x="4451" y="151330"/>
                    </a:cubicBezTo>
                    <a:cubicBezTo>
                      <a:pt x="7418" y="135505"/>
                      <a:pt x="13847" y="122647"/>
                      <a:pt x="23738" y="112756"/>
                    </a:cubicBezTo>
                    <a:cubicBezTo>
                      <a:pt x="33629" y="102865"/>
                      <a:pt x="52421" y="91243"/>
                      <a:pt x="80116" y="77891"/>
                    </a:cubicBezTo>
                    <a:cubicBezTo>
                      <a:pt x="107810" y="64538"/>
                      <a:pt x="140945" y="52174"/>
                      <a:pt x="179519" y="40800"/>
                    </a:cubicBezTo>
                    <a:cubicBezTo>
                      <a:pt x="218093" y="29425"/>
                      <a:pt x="261119" y="19782"/>
                      <a:pt x="308595" y="11869"/>
                    </a:cubicBezTo>
                    <a:cubicBezTo>
                      <a:pt x="356071" y="3956"/>
                      <a:pt x="405525" y="0"/>
                      <a:pt x="45695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24" name="Group 23"/>
            <p:cNvGrpSpPr/>
            <p:nvPr/>
          </p:nvGrpSpPr>
          <p:grpSpPr>
            <a:xfrm>
              <a:off x="4004777" y="3946744"/>
              <a:ext cx="2002536" cy="2002536"/>
              <a:chOff x="4004777" y="3946744"/>
              <a:chExt cx="2002536" cy="2002536"/>
            </a:xfrm>
          </p:grpSpPr>
          <p:sp>
            <p:nvSpPr>
              <p:cNvPr id="25" name="Rectangle 24"/>
              <p:cNvSpPr/>
              <p:nvPr/>
            </p:nvSpPr>
            <p:spPr>
              <a:xfrm>
                <a:off x="4004777" y="3946744"/>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25"/>
              <p:cNvSpPr/>
              <p:nvPr/>
            </p:nvSpPr>
            <p:spPr>
              <a:xfrm>
                <a:off x="4247478" y="4240499"/>
                <a:ext cx="1517133" cy="1415026"/>
              </a:xfrm>
              <a:custGeom>
                <a:avLst/>
                <a:gdLst>
                  <a:gd name="connsiteX0" fmla="*/ 2863398 w 3038876"/>
                  <a:gd name="connsiteY0" fmla="*/ 0 h 2831897"/>
                  <a:gd name="connsiteX1" fmla="*/ 2832009 w 3038876"/>
                  <a:gd name="connsiteY1" fmla="*/ 114045 h 2831897"/>
                  <a:gd name="connsiteX2" fmla="*/ 2340243 w 3038876"/>
                  <a:gd name="connsiteY2" fmla="*/ 763087 h 2831897"/>
                  <a:gd name="connsiteX3" fmla="*/ 2202889 w 3038876"/>
                  <a:gd name="connsiteY3" fmla="*/ 844235 h 2831897"/>
                  <a:gd name="connsiteX4" fmla="*/ 3038876 w 3038876"/>
                  <a:gd name="connsiteY4" fmla="*/ 844235 h 2831897"/>
                  <a:gd name="connsiteX5" fmla="*/ 3003162 w 3038876"/>
                  <a:gd name="connsiteY5" fmla="*/ 910034 h 2831897"/>
                  <a:gd name="connsiteX6" fmla="*/ 2585191 w 3038876"/>
                  <a:gd name="connsiteY6" fmla="*/ 1132267 h 2831897"/>
                  <a:gd name="connsiteX7" fmla="*/ 2246276 w 3038876"/>
                  <a:gd name="connsiteY7" fmla="*/ 1001323 h 2831897"/>
                  <a:gd name="connsiteX8" fmla="*/ 2179190 w 3038876"/>
                  <a:gd name="connsiteY8" fmla="*/ 923857 h 2831897"/>
                  <a:gd name="connsiteX9" fmla="*/ 1905799 w 3038876"/>
                  <a:gd name="connsiteY9" fmla="*/ 2379538 h 2831897"/>
                  <a:gd name="connsiteX10" fmla="*/ 1911476 w 3038876"/>
                  <a:gd name="connsiteY10" fmla="*/ 2435853 h 2831897"/>
                  <a:gd name="connsiteX11" fmla="*/ 1880353 w 3038876"/>
                  <a:gd name="connsiteY11" fmla="*/ 2590011 h 2831897"/>
                  <a:gd name="connsiteX12" fmla="*/ 1858819 w 3038876"/>
                  <a:gd name="connsiteY12" fmla="*/ 2629683 h 2831897"/>
                  <a:gd name="connsiteX13" fmla="*/ 1857471 w 3038876"/>
                  <a:gd name="connsiteY13" fmla="*/ 2636863 h 2831897"/>
                  <a:gd name="connsiteX14" fmla="*/ 1854922 w 3038876"/>
                  <a:gd name="connsiteY14" fmla="*/ 2636863 h 2831897"/>
                  <a:gd name="connsiteX15" fmla="*/ 1843838 w 3038876"/>
                  <a:gd name="connsiteY15" fmla="*/ 2657285 h 2831897"/>
                  <a:gd name="connsiteX16" fmla="*/ 1515432 w 3038876"/>
                  <a:gd name="connsiteY16" fmla="*/ 2831897 h 2831897"/>
                  <a:gd name="connsiteX17" fmla="*/ 1187026 w 3038876"/>
                  <a:gd name="connsiteY17" fmla="*/ 2657285 h 2831897"/>
                  <a:gd name="connsiteX18" fmla="*/ 1175941 w 3038876"/>
                  <a:gd name="connsiteY18" fmla="*/ 2636863 h 2831897"/>
                  <a:gd name="connsiteX19" fmla="*/ 1173395 w 3038876"/>
                  <a:gd name="connsiteY19" fmla="*/ 2636863 h 2831897"/>
                  <a:gd name="connsiteX20" fmla="*/ 1172047 w 3038876"/>
                  <a:gd name="connsiteY20" fmla="*/ 2629689 h 2831897"/>
                  <a:gd name="connsiteX21" fmla="*/ 1150511 w 3038876"/>
                  <a:gd name="connsiteY21" fmla="*/ 2590011 h 2831897"/>
                  <a:gd name="connsiteX22" fmla="*/ 1119388 w 3038876"/>
                  <a:gd name="connsiteY22" fmla="*/ 2435853 h 2831897"/>
                  <a:gd name="connsiteX23" fmla="*/ 1125065 w 3038876"/>
                  <a:gd name="connsiteY23" fmla="*/ 2379532 h 2831897"/>
                  <a:gd name="connsiteX24" fmla="*/ 853104 w 3038876"/>
                  <a:gd name="connsiteY24" fmla="*/ 931458 h 2831897"/>
                  <a:gd name="connsiteX25" fmla="*/ 792601 w 3038876"/>
                  <a:gd name="connsiteY25" fmla="*/ 1001323 h 2831897"/>
                  <a:gd name="connsiteX26" fmla="*/ 453685 w 3038876"/>
                  <a:gd name="connsiteY26" fmla="*/ 1132267 h 2831897"/>
                  <a:gd name="connsiteX27" fmla="*/ 35714 w 3038876"/>
                  <a:gd name="connsiteY27" fmla="*/ 910034 h 2831897"/>
                  <a:gd name="connsiteX28" fmla="*/ 0 w 3038876"/>
                  <a:gd name="connsiteY28" fmla="*/ 844235 h 2831897"/>
                  <a:gd name="connsiteX29" fmla="*/ 827973 w 3038876"/>
                  <a:gd name="connsiteY29" fmla="*/ 844235 h 2831897"/>
                  <a:gd name="connsiteX30" fmla="*/ 690620 w 3038876"/>
                  <a:gd name="connsiteY30" fmla="*/ 763087 h 2831897"/>
                  <a:gd name="connsiteX31" fmla="*/ 198853 w 3038876"/>
                  <a:gd name="connsiteY31" fmla="*/ 114045 h 2831897"/>
                  <a:gd name="connsiteX32" fmla="*/ 167466 w 3038876"/>
                  <a:gd name="connsiteY32" fmla="*/ 6 h 2831897"/>
                  <a:gd name="connsiteX33" fmla="*/ 233528 w 3038876"/>
                  <a:gd name="connsiteY33" fmla="*/ 101593 h 2831897"/>
                  <a:gd name="connsiteX34" fmla="*/ 1515430 w 3038876"/>
                  <a:gd name="connsiteY34" fmla="*/ 738339 h 2831897"/>
                  <a:gd name="connsiteX35" fmla="*/ 2797332 w 3038876"/>
                  <a:gd name="connsiteY35" fmla="*/ 101593 h 283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038876" h="2831897">
                    <a:moveTo>
                      <a:pt x="2863398" y="0"/>
                    </a:moveTo>
                    <a:lnTo>
                      <a:pt x="2832009" y="114045"/>
                    </a:lnTo>
                    <a:cubicBezTo>
                      <a:pt x="2744739" y="376171"/>
                      <a:pt x="2570245" y="602395"/>
                      <a:pt x="2340243" y="763087"/>
                    </a:cubicBezTo>
                    <a:lnTo>
                      <a:pt x="2202889" y="844235"/>
                    </a:lnTo>
                    <a:lnTo>
                      <a:pt x="3038876" y="844235"/>
                    </a:lnTo>
                    <a:lnTo>
                      <a:pt x="3003162" y="910034"/>
                    </a:lnTo>
                    <a:cubicBezTo>
                      <a:pt x="2912579" y="1044113"/>
                      <a:pt x="2759180" y="1132267"/>
                      <a:pt x="2585191" y="1132267"/>
                    </a:cubicBezTo>
                    <a:cubicBezTo>
                      <a:pt x="2454699" y="1132267"/>
                      <a:pt x="2335790" y="1082680"/>
                      <a:pt x="2246276" y="1001323"/>
                    </a:cubicBezTo>
                    <a:lnTo>
                      <a:pt x="2179190" y="923857"/>
                    </a:lnTo>
                    <a:lnTo>
                      <a:pt x="1905799" y="2379538"/>
                    </a:lnTo>
                    <a:lnTo>
                      <a:pt x="1911476" y="2435853"/>
                    </a:lnTo>
                    <a:cubicBezTo>
                      <a:pt x="1911476" y="2490535"/>
                      <a:pt x="1900394" y="2542629"/>
                      <a:pt x="1880353" y="2590011"/>
                    </a:cubicBezTo>
                    <a:lnTo>
                      <a:pt x="1858819" y="2629683"/>
                    </a:lnTo>
                    <a:lnTo>
                      <a:pt x="1857471" y="2636863"/>
                    </a:lnTo>
                    <a:lnTo>
                      <a:pt x="1854922" y="2636863"/>
                    </a:lnTo>
                    <a:lnTo>
                      <a:pt x="1843838" y="2657285"/>
                    </a:lnTo>
                    <a:cubicBezTo>
                      <a:pt x="1772666" y="2762634"/>
                      <a:pt x="1652137" y="2831897"/>
                      <a:pt x="1515432" y="2831897"/>
                    </a:cubicBezTo>
                    <a:cubicBezTo>
                      <a:pt x="1378726" y="2831897"/>
                      <a:pt x="1258198" y="2762634"/>
                      <a:pt x="1187026" y="2657285"/>
                    </a:cubicBezTo>
                    <a:lnTo>
                      <a:pt x="1175941" y="2636863"/>
                    </a:lnTo>
                    <a:lnTo>
                      <a:pt x="1173395" y="2636863"/>
                    </a:lnTo>
                    <a:lnTo>
                      <a:pt x="1172047" y="2629689"/>
                    </a:lnTo>
                    <a:lnTo>
                      <a:pt x="1150511" y="2590011"/>
                    </a:lnTo>
                    <a:cubicBezTo>
                      <a:pt x="1130470" y="2542629"/>
                      <a:pt x="1119388" y="2490535"/>
                      <a:pt x="1119388" y="2435853"/>
                    </a:cubicBezTo>
                    <a:lnTo>
                      <a:pt x="1125065" y="2379532"/>
                    </a:lnTo>
                    <a:lnTo>
                      <a:pt x="853104" y="931458"/>
                    </a:lnTo>
                    <a:lnTo>
                      <a:pt x="792601" y="1001323"/>
                    </a:lnTo>
                    <a:cubicBezTo>
                      <a:pt x="703087" y="1082680"/>
                      <a:pt x="584177" y="1132267"/>
                      <a:pt x="453685" y="1132267"/>
                    </a:cubicBezTo>
                    <a:cubicBezTo>
                      <a:pt x="279696" y="1132267"/>
                      <a:pt x="126297" y="1044113"/>
                      <a:pt x="35714" y="910034"/>
                    </a:cubicBezTo>
                    <a:lnTo>
                      <a:pt x="0" y="844235"/>
                    </a:lnTo>
                    <a:lnTo>
                      <a:pt x="827973" y="844235"/>
                    </a:lnTo>
                    <a:lnTo>
                      <a:pt x="690620" y="763087"/>
                    </a:lnTo>
                    <a:cubicBezTo>
                      <a:pt x="460618" y="602395"/>
                      <a:pt x="286124" y="376171"/>
                      <a:pt x="198853" y="114045"/>
                    </a:cubicBezTo>
                    <a:lnTo>
                      <a:pt x="167466" y="6"/>
                    </a:lnTo>
                    <a:lnTo>
                      <a:pt x="233528" y="101593"/>
                    </a:lnTo>
                    <a:cubicBezTo>
                      <a:pt x="511341" y="485760"/>
                      <a:pt x="981812" y="738339"/>
                      <a:pt x="1515430" y="738339"/>
                    </a:cubicBezTo>
                    <a:cubicBezTo>
                      <a:pt x="2049048" y="738339"/>
                      <a:pt x="2519519" y="485760"/>
                      <a:pt x="2797332" y="101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4316036" y="4239367"/>
                <a:ext cx="1691277" cy="1709912"/>
              </a:xfrm>
              <a:custGeom>
                <a:avLst/>
                <a:gdLst>
                  <a:gd name="connsiteX0" fmla="*/ 1054696 w 2556223"/>
                  <a:gd name="connsiteY0" fmla="*/ 866600 h 2584388"/>
                  <a:gd name="connsiteX1" fmla="*/ 1067391 w 2556223"/>
                  <a:gd name="connsiteY1" fmla="*/ 867339 h 2584388"/>
                  <a:gd name="connsiteX2" fmla="*/ 1075155 w 2556223"/>
                  <a:gd name="connsiteY2" fmla="*/ 869434 h 2584388"/>
                  <a:gd name="connsiteX3" fmla="*/ 1078606 w 2556223"/>
                  <a:gd name="connsiteY3" fmla="*/ 873009 h 2584388"/>
                  <a:gd name="connsiteX4" fmla="*/ 1079346 w 2556223"/>
                  <a:gd name="connsiteY4" fmla="*/ 877939 h 2584388"/>
                  <a:gd name="connsiteX5" fmla="*/ 1074416 w 2556223"/>
                  <a:gd name="connsiteY5" fmla="*/ 924526 h 2584388"/>
                  <a:gd name="connsiteX6" fmla="*/ 1088959 w 2556223"/>
                  <a:gd name="connsiteY6" fmla="*/ 927238 h 2584388"/>
                  <a:gd name="connsiteX7" fmla="*/ 1103256 w 2556223"/>
                  <a:gd name="connsiteY7" fmla="*/ 931305 h 2584388"/>
                  <a:gd name="connsiteX8" fmla="*/ 1115334 w 2556223"/>
                  <a:gd name="connsiteY8" fmla="*/ 936235 h 2584388"/>
                  <a:gd name="connsiteX9" fmla="*/ 1122852 w 2556223"/>
                  <a:gd name="connsiteY9" fmla="*/ 940919 h 2584388"/>
                  <a:gd name="connsiteX10" fmla="*/ 1126057 w 2556223"/>
                  <a:gd name="connsiteY10" fmla="*/ 945109 h 2584388"/>
                  <a:gd name="connsiteX11" fmla="*/ 1127782 w 2556223"/>
                  <a:gd name="connsiteY11" fmla="*/ 950285 h 2584388"/>
                  <a:gd name="connsiteX12" fmla="*/ 1128645 w 2556223"/>
                  <a:gd name="connsiteY12" fmla="*/ 957680 h 2584388"/>
                  <a:gd name="connsiteX13" fmla="*/ 1128892 w 2556223"/>
                  <a:gd name="connsiteY13" fmla="*/ 967663 h 2584388"/>
                  <a:gd name="connsiteX14" fmla="*/ 1128522 w 2556223"/>
                  <a:gd name="connsiteY14" fmla="*/ 980235 h 2584388"/>
                  <a:gd name="connsiteX15" fmla="*/ 1127166 w 2556223"/>
                  <a:gd name="connsiteY15" fmla="*/ 987753 h 2584388"/>
                  <a:gd name="connsiteX16" fmla="*/ 1124948 w 2556223"/>
                  <a:gd name="connsiteY16" fmla="*/ 991204 h 2584388"/>
                  <a:gd name="connsiteX17" fmla="*/ 1121990 w 2556223"/>
                  <a:gd name="connsiteY17" fmla="*/ 992067 h 2584388"/>
                  <a:gd name="connsiteX18" fmla="*/ 1112623 w 2556223"/>
                  <a:gd name="connsiteY18" fmla="*/ 988862 h 2584388"/>
                  <a:gd name="connsiteX19" fmla="*/ 1097463 w 2556223"/>
                  <a:gd name="connsiteY19" fmla="*/ 981960 h 2584388"/>
                  <a:gd name="connsiteX20" fmla="*/ 1076758 w 2556223"/>
                  <a:gd name="connsiteY20" fmla="*/ 975058 h 2584388"/>
                  <a:gd name="connsiteX21" fmla="*/ 1050999 w 2556223"/>
                  <a:gd name="connsiteY21" fmla="*/ 971854 h 2584388"/>
                  <a:gd name="connsiteX22" fmla="*/ 1029061 w 2556223"/>
                  <a:gd name="connsiteY22" fmla="*/ 974319 h 2584388"/>
                  <a:gd name="connsiteX23" fmla="*/ 1014271 w 2556223"/>
                  <a:gd name="connsiteY23" fmla="*/ 981221 h 2584388"/>
                  <a:gd name="connsiteX24" fmla="*/ 1005890 w 2556223"/>
                  <a:gd name="connsiteY24" fmla="*/ 991820 h 2584388"/>
                  <a:gd name="connsiteX25" fmla="*/ 1003178 w 2556223"/>
                  <a:gd name="connsiteY25" fmla="*/ 1005377 h 2584388"/>
                  <a:gd name="connsiteX26" fmla="*/ 1009341 w 2556223"/>
                  <a:gd name="connsiteY26" fmla="*/ 1024851 h 2584388"/>
                  <a:gd name="connsiteX27" fmla="*/ 1025733 w 2556223"/>
                  <a:gd name="connsiteY27" fmla="*/ 1038408 h 2584388"/>
                  <a:gd name="connsiteX28" fmla="*/ 1048903 w 2556223"/>
                  <a:gd name="connsiteY28" fmla="*/ 1048761 h 2584388"/>
                  <a:gd name="connsiteX29" fmla="*/ 1075279 w 2556223"/>
                  <a:gd name="connsiteY29" fmla="*/ 1058621 h 2584388"/>
                  <a:gd name="connsiteX30" fmla="*/ 1101654 w 2556223"/>
                  <a:gd name="connsiteY30" fmla="*/ 1070576 h 2584388"/>
                  <a:gd name="connsiteX31" fmla="*/ 1124701 w 2556223"/>
                  <a:gd name="connsiteY31" fmla="*/ 1087337 h 2584388"/>
                  <a:gd name="connsiteX32" fmla="*/ 1140970 w 2556223"/>
                  <a:gd name="connsiteY32" fmla="*/ 1111494 h 2584388"/>
                  <a:gd name="connsiteX33" fmla="*/ 1147132 w 2556223"/>
                  <a:gd name="connsiteY33" fmla="*/ 1145634 h 2584388"/>
                  <a:gd name="connsiteX34" fmla="*/ 1139614 w 2556223"/>
                  <a:gd name="connsiteY34" fmla="*/ 1183841 h 2584388"/>
                  <a:gd name="connsiteX35" fmla="*/ 1118292 w 2556223"/>
                  <a:gd name="connsiteY35" fmla="*/ 1213174 h 2584388"/>
                  <a:gd name="connsiteX36" fmla="*/ 1085015 w 2556223"/>
                  <a:gd name="connsiteY36" fmla="*/ 1232894 h 2584388"/>
                  <a:gd name="connsiteX37" fmla="*/ 1041878 w 2556223"/>
                  <a:gd name="connsiteY37" fmla="*/ 1242261 h 2584388"/>
                  <a:gd name="connsiteX38" fmla="*/ 1036702 w 2556223"/>
                  <a:gd name="connsiteY38" fmla="*/ 1295011 h 2584388"/>
                  <a:gd name="connsiteX39" fmla="*/ 1035593 w 2556223"/>
                  <a:gd name="connsiteY39" fmla="*/ 1298462 h 2584388"/>
                  <a:gd name="connsiteX40" fmla="*/ 1032388 w 2556223"/>
                  <a:gd name="connsiteY40" fmla="*/ 1300927 h 2584388"/>
                  <a:gd name="connsiteX41" fmla="*/ 1025979 w 2556223"/>
                  <a:gd name="connsiteY41" fmla="*/ 1302529 h 2584388"/>
                  <a:gd name="connsiteX42" fmla="*/ 1015750 w 2556223"/>
                  <a:gd name="connsiteY42" fmla="*/ 1303145 h 2584388"/>
                  <a:gd name="connsiteX43" fmla="*/ 1003055 w 2556223"/>
                  <a:gd name="connsiteY43" fmla="*/ 1302406 h 2584388"/>
                  <a:gd name="connsiteX44" fmla="*/ 995537 w 2556223"/>
                  <a:gd name="connsiteY44" fmla="*/ 1300311 h 2584388"/>
                  <a:gd name="connsiteX45" fmla="*/ 991963 w 2556223"/>
                  <a:gd name="connsiteY45" fmla="*/ 1296736 h 2584388"/>
                  <a:gd name="connsiteX46" fmla="*/ 991593 w 2556223"/>
                  <a:gd name="connsiteY46" fmla="*/ 1291806 h 2584388"/>
                  <a:gd name="connsiteX47" fmla="*/ 996769 w 2556223"/>
                  <a:gd name="connsiteY47" fmla="*/ 1241768 h 2584388"/>
                  <a:gd name="connsiteX48" fmla="*/ 976803 w 2556223"/>
                  <a:gd name="connsiteY48" fmla="*/ 1237947 h 2584388"/>
                  <a:gd name="connsiteX49" fmla="*/ 959795 w 2556223"/>
                  <a:gd name="connsiteY49" fmla="*/ 1232770 h 2584388"/>
                  <a:gd name="connsiteX50" fmla="*/ 946607 w 2556223"/>
                  <a:gd name="connsiteY50" fmla="*/ 1226978 h 2584388"/>
                  <a:gd name="connsiteX51" fmla="*/ 938227 w 2556223"/>
                  <a:gd name="connsiteY51" fmla="*/ 1221185 h 2584388"/>
                  <a:gd name="connsiteX52" fmla="*/ 934159 w 2556223"/>
                  <a:gd name="connsiteY52" fmla="*/ 1212804 h 2584388"/>
                  <a:gd name="connsiteX53" fmla="*/ 932927 w 2556223"/>
                  <a:gd name="connsiteY53" fmla="*/ 1196412 h 2584388"/>
                  <a:gd name="connsiteX54" fmla="*/ 933420 w 2556223"/>
                  <a:gd name="connsiteY54" fmla="*/ 1182608 h 2584388"/>
                  <a:gd name="connsiteX55" fmla="*/ 935145 w 2556223"/>
                  <a:gd name="connsiteY55" fmla="*/ 1174228 h 2584388"/>
                  <a:gd name="connsiteX56" fmla="*/ 938227 w 2556223"/>
                  <a:gd name="connsiteY56" fmla="*/ 1170160 h 2584388"/>
                  <a:gd name="connsiteX57" fmla="*/ 942540 w 2556223"/>
                  <a:gd name="connsiteY57" fmla="*/ 1169051 h 2584388"/>
                  <a:gd name="connsiteX58" fmla="*/ 951907 w 2556223"/>
                  <a:gd name="connsiteY58" fmla="*/ 1172749 h 2584388"/>
                  <a:gd name="connsiteX59" fmla="*/ 967683 w 2556223"/>
                  <a:gd name="connsiteY59" fmla="*/ 1180883 h 2584388"/>
                  <a:gd name="connsiteX60" fmla="*/ 990977 w 2556223"/>
                  <a:gd name="connsiteY60" fmla="*/ 1189017 h 2584388"/>
                  <a:gd name="connsiteX61" fmla="*/ 1023145 w 2556223"/>
                  <a:gd name="connsiteY61" fmla="*/ 1192715 h 2584388"/>
                  <a:gd name="connsiteX62" fmla="*/ 1066035 w 2556223"/>
                  <a:gd name="connsiteY62" fmla="*/ 1181992 h 2584388"/>
                  <a:gd name="connsiteX63" fmla="*/ 1080085 w 2556223"/>
                  <a:gd name="connsiteY63" fmla="*/ 1153522 h 2584388"/>
                  <a:gd name="connsiteX64" fmla="*/ 1074046 w 2556223"/>
                  <a:gd name="connsiteY64" fmla="*/ 1134049 h 2584388"/>
                  <a:gd name="connsiteX65" fmla="*/ 1057901 w 2556223"/>
                  <a:gd name="connsiteY65" fmla="*/ 1120615 h 2584388"/>
                  <a:gd name="connsiteX66" fmla="*/ 1035100 w 2556223"/>
                  <a:gd name="connsiteY66" fmla="*/ 1110262 h 2584388"/>
                  <a:gd name="connsiteX67" fmla="*/ 1009094 w 2556223"/>
                  <a:gd name="connsiteY67" fmla="*/ 1100525 h 2584388"/>
                  <a:gd name="connsiteX68" fmla="*/ 983089 w 2556223"/>
                  <a:gd name="connsiteY68" fmla="*/ 1088447 h 2584388"/>
                  <a:gd name="connsiteX69" fmla="*/ 960288 w 2556223"/>
                  <a:gd name="connsiteY69" fmla="*/ 1071438 h 2584388"/>
                  <a:gd name="connsiteX70" fmla="*/ 944142 w 2556223"/>
                  <a:gd name="connsiteY70" fmla="*/ 1046912 h 2584388"/>
                  <a:gd name="connsiteX71" fmla="*/ 938103 w 2556223"/>
                  <a:gd name="connsiteY71" fmla="*/ 1012033 h 2584388"/>
                  <a:gd name="connsiteX72" fmla="*/ 944266 w 2556223"/>
                  <a:gd name="connsiteY72" fmla="*/ 978386 h 2584388"/>
                  <a:gd name="connsiteX73" fmla="*/ 962013 w 2556223"/>
                  <a:gd name="connsiteY73" fmla="*/ 951888 h 2584388"/>
                  <a:gd name="connsiteX74" fmla="*/ 990484 w 2556223"/>
                  <a:gd name="connsiteY74" fmla="*/ 933524 h 2584388"/>
                  <a:gd name="connsiteX75" fmla="*/ 1028814 w 2556223"/>
                  <a:gd name="connsiteY75" fmla="*/ 924033 h 2584388"/>
                  <a:gd name="connsiteX76" fmla="*/ 1033744 w 2556223"/>
                  <a:gd name="connsiteY76" fmla="*/ 874488 h 2584388"/>
                  <a:gd name="connsiteX77" fmla="*/ 1034853 w 2556223"/>
                  <a:gd name="connsiteY77" fmla="*/ 871160 h 2584388"/>
                  <a:gd name="connsiteX78" fmla="*/ 1038058 w 2556223"/>
                  <a:gd name="connsiteY78" fmla="*/ 868695 h 2584388"/>
                  <a:gd name="connsiteX79" fmla="*/ 1044343 w 2556223"/>
                  <a:gd name="connsiteY79" fmla="*/ 867093 h 2584388"/>
                  <a:gd name="connsiteX80" fmla="*/ 1054696 w 2556223"/>
                  <a:gd name="connsiteY80" fmla="*/ 866600 h 2584388"/>
                  <a:gd name="connsiteX81" fmla="*/ 540100 w 2556223"/>
                  <a:gd name="connsiteY81" fmla="*/ 705161 h 2584388"/>
                  <a:gd name="connsiteX82" fmla="*/ 659647 w 2556223"/>
                  <a:gd name="connsiteY82" fmla="*/ 1342252 h 2584388"/>
                  <a:gd name="connsiteX83" fmla="*/ 0 w 2556223"/>
                  <a:gd name="connsiteY83" fmla="*/ 770030 h 2584388"/>
                  <a:gd name="connsiteX84" fmla="*/ 57420 w 2556223"/>
                  <a:gd name="connsiteY84" fmla="*/ 810871 h 2584388"/>
                  <a:gd name="connsiteX85" fmla="*/ 238713 w 2556223"/>
                  <a:gd name="connsiteY85" fmla="*/ 856815 h 2584388"/>
                  <a:gd name="connsiteX86" fmla="*/ 494446 w 2556223"/>
                  <a:gd name="connsiteY86" fmla="*/ 757925 h 2584388"/>
                  <a:gd name="connsiteX87" fmla="*/ 2054580 w 2556223"/>
                  <a:gd name="connsiteY87" fmla="*/ 10475 h 2584388"/>
                  <a:gd name="connsiteX88" fmla="*/ 2556223 w 2556223"/>
                  <a:gd name="connsiteY88" fmla="*/ 445634 h 2584388"/>
                  <a:gd name="connsiteX89" fmla="*/ 2556223 w 2556223"/>
                  <a:gd name="connsiteY89" fmla="*/ 2584388 h 2584388"/>
                  <a:gd name="connsiteX90" fmla="*/ 1454287 w 2556223"/>
                  <a:gd name="connsiteY90" fmla="*/ 2584388 h 2584388"/>
                  <a:gd name="connsiteX91" fmla="*/ 903707 w 2556223"/>
                  <a:gd name="connsiteY91" fmla="*/ 2106778 h 2584388"/>
                  <a:gd name="connsiteX92" fmla="*/ 965182 w 2556223"/>
                  <a:gd name="connsiteY92" fmla="*/ 2130987 h 2584388"/>
                  <a:gd name="connsiteX93" fmla="*/ 1039867 w 2556223"/>
                  <a:gd name="connsiteY93" fmla="*/ 2140402 h 2584388"/>
                  <a:gd name="connsiteX94" fmla="*/ 1287670 w 2556223"/>
                  <a:gd name="connsiteY94" fmla="*/ 2008533 h 2584388"/>
                  <a:gd name="connsiteX95" fmla="*/ 1296032 w 2556223"/>
                  <a:gd name="connsiteY95" fmla="*/ 1993110 h 2584388"/>
                  <a:gd name="connsiteX96" fmla="*/ 1297957 w 2556223"/>
                  <a:gd name="connsiteY96" fmla="*/ 1993110 h 2584388"/>
                  <a:gd name="connsiteX97" fmla="*/ 1298974 w 2556223"/>
                  <a:gd name="connsiteY97" fmla="*/ 1987687 h 2584388"/>
                  <a:gd name="connsiteX98" fmla="*/ 1315223 w 2556223"/>
                  <a:gd name="connsiteY98" fmla="*/ 1957726 h 2584388"/>
                  <a:gd name="connsiteX99" fmla="*/ 1338707 w 2556223"/>
                  <a:gd name="connsiteY99" fmla="*/ 1841304 h 2584388"/>
                  <a:gd name="connsiteX100" fmla="*/ 1334423 w 2556223"/>
                  <a:gd name="connsiteY100" fmla="*/ 1798774 h 2584388"/>
                  <a:gd name="connsiteX101" fmla="*/ 1540713 w 2556223"/>
                  <a:gd name="connsiteY101" fmla="*/ 699420 h 2584388"/>
                  <a:gd name="connsiteX102" fmla="*/ 1591334 w 2556223"/>
                  <a:gd name="connsiteY102" fmla="*/ 757925 h 2584388"/>
                  <a:gd name="connsiteX103" fmla="*/ 1847066 w 2556223"/>
                  <a:gd name="connsiteY103" fmla="*/ 856816 h 2584388"/>
                  <a:gd name="connsiteX104" fmla="*/ 2162451 w 2556223"/>
                  <a:gd name="connsiteY104" fmla="*/ 688982 h 2584388"/>
                  <a:gd name="connsiteX105" fmla="*/ 2189399 w 2556223"/>
                  <a:gd name="connsiteY105" fmla="*/ 639289 h 2584388"/>
                  <a:gd name="connsiteX106" fmla="*/ 1558596 w 2556223"/>
                  <a:gd name="connsiteY106" fmla="*/ 639289 h 2584388"/>
                  <a:gd name="connsiteX107" fmla="*/ 1662237 w 2556223"/>
                  <a:gd name="connsiteY107" fmla="*/ 578005 h 2584388"/>
                  <a:gd name="connsiteX108" fmla="*/ 2033305 w 2556223"/>
                  <a:gd name="connsiteY108" fmla="*/ 87839 h 2584388"/>
                  <a:gd name="connsiteX109" fmla="*/ 26115 w 2556223"/>
                  <a:gd name="connsiteY109" fmla="*/ 0 h 2584388"/>
                  <a:gd name="connsiteX110" fmla="*/ 554843 w 2556223"/>
                  <a:gd name="connsiteY110" fmla="*/ 458654 h 2584388"/>
                  <a:gd name="connsiteX111" fmla="*/ 483847 w 2556223"/>
                  <a:gd name="connsiteY111" fmla="*/ 427672 h 2584388"/>
                  <a:gd name="connsiteX112" fmla="*/ 72593 w 2556223"/>
                  <a:gd name="connsiteY112" fmla="*/ 78434 h 2584388"/>
                  <a:gd name="connsiteX113" fmla="*/ 23552 w 2556223"/>
                  <a:gd name="connsiteY113" fmla="*/ 2955 h 258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2556223" h="2584388">
                    <a:moveTo>
                      <a:pt x="1054696" y="866600"/>
                    </a:moveTo>
                    <a:cubicBezTo>
                      <a:pt x="1059790" y="866600"/>
                      <a:pt x="1064022" y="866846"/>
                      <a:pt x="1067391" y="867339"/>
                    </a:cubicBezTo>
                    <a:cubicBezTo>
                      <a:pt x="1070760" y="867832"/>
                      <a:pt x="1073348" y="868531"/>
                      <a:pt x="1075155" y="869434"/>
                    </a:cubicBezTo>
                    <a:cubicBezTo>
                      <a:pt x="1076963" y="870338"/>
                      <a:pt x="1078113" y="871530"/>
                      <a:pt x="1078606" y="873009"/>
                    </a:cubicBezTo>
                    <a:cubicBezTo>
                      <a:pt x="1079099" y="874488"/>
                      <a:pt x="1079346" y="876131"/>
                      <a:pt x="1079346" y="877939"/>
                    </a:cubicBezTo>
                    <a:lnTo>
                      <a:pt x="1074416" y="924526"/>
                    </a:lnTo>
                    <a:cubicBezTo>
                      <a:pt x="1079017" y="925184"/>
                      <a:pt x="1083865" y="926088"/>
                      <a:pt x="1088959" y="927238"/>
                    </a:cubicBezTo>
                    <a:cubicBezTo>
                      <a:pt x="1094053" y="928388"/>
                      <a:pt x="1098819" y="929744"/>
                      <a:pt x="1103256" y="931305"/>
                    </a:cubicBezTo>
                    <a:cubicBezTo>
                      <a:pt x="1107693" y="932866"/>
                      <a:pt x="1111719" y="934510"/>
                      <a:pt x="1115334" y="936235"/>
                    </a:cubicBezTo>
                    <a:cubicBezTo>
                      <a:pt x="1118950" y="937961"/>
                      <a:pt x="1121456" y="939522"/>
                      <a:pt x="1122852" y="940919"/>
                    </a:cubicBezTo>
                    <a:cubicBezTo>
                      <a:pt x="1124249" y="942315"/>
                      <a:pt x="1125317" y="943712"/>
                      <a:pt x="1126057" y="945109"/>
                    </a:cubicBezTo>
                    <a:cubicBezTo>
                      <a:pt x="1126796" y="946506"/>
                      <a:pt x="1127372" y="948231"/>
                      <a:pt x="1127782" y="950285"/>
                    </a:cubicBezTo>
                    <a:cubicBezTo>
                      <a:pt x="1128193" y="952340"/>
                      <a:pt x="1128481" y="954805"/>
                      <a:pt x="1128645" y="957680"/>
                    </a:cubicBezTo>
                    <a:cubicBezTo>
                      <a:pt x="1128809" y="960556"/>
                      <a:pt x="1128892" y="963884"/>
                      <a:pt x="1128892" y="967663"/>
                    </a:cubicBezTo>
                    <a:cubicBezTo>
                      <a:pt x="1128892" y="972758"/>
                      <a:pt x="1128768" y="976948"/>
                      <a:pt x="1128522" y="980235"/>
                    </a:cubicBezTo>
                    <a:cubicBezTo>
                      <a:pt x="1128275" y="983521"/>
                      <a:pt x="1127824" y="986027"/>
                      <a:pt x="1127166" y="987753"/>
                    </a:cubicBezTo>
                    <a:cubicBezTo>
                      <a:pt x="1126509" y="989478"/>
                      <a:pt x="1125769" y="990629"/>
                      <a:pt x="1124948" y="991204"/>
                    </a:cubicBezTo>
                    <a:cubicBezTo>
                      <a:pt x="1124126" y="991779"/>
                      <a:pt x="1123140" y="992067"/>
                      <a:pt x="1121990" y="992067"/>
                    </a:cubicBezTo>
                    <a:cubicBezTo>
                      <a:pt x="1119853" y="992067"/>
                      <a:pt x="1116731" y="990998"/>
                      <a:pt x="1112623" y="988862"/>
                    </a:cubicBezTo>
                    <a:cubicBezTo>
                      <a:pt x="1108515" y="986726"/>
                      <a:pt x="1103461" y="984425"/>
                      <a:pt x="1097463" y="981960"/>
                    </a:cubicBezTo>
                    <a:cubicBezTo>
                      <a:pt x="1091465" y="979495"/>
                      <a:pt x="1084563" y="977195"/>
                      <a:pt x="1076758" y="975058"/>
                    </a:cubicBezTo>
                    <a:cubicBezTo>
                      <a:pt x="1068952" y="972922"/>
                      <a:pt x="1060366" y="971854"/>
                      <a:pt x="1050999" y="971854"/>
                    </a:cubicBezTo>
                    <a:cubicBezTo>
                      <a:pt x="1042454" y="971854"/>
                      <a:pt x="1035141" y="972675"/>
                      <a:pt x="1029061" y="974319"/>
                    </a:cubicBezTo>
                    <a:cubicBezTo>
                      <a:pt x="1022980" y="975962"/>
                      <a:pt x="1018050" y="978263"/>
                      <a:pt x="1014271" y="981221"/>
                    </a:cubicBezTo>
                    <a:cubicBezTo>
                      <a:pt x="1010491" y="984179"/>
                      <a:pt x="1007697" y="987712"/>
                      <a:pt x="1005890" y="991820"/>
                    </a:cubicBezTo>
                    <a:cubicBezTo>
                      <a:pt x="1004082" y="995928"/>
                      <a:pt x="1003178" y="1000447"/>
                      <a:pt x="1003178" y="1005377"/>
                    </a:cubicBezTo>
                    <a:cubicBezTo>
                      <a:pt x="1003178" y="1013101"/>
                      <a:pt x="1005233" y="1019592"/>
                      <a:pt x="1009341" y="1024851"/>
                    </a:cubicBezTo>
                    <a:cubicBezTo>
                      <a:pt x="1013449" y="1030109"/>
                      <a:pt x="1018913" y="1034628"/>
                      <a:pt x="1025733" y="1038408"/>
                    </a:cubicBezTo>
                    <a:cubicBezTo>
                      <a:pt x="1032553" y="1042188"/>
                      <a:pt x="1040276" y="1045638"/>
                      <a:pt x="1048903" y="1048761"/>
                    </a:cubicBezTo>
                    <a:cubicBezTo>
                      <a:pt x="1057531" y="1051883"/>
                      <a:pt x="1066323" y="1055170"/>
                      <a:pt x="1075279" y="1058621"/>
                    </a:cubicBezTo>
                    <a:cubicBezTo>
                      <a:pt x="1084235" y="1062072"/>
                      <a:pt x="1093026" y="1066057"/>
                      <a:pt x="1101654" y="1070576"/>
                    </a:cubicBezTo>
                    <a:cubicBezTo>
                      <a:pt x="1110281" y="1075095"/>
                      <a:pt x="1117964" y="1080682"/>
                      <a:pt x="1124701" y="1087337"/>
                    </a:cubicBezTo>
                    <a:cubicBezTo>
                      <a:pt x="1131439" y="1093993"/>
                      <a:pt x="1136862" y="1102045"/>
                      <a:pt x="1140970" y="1111494"/>
                    </a:cubicBezTo>
                    <a:cubicBezTo>
                      <a:pt x="1145078" y="1120943"/>
                      <a:pt x="1147132" y="1132323"/>
                      <a:pt x="1147132" y="1145634"/>
                    </a:cubicBezTo>
                    <a:cubicBezTo>
                      <a:pt x="1147132" y="1159766"/>
                      <a:pt x="1144626" y="1172502"/>
                      <a:pt x="1139614" y="1183841"/>
                    </a:cubicBezTo>
                    <a:cubicBezTo>
                      <a:pt x="1134602" y="1195180"/>
                      <a:pt x="1127495" y="1204957"/>
                      <a:pt x="1118292" y="1213174"/>
                    </a:cubicBezTo>
                    <a:cubicBezTo>
                      <a:pt x="1109090" y="1221391"/>
                      <a:pt x="1097997" y="1227964"/>
                      <a:pt x="1085015" y="1232894"/>
                    </a:cubicBezTo>
                    <a:cubicBezTo>
                      <a:pt x="1072033" y="1237824"/>
                      <a:pt x="1057654" y="1240946"/>
                      <a:pt x="1041878" y="1242261"/>
                    </a:cubicBezTo>
                    <a:lnTo>
                      <a:pt x="1036702" y="1295011"/>
                    </a:lnTo>
                    <a:cubicBezTo>
                      <a:pt x="1036538" y="1296326"/>
                      <a:pt x="1036168" y="1297476"/>
                      <a:pt x="1035593" y="1298462"/>
                    </a:cubicBezTo>
                    <a:cubicBezTo>
                      <a:pt x="1035018" y="1299448"/>
                      <a:pt x="1033949" y="1300269"/>
                      <a:pt x="1032388" y="1300927"/>
                    </a:cubicBezTo>
                    <a:cubicBezTo>
                      <a:pt x="1030827" y="1301584"/>
                      <a:pt x="1028691" y="1302118"/>
                      <a:pt x="1025979" y="1302529"/>
                    </a:cubicBezTo>
                    <a:cubicBezTo>
                      <a:pt x="1023268" y="1302940"/>
                      <a:pt x="1019858" y="1303145"/>
                      <a:pt x="1015750" y="1303145"/>
                    </a:cubicBezTo>
                    <a:cubicBezTo>
                      <a:pt x="1010491" y="1303145"/>
                      <a:pt x="1006260" y="1302899"/>
                      <a:pt x="1003055" y="1302406"/>
                    </a:cubicBezTo>
                    <a:cubicBezTo>
                      <a:pt x="999851" y="1301913"/>
                      <a:pt x="997345" y="1301214"/>
                      <a:pt x="995537" y="1300311"/>
                    </a:cubicBezTo>
                    <a:cubicBezTo>
                      <a:pt x="993729" y="1299407"/>
                      <a:pt x="992538" y="1298215"/>
                      <a:pt x="991963" y="1296736"/>
                    </a:cubicBezTo>
                    <a:cubicBezTo>
                      <a:pt x="991388" y="1295257"/>
                      <a:pt x="991264" y="1293614"/>
                      <a:pt x="991593" y="1291806"/>
                    </a:cubicBezTo>
                    <a:lnTo>
                      <a:pt x="996769" y="1241768"/>
                    </a:lnTo>
                    <a:cubicBezTo>
                      <a:pt x="989703" y="1240782"/>
                      <a:pt x="983048" y="1239508"/>
                      <a:pt x="976803" y="1237947"/>
                    </a:cubicBezTo>
                    <a:cubicBezTo>
                      <a:pt x="970559" y="1236386"/>
                      <a:pt x="964889" y="1234660"/>
                      <a:pt x="959795" y="1232770"/>
                    </a:cubicBezTo>
                    <a:cubicBezTo>
                      <a:pt x="954701" y="1230881"/>
                      <a:pt x="950305" y="1228950"/>
                      <a:pt x="946607" y="1226978"/>
                    </a:cubicBezTo>
                    <a:cubicBezTo>
                      <a:pt x="942910" y="1225006"/>
                      <a:pt x="940116" y="1223075"/>
                      <a:pt x="938227" y="1221185"/>
                    </a:cubicBezTo>
                    <a:cubicBezTo>
                      <a:pt x="936337" y="1219295"/>
                      <a:pt x="934981" y="1216502"/>
                      <a:pt x="934159" y="1212804"/>
                    </a:cubicBezTo>
                    <a:cubicBezTo>
                      <a:pt x="933338" y="1209107"/>
                      <a:pt x="932927" y="1203643"/>
                      <a:pt x="932927" y="1196412"/>
                    </a:cubicBezTo>
                    <a:cubicBezTo>
                      <a:pt x="932927" y="1190825"/>
                      <a:pt x="933091" y="1186224"/>
                      <a:pt x="933420" y="1182608"/>
                    </a:cubicBezTo>
                    <a:cubicBezTo>
                      <a:pt x="933749" y="1178993"/>
                      <a:pt x="934324" y="1176200"/>
                      <a:pt x="935145" y="1174228"/>
                    </a:cubicBezTo>
                    <a:cubicBezTo>
                      <a:pt x="935967" y="1172256"/>
                      <a:pt x="936994" y="1170900"/>
                      <a:pt x="938227" y="1170160"/>
                    </a:cubicBezTo>
                    <a:cubicBezTo>
                      <a:pt x="939459" y="1169421"/>
                      <a:pt x="940897" y="1169051"/>
                      <a:pt x="942540" y="1169051"/>
                    </a:cubicBezTo>
                    <a:cubicBezTo>
                      <a:pt x="944677" y="1169051"/>
                      <a:pt x="947799" y="1170284"/>
                      <a:pt x="951907" y="1172749"/>
                    </a:cubicBezTo>
                    <a:cubicBezTo>
                      <a:pt x="956015" y="1175214"/>
                      <a:pt x="961274" y="1177925"/>
                      <a:pt x="967683" y="1180883"/>
                    </a:cubicBezTo>
                    <a:cubicBezTo>
                      <a:pt x="974092" y="1183841"/>
                      <a:pt x="981856" y="1186552"/>
                      <a:pt x="990977" y="1189017"/>
                    </a:cubicBezTo>
                    <a:cubicBezTo>
                      <a:pt x="1000097" y="1191482"/>
                      <a:pt x="1010820" y="1192715"/>
                      <a:pt x="1023145" y="1192715"/>
                    </a:cubicBezTo>
                    <a:cubicBezTo>
                      <a:pt x="1042371" y="1192715"/>
                      <a:pt x="1056668" y="1189141"/>
                      <a:pt x="1066035" y="1181992"/>
                    </a:cubicBezTo>
                    <a:cubicBezTo>
                      <a:pt x="1075402" y="1174844"/>
                      <a:pt x="1080085" y="1165354"/>
                      <a:pt x="1080085" y="1153522"/>
                    </a:cubicBezTo>
                    <a:cubicBezTo>
                      <a:pt x="1080085" y="1145634"/>
                      <a:pt x="1078072" y="1139143"/>
                      <a:pt x="1074046" y="1134049"/>
                    </a:cubicBezTo>
                    <a:cubicBezTo>
                      <a:pt x="1070020" y="1128954"/>
                      <a:pt x="1064638" y="1124476"/>
                      <a:pt x="1057901" y="1120615"/>
                    </a:cubicBezTo>
                    <a:cubicBezTo>
                      <a:pt x="1051163" y="1116753"/>
                      <a:pt x="1043563" y="1113302"/>
                      <a:pt x="1035100" y="1110262"/>
                    </a:cubicBezTo>
                    <a:cubicBezTo>
                      <a:pt x="1026637" y="1107222"/>
                      <a:pt x="1017968" y="1103976"/>
                      <a:pt x="1009094" y="1100525"/>
                    </a:cubicBezTo>
                    <a:cubicBezTo>
                      <a:pt x="1000220" y="1097074"/>
                      <a:pt x="991552" y="1093048"/>
                      <a:pt x="983089" y="1088447"/>
                    </a:cubicBezTo>
                    <a:cubicBezTo>
                      <a:pt x="974626" y="1083845"/>
                      <a:pt x="967026" y="1078176"/>
                      <a:pt x="960288" y="1071438"/>
                    </a:cubicBezTo>
                    <a:cubicBezTo>
                      <a:pt x="953550" y="1064701"/>
                      <a:pt x="948169" y="1056525"/>
                      <a:pt x="944142" y="1046912"/>
                    </a:cubicBezTo>
                    <a:cubicBezTo>
                      <a:pt x="940116" y="1037299"/>
                      <a:pt x="938103" y="1025672"/>
                      <a:pt x="938103" y="1012033"/>
                    </a:cubicBezTo>
                    <a:cubicBezTo>
                      <a:pt x="938103" y="999708"/>
                      <a:pt x="940157" y="988492"/>
                      <a:pt x="944266" y="978386"/>
                    </a:cubicBezTo>
                    <a:cubicBezTo>
                      <a:pt x="948374" y="968280"/>
                      <a:pt x="954290" y="959447"/>
                      <a:pt x="962013" y="951888"/>
                    </a:cubicBezTo>
                    <a:cubicBezTo>
                      <a:pt x="969737" y="944328"/>
                      <a:pt x="979227" y="938207"/>
                      <a:pt x="990484" y="933524"/>
                    </a:cubicBezTo>
                    <a:cubicBezTo>
                      <a:pt x="1001740" y="928840"/>
                      <a:pt x="1014517" y="925677"/>
                      <a:pt x="1028814" y="924033"/>
                    </a:cubicBezTo>
                    <a:lnTo>
                      <a:pt x="1033744" y="874488"/>
                    </a:lnTo>
                    <a:cubicBezTo>
                      <a:pt x="1033908" y="873173"/>
                      <a:pt x="1034278" y="872064"/>
                      <a:pt x="1034853" y="871160"/>
                    </a:cubicBezTo>
                    <a:cubicBezTo>
                      <a:pt x="1035428" y="870256"/>
                      <a:pt x="1036496" y="869434"/>
                      <a:pt x="1038058" y="868695"/>
                    </a:cubicBezTo>
                    <a:cubicBezTo>
                      <a:pt x="1039619" y="867956"/>
                      <a:pt x="1041714" y="867421"/>
                      <a:pt x="1044343" y="867093"/>
                    </a:cubicBezTo>
                    <a:cubicBezTo>
                      <a:pt x="1046973" y="866764"/>
                      <a:pt x="1050424" y="866600"/>
                      <a:pt x="1054696" y="866600"/>
                    </a:cubicBezTo>
                    <a:close/>
                    <a:moveTo>
                      <a:pt x="540100" y="705161"/>
                    </a:moveTo>
                    <a:lnTo>
                      <a:pt x="659647" y="1342252"/>
                    </a:lnTo>
                    <a:lnTo>
                      <a:pt x="0" y="770030"/>
                    </a:lnTo>
                    <a:lnTo>
                      <a:pt x="57420" y="810871"/>
                    </a:lnTo>
                    <a:cubicBezTo>
                      <a:pt x="111312" y="840172"/>
                      <a:pt x="173071" y="856816"/>
                      <a:pt x="238713" y="856815"/>
                    </a:cubicBezTo>
                    <a:cubicBezTo>
                      <a:pt x="337177" y="856815"/>
                      <a:pt x="426902" y="819368"/>
                      <a:pt x="494446" y="757925"/>
                    </a:cubicBezTo>
                    <a:close/>
                    <a:moveTo>
                      <a:pt x="2054580" y="10475"/>
                    </a:moveTo>
                    <a:lnTo>
                      <a:pt x="2556223" y="445634"/>
                    </a:lnTo>
                    <a:lnTo>
                      <a:pt x="2556223" y="2584388"/>
                    </a:lnTo>
                    <a:lnTo>
                      <a:pt x="1454287" y="2584388"/>
                    </a:lnTo>
                    <a:lnTo>
                      <a:pt x="903707" y="2106778"/>
                    </a:lnTo>
                    <a:lnTo>
                      <a:pt x="965182" y="2130987"/>
                    </a:lnTo>
                    <a:cubicBezTo>
                      <a:pt x="989054" y="2137133"/>
                      <a:pt x="1014078" y="2140403"/>
                      <a:pt x="1039867" y="2140402"/>
                    </a:cubicBezTo>
                    <a:cubicBezTo>
                      <a:pt x="1143020" y="2140403"/>
                      <a:pt x="1233965" y="2088094"/>
                      <a:pt x="1287670" y="2008533"/>
                    </a:cubicBezTo>
                    <a:lnTo>
                      <a:pt x="1296032" y="1993110"/>
                    </a:lnTo>
                    <a:lnTo>
                      <a:pt x="1297957" y="1993110"/>
                    </a:lnTo>
                    <a:lnTo>
                      <a:pt x="1298974" y="1987687"/>
                    </a:lnTo>
                    <a:lnTo>
                      <a:pt x="1315223" y="1957726"/>
                    </a:lnTo>
                    <a:cubicBezTo>
                      <a:pt x="1330345" y="1921943"/>
                      <a:pt x="1338706" y="1882600"/>
                      <a:pt x="1338707" y="1841304"/>
                    </a:cubicBezTo>
                    <a:lnTo>
                      <a:pt x="1334423" y="1798774"/>
                    </a:lnTo>
                    <a:lnTo>
                      <a:pt x="1540713" y="699420"/>
                    </a:lnTo>
                    <a:lnTo>
                      <a:pt x="1591334" y="757925"/>
                    </a:lnTo>
                    <a:cubicBezTo>
                      <a:pt x="1658878" y="819367"/>
                      <a:pt x="1748601" y="856815"/>
                      <a:pt x="1847066" y="856816"/>
                    </a:cubicBezTo>
                    <a:cubicBezTo>
                      <a:pt x="1978350" y="856815"/>
                      <a:pt x="2094100" y="790240"/>
                      <a:pt x="2162451" y="688982"/>
                    </a:cubicBezTo>
                    <a:lnTo>
                      <a:pt x="2189399" y="639289"/>
                    </a:lnTo>
                    <a:lnTo>
                      <a:pt x="1558596" y="639289"/>
                    </a:lnTo>
                    <a:lnTo>
                      <a:pt x="1662237" y="578005"/>
                    </a:lnTo>
                    <a:cubicBezTo>
                      <a:pt x="1835788" y="456648"/>
                      <a:pt x="1967454" y="285800"/>
                      <a:pt x="2033305" y="87839"/>
                    </a:cubicBezTo>
                    <a:close/>
                    <a:moveTo>
                      <a:pt x="26115" y="0"/>
                    </a:moveTo>
                    <a:lnTo>
                      <a:pt x="554843" y="458654"/>
                    </a:lnTo>
                    <a:lnTo>
                      <a:pt x="483847" y="427672"/>
                    </a:lnTo>
                    <a:cubicBezTo>
                      <a:pt x="318563" y="343718"/>
                      <a:pt x="177407" y="223498"/>
                      <a:pt x="72593" y="78434"/>
                    </a:cubicBezTo>
                    <a:lnTo>
                      <a:pt x="23552" y="2955"/>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dirty="0"/>
              </a:p>
            </p:txBody>
          </p:sp>
        </p:grpSp>
      </p:grpSp>
      <p:sp>
        <p:nvSpPr>
          <p:cNvPr id="28" name="Rectangle 27"/>
          <p:cNvSpPr/>
          <p:nvPr/>
        </p:nvSpPr>
        <p:spPr>
          <a:xfrm>
            <a:off x="0" y="0"/>
            <a:ext cx="12192000" cy="6858000"/>
          </a:xfrm>
          <a:prstGeom prst="rect">
            <a:avLst/>
          </a:prstGeom>
          <a:solidFill>
            <a:srgbClr val="222A3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24000" y="1844823"/>
            <a:ext cx="10668000" cy="1665139"/>
          </a:xfrm>
        </p:spPr>
        <p:txBody>
          <a:bodyPr/>
          <a:lstStyle/>
          <a:p>
            <a:r>
              <a:rPr lang="en-US" dirty="0"/>
              <a:t>Boston Consulting Group Matrix</a:t>
            </a:r>
          </a:p>
        </p:txBody>
      </p:sp>
      <p:sp>
        <p:nvSpPr>
          <p:cNvPr id="3" name="Subtitle 2"/>
          <p:cNvSpPr>
            <a:spLocks noGrp="1"/>
          </p:cNvSpPr>
          <p:nvPr>
            <p:ph type="subTitle" idx="1"/>
          </p:nvPr>
        </p:nvSpPr>
        <p:spPr/>
        <p:txBody>
          <a:bodyPr/>
          <a:lstStyle/>
          <a:p>
            <a:r>
              <a:rPr lang="en-US" dirty="0"/>
              <a:t>The Growth Share </a:t>
            </a:r>
            <a:r>
              <a:rPr lang="en-US" dirty="0" smtClean="0"/>
              <a:t>Matrix</a:t>
            </a:r>
            <a:endParaRPr lang="en-US" dirty="0"/>
          </a:p>
        </p:txBody>
      </p:sp>
      <p:sp>
        <p:nvSpPr>
          <p:cNvPr id="5" name="Text Placeholder 4"/>
          <p:cNvSpPr>
            <a:spLocks noGrp="1"/>
          </p:cNvSpPr>
          <p:nvPr>
            <p:ph type="body" sz="quarter" idx="13"/>
          </p:nvPr>
        </p:nvSpPr>
        <p:spPr/>
        <p:txBody>
          <a:bodyPr/>
          <a:lstStyle/>
          <a:p>
            <a:r>
              <a:rPr lang="en-US" dirty="0" smtClean="0"/>
              <a:t>01</a:t>
            </a:r>
            <a:endParaRPr lang="en-US" dirty="0"/>
          </a:p>
        </p:txBody>
      </p:sp>
      <p:sp>
        <p:nvSpPr>
          <p:cNvPr id="6" name="TextBox 5"/>
          <p:cNvSpPr txBox="1"/>
          <p:nvPr/>
        </p:nvSpPr>
        <p:spPr>
          <a:xfrm>
            <a:off x="1524000" y="6237312"/>
            <a:ext cx="2394182" cy="369332"/>
          </a:xfrm>
          <a:prstGeom prst="rect">
            <a:avLst/>
          </a:prstGeom>
          <a:solidFill>
            <a:srgbClr val="EDEDED">
              <a:alpha val="30196"/>
            </a:srgbClr>
          </a:solidFill>
        </p:spPr>
        <p:txBody>
          <a:bodyPr wrap="none" rtlCol="0">
            <a:spAutoFit/>
          </a:bodyPr>
          <a:lstStyle/>
          <a:p>
            <a:r>
              <a:rPr lang="en-US" dirty="0">
                <a:solidFill>
                  <a:schemeClr val="bg1"/>
                </a:solidFill>
              </a:rPr>
              <a:t>Strategic Planning Tools</a:t>
            </a:r>
          </a:p>
        </p:txBody>
      </p:sp>
    </p:spTree>
    <p:extLst>
      <p:ext uri="{BB962C8B-B14F-4D97-AF65-F5344CB8AC3E}">
        <p14:creationId xmlns:p14="http://schemas.microsoft.com/office/powerpoint/2010/main" val="189612335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smtClean="0"/>
              <a:t>The Multifactor </a:t>
            </a:r>
            <a:r>
              <a:rPr lang="en-US" dirty="0"/>
              <a:t>Portfolio Matrix</a:t>
            </a:r>
          </a:p>
        </p:txBody>
      </p:sp>
      <p:sp>
        <p:nvSpPr>
          <p:cNvPr id="5" name="Title 4"/>
          <p:cNvSpPr>
            <a:spLocks noGrp="1"/>
          </p:cNvSpPr>
          <p:nvPr>
            <p:ph type="title"/>
          </p:nvPr>
        </p:nvSpPr>
        <p:spPr/>
        <p:txBody>
          <a:bodyPr>
            <a:normAutofit/>
          </a:bodyPr>
          <a:lstStyle/>
          <a:p>
            <a:r>
              <a:rPr lang="en-US" dirty="0"/>
              <a:t>GE / McKinsey </a:t>
            </a:r>
            <a:r>
              <a:rPr lang="en-US" dirty="0" smtClean="0"/>
              <a:t>Matrix</a:t>
            </a:r>
            <a:endParaRPr lang="en-US" dirty="0"/>
          </a:p>
        </p:txBody>
      </p:sp>
      <p:sp>
        <p:nvSpPr>
          <p:cNvPr id="4" name="Slide Number Placeholder 3"/>
          <p:cNvSpPr>
            <a:spLocks noGrp="1"/>
          </p:cNvSpPr>
          <p:nvPr>
            <p:ph type="sldNum" sz="quarter" idx="12"/>
          </p:nvPr>
        </p:nvSpPr>
        <p:spPr/>
        <p:txBody>
          <a:bodyPr/>
          <a:lstStyle/>
          <a:p>
            <a:fld id="{F68327C5-B821-4FE9-A59A-A60D9EB59A9A}" type="slidenum">
              <a:rPr lang="en-US" smtClean="0"/>
              <a:t>30</a:t>
            </a:fld>
            <a:endParaRPr lang="en-US"/>
          </a:p>
        </p:txBody>
      </p:sp>
      <p:cxnSp>
        <p:nvCxnSpPr>
          <p:cNvPr id="65" name="Straight Arrow Connector 64"/>
          <p:cNvCxnSpPr/>
          <p:nvPr/>
        </p:nvCxnSpPr>
        <p:spPr>
          <a:xfrm flipH="1">
            <a:off x="2425238" y="6351364"/>
            <a:ext cx="660412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9029362" y="1769592"/>
            <a:ext cx="0" cy="45817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8835881" y="3429581"/>
            <a:ext cx="2751779" cy="954107"/>
          </a:xfrm>
          <a:prstGeom prst="rect">
            <a:avLst/>
          </a:prstGeom>
          <a:solidFill>
            <a:schemeClr val="bg1"/>
          </a:solidFill>
        </p:spPr>
        <p:txBody>
          <a:bodyPr wrap="none" rtlCol="0" anchor="ctr">
            <a:spAutoFit/>
          </a:bodyPr>
          <a:lstStyle/>
          <a:p>
            <a:r>
              <a:rPr lang="en-US" sz="2800" b="1" dirty="0" smtClean="0">
                <a:solidFill>
                  <a:prstClr val="black"/>
                </a:solidFill>
              </a:rPr>
              <a:t>MARKET</a:t>
            </a:r>
          </a:p>
          <a:p>
            <a:r>
              <a:rPr lang="en-US" sz="2800" b="1" dirty="0" smtClean="0">
                <a:solidFill>
                  <a:prstClr val="black"/>
                </a:solidFill>
              </a:rPr>
              <a:t>ATTRACTIVENESS</a:t>
            </a:r>
            <a:endParaRPr lang="en-US" sz="2800" b="1" dirty="0">
              <a:solidFill>
                <a:prstClr val="black"/>
              </a:solidFill>
            </a:endParaRPr>
          </a:p>
        </p:txBody>
      </p:sp>
      <p:sp>
        <p:nvSpPr>
          <p:cNvPr id="68" name="TextBox 67"/>
          <p:cNvSpPr txBox="1"/>
          <p:nvPr/>
        </p:nvSpPr>
        <p:spPr>
          <a:xfrm>
            <a:off x="3868432" y="6089754"/>
            <a:ext cx="3306546" cy="523220"/>
          </a:xfrm>
          <a:prstGeom prst="rect">
            <a:avLst/>
          </a:prstGeom>
          <a:solidFill>
            <a:schemeClr val="bg1"/>
          </a:solidFill>
        </p:spPr>
        <p:txBody>
          <a:bodyPr wrap="none" rtlCol="0" anchor="ctr">
            <a:spAutoFit/>
          </a:bodyPr>
          <a:lstStyle/>
          <a:p>
            <a:pPr algn="ctr"/>
            <a:r>
              <a:rPr lang="en-US" sz="2800" b="1" dirty="0" smtClean="0">
                <a:solidFill>
                  <a:prstClr val="black"/>
                </a:solidFill>
              </a:rPr>
              <a:t>BUSINESS STRENGTH</a:t>
            </a:r>
            <a:endParaRPr lang="en-US" sz="2800" b="1" dirty="0">
              <a:solidFill>
                <a:prstClr val="black"/>
              </a:solidFill>
            </a:endParaRPr>
          </a:p>
        </p:txBody>
      </p:sp>
      <p:sp>
        <p:nvSpPr>
          <p:cNvPr id="69" name="Rectangle 68"/>
          <p:cNvSpPr/>
          <p:nvPr/>
        </p:nvSpPr>
        <p:spPr>
          <a:xfrm>
            <a:off x="4522959" y="4629493"/>
            <a:ext cx="2001331" cy="1327463"/>
          </a:xfrm>
          <a:prstGeom prst="rect">
            <a:avLst/>
          </a:prstGeom>
          <a:solidFill>
            <a:srgbClr val="C0392B"/>
          </a:solidFill>
          <a:ln w="12700" cap="flat" cmpd="sng" algn="ctr">
            <a:noFill/>
            <a:prstDash val="solid"/>
            <a:miter lim="800000"/>
          </a:ln>
          <a:effectLst/>
        </p:spPr>
        <p:txBody>
          <a:bodyPr rtlCol="0" anchor="ctr"/>
          <a:lstStyle/>
          <a:p>
            <a:pPr algn="ctr"/>
            <a:endParaRPr lang="en-US" sz="1600" kern="0" dirty="0">
              <a:solidFill>
                <a:prstClr val="white"/>
              </a:solidFill>
              <a:effectLst>
                <a:outerShdw blurRad="38100" dist="38100" dir="2700000" algn="tl">
                  <a:srgbClr val="000000">
                    <a:alpha val="43137"/>
                  </a:srgbClr>
                </a:outerShdw>
              </a:effectLst>
            </a:endParaRPr>
          </a:p>
        </p:txBody>
      </p:sp>
      <p:sp>
        <p:nvSpPr>
          <p:cNvPr id="70" name="Rectangle 69"/>
          <p:cNvSpPr/>
          <p:nvPr/>
        </p:nvSpPr>
        <p:spPr>
          <a:xfrm>
            <a:off x="4522959" y="1773082"/>
            <a:ext cx="2001331" cy="1327463"/>
          </a:xfrm>
          <a:prstGeom prst="rect">
            <a:avLst/>
          </a:prstGeom>
          <a:solidFill>
            <a:srgbClr val="9BBB59"/>
          </a:solidFill>
          <a:ln w="12700" cap="flat" cmpd="sng" algn="ctr">
            <a:noFill/>
            <a:prstDash val="solid"/>
            <a:miter lim="800000"/>
          </a:ln>
          <a:effectLst/>
        </p:spPr>
        <p:txBody>
          <a:bodyPr rtlCol="0" anchor="ctr"/>
          <a:lstStyle/>
          <a:p>
            <a:pPr algn="ctr"/>
            <a:endParaRPr lang="en-US" sz="1600" kern="0" dirty="0">
              <a:solidFill>
                <a:prstClr val="white"/>
              </a:solidFill>
              <a:effectLst>
                <a:outerShdw blurRad="38100" dist="38100" dir="2700000" algn="tl">
                  <a:srgbClr val="000000">
                    <a:alpha val="43137"/>
                  </a:srgbClr>
                </a:outerShdw>
              </a:effectLst>
            </a:endParaRPr>
          </a:p>
        </p:txBody>
      </p:sp>
      <p:sp>
        <p:nvSpPr>
          <p:cNvPr id="71" name="Rectangle 70"/>
          <p:cNvSpPr/>
          <p:nvPr/>
        </p:nvSpPr>
        <p:spPr>
          <a:xfrm>
            <a:off x="4522959" y="3201288"/>
            <a:ext cx="2001331" cy="1327463"/>
          </a:xfrm>
          <a:prstGeom prst="rect">
            <a:avLst/>
          </a:prstGeom>
          <a:solidFill>
            <a:srgbClr val="F39C12"/>
          </a:solidFill>
          <a:ln w="12700" cap="flat" cmpd="sng" algn="ctr">
            <a:noFill/>
            <a:prstDash val="solid"/>
            <a:miter lim="800000"/>
          </a:ln>
          <a:effectLst/>
        </p:spPr>
        <p:txBody>
          <a:bodyPr rtlCol="0" anchor="ctr"/>
          <a:lstStyle/>
          <a:p>
            <a:pPr algn="ctr"/>
            <a:r>
              <a:rPr lang="en-US" sz="3200" b="1" kern="0" dirty="0" smtClean="0">
                <a:solidFill>
                  <a:prstClr val="white"/>
                </a:solidFill>
                <a:effectLst>
                  <a:outerShdw blurRad="38100" dist="38100" dir="2700000" algn="tl">
                    <a:srgbClr val="000000">
                      <a:alpha val="43137"/>
                    </a:srgbClr>
                  </a:outerShdw>
                </a:effectLst>
              </a:rPr>
              <a:t>Protect</a:t>
            </a:r>
            <a:endParaRPr lang="en-US" sz="1600" kern="0" dirty="0">
              <a:solidFill>
                <a:prstClr val="white"/>
              </a:solidFill>
              <a:effectLst>
                <a:outerShdw blurRad="38100" dist="38100" dir="2700000" algn="tl">
                  <a:srgbClr val="000000">
                    <a:alpha val="43137"/>
                  </a:srgbClr>
                </a:outerShdw>
              </a:effectLst>
            </a:endParaRPr>
          </a:p>
        </p:txBody>
      </p:sp>
      <p:sp>
        <p:nvSpPr>
          <p:cNvPr id="72" name="Rectangle 71"/>
          <p:cNvSpPr/>
          <p:nvPr/>
        </p:nvSpPr>
        <p:spPr>
          <a:xfrm>
            <a:off x="6623139" y="4629493"/>
            <a:ext cx="2001331" cy="1327463"/>
          </a:xfrm>
          <a:prstGeom prst="rect">
            <a:avLst/>
          </a:prstGeom>
          <a:solidFill>
            <a:srgbClr val="C0392B"/>
          </a:solidFill>
          <a:ln w="12700" cap="flat" cmpd="sng" algn="ctr">
            <a:noFill/>
            <a:prstDash val="solid"/>
            <a:miter lim="800000"/>
          </a:ln>
          <a:effectLst/>
        </p:spPr>
        <p:txBody>
          <a:bodyPr rtlCol="0" anchor="ctr"/>
          <a:lstStyle/>
          <a:p>
            <a:pPr algn="ctr"/>
            <a:r>
              <a:rPr lang="en-US" sz="3200" b="1" kern="0" dirty="0">
                <a:solidFill>
                  <a:prstClr val="white"/>
                </a:solidFill>
                <a:effectLst>
                  <a:outerShdw blurRad="38100" dist="38100" dir="2700000" algn="tl">
                    <a:srgbClr val="000000">
                      <a:alpha val="43137"/>
                    </a:srgbClr>
                  </a:outerShdw>
                </a:effectLst>
              </a:rPr>
              <a:t>Harvest / Divest</a:t>
            </a:r>
            <a:endParaRPr lang="en-US" sz="1600" kern="0" dirty="0">
              <a:solidFill>
                <a:prstClr val="white"/>
              </a:solidFill>
              <a:effectLst>
                <a:outerShdw blurRad="38100" dist="38100" dir="2700000" algn="tl">
                  <a:srgbClr val="000000">
                    <a:alpha val="43137"/>
                  </a:srgbClr>
                </a:outerShdw>
              </a:effectLst>
            </a:endParaRPr>
          </a:p>
        </p:txBody>
      </p:sp>
      <p:sp>
        <p:nvSpPr>
          <p:cNvPr id="73" name="Rectangle 72"/>
          <p:cNvSpPr/>
          <p:nvPr/>
        </p:nvSpPr>
        <p:spPr>
          <a:xfrm>
            <a:off x="6623139" y="1773082"/>
            <a:ext cx="2001331" cy="1327463"/>
          </a:xfrm>
          <a:prstGeom prst="rect">
            <a:avLst/>
          </a:prstGeom>
          <a:solidFill>
            <a:srgbClr val="F39C12"/>
          </a:solidFill>
          <a:ln w="12700" cap="flat" cmpd="sng" algn="ctr">
            <a:noFill/>
            <a:prstDash val="solid"/>
            <a:miter lim="800000"/>
          </a:ln>
          <a:effectLst/>
        </p:spPr>
        <p:txBody>
          <a:bodyPr rtlCol="0" anchor="ctr"/>
          <a:lstStyle/>
          <a:p>
            <a:pPr algn="ctr"/>
            <a:endParaRPr lang="en-US" sz="1600" kern="0" dirty="0">
              <a:solidFill>
                <a:prstClr val="white"/>
              </a:solidFill>
              <a:effectLst>
                <a:outerShdw blurRad="38100" dist="38100" dir="2700000" algn="tl">
                  <a:srgbClr val="000000">
                    <a:alpha val="43137"/>
                  </a:srgbClr>
                </a:outerShdw>
              </a:effectLst>
            </a:endParaRPr>
          </a:p>
        </p:txBody>
      </p:sp>
      <p:sp>
        <p:nvSpPr>
          <p:cNvPr id="74" name="Rectangle 73"/>
          <p:cNvSpPr/>
          <p:nvPr/>
        </p:nvSpPr>
        <p:spPr>
          <a:xfrm>
            <a:off x="6623139" y="3201288"/>
            <a:ext cx="2001331" cy="1327463"/>
          </a:xfrm>
          <a:prstGeom prst="rect">
            <a:avLst/>
          </a:prstGeom>
          <a:solidFill>
            <a:srgbClr val="C0392B"/>
          </a:solidFill>
          <a:ln w="12700" cap="flat" cmpd="sng" algn="ctr">
            <a:noFill/>
            <a:prstDash val="solid"/>
            <a:miter lim="800000"/>
          </a:ln>
          <a:effectLst/>
        </p:spPr>
        <p:txBody>
          <a:bodyPr rtlCol="0" anchor="ctr"/>
          <a:lstStyle/>
          <a:p>
            <a:pPr algn="ctr"/>
            <a:endParaRPr lang="en-US" sz="1600" kern="0" dirty="0">
              <a:solidFill>
                <a:prstClr val="white"/>
              </a:solidFill>
              <a:effectLst>
                <a:outerShdw blurRad="38100" dist="38100" dir="2700000" algn="tl">
                  <a:srgbClr val="000000">
                    <a:alpha val="43137"/>
                  </a:srgbClr>
                </a:outerShdw>
              </a:effectLst>
            </a:endParaRPr>
          </a:p>
        </p:txBody>
      </p:sp>
      <p:sp>
        <p:nvSpPr>
          <p:cNvPr id="75" name="Rectangle 74"/>
          <p:cNvSpPr/>
          <p:nvPr/>
        </p:nvSpPr>
        <p:spPr>
          <a:xfrm>
            <a:off x="2425238" y="4629493"/>
            <a:ext cx="2001331" cy="1327463"/>
          </a:xfrm>
          <a:prstGeom prst="rect">
            <a:avLst/>
          </a:prstGeom>
          <a:solidFill>
            <a:srgbClr val="F39C12"/>
          </a:solidFill>
          <a:ln w="12700" cap="flat" cmpd="sng" algn="ctr">
            <a:noFill/>
            <a:prstDash val="solid"/>
            <a:miter lim="800000"/>
          </a:ln>
          <a:effectLst/>
        </p:spPr>
        <p:txBody>
          <a:bodyPr rtlCol="0" anchor="ctr"/>
          <a:lstStyle/>
          <a:p>
            <a:pPr algn="ctr"/>
            <a:endParaRPr lang="en-US" sz="1600" kern="0" dirty="0">
              <a:solidFill>
                <a:prstClr val="white"/>
              </a:solidFill>
              <a:effectLst>
                <a:outerShdw blurRad="38100" dist="38100" dir="2700000" algn="tl">
                  <a:srgbClr val="000000">
                    <a:alpha val="43137"/>
                  </a:srgbClr>
                </a:outerShdw>
              </a:effectLst>
            </a:endParaRPr>
          </a:p>
        </p:txBody>
      </p:sp>
      <p:sp>
        <p:nvSpPr>
          <p:cNvPr id="76" name="Rectangle 75"/>
          <p:cNvSpPr/>
          <p:nvPr/>
        </p:nvSpPr>
        <p:spPr>
          <a:xfrm>
            <a:off x="2422778" y="1773082"/>
            <a:ext cx="2001331" cy="1327463"/>
          </a:xfrm>
          <a:prstGeom prst="rect">
            <a:avLst/>
          </a:prstGeom>
          <a:solidFill>
            <a:srgbClr val="9BBB59"/>
          </a:solidFill>
          <a:ln w="12700" cap="flat" cmpd="sng" algn="ctr">
            <a:noFill/>
            <a:prstDash val="solid"/>
            <a:miter lim="800000"/>
          </a:ln>
          <a:effectLst/>
        </p:spPr>
        <p:txBody>
          <a:bodyPr bIns="182880" rtlCol="0" anchor="ctr"/>
          <a:lstStyle/>
          <a:p>
            <a:pPr algn="ctr"/>
            <a:r>
              <a:rPr lang="en-US" sz="3200" b="1" kern="0" dirty="0" smtClean="0">
                <a:solidFill>
                  <a:prstClr val="white"/>
                </a:solidFill>
                <a:effectLst>
                  <a:outerShdw blurRad="38100" dist="38100" dir="2700000" algn="tl">
                    <a:srgbClr val="000000">
                      <a:alpha val="43137"/>
                    </a:srgbClr>
                  </a:outerShdw>
                </a:effectLst>
              </a:rPr>
              <a:t>Invest / Grow</a:t>
            </a:r>
            <a:endParaRPr lang="en-US" sz="3200" b="1" kern="0" dirty="0">
              <a:solidFill>
                <a:prstClr val="white"/>
              </a:solidFill>
              <a:effectLst>
                <a:outerShdw blurRad="38100" dist="38100" dir="2700000" algn="tl">
                  <a:srgbClr val="000000">
                    <a:alpha val="43137"/>
                  </a:srgbClr>
                </a:outerShdw>
              </a:effectLst>
            </a:endParaRPr>
          </a:p>
        </p:txBody>
      </p:sp>
      <p:sp>
        <p:nvSpPr>
          <p:cNvPr id="77" name="Rectangle 76"/>
          <p:cNvSpPr/>
          <p:nvPr/>
        </p:nvSpPr>
        <p:spPr>
          <a:xfrm>
            <a:off x="2425238" y="3201287"/>
            <a:ext cx="2001331" cy="1327463"/>
          </a:xfrm>
          <a:prstGeom prst="rect">
            <a:avLst/>
          </a:prstGeom>
          <a:solidFill>
            <a:srgbClr val="9BBB59"/>
          </a:solidFill>
          <a:ln w="12700" cap="flat" cmpd="sng" algn="ctr">
            <a:noFill/>
            <a:prstDash val="solid"/>
            <a:miter lim="800000"/>
          </a:ln>
          <a:effectLst/>
        </p:spPr>
        <p:txBody>
          <a:bodyPr rtlCol="0" anchor="ctr"/>
          <a:lstStyle/>
          <a:p>
            <a:pPr algn="ctr"/>
            <a:endParaRPr lang="en-US" sz="1600" kern="0" dirty="0">
              <a:solidFill>
                <a:prstClr val="white"/>
              </a:solidFill>
              <a:effectLst>
                <a:outerShdw blurRad="38100" dist="38100" dir="2700000" algn="tl">
                  <a:srgbClr val="000000">
                    <a:alpha val="43137"/>
                  </a:srgbClr>
                </a:outerShdw>
              </a:effectLst>
            </a:endParaRPr>
          </a:p>
        </p:txBody>
      </p:sp>
      <p:sp>
        <p:nvSpPr>
          <p:cNvPr id="78" name="TextBox 77"/>
          <p:cNvSpPr txBox="1"/>
          <p:nvPr/>
        </p:nvSpPr>
        <p:spPr>
          <a:xfrm>
            <a:off x="2425238" y="1299865"/>
            <a:ext cx="2001331" cy="477054"/>
          </a:xfrm>
          <a:prstGeom prst="rect">
            <a:avLst/>
          </a:prstGeom>
          <a:noFill/>
        </p:spPr>
        <p:txBody>
          <a:bodyPr wrap="square" bIns="182880" rtlCol="0" anchor="b">
            <a:spAutoFit/>
          </a:bodyPr>
          <a:lstStyle>
            <a:defPPr>
              <a:defRPr lang="fr-FR"/>
            </a:defPPr>
            <a:lvl1pPr algn="ctr"/>
          </a:lstStyle>
          <a:p>
            <a:r>
              <a:rPr lang="en-US" sz="1600" dirty="0" smtClean="0">
                <a:solidFill>
                  <a:schemeClr val="tx1">
                    <a:lumMod val="65000"/>
                    <a:lumOff val="35000"/>
                  </a:schemeClr>
                </a:solidFill>
              </a:rPr>
              <a:t>Strong</a:t>
            </a:r>
            <a:endParaRPr lang="en-US" sz="1600" dirty="0">
              <a:solidFill>
                <a:schemeClr val="tx1">
                  <a:lumMod val="65000"/>
                  <a:lumOff val="35000"/>
                </a:schemeClr>
              </a:solidFill>
            </a:endParaRPr>
          </a:p>
        </p:txBody>
      </p:sp>
      <p:sp>
        <p:nvSpPr>
          <p:cNvPr id="79" name="TextBox 78"/>
          <p:cNvSpPr txBox="1"/>
          <p:nvPr/>
        </p:nvSpPr>
        <p:spPr>
          <a:xfrm rot="16200000">
            <a:off x="1511429" y="2198286"/>
            <a:ext cx="1319787" cy="477054"/>
          </a:xfrm>
          <a:prstGeom prst="rect">
            <a:avLst/>
          </a:prstGeom>
          <a:noFill/>
        </p:spPr>
        <p:txBody>
          <a:bodyPr wrap="square" bIns="182880" rtlCol="0" anchor="b">
            <a:spAutoFit/>
          </a:bodyPr>
          <a:lstStyle/>
          <a:p>
            <a:pPr algn="ctr"/>
            <a:r>
              <a:rPr lang="en-US" sz="1600" dirty="0" smtClean="0">
                <a:solidFill>
                  <a:schemeClr val="tx1">
                    <a:lumMod val="65000"/>
                    <a:lumOff val="35000"/>
                  </a:schemeClr>
                </a:solidFill>
              </a:rPr>
              <a:t>High</a:t>
            </a:r>
            <a:endParaRPr lang="en-US" sz="1600" dirty="0">
              <a:solidFill>
                <a:schemeClr val="tx1">
                  <a:lumMod val="65000"/>
                  <a:lumOff val="35000"/>
                </a:schemeClr>
              </a:solidFill>
            </a:endParaRPr>
          </a:p>
        </p:txBody>
      </p:sp>
      <p:sp>
        <p:nvSpPr>
          <p:cNvPr id="80" name="TextBox 79"/>
          <p:cNvSpPr txBox="1"/>
          <p:nvPr/>
        </p:nvSpPr>
        <p:spPr>
          <a:xfrm>
            <a:off x="4525419" y="1299865"/>
            <a:ext cx="2001331" cy="477054"/>
          </a:xfrm>
          <a:prstGeom prst="rect">
            <a:avLst/>
          </a:prstGeom>
          <a:noFill/>
        </p:spPr>
        <p:txBody>
          <a:bodyPr wrap="square" bIns="182880" rtlCol="0" anchor="b">
            <a:spAutoFit/>
          </a:bodyPr>
          <a:lstStyle>
            <a:defPPr>
              <a:defRPr lang="fr-FR"/>
            </a:defPPr>
            <a:lvl1pPr algn="ctr"/>
          </a:lstStyle>
          <a:p>
            <a:r>
              <a:rPr lang="en-US" sz="1600" dirty="0" smtClean="0">
                <a:solidFill>
                  <a:schemeClr val="tx1">
                    <a:lumMod val="65000"/>
                    <a:lumOff val="35000"/>
                  </a:schemeClr>
                </a:solidFill>
              </a:rPr>
              <a:t>Medium</a:t>
            </a:r>
            <a:endParaRPr lang="en-US" sz="1600" dirty="0">
              <a:solidFill>
                <a:schemeClr val="tx1">
                  <a:lumMod val="65000"/>
                  <a:lumOff val="35000"/>
                </a:schemeClr>
              </a:solidFill>
            </a:endParaRPr>
          </a:p>
        </p:txBody>
      </p:sp>
      <p:sp>
        <p:nvSpPr>
          <p:cNvPr id="81" name="TextBox 80"/>
          <p:cNvSpPr txBox="1"/>
          <p:nvPr/>
        </p:nvSpPr>
        <p:spPr>
          <a:xfrm>
            <a:off x="6625599" y="1299865"/>
            <a:ext cx="2001331" cy="477054"/>
          </a:xfrm>
          <a:prstGeom prst="rect">
            <a:avLst/>
          </a:prstGeom>
          <a:noFill/>
        </p:spPr>
        <p:txBody>
          <a:bodyPr wrap="square" bIns="182880" rtlCol="0" anchor="b">
            <a:spAutoFit/>
          </a:bodyPr>
          <a:lstStyle>
            <a:defPPr>
              <a:defRPr lang="fr-FR"/>
            </a:defPPr>
            <a:lvl1pPr algn="ctr"/>
          </a:lstStyle>
          <a:p>
            <a:r>
              <a:rPr lang="en-US" sz="1600" dirty="0" smtClean="0">
                <a:solidFill>
                  <a:schemeClr val="tx1">
                    <a:lumMod val="65000"/>
                    <a:lumOff val="35000"/>
                  </a:schemeClr>
                </a:solidFill>
              </a:rPr>
              <a:t>Low</a:t>
            </a:r>
            <a:endParaRPr lang="en-US" sz="1600" dirty="0">
              <a:solidFill>
                <a:schemeClr val="tx1">
                  <a:lumMod val="65000"/>
                  <a:lumOff val="35000"/>
                </a:schemeClr>
              </a:solidFill>
            </a:endParaRPr>
          </a:p>
        </p:txBody>
      </p:sp>
      <p:sp>
        <p:nvSpPr>
          <p:cNvPr id="82" name="TextBox 81"/>
          <p:cNvSpPr txBox="1"/>
          <p:nvPr/>
        </p:nvSpPr>
        <p:spPr>
          <a:xfrm rot="16200000">
            <a:off x="1511429" y="3628179"/>
            <a:ext cx="1319787" cy="477054"/>
          </a:xfrm>
          <a:prstGeom prst="rect">
            <a:avLst/>
          </a:prstGeom>
          <a:noFill/>
        </p:spPr>
        <p:txBody>
          <a:bodyPr wrap="square" bIns="182880" rtlCol="0" anchor="b">
            <a:spAutoFit/>
          </a:bodyPr>
          <a:lstStyle/>
          <a:p>
            <a:pPr algn="ctr"/>
            <a:r>
              <a:rPr lang="en-US" sz="1600" dirty="0" smtClean="0">
                <a:solidFill>
                  <a:schemeClr val="tx1">
                    <a:lumMod val="65000"/>
                    <a:lumOff val="35000"/>
                  </a:schemeClr>
                </a:solidFill>
              </a:rPr>
              <a:t>Medium</a:t>
            </a:r>
            <a:endParaRPr lang="en-US" sz="1600" dirty="0">
              <a:solidFill>
                <a:schemeClr val="tx1">
                  <a:lumMod val="65000"/>
                  <a:lumOff val="35000"/>
                </a:schemeClr>
              </a:solidFill>
            </a:endParaRPr>
          </a:p>
        </p:txBody>
      </p:sp>
      <p:sp>
        <p:nvSpPr>
          <p:cNvPr id="83" name="TextBox 82"/>
          <p:cNvSpPr txBox="1"/>
          <p:nvPr/>
        </p:nvSpPr>
        <p:spPr>
          <a:xfrm rot="16200000">
            <a:off x="1511429" y="5058071"/>
            <a:ext cx="1319787" cy="477054"/>
          </a:xfrm>
          <a:prstGeom prst="rect">
            <a:avLst/>
          </a:prstGeom>
          <a:noFill/>
        </p:spPr>
        <p:txBody>
          <a:bodyPr wrap="square" bIns="182880" rtlCol="0" anchor="b">
            <a:spAutoFit/>
          </a:bodyPr>
          <a:lstStyle/>
          <a:p>
            <a:pPr algn="ctr"/>
            <a:r>
              <a:rPr lang="en-US" sz="1600" dirty="0" smtClean="0">
                <a:solidFill>
                  <a:schemeClr val="tx1">
                    <a:lumMod val="65000"/>
                    <a:lumOff val="35000"/>
                  </a:schemeClr>
                </a:solidFill>
              </a:rPr>
              <a:t>Low</a:t>
            </a:r>
            <a:endParaRPr lang="en-US" sz="1600" dirty="0">
              <a:solidFill>
                <a:schemeClr val="tx1">
                  <a:lumMod val="65000"/>
                  <a:lumOff val="35000"/>
                </a:schemeClr>
              </a:solidFill>
            </a:endParaRPr>
          </a:p>
        </p:txBody>
      </p:sp>
      <p:cxnSp>
        <p:nvCxnSpPr>
          <p:cNvPr id="7" name="Straight Arrow Connector 6"/>
          <p:cNvCxnSpPr/>
          <p:nvPr/>
        </p:nvCxnSpPr>
        <p:spPr>
          <a:xfrm flipV="1">
            <a:off x="3079406" y="4242297"/>
            <a:ext cx="1812658" cy="1249342"/>
          </a:xfrm>
          <a:prstGeom prst="straightConnector1">
            <a:avLst/>
          </a:prstGeom>
          <a:ln w="76200">
            <a:solidFill>
              <a:schemeClr val="bg1"/>
            </a:solidFill>
            <a:tailEnd type="triangle"/>
          </a:ln>
          <a:effectLst>
            <a:outerShdw blurRad="50800" dist="38100" dir="10800000" algn="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6208932" y="2226651"/>
            <a:ext cx="1755945" cy="1210254"/>
          </a:xfrm>
          <a:prstGeom prst="straightConnector1">
            <a:avLst/>
          </a:prstGeom>
          <a:ln w="76200">
            <a:solidFill>
              <a:schemeClr val="bg1"/>
            </a:solidFill>
            <a:headEnd type="none" w="med" len="med"/>
            <a:tailEnd type="triangle" w="med" len="med"/>
          </a:ln>
          <a:effectLst>
            <a:outerShdw blurRad="50800" dist="38100" dir="10800000" algn="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7623804" y="3440954"/>
            <a:ext cx="0" cy="1428206"/>
          </a:xfrm>
          <a:prstGeom prst="straightConnector1">
            <a:avLst/>
          </a:prstGeom>
          <a:ln w="76200">
            <a:solidFill>
              <a:schemeClr val="bg1"/>
            </a:solidFill>
            <a:headEnd type="none" w="med" len="med"/>
            <a:tailEnd type="triangle" w="med" len="med"/>
          </a:ln>
          <a:effectLst>
            <a:outerShdw blurRad="50800" dist="38100" dir="10800000" algn="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V="1">
            <a:off x="3423443" y="2852936"/>
            <a:ext cx="0" cy="1428206"/>
          </a:xfrm>
          <a:prstGeom prst="straightConnector1">
            <a:avLst/>
          </a:prstGeom>
          <a:ln w="76200">
            <a:solidFill>
              <a:schemeClr val="bg1"/>
            </a:solidFill>
            <a:headEnd type="none" w="med" len="med"/>
            <a:tailEnd type="triangle" w="med" len="med"/>
          </a:ln>
          <a:effectLst>
            <a:outerShdw blurRad="50800" dist="38100" dir="10800000" algn="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H="1">
            <a:off x="4151784" y="2436814"/>
            <a:ext cx="2001331" cy="0"/>
          </a:xfrm>
          <a:prstGeom prst="straightConnector1">
            <a:avLst/>
          </a:prstGeom>
          <a:ln w="76200">
            <a:solidFill>
              <a:schemeClr val="bg1"/>
            </a:solidFill>
            <a:headEnd type="none" w="med" len="med"/>
            <a:tailEnd type="triangle" w="med" len="med"/>
          </a:ln>
          <a:effectLst>
            <a:outerShdw blurRad="50800" dist="38100" dir="10800000" algn="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H="1">
            <a:off x="4886757" y="5293224"/>
            <a:ext cx="2001331" cy="0"/>
          </a:xfrm>
          <a:prstGeom prst="straightConnector1">
            <a:avLst/>
          </a:prstGeom>
          <a:ln w="76200">
            <a:solidFill>
              <a:schemeClr val="bg1"/>
            </a:solidFill>
            <a:headEnd type="triangle" w="med" len="med"/>
            <a:tailEnd type="none" w="med" len="med"/>
          </a:ln>
          <a:effectLst>
            <a:outerShdw blurRad="50800" dist="38100" dir="10800000" algn="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0398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Multifactor Portfolio Matrix</a:t>
            </a:r>
          </a:p>
        </p:txBody>
      </p:sp>
      <p:sp>
        <p:nvSpPr>
          <p:cNvPr id="5" name="Title 4"/>
          <p:cNvSpPr>
            <a:spLocks noGrp="1"/>
          </p:cNvSpPr>
          <p:nvPr>
            <p:ph type="title"/>
          </p:nvPr>
        </p:nvSpPr>
        <p:spPr/>
        <p:txBody>
          <a:bodyPr/>
          <a:lstStyle/>
          <a:p>
            <a:r>
              <a:rPr lang="en-US" dirty="0"/>
              <a:t>GE / McKinsey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31</a:t>
            </a:fld>
            <a:endParaRPr lang="en-US"/>
          </a:p>
        </p:txBody>
      </p:sp>
      <p:grpSp>
        <p:nvGrpSpPr>
          <p:cNvPr id="2" name="Group 1"/>
          <p:cNvGrpSpPr/>
          <p:nvPr/>
        </p:nvGrpSpPr>
        <p:grpSpPr>
          <a:xfrm>
            <a:off x="1418196" y="1402066"/>
            <a:ext cx="9824663" cy="4581772"/>
            <a:chOff x="4005982" y="1769592"/>
            <a:chExt cx="4358581" cy="4581772"/>
          </a:xfrm>
        </p:grpSpPr>
        <p:cxnSp>
          <p:nvCxnSpPr>
            <p:cNvPr id="63" name="Straight Arrow Connector 62"/>
            <p:cNvCxnSpPr/>
            <p:nvPr/>
          </p:nvCxnSpPr>
          <p:spPr>
            <a:xfrm flipH="1">
              <a:off x="4005982" y="6351363"/>
              <a:ext cx="4358570"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8364563" y="1769592"/>
              <a:ext cx="0" cy="45817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rot="16200000">
            <a:off x="10030396" y="3037765"/>
            <a:ext cx="2751779" cy="907941"/>
          </a:xfrm>
          <a:prstGeom prst="rect">
            <a:avLst/>
          </a:prstGeom>
          <a:solidFill>
            <a:schemeClr val="bg1"/>
          </a:solidFill>
        </p:spPr>
        <p:txBody>
          <a:bodyPr wrap="none" tIns="0" rtlCol="0" anchor="ctr">
            <a:spAutoFit/>
          </a:bodyPr>
          <a:lstStyle/>
          <a:p>
            <a:pPr algn="ctr"/>
            <a:r>
              <a:rPr lang="en-US" sz="2800" b="1" dirty="0"/>
              <a:t>MARKET</a:t>
            </a:r>
          </a:p>
          <a:p>
            <a:pPr algn="ctr"/>
            <a:r>
              <a:rPr lang="en-US" sz="2800" b="1" dirty="0" smtClean="0"/>
              <a:t>ATTRACTIVENESS</a:t>
            </a:r>
            <a:endParaRPr lang="en-US" sz="2800" b="1" dirty="0"/>
          </a:p>
        </p:txBody>
      </p:sp>
      <p:sp>
        <p:nvSpPr>
          <p:cNvPr id="21" name="TextBox 20"/>
          <p:cNvSpPr txBox="1"/>
          <p:nvPr/>
        </p:nvSpPr>
        <p:spPr>
          <a:xfrm>
            <a:off x="4476027" y="5722228"/>
            <a:ext cx="3306546" cy="523220"/>
          </a:xfrm>
          <a:prstGeom prst="rect">
            <a:avLst/>
          </a:prstGeom>
          <a:solidFill>
            <a:schemeClr val="bg1"/>
          </a:solidFill>
        </p:spPr>
        <p:txBody>
          <a:bodyPr wrap="none" rtlCol="0" anchor="ctr">
            <a:spAutoFit/>
          </a:bodyPr>
          <a:lstStyle/>
          <a:p>
            <a:pPr algn="ctr"/>
            <a:r>
              <a:rPr lang="en-US" sz="2800" b="1" dirty="0"/>
              <a:t>BUSINESS </a:t>
            </a:r>
            <a:r>
              <a:rPr lang="en-US" sz="2800" b="1" dirty="0" smtClean="0"/>
              <a:t>STRENGTH</a:t>
            </a:r>
            <a:endParaRPr lang="en-US" sz="2800" b="1" dirty="0"/>
          </a:p>
        </p:txBody>
      </p:sp>
      <p:sp>
        <p:nvSpPr>
          <p:cNvPr id="16" name="TextBox 15"/>
          <p:cNvSpPr txBox="1"/>
          <p:nvPr/>
        </p:nvSpPr>
        <p:spPr>
          <a:xfrm>
            <a:off x="1418196" y="6245447"/>
            <a:ext cx="2001331" cy="477054"/>
          </a:xfrm>
          <a:prstGeom prst="rect">
            <a:avLst/>
          </a:prstGeom>
          <a:noFill/>
        </p:spPr>
        <p:txBody>
          <a:bodyPr wrap="square" bIns="182880" rtlCol="0" anchor="b">
            <a:spAutoFit/>
          </a:bodyPr>
          <a:lstStyle>
            <a:defPPr>
              <a:defRPr lang="fr-FR"/>
            </a:defPPr>
            <a:lvl1pPr algn="ctr"/>
          </a:lstStyle>
          <a:p>
            <a:pPr algn="l"/>
            <a:r>
              <a:rPr lang="en-US" sz="1600" i="1" dirty="0" smtClean="0">
                <a:solidFill>
                  <a:schemeClr val="tx1">
                    <a:lumMod val="65000"/>
                    <a:lumOff val="35000"/>
                  </a:schemeClr>
                </a:solidFill>
              </a:rPr>
              <a:t>High</a:t>
            </a:r>
            <a:endParaRPr lang="en-US" sz="1600" i="1" dirty="0">
              <a:solidFill>
                <a:schemeClr val="tx1">
                  <a:lumMod val="65000"/>
                  <a:lumOff val="35000"/>
                </a:schemeClr>
              </a:solidFill>
            </a:endParaRPr>
          </a:p>
        </p:txBody>
      </p:sp>
      <p:sp>
        <p:nvSpPr>
          <p:cNvPr id="18" name="TextBox 17"/>
          <p:cNvSpPr txBox="1"/>
          <p:nvPr/>
        </p:nvSpPr>
        <p:spPr>
          <a:xfrm>
            <a:off x="9241503" y="6245447"/>
            <a:ext cx="2001331" cy="477054"/>
          </a:xfrm>
          <a:prstGeom prst="rect">
            <a:avLst/>
          </a:prstGeom>
          <a:noFill/>
        </p:spPr>
        <p:txBody>
          <a:bodyPr wrap="square" bIns="182880" rtlCol="0" anchor="b">
            <a:spAutoFit/>
          </a:bodyPr>
          <a:lstStyle>
            <a:defPPr>
              <a:defRPr lang="fr-FR"/>
            </a:defPPr>
            <a:lvl1pPr algn="ctr"/>
          </a:lstStyle>
          <a:p>
            <a:pPr algn="r"/>
            <a:r>
              <a:rPr lang="en-US" sz="1600" i="1" dirty="0" smtClean="0">
                <a:solidFill>
                  <a:schemeClr val="tx1">
                    <a:lumMod val="65000"/>
                    <a:lumOff val="35000"/>
                  </a:schemeClr>
                </a:solidFill>
              </a:rPr>
              <a:t>Low</a:t>
            </a:r>
            <a:endParaRPr lang="en-US" sz="1600" i="1" dirty="0">
              <a:solidFill>
                <a:schemeClr val="tx1">
                  <a:lumMod val="65000"/>
                  <a:lumOff val="35000"/>
                </a:schemeClr>
              </a:solidFill>
            </a:endParaRPr>
          </a:p>
        </p:txBody>
      </p:sp>
      <p:sp>
        <p:nvSpPr>
          <p:cNvPr id="19" name="TextBox 18"/>
          <p:cNvSpPr txBox="1"/>
          <p:nvPr/>
        </p:nvSpPr>
        <p:spPr>
          <a:xfrm rot="16200000">
            <a:off x="10617839" y="4744645"/>
            <a:ext cx="2001331" cy="477054"/>
          </a:xfrm>
          <a:prstGeom prst="rect">
            <a:avLst/>
          </a:prstGeom>
          <a:noFill/>
        </p:spPr>
        <p:txBody>
          <a:bodyPr wrap="square" bIns="182880" rtlCol="0" anchor="b">
            <a:spAutoFit/>
          </a:bodyPr>
          <a:lstStyle>
            <a:defPPr>
              <a:defRPr lang="fr-FR"/>
            </a:defPPr>
            <a:lvl1pPr algn="ctr"/>
          </a:lstStyle>
          <a:p>
            <a:pPr algn="l"/>
            <a:r>
              <a:rPr lang="en-US" sz="1600" i="1" dirty="0" smtClean="0">
                <a:solidFill>
                  <a:schemeClr val="tx1">
                    <a:lumMod val="65000"/>
                    <a:lumOff val="35000"/>
                  </a:schemeClr>
                </a:solidFill>
              </a:rPr>
              <a:t>Low</a:t>
            </a:r>
            <a:endParaRPr lang="en-US" sz="1600" i="1" dirty="0">
              <a:solidFill>
                <a:schemeClr val="tx1">
                  <a:lumMod val="65000"/>
                  <a:lumOff val="35000"/>
                </a:schemeClr>
              </a:solidFill>
            </a:endParaRPr>
          </a:p>
        </p:txBody>
      </p:sp>
      <p:sp>
        <p:nvSpPr>
          <p:cNvPr id="22" name="TextBox 21"/>
          <p:cNvSpPr txBox="1"/>
          <p:nvPr/>
        </p:nvSpPr>
        <p:spPr>
          <a:xfrm rot="16200000">
            <a:off x="10617839" y="2162122"/>
            <a:ext cx="2001331" cy="477054"/>
          </a:xfrm>
          <a:prstGeom prst="rect">
            <a:avLst/>
          </a:prstGeom>
          <a:noFill/>
        </p:spPr>
        <p:txBody>
          <a:bodyPr wrap="square" bIns="182880" rtlCol="0" anchor="b">
            <a:spAutoFit/>
          </a:bodyPr>
          <a:lstStyle>
            <a:defPPr>
              <a:defRPr lang="fr-FR"/>
            </a:defPPr>
            <a:lvl1pPr algn="ctr"/>
          </a:lstStyle>
          <a:p>
            <a:pPr algn="r"/>
            <a:r>
              <a:rPr lang="en-US" sz="1600" i="1" dirty="0" smtClean="0">
                <a:solidFill>
                  <a:schemeClr val="tx1">
                    <a:lumMod val="65000"/>
                    <a:lumOff val="35000"/>
                  </a:schemeClr>
                </a:solidFill>
              </a:rPr>
              <a:t>High</a:t>
            </a:r>
            <a:endParaRPr lang="en-US" sz="1600" i="1" dirty="0">
              <a:solidFill>
                <a:schemeClr val="tx1">
                  <a:lumMod val="65000"/>
                  <a:lumOff val="35000"/>
                </a:schemeClr>
              </a:solidFill>
            </a:endParaRPr>
          </a:p>
        </p:txBody>
      </p:sp>
      <p:sp>
        <p:nvSpPr>
          <p:cNvPr id="34" name="Rectangle 33"/>
          <p:cNvSpPr/>
          <p:nvPr/>
        </p:nvSpPr>
        <p:spPr>
          <a:xfrm>
            <a:off x="4605064" y="4255793"/>
            <a:ext cx="3042531" cy="1325961"/>
          </a:xfrm>
          <a:prstGeom prst="rect">
            <a:avLst/>
          </a:prstGeom>
          <a:solidFill>
            <a:srgbClr val="C0392B"/>
          </a:solidFill>
          <a:ln w="12700" cap="flat" cmpd="sng" algn="ctr">
            <a:noFill/>
            <a:prstDash val="solid"/>
            <a:miter lim="800000"/>
          </a:ln>
          <a:effectLst/>
        </p:spPr>
        <p:txBody>
          <a:bodyPr rtlCol="0" anchor="ctr"/>
          <a:lstStyle/>
          <a:p>
            <a:pPr algn="ctr"/>
            <a:r>
              <a:rPr lang="en-US" sz="3600" b="1" kern="0" dirty="0" smtClean="0">
                <a:solidFill>
                  <a:prstClr val="white"/>
                </a:solidFill>
                <a:effectLst>
                  <a:outerShdw blurRad="38100" dist="38100" dir="2700000" algn="tl">
                    <a:srgbClr val="000000">
                      <a:alpha val="43137"/>
                    </a:srgbClr>
                  </a:outerShdw>
                </a:effectLst>
              </a:rPr>
              <a:t>Harvest</a:t>
            </a:r>
            <a:endParaRPr lang="en-US" kern="0" dirty="0">
              <a:solidFill>
                <a:prstClr val="white"/>
              </a:solidFill>
              <a:effectLst>
                <a:outerShdw blurRad="38100" dist="38100" dir="2700000" algn="tl">
                  <a:srgbClr val="000000">
                    <a:alpha val="43137"/>
                  </a:srgbClr>
                </a:outerShdw>
              </a:effectLst>
            </a:endParaRPr>
          </a:p>
        </p:txBody>
      </p:sp>
      <p:sp>
        <p:nvSpPr>
          <p:cNvPr id="35" name="Rectangle 34"/>
          <p:cNvSpPr/>
          <p:nvPr/>
        </p:nvSpPr>
        <p:spPr>
          <a:xfrm>
            <a:off x="4605064" y="1398781"/>
            <a:ext cx="3042531" cy="1325961"/>
          </a:xfrm>
          <a:prstGeom prst="rect">
            <a:avLst/>
          </a:prstGeom>
          <a:solidFill>
            <a:srgbClr val="9BBB59"/>
          </a:solidFill>
          <a:ln w="12700" cap="flat" cmpd="sng" algn="ctr">
            <a:noFill/>
            <a:prstDash val="solid"/>
            <a:miter lim="800000"/>
          </a:ln>
          <a:effectLst/>
        </p:spPr>
        <p:txBody>
          <a:bodyPr rtlCol="0" anchor="ctr"/>
          <a:lstStyle/>
          <a:p>
            <a:pPr algn="ctr"/>
            <a:r>
              <a:rPr lang="en-US" sz="3600" b="1" kern="0" dirty="0">
                <a:solidFill>
                  <a:prstClr val="white"/>
                </a:solidFill>
                <a:effectLst>
                  <a:outerShdw blurRad="38100" dist="38100" dir="2700000" algn="tl">
                    <a:srgbClr val="000000">
                      <a:alpha val="43137"/>
                    </a:srgbClr>
                  </a:outerShdw>
                </a:effectLst>
              </a:rPr>
              <a:t>Invest</a:t>
            </a:r>
            <a:endParaRPr lang="en-US" kern="0" dirty="0">
              <a:solidFill>
                <a:prstClr val="white"/>
              </a:solidFill>
              <a:effectLst>
                <a:outerShdw blurRad="38100" dist="38100" dir="2700000" algn="tl">
                  <a:srgbClr val="000000">
                    <a:alpha val="43137"/>
                  </a:srgbClr>
                </a:outerShdw>
              </a:effectLst>
            </a:endParaRPr>
          </a:p>
        </p:txBody>
      </p:sp>
      <p:sp>
        <p:nvSpPr>
          <p:cNvPr id="38" name="Rectangle 37"/>
          <p:cNvSpPr/>
          <p:nvPr/>
        </p:nvSpPr>
        <p:spPr>
          <a:xfrm>
            <a:off x="4605064" y="2827287"/>
            <a:ext cx="3042531" cy="1325961"/>
          </a:xfrm>
          <a:prstGeom prst="rect">
            <a:avLst/>
          </a:prstGeom>
          <a:solidFill>
            <a:srgbClr val="F39C12"/>
          </a:solidFill>
          <a:ln w="12700" cap="flat" cmpd="sng" algn="ctr">
            <a:noFill/>
            <a:prstDash val="solid"/>
            <a:miter lim="800000"/>
          </a:ln>
          <a:effectLst/>
        </p:spPr>
        <p:txBody>
          <a:bodyPr rtlCol="0" anchor="ctr"/>
          <a:lstStyle/>
          <a:p>
            <a:pPr algn="ctr"/>
            <a:r>
              <a:rPr lang="en-US" sz="3600" b="1" kern="0" dirty="0" smtClean="0">
                <a:solidFill>
                  <a:prstClr val="white"/>
                </a:solidFill>
                <a:effectLst>
                  <a:outerShdw blurRad="38100" dist="38100" dir="2700000" algn="tl">
                    <a:srgbClr val="000000">
                      <a:alpha val="43137"/>
                    </a:srgbClr>
                  </a:outerShdw>
                </a:effectLst>
              </a:rPr>
              <a:t>Protect</a:t>
            </a:r>
            <a:endParaRPr lang="en-US" kern="0" dirty="0">
              <a:solidFill>
                <a:prstClr val="white"/>
              </a:solidFill>
              <a:effectLst>
                <a:outerShdw blurRad="38100" dist="38100" dir="2700000" algn="tl">
                  <a:srgbClr val="000000">
                    <a:alpha val="43137"/>
                  </a:srgbClr>
                </a:outerShdw>
              </a:effectLst>
            </a:endParaRPr>
          </a:p>
        </p:txBody>
      </p:sp>
      <p:sp>
        <p:nvSpPr>
          <p:cNvPr id="39" name="Rectangle 38"/>
          <p:cNvSpPr/>
          <p:nvPr/>
        </p:nvSpPr>
        <p:spPr>
          <a:xfrm>
            <a:off x="7797871" y="4255793"/>
            <a:ext cx="3042531" cy="1325961"/>
          </a:xfrm>
          <a:prstGeom prst="rect">
            <a:avLst/>
          </a:prstGeom>
          <a:solidFill>
            <a:srgbClr val="C0392B"/>
          </a:solidFill>
          <a:ln w="12700" cap="flat" cmpd="sng" algn="ctr">
            <a:noFill/>
            <a:prstDash val="solid"/>
            <a:miter lim="800000"/>
          </a:ln>
          <a:effectLst/>
        </p:spPr>
        <p:txBody>
          <a:bodyPr rtlCol="0" anchor="ctr"/>
          <a:lstStyle/>
          <a:p>
            <a:pPr algn="ctr"/>
            <a:r>
              <a:rPr lang="en-US" sz="3600" b="1" kern="0" dirty="0" smtClean="0">
                <a:solidFill>
                  <a:prstClr val="white"/>
                </a:solidFill>
                <a:effectLst>
                  <a:outerShdw blurRad="38100" dist="38100" dir="2700000" algn="tl">
                    <a:srgbClr val="000000">
                      <a:alpha val="43137"/>
                    </a:srgbClr>
                  </a:outerShdw>
                </a:effectLst>
              </a:rPr>
              <a:t>Divest</a:t>
            </a:r>
            <a:endParaRPr lang="en-US" kern="0" dirty="0">
              <a:solidFill>
                <a:prstClr val="white"/>
              </a:solidFill>
              <a:effectLst>
                <a:outerShdw blurRad="38100" dist="38100" dir="2700000" algn="tl">
                  <a:srgbClr val="000000">
                    <a:alpha val="43137"/>
                  </a:srgbClr>
                </a:outerShdw>
              </a:effectLst>
            </a:endParaRPr>
          </a:p>
        </p:txBody>
      </p:sp>
      <p:sp>
        <p:nvSpPr>
          <p:cNvPr id="40" name="Rectangle 39"/>
          <p:cNvSpPr/>
          <p:nvPr/>
        </p:nvSpPr>
        <p:spPr>
          <a:xfrm>
            <a:off x="7797871" y="1398781"/>
            <a:ext cx="3042531" cy="1325961"/>
          </a:xfrm>
          <a:prstGeom prst="rect">
            <a:avLst/>
          </a:prstGeom>
          <a:solidFill>
            <a:srgbClr val="F39C12"/>
          </a:solidFill>
          <a:ln w="12700" cap="flat" cmpd="sng" algn="ctr">
            <a:noFill/>
            <a:prstDash val="solid"/>
            <a:miter lim="800000"/>
          </a:ln>
          <a:effectLst/>
        </p:spPr>
        <p:txBody>
          <a:bodyPr rtlCol="0" anchor="ctr"/>
          <a:lstStyle/>
          <a:p>
            <a:pPr algn="ctr"/>
            <a:r>
              <a:rPr lang="en-US" sz="3600" b="1" kern="0" dirty="0" smtClean="0">
                <a:solidFill>
                  <a:prstClr val="white"/>
                </a:solidFill>
                <a:effectLst>
                  <a:outerShdw blurRad="38100" dist="38100" dir="2700000" algn="tl">
                    <a:srgbClr val="000000">
                      <a:alpha val="43137"/>
                    </a:srgbClr>
                  </a:outerShdw>
                </a:effectLst>
              </a:rPr>
              <a:t>Protect</a:t>
            </a:r>
            <a:endParaRPr lang="en-US" kern="0" dirty="0">
              <a:solidFill>
                <a:prstClr val="white"/>
              </a:solidFill>
              <a:effectLst>
                <a:outerShdw blurRad="38100" dist="38100" dir="2700000" algn="tl">
                  <a:srgbClr val="000000">
                    <a:alpha val="43137"/>
                  </a:srgbClr>
                </a:outerShdw>
              </a:effectLst>
            </a:endParaRPr>
          </a:p>
        </p:txBody>
      </p:sp>
      <p:sp>
        <p:nvSpPr>
          <p:cNvPr id="41" name="Rectangle 40"/>
          <p:cNvSpPr/>
          <p:nvPr/>
        </p:nvSpPr>
        <p:spPr>
          <a:xfrm>
            <a:off x="7797871" y="2827287"/>
            <a:ext cx="3042531" cy="1325961"/>
          </a:xfrm>
          <a:prstGeom prst="rect">
            <a:avLst/>
          </a:prstGeom>
          <a:solidFill>
            <a:srgbClr val="C0392B"/>
          </a:solidFill>
          <a:ln w="12700" cap="flat" cmpd="sng" algn="ctr">
            <a:noFill/>
            <a:prstDash val="solid"/>
            <a:miter lim="800000"/>
          </a:ln>
          <a:effectLst/>
        </p:spPr>
        <p:txBody>
          <a:bodyPr rtlCol="0" anchor="ctr"/>
          <a:lstStyle/>
          <a:p>
            <a:pPr algn="ctr"/>
            <a:r>
              <a:rPr lang="en-US" sz="3600" b="1" kern="0" dirty="0" smtClean="0">
                <a:solidFill>
                  <a:prstClr val="white"/>
                </a:solidFill>
                <a:effectLst>
                  <a:outerShdw blurRad="38100" dist="38100" dir="2700000" algn="tl">
                    <a:srgbClr val="000000">
                      <a:alpha val="43137"/>
                    </a:srgbClr>
                  </a:outerShdw>
                </a:effectLst>
              </a:rPr>
              <a:t>Harvest</a:t>
            </a:r>
            <a:endParaRPr lang="en-US" kern="0" dirty="0">
              <a:solidFill>
                <a:prstClr val="white"/>
              </a:solidFill>
              <a:effectLst>
                <a:outerShdw blurRad="38100" dist="38100" dir="2700000" algn="tl">
                  <a:srgbClr val="000000">
                    <a:alpha val="43137"/>
                  </a:srgbClr>
                </a:outerShdw>
              </a:effectLst>
            </a:endParaRPr>
          </a:p>
        </p:txBody>
      </p:sp>
      <p:sp>
        <p:nvSpPr>
          <p:cNvPr id="42" name="Rectangle 41"/>
          <p:cNvSpPr/>
          <p:nvPr/>
        </p:nvSpPr>
        <p:spPr>
          <a:xfrm>
            <a:off x="1412255" y="4255793"/>
            <a:ext cx="3042531" cy="1325961"/>
          </a:xfrm>
          <a:prstGeom prst="rect">
            <a:avLst/>
          </a:prstGeom>
          <a:solidFill>
            <a:srgbClr val="F39C12"/>
          </a:solidFill>
          <a:ln w="12700" cap="flat" cmpd="sng" algn="ctr">
            <a:noFill/>
            <a:prstDash val="solid"/>
            <a:miter lim="800000"/>
          </a:ln>
          <a:effectLst/>
        </p:spPr>
        <p:txBody>
          <a:bodyPr rtlCol="0" anchor="ctr"/>
          <a:lstStyle/>
          <a:p>
            <a:pPr algn="ctr"/>
            <a:r>
              <a:rPr lang="en-US" sz="3600" b="1" kern="0" dirty="0" smtClean="0">
                <a:solidFill>
                  <a:prstClr val="white"/>
                </a:solidFill>
                <a:effectLst>
                  <a:outerShdw blurRad="38100" dist="38100" dir="2700000" algn="tl">
                    <a:srgbClr val="000000">
                      <a:alpha val="43137"/>
                    </a:srgbClr>
                  </a:outerShdw>
                </a:effectLst>
              </a:rPr>
              <a:t>Protect</a:t>
            </a:r>
            <a:endParaRPr lang="en-US" kern="0" dirty="0">
              <a:solidFill>
                <a:prstClr val="white"/>
              </a:solidFill>
              <a:effectLst>
                <a:outerShdw blurRad="38100" dist="38100" dir="2700000" algn="tl">
                  <a:srgbClr val="000000">
                    <a:alpha val="43137"/>
                  </a:srgbClr>
                </a:outerShdw>
              </a:effectLst>
            </a:endParaRPr>
          </a:p>
        </p:txBody>
      </p:sp>
      <p:sp>
        <p:nvSpPr>
          <p:cNvPr id="43" name="Rectangle 42"/>
          <p:cNvSpPr/>
          <p:nvPr/>
        </p:nvSpPr>
        <p:spPr>
          <a:xfrm>
            <a:off x="1412255" y="1398781"/>
            <a:ext cx="3042531" cy="1325961"/>
          </a:xfrm>
          <a:prstGeom prst="rect">
            <a:avLst/>
          </a:prstGeom>
          <a:solidFill>
            <a:srgbClr val="9BBB59"/>
          </a:solidFill>
          <a:ln w="12700" cap="flat" cmpd="sng" algn="ctr">
            <a:noFill/>
            <a:prstDash val="solid"/>
            <a:miter lim="800000"/>
          </a:ln>
          <a:effectLst/>
        </p:spPr>
        <p:txBody>
          <a:bodyPr rtlCol="0" anchor="ctr"/>
          <a:lstStyle/>
          <a:p>
            <a:pPr algn="ctr"/>
            <a:r>
              <a:rPr lang="en-US" sz="3600" b="1" kern="0" dirty="0" smtClean="0">
                <a:solidFill>
                  <a:prstClr val="white"/>
                </a:solidFill>
                <a:effectLst>
                  <a:outerShdw blurRad="38100" dist="38100" dir="2700000" algn="tl">
                    <a:srgbClr val="000000">
                      <a:alpha val="43137"/>
                    </a:srgbClr>
                  </a:outerShdw>
                </a:effectLst>
              </a:rPr>
              <a:t>Invest</a:t>
            </a:r>
            <a:endParaRPr lang="en-US" sz="3600" b="1" kern="0" dirty="0">
              <a:solidFill>
                <a:prstClr val="white"/>
              </a:solidFill>
              <a:effectLst>
                <a:outerShdw blurRad="38100" dist="38100" dir="2700000" algn="tl">
                  <a:srgbClr val="000000">
                    <a:alpha val="43137"/>
                  </a:srgbClr>
                </a:outerShdw>
              </a:effectLst>
            </a:endParaRPr>
          </a:p>
        </p:txBody>
      </p:sp>
      <p:sp>
        <p:nvSpPr>
          <p:cNvPr id="44" name="Rectangle 43"/>
          <p:cNvSpPr/>
          <p:nvPr/>
        </p:nvSpPr>
        <p:spPr>
          <a:xfrm>
            <a:off x="1412255" y="2827287"/>
            <a:ext cx="3042531" cy="1325961"/>
          </a:xfrm>
          <a:prstGeom prst="rect">
            <a:avLst/>
          </a:prstGeom>
          <a:solidFill>
            <a:srgbClr val="9BBB59"/>
          </a:solidFill>
          <a:ln w="12700" cap="flat" cmpd="sng" algn="ctr">
            <a:noFill/>
            <a:prstDash val="solid"/>
            <a:miter lim="800000"/>
          </a:ln>
          <a:effectLst/>
        </p:spPr>
        <p:txBody>
          <a:bodyPr rtlCol="0" anchor="ctr"/>
          <a:lstStyle/>
          <a:p>
            <a:pPr algn="ctr"/>
            <a:r>
              <a:rPr lang="en-US" sz="3600" b="1" kern="0">
                <a:solidFill>
                  <a:prstClr val="white"/>
                </a:solidFill>
                <a:effectLst>
                  <a:outerShdw blurRad="38100" dist="38100" dir="2700000" algn="tl">
                    <a:srgbClr val="000000">
                      <a:alpha val="43137"/>
                    </a:srgbClr>
                  </a:outerShdw>
                </a:effectLst>
              </a:rPr>
              <a:t>Invest</a:t>
            </a:r>
            <a:endParaRPr lang="en-US" kern="0">
              <a:solidFill>
                <a:prstClr val="white"/>
              </a:solidFill>
              <a:effectLst>
                <a:outerShdw blurRad="38100" dist="38100" dir="2700000" algn="tl">
                  <a:srgbClr val="000000">
                    <a:alpha val="43137"/>
                  </a:srgbClr>
                </a:outerShdw>
              </a:effectLst>
            </a:endParaRPr>
          </a:p>
        </p:txBody>
      </p:sp>
      <p:sp>
        <p:nvSpPr>
          <p:cNvPr id="30" name="Rectangle 29"/>
          <p:cNvSpPr/>
          <p:nvPr/>
        </p:nvSpPr>
        <p:spPr>
          <a:xfrm>
            <a:off x="4438182" y="1398781"/>
            <a:ext cx="183484" cy="41829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bg1"/>
              </a:solidFill>
            </a:endParaRPr>
          </a:p>
        </p:txBody>
      </p:sp>
      <p:sp>
        <p:nvSpPr>
          <p:cNvPr id="33" name="Rectangle 32"/>
          <p:cNvSpPr/>
          <p:nvPr/>
        </p:nvSpPr>
        <p:spPr>
          <a:xfrm>
            <a:off x="1412255" y="4111986"/>
            <a:ext cx="9424923" cy="1779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b="1" dirty="0">
              <a:solidFill>
                <a:schemeClr val="bg1"/>
              </a:solidFill>
              <a:effectLst>
                <a:outerShdw blurRad="38100" dist="38100" dir="2700000" algn="tl">
                  <a:srgbClr val="000000">
                    <a:alpha val="43137"/>
                  </a:srgbClr>
                </a:outerShdw>
              </a:effectLst>
            </a:endParaRPr>
          </a:p>
        </p:txBody>
      </p:sp>
      <p:sp>
        <p:nvSpPr>
          <p:cNvPr id="45" name="Rectangle 44"/>
          <p:cNvSpPr/>
          <p:nvPr/>
        </p:nvSpPr>
        <p:spPr>
          <a:xfrm>
            <a:off x="7634719" y="1398781"/>
            <a:ext cx="183484" cy="41829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bg1"/>
              </a:solidFill>
            </a:endParaRPr>
          </a:p>
        </p:txBody>
      </p:sp>
      <p:sp>
        <p:nvSpPr>
          <p:cNvPr id="46" name="Rectangle 45"/>
          <p:cNvSpPr/>
          <p:nvPr/>
        </p:nvSpPr>
        <p:spPr>
          <a:xfrm>
            <a:off x="1412255" y="2690647"/>
            <a:ext cx="9424923" cy="1779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2566802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smtClean="0"/>
              <a:t>Worksheet 1</a:t>
            </a:r>
            <a:endParaRPr lang="en-US" dirty="0"/>
          </a:p>
        </p:txBody>
      </p:sp>
      <p:sp>
        <p:nvSpPr>
          <p:cNvPr id="5" name="Title 4"/>
          <p:cNvSpPr>
            <a:spLocks noGrp="1"/>
          </p:cNvSpPr>
          <p:nvPr>
            <p:ph type="title"/>
          </p:nvPr>
        </p:nvSpPr>
        <p:spPr/>
        <p:txBody>
          <a:bodyPr/>
          <a:lstStyle/>
          <a:p>
            <a:r>
              <a:rPr lang="en-US" dirty="0"/>
              <a:t>GE / McKinsey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32</a:t>
            </a:fld>
            <a:endParaRPr lang="en-US"/>
          </a:p>
        </p:txBody>
      </p:sp>
      <p:grpSp>
        <p:nvGrpSpPr>
          <p:cNvPr id="2" name="Group 1"/>
          <p:cNvGrpSpPr/>
          <p:nvPr/>
        </p:nvGrpSpPr>
        <p:grpSpPr>
          <a:xfrm>
            <a:off x="1418196" y="1402066"/>
            <a:ext cx="9824663" cy="4581772"/>
            <a:chOff x="4005982" y="1769592"/>
            <a:chExt cx="4358581" cy="4581772"/>
          </a:xfrm>
        </p:grpSpPr>
        <p:cxnSp>
          <p:nvCxnSpPr>
            <p:cNvPr id="63" name="Straight Arrow Connector 62"/>
            <p:cNvCxnSpPr/>
            <p:nvPr/>
          </p:nvCxnSpPr>
          <p:spPr>
            <a:xfrm flipH="1">
              <a:off x="4005982" y="6351363"/>
              <a:ext cx="4358570"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8364563" y="1769592"/>
              <a:ext cx="0" cy="45817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rot="16200000">
            <a:off x="10030396" y="3037765"/>
            <a:ext cx="2751779" cy="907941"/>
          </a:xfrm>
          <a:prstGeom prst="rect">
            <a:avLst/>
          </a:prstGeom>
          <a:solidFill>
            <a:schemeClr val="bg1"/>
          </a:solidFill>
        </p:spPr>
        <p:txBody>
          <a:bodyPr wrap="none" tIns="0" rtlCol="0" anchor="ctr">
            <a:spAutoFit/>
          </a:bodyPr>
          <a:lstStyle/>
          <a:p>
            <a:pPr algn="ctr"/>
            <a:r>
              <a:rPr lang="en-US" sz="2800" b="1" dirty="0"/>
              <a:t>MARKET</a:t>
            </a:r>
          </a:p>
          <a:p>
            <a:pPr algn="ctr"/>
            <a:r>
              <a:rPr lang="en-US" sz="2800" b="1" dirty="0" smtClean="0"/>
              <a:t>ATTRACTIVENESS</a:t>
            </a:r>
            <a:endParaRPr lang="en-US" sz="2800" b="1" dirty="0"/>
          </a:p>
        </p:txBody>
      </p:sp>
      <p:sp>
        <p:nvSpPr>
          <p:cNvPr id="21" name="TextBox 20"/>
          <p:cNvSpPr txBox="1"/>
          <p:nvPr/>
        </p:nvSpPr>
        <p:spPr>
          <a:xfrm>
            <a:off x="4476027" y="5722228"/>
            <a:ext cx="3306546" cy="523220"/>
          </a:xfrm>
          <a:prstGeom prst="rect">
            <a:avLst/>
          </a:prstGeom>
          <a:solidFill>
            <a:schemeClr val="bg1"/>
          </a:solidFill>
        </p:spPr>
        <p:txBody>
          <a:bodyPr wrap="none" rtlCol="0" anchor="ctr">
            <a:spAutoFit/>
          </a:bodyPr>
          <a:lstStyle/>
          <a:p>
            <a:pPr algn="ctr"/>
            <a:r>
              <a:rPr lang="en-US" sz="2800" b="1" dirty="0"/>
              <a:t>BUSINESS </a:t>
            </a:r>
            <a:r>
              <a:rPr lang="en-US" sz="2800" b="1" dirty="0" smtClean="0"/>
              <a:t>STRENGTH</a:t>
            </a:r>
            <a:endParaRPr lang="en-US" sz="2800" b="1" dirty="0"/>
          </a:p>
        </p:txBody>
      </p:sp>
      <p:sp>
        <p:nvSpPr>
          <p:cNvPr id="16" name="TextBox 15"/>
          <p:cNvSpPr txBox="1"/>
          <p:nvPr/>
        </p:nvSpPr>
        <p:spPr>
          <a:xfrm>
            <a:off x="1418196" y="6245447"/>
            <a:ext cx="2001331" cy="477054"/>
          </a:xfrm>
          <a:prstGeom prst="rect">
            <a:avLst/>
          </a:prstGeom>
          <a:noFill/>
        </p:spPr>
        <p:txBody>
          <a:bodyPr wrap="square" bIns="182880" rtlCol="0" anchor="b">
            <a:spAutoFit/>
          </a:bodyPr>
          <a:lstStyle>
            <a:defPPr>
              <a:defRPr lang="fr-FR"/>
            </a:defPPr>
            <a:lvl1pPr algn="ctr"/>
          </a:lstStyle>
          <a:p>
            <a:pPr algn="l"/>
            <a:r>
              <a:rPr lang="en-US" sz="1600" i="1" dirty="0" smtClean="0">
                <a:solidFill>
                  <a:schemeClr val="tx1">
                    <a:lumMod val="65000"/>
                    <a:lumOff val="35000"/>
                  </a:schemeClr>
                </a:solidFill>
              </a:rPr>
              <a:t>High</a:t>
            </a:r>
            <a:endParaRPr lang="en-US" sz="1600" i="1" dirty="0">
              <a:solidFill>
                <a:schemeClr val="tx1">
                  <a:lumMod val="65000"/>
                  <a:lumOff val="35000"/>
                </a:schemeClr>
              </a:solidFill>
            </a:endParaRPr>
          </a:p>
        </p:txBody>
      </p:sp>
      <p:sp>
        <p:nvSpPr>
          <p:cNvPr id="18" name="TextBox 17"/>
          <p:cNvSpPr txBox="1"/>
          <p:nvPr/>
        </p:nvSpPr>
        <p:spPr>
          <a:xfrm>
            <a:off x="9241503" y="6245447"/>
            <a:ext cx="2001331" cy="477054"/>
          </a:xfrm>
          <a:prstGeom prst="rect">
            <a:avLst/>
          </a:prstGeom>
          <a:noFill/>
        </p:spPr>
        <p:txBody>
          <a:bodyPr wrap="square" bIns="182880" rtlCol="0" anchor="b">
            <a:spAutoFit/>
          </a:bodyPr>
          <a:lstStyle>
            <a:defPPr>
              <a:defRPr lang="fr-FR"/>
            </a:defPPr>
            <a:lvl1pPr algn="ctr"/>
          </a:lstStyle>
          <a:p>
            <a:pPr algn="r"/>
            <a:r>
              <a:rPr lang="en-US" sz="1600" i="1" dirty="0" smtClean="0">
                <a:solidFill>
                  <a:schemeClr val="tx1">
                    <a:lumMod val="65000"/>
                    <a:lumOff val="35000"/>
                  </a:schemeClr>
                </a:solidFill>
              </a:rPr>
              <a:t>Low</a:t>
            </a:r>
            <a:endParaRPr lang="en-US" sz="1600" i="1" dirty="0">
              <a:solidFill>
                <a:schemeClr val="tx1">
                  <a:lumMod val="65000"/>
                  <a:lumOff val="35000"/>
                </a:schemeClr>
              </a:solidFill>
            </a:endParaRPr>
          </a:p>
        </p:txBody>
      </p:sp>
      <p:sp>
        <p:nvSpPr>
          <p:cNvPr id="30" name="Rectangle 29"/>
          <p:cNvSpPr/>
          <p:nvPr/>
        </p:nvSpPr>
        <p:spPr>
          <a:xfrm>
            <a:off x="4438182" y="1398781"/>
            <a:ext cx="183484"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bg1"/>
              </a:solidFill>
            </a:endParaRPr>
          </a:p>
        </p:txBody>
      </p:sp>
      <p:sp>
        <p:nvSpPr>
          <p:cNvPr id="33" name="Rectangle 32"/>
          <p:cNvSpPr/>
          <p:nvPr/>
        </p:nvSpPr>
        <p:spPr>
          <a:xfrm>
            <a:off x="1412255" y="4111986"/>
            <a:ext cx="9424923" cy="1779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b="1" dirty="0">
              <a:solidFill>
                <a:schemeClr val="bg1"/>
              </a:solidFill>
              <a:effectLst>
                <a:outerShdw blurRad="38100" dist="38100" dir="2700000" algn="tl">
                  <a:srgbClr val="000000">
                    <a:alpha val="43137"/>
                  </a:srgbClr>
                </a:outerShdw>
              </a:effectLst>
            </a:endParaRPr>
          </a:p>
        </p:txBody>
      </p:sp>
      <p:sp>
        <p:nvSpPr>
          <p:cNvPr id="45" name="Rectangle 44"/>
          <p:cNvSpPr/>
          <p:nvPr/>
        </p:nvSpPr>
        <p:spPr>
          <a:xfrm>
            <a:off x="7634719" y="1398781"/>
            <a:ext cx="183484"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bg1"/>
              </a:solidFill>
            </a:endParaRPr>
          </a:p>
        </p:txBody>
      </p:sp>
      <p:sp>
        <p:nvSpPr>
          <p:cNvPr id="46" name="Rectangle 45"/>
          <p:cNvSpPr/>
          <p:nvPr/>
        </p:nvSpPr>
        <p:spPr>
          <a:xfrm>
            <a:off x="1412255" y="2690647"/>
            <a:ext cx="9424923" cy="1779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b="1" dirty="0">
              <a:solidFill>
                <a:schemeClr val="bg1"/>
              </a:solidFill>
              <a:effectLst>
                <a:outerShdw blurRad="38100" dist="38100" dir="2700000" algn="tl">
                  <a:srgbClr val="000000">
                    <a:alpha val="43137"/>
                  </a:srgbClr>
                </a:outerShdw>
              </a:effectLst>
            </a:endParaRPr>
          </a:p>
        </p:txBody>
      </p:sp>
      <p:sp>
        <p:nvSpPr>
          <p:cNvPr id="23" name="TextBox 22"/>
          <p:cNvSpPr txBox="1"/>
          <p:nvPr/>
        </p:nvSpPr>
        <p:spPr>
          <a:xfrm rot="16200000">
            <a:off x="10617839" y="4744645"/>
            <a:ext cx="2001331" cy="477054"/>
          </a:xfrm>
          <a:prstGeom prst="rect">
            <a:avLst/>
          </a:prstGeom>
          <a:noFill/>
        </p:spPr>
        <p:txBody>
          <a:bodyPr wrap="square" bIns="182880" rtlCol="0" anchor="b">
            <a:spAutoFit/>
          </a:bodyPr>
          <a:lstStyle>
            <a:defPPr>
              <a:defRPr lang="fr-FR"/>
            </a:defPPr>
            <a:lvl1pPr algn="ctr"/>
          </a:lstStyle>
          <a:p>
            <a:pPr algn="l"/>
            <a:r>
              <a:rPr lang="en-US" sz="1600" i="1" dirty="0" smtClean="0">
                <a:solidFill>
                  <a:schemeClr val="tx1">
                    <a:lumMod val="65000"/>
                    <a:lumOff val="35000"/>
                  </a:schemeClr>
                </a:solidFill>
              </a:rPr>
              <a:t>Low</a:t>
            </a:r>
            <a:endParaRPr lang="en-US" sz="1600" i="1" dirty="0">
              <a:solidFill>
                <a:schemeClr val="tx1">
                  <a:lumMod val="65000"/>
                  <a:lumOff val="35000"/>
                </a:schemeClr>
              </a:solidFill>
            </a:endParaRPr>
          </a:p>
        </p:txBody>
      </p:sp>
      <p:sp>
        <p:nvSpPr>
          <p:cNvPr id="24" name="TextBox 23"/>
          <p:cNvSpPr txBox="1"/>
          <p:nvPr/>
        </p:nvSpPr>
        <p:spPr>
          <a:xfrm rot="16200000">
            <a:off x="10617839" y="2162122"/>
            <a:ext cx="2001331" cy="477054"/>
          </a:xfrm>
          <a:prstGeom prst="rect">
            <a:avLst/>
          </a:prstGeom>
          <a:noFill/>
        </p:spPr>
        <p:txBody>
          <a:bodyPr wrap="square" bIns="182880" rtlCol="0" anchor="b">
            <a:spAutoFit/>
          </a:bodyPr>
          <a:lstStyle>
            <a:defPPr>
              <a:defRPr lang="fr-FR"/>
            </a:defPPr>
            <a:lvl1pPr algn="ctr"/>
          </a:lstStyle>
          <a:p>
            <a:pPr algn="r"/>
            <a:r>
              <a:rPr lang="en-US" sz="1600" i="1" dirty="0" smtClean="0">
                <a:solidFill>
                  <a:schemeClr val="tx1">
                    <a:lumMod val="65000"/>
                    <a:lumOff val="35000"/>
                  </a:schemeClr>
                </a:solidFill>
              </a:rPr>
              <a:t>High</a:t>
            </a:r>
            <a:endParaRPr lang="en-US" sz="1600" i="1" dirty="0">
              <a:solidFill>
                <a:schemeClr val="tx1">
                  <a:lumMod val="65000"/>
                  <a:lumOff val="35000"/>
                </a:schemeClr>
              </a:solidFill>
            </a:endParaRPr>
          </a:p>
        </p:txBody>
      </p:sp>
    </p:spTree>
    <p:extLst>
      <p:ext uri="{BB962C8B-B14F-4D97-AF65-F5344CB8AC3E}">
        <p14:creationId xmlns:p14="http://schemas.microsoft.com/office/powerpoint/2010/main" val="32561667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p:cNvSpPr>
            <a:spLocks noGrp="1"/>
          </p:cNvSpPr>
          <p:nvPr>
            <p:ph type="subTitle" idx="1"/>
          </p:nvPr>
        </p:nvSpPr>
        <p:spPr/>
        <p:txBody>
          <a:bodyPr/>
          <a:lstStyle/>
          <a:p>
            <a:r>
              <a:rPr lang="en-US" dirty="0" smtClean="0"/>
              <a:t>Worksheet 2</a:t>
            </a:r>
            <a:endParaRPr lang="en-US" dirty="0"/>
          </a:p>
        </p:txBody>
      </p:sp>
      <p:sp>
        <p:nvSpPr>
          <p:cNvPr id="5" name="Title 4"/>
          <p:cNvSpPr>
            <a:spLocks noGrp="1"/>
          </p:cNvSpPr>
          <p:nvPr>
            <p:ph type="title"/>
          </p:nvPr>
        </p:nvSpPr>
        <p:spPr/>
        <p:txBody>
          <a:bodyPr/>
          <a:lstStyle/>
          <a:p>
            <a:r>
              <a:rPr lang="en-US" dirty="0"/>
              <a:t>GE / McKinsey Matrix</a:t>
            </a:r>
          </a:p>
        </p:txBody>
      </p:sp>
      <p:graphicFrame>
        <p:nvGraphicFramePr>
          <p:cNvPr id="6" name="Table 5"/>
          <p:cNvGraphicFramePr>
            <a:graphicFrameLocks noGrp="1"/>
          </p:cNvGraphicFramePr>
          <p:nvPr>
            <p:extLst>
              <p:ext uri="{D42A27DB-BD31-4B8C-83A1-F6EECF244321}">
                <p14:modId xmlns:p14="http://schemas.microsoft.com/office/powerpoint/2010/main" val="1489655704"/>
              </p:ext>
            </p:extLst>
          </p:nvPr>
        </p:nvGraphicFramePr>
        <p:xfrm>
          <a:off x="911423" y="1051353"/>
          <a:ext cx="10912810" cy="5588382"/>
        </p:xfrm>
        <a:graphic>
          <a:graphicData uri="http://schemas.openxmlformats.org/drawingml/2006/table">
            <a:tbl>
              <a:tblPr firstRow="1" bandRow="1">
                <a:tableStyleId>{5940675A-B579-460E-94D1-54222C63F5DA}</a:tableStyleId>
              </a:tblPr>
              <a:tblGrid>
                <a:gridCol w="432049"/>
                <a:gridCol w="908901"/>
                <a:gridCol w="3190620"/>
                <a:gridCol w="3190620"/>
                <a:gridCol w="3190620"/>
              </a:tblGrid>
              <a:tr h="359767">
                <a:tc>
                  <a:txBody>
                    <a:bodyPr/>
                    <a:lstStyle/>
                    <a:p>
                      <a:endParaRPr lang="en-US" dirty="0"/>
                    </a:p>
                  </a:txBody>
                  <a:tcPr>
                    <a:lnL w="3175"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b="1" dirty="0"/>
                    </a:p>
                  </a:txBody>
                  <a:tcPr anchor="b">
                    <a:lnL w="1270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ctr"/>
                      <a:r>
                        <a:rPr lang="en-US" b="1" dirty="0" smtClean="0"/>
                        <a:t>Business Strength</a:t>
                      </a: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en-US"/>
                    </a:p>
                  </a:txBody>
                  <a:tcPr/>
                </a:tc>
                <a:tc hMerge="1">
                  <a:txBody>
                    <a:bodyPr/>
                    <a:lstStyle/>
                    <a:p>
                      <a:pPr algn="ct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59767">
                <a:tc>
                  <a:txBody>
                    <a:bodyPr/>
                    <a:lstStyle/>
                    <a:p>
                      <a:endParaRPr lang="en-US"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High</a:t>
                      </a: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Medium</a:t>
                      </a: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Low</a:t>
                      </a: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618954">
                <a:tc rowSpan="3">
                  <a:txBody>
                    <a:bodyPr/>
                    <a:lstStyle/>
                    <a:p>
                      <a:pPr algn="ctr"/>
                      <a:r>
                        <a:rPr lang="en-US" b="1" dirty="0" smtClean="0"/>
                        <a:t>Market Attractiveness</a:t>
                      </a:r>
                      <a:endParaRPr lang="en-US" b="1" dirty="0"/>
                    </a:p>
                  </a:txBody>
                  <a:tcPr vert="vert27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dirty="0" smtClean="0"/>
                        <a:t>High</a:t>
                      </a: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2</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4</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5</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6</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2</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4</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5</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6</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2</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4</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5</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6</a:t>
                      </a:r>
                      <a:endParaRPr lang="en-US" sz="1400" dirty="0" smtClean="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618954">
                <a:tc vMerge="1">
                  <a:txBody>
                    <a:bodyPr/>
                    <a:lstStyle/>
                    <a:p>
                      <a:endParaRPr lang="en-US"/>
                    </a:p>
                  </a:txBody>
                  <a:tcPr/>
                </a:tc>
                <a:tc>
                  <a:txBody>
                    <a:bodyPr/>
                    <a:lstStyle/>
                    <a:p>
                      <a:pPr algn="ctr"/>
                      <a:r>
                        <a:rPr lang="en-US" sz="1600" dirty="0" smtClean="0"/>
                        <a:t>Medium</a:t>
                      </a:r>
                      <a:endParaRPr lang="en-US" sz="16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2</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4</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5</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6</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2</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4</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5</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6</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2</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4</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5</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6</a:t>
                      </a:r>
                      <a:endParaRPr lang="en-US" sz="1400" dirty="0" smtClean="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618954">
                <a:tc vMerge="1">
                  <a:txBody>
                    <a:bodyPr/>
                    <a:lstStyle/>
                    <a:p>
                      <a:endParaRPr lang="en-US" b="1"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Low</a:t>
                      </a: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2</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4</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5</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6</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2</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4</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5</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6</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2</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4</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5</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6</a:t>
                      </a:r>
                      <a:endParaRPr lang="en-US" sz="1400" dirty="0" smtClean="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42349797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9841992" y="0"/>
            <a:ext cx="2350008" cy="2350008"/>
            <a:chOff x="4004777" y="1766306"/>
            <a:chExt cx="4181242" cy="4182974"/>
          </a:xfrm>
        </p:grpSpPr>
        <p:grpSp>
          <p:nvGrpSpPr>
            <p:cNvPr id="44" name="Group 43"/>
            <p:cNvGrpSpPr/>
            <p:nvPr/>
          </p:nvGrpSpPr>
          <p:grpSpPr>
            <a:xfrm>
              <a:off x="4004777" y="1766306"/>
              <a:ext cx="2002536" cy="2002536"/>
              <a:chOff x="331876" y="1390095"/>
              <a:chExt cx="3026664" cy="3026665"/>
            </a:xfrm>
          </p:grpSpPr>
          <p:sp>
            <p:nvSpPr>
              <p:cNvPr id="45" name="Rectangle 44"/>
              <p:cNvSpPr/>
              <p:nvPr/>
            </p:nvSpPr>
            <p:spPr>
              <a:xfrm>
                <a:off x="331876" y="1390095"/>
                <a:ext cx="3026664" cy="3026664"/>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reeform 45"/>
              <p:cNvSpPr/>
              <p:nvPr/>
            </p:nvSpPr>
            <p:spPr>
              <a:xfrm>
                <a:off x="742354" y="2494338"/>
                <a:ext cx="2205707" cy="1033779"/>
              </a:xfrm>
              <a:custGeom>
                <a:avLst/>
                <a:gdLst>
                  <a:gd name="connsiteX0" fmla="*/ 1761492 w 3609342"/>
                  <a:gd name="connsiteY0" fmla="*/ 647700 h 1691640"/>
                  <a:gd name="connsiteX1" fmla="*/ 2346592 w 3609342"/>
                  <a:gd name="connsiteY1" fmla="*/ 660550 h 1691640"/>
                  <a:gd name="connsiteX2" fmla="*/ 2661922 w 3609342"/>
                  <a:gd name="connsiteY2" fmla="*/ 681874 h 1691640"/>
                  <a:gd name="connsiteX3" fmla="*/ 2661922 w 3609342"/>
                  <a:gd name="connsiteY3" fmla="*/ 1009768 h 1691640"/>
                  <a:gd name="connsiteX4" fmla="*/ 2346592 w 3609342"/>
                  <a:gd name="connsiteY4" fmla="*/ 1031091 h 1691640"/>
                  <a:gd name="connsiteX5" fmla="*/ 1761492 w 3609342"/>
                  <a:gd name="connsiteY5" fmla="*/ 1043941 h 1691640"/>
                  <a:gd name="connsiteX6" fmla="*/ 1176392 w 3609342"/>
                  <a:gd name="connsiteY6" fmla="*/ 1031091 h 1691640"/>
                  <a:gd name="connsiteX7" fmla="*/ 947420 w 3609342"/>
                  <a:gd name="connsiteY7" fmla="*/ 1015608 h 1691640"/>
                  <a:gd name="connsiteX8" fmla="*/ 947420 w 3609342"/>
                  <a:gd name="connsiteY8" fmla="*/ 676034 h 1691640"/>
                  <a:gd name="connsiteX9" fmla="*/ 1176392 w 3609342"/>
                  <a:gd name="connsiteY9" fmla="*/ 660550 h 1691640"/>
                  <a:gd name="connsiteX10" fmla="*/ 1761492 w 3609342"/>
                  <a:gd name="connsiteY10" fmla="*/ 647700 h 1691640"/>
                  <a:gd name="connsiteX11" fmla="*/ 491490 w 3609342"/>
                  <a:gd name="connsiteY11" fmla="*/ 0 h 1691640"/>
                  <a:gd name="connsiteX12" fmla="*/ 604025 w 3609342"/>
                  <a:gd name="connsiteY12" fmla="*/ 0 h 1691640"/>
                  <a:gd name="connsiteX13" fmla="*/ 922020 w 3609342"/>
                  <a:gd name="connsiteY13" fmla="*/ 317995 h 1691640"/>
                  <a:gd name="connsiteX14" fmla="*/ 922020 w 3609342"/>
                  <a:gd name="connsiteY14" fmla="*/ 1373645 h 1691640"/>
                  <a:gd name="connsiteX15" fmla="*/ 604025 w 3609342"/>
                  <a:gd name="connsiteY15" fmla="*/ 1691640 h 1691640"/>
                  <a:gd name="connsiteX16" fmla="*/ 491490 w 3609342"/>
                  <a:gd name="connsiteY16" fmla="*/ 1691640 h 1691640"/>
                  <a:gd name="connsiteX17" fmla="*/ 317995 w 3609342"/>
                  <a:gd name="connsiteY17" fmla="*/ 0 h 1691640"/>
                  <a:gd name="connsiteX18" fmla="*/ 430530 w 3609342"/>
                  <a:gd name="connsiteY18" fmla="*/ 0 h 1691640"/>
                  <a:gd name="connsiteX19" fmla="*/ 430530 w 3609342"/>
                  <a:gd name="connsiteY19" fmla="*/ 1691640 h 1691640"/>
                  <a:gd name="connsiteX20" fmla="*/ 317995 w 3609342"/>
                  <a:gd name="connsiteY20" fmla="*/ 1691640 h 1691640"/>
                  <a:gd name="connsiteX21" fmla="*/ 0 w 3609342"/>
                  <a:gd name="connsiteY21" fmla="*/ 1373645 h 1691640"/>
                  <a:gd name="connsiteX22" fmla="*/ 0 w 3609342"/>
                  <a:gd name="connsiteY22" fmla="*/ 317995 h 1691640"/>
                  <a:gd name="connsiteX23" fmla="*/ 317995 w 3609342"/>
                  <a:gd name="connsiteY23" fmla="*/ 0 h 1691640"/>
                  <a:gd name="connsiteX24" fmla="*/ 3178812 w 3609342"/>
                  <a:gd name="connsiteY24" fmla="*/ 0 h 1691640"/>
                  <a:gd name="connsiteX25" fmla="*/ 3291347 w 3609342"/>
                  <a:gd name="connsiteY25" fmla="*/ 0 h 1691640"/>
                  <a:gd name="connsiteX26" fmla="*/ 3609342 w 3609342"/>
                  <a:gd name="connsiteY26" fmla="*/ 317995 h 1691640"/>
                  <a:gd name="connsiteX27" fmla="*/ 3609342 w 3609342"/>
                  <a:gd name="connsiteY27" fmla="*/ 1373645 h 1691640"/>
                  <a:gd name="connsiteX28" fmla="*/ 3291347 w 3609342"/>
                  <a:gd name="connsiteY28" fmla="*/ 1691640 h 1691640"/>
                  <a:gd name="connsiteX29" fmla="*/ 3178812 w 3609342"/>
                  <a:gd name="connsiteY29" fmla="*/ 1691640 h 1691640"/>
                  <a:gd name="connsiteX30" fmla="*/ 3005317 w 3609342"/>
                  <a:gd name="connsiteY30" fmla="*/ 0 h 1691640"/>
                  <a:gd name="connsiteX31" fmla="*/ 3117852 w 3609342"/>
                  <a:gd name="connsiteY31" fmla="*/ 0 h 1691640"/>
                  <a:gd name="connsiteX32" fmla="*/ 3117852 w 3609342"/>
                  <a:gd name="connsiteY32" fmla="*/ 1691640 h 1691640"/>
                  <a:gd name="connsiteX33" fmla="*/ 3005317 w 3609342"/>
                  <a:gd name="connsiteY33" fmla="*/ 1691640 h 1691640"/>
                  <a:gd name="connsiteX34" fmla="*/ 2687322 w 3609342"/>
                  <a:gd name="connsiteY34" fmla="*/ 1373645 h 1691640"/>
                  <a:gd name="connsiteX35" fmla="*/ 2687322 w 3609342"/>
                  <a:gd name="connsiteY35" fmla="*/ 317995 h 1691640"/>
                  <a:gd name="connsiteX36" fmla="*/ 3005317 w 3609342"/>
                  <a:gd name="connsiteY36" fmla="*/ 0 h 1691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609342" h="1691640">
                    <a:moveTo>
                      <a:pt x="1761492" y="647700"/>
                    </a:moveTo>
                    <a:cubicBezTo>
                      <a:pt x="1961918" y="647700"/>
                      <a:pt x="2157600" y="652125"/>
                      <a:pt x="2346592" y="660550"/>
                    </a:cubicBezTo>
                    <a:lnTo>
                      <a:pt x="2661922" y="681874"/>
                    </a:lnTo>
                    <a:lnTo>
                      <a:pt x="2661922" y="1009768"/>
                    </a:lnTo>
                    <a:lnTo>
                      <a:pt x="2346592" y="1031091"/>
                    </a:lnTo>
                    <a:cubicBezTo>
                      <a:pt x="2157599" y="1039516"/>
                      <a:pt x="1961917" y="1043941"/>
                      <a:pt x="1761492" y="1043941"/>
                    </a:cubicBezTo>
                    <a:cubicBezTo>
                      <a:pt x="1561066" y="1043941"/>
                      <a:pt x="1365384" y="1039516"/>
                      <a:pt x="1176392" y="1031091"/>
                    </a:cubicBezTo>
                    <a:lnTo>
                      <a:pt x="947420" y="1015608"/>
                    </a:lnTo>
                    <a:lnTo>
                      <a:pt x="947420" y="676034"/>
                    </a:lnTo>
                    <a:lnTo>
                      <a:pt x="1176392" y="660550"/>
                    </a:lnTo>
                    <a:cubicBezTo>
                      <a:pt x="1365385" y="652125"/>
                      <a:pt x="1561067" y="647700"/>
                      <a:pt x="1761492" y="647700"/>
                    </a:cubicBezTo>
                    <a:close/>
                    <a:moveTo>
                      <a:pt x="491490" y="0"/>
                    </a:moveTo>
                    <a:lnTo>
                      <a:pt x="604025" y="0"/>
                    </a:lnTo>
                    <a:cubicBezTo>
                      <a:pt x="779649" y="0"/>
                      <a:pt x="922020" y="142371"/>
                      <a:pt x="922020" y="317995"/>
                    </a:cubicBezTo>
                    <a:lnTo>
                      <a:pt x="922020" y="1373645"/>
                    </a:lnTo>
                    <a:cubicBezTo>
                      <a:pt x="922020" y="1549269"/>
                      <a:pt x="779649" y="1691640"/>
                      <a:pt x="604025" y="1691640"/>
                    </a:cubicBezTo>
                    <a:lnTo>
                      <a:pt x="491490" y="1691640"/>
                    </a:lnTo>
                    <a:close/>
                    <a:moveTo>
                      <a:pt x="317995" y="0"/>
                    </a:moveTo>
                    <a:lnTo>
                      <a:pt x="430530" y="0"/>
                    </a:lnTo>
                    <a:lnTo>
                      <a:pt x="430530" y="1691640"/>
                    </a:lnTo>
                    <a:lnTo>
                      <a:pt x="317995" y="1691640"/>
                    </a:lnTo>
                    <a:cubicBezTo>
                      <a:pt x="142371" y="1691640"/>
                      <a:pt x="0" y="1549269"/>
                      <a:pt x="0" y="1373645"/>
                    </a:cubicBezTo>
                    <a:lnTo>
                      <a:pt x="0" y="317995"/>
                    </a:lnTo>
                    <a:cubicBezTo>
                      <a:pt x="0" y="142371"/>
                      <a:pt x="142371" y="0"/>
                      <a:pt x="317995" y="0"/>
                    </a:cubicBezTo>
                    <a:close/>
                    <a:moveTo>
                      <a:pt x="3178812" y="0"/>
                    </a:moveTo>
                    <a:lnTo>
                      <a:pt x="3291347" y="0"/>
                    </a:lnTo>
                    <a:cubicBezTo>
                      <a:pt x="3466971" y="0"/>
                      <a:pt x="3609342" y="142371"/>
                      <a:pt x="3609342" y="317995"/>
                    </a:cubicBezTo>
                    <a:lnTo>
                      <a:pt x="3609342" y="1373645"/>
                    </a:lnTo>
                    <a:cubicBezTo>
                      <a:pt x="3609342" y="1549269"/>
                      <a:pt x="3466971" y="1691640"/>
                      <a:pt x="3291347" y="1691640"/>
                    </a:cubicBezTo>
                    <a:lnTo>
                      <a:pt x="3178812" y="1691640"/>
                    </a:lnTo>
                    <a:close/>
                    <a:moveTo>
                      <a:pt x="3005317" y="0"/>
                    </a:moveTo>
                    <a:lnTo>
                      <a:pt x="3117852" y="0"/>
                    </a:lnTo>
                    <a:lnTo>
                      <a:pt x="3117852" y="1691640"/>
                    </a:lnTo>
                    <a:lnTo>
                      <a:pt x="3005317" y="1691640"/>
                    </a:lnTo>
                    <a:cubicBezTo>
                      <a:pt x="2829693" y="1691640"/>
                      <a:pt x="2687322" y="1549269"/>
                      <a:pt x="2687322" y="1373645"/>
                    </a:cubicBezTo>
                    <a:lnTo>
                      <a:pt x="2687322" y="317995"/>
                    </a:lnTo>
                    <a:cubicBezTo>
                      <a:pt x="2687322" y="142371"/>
                      <a:pt x="2829693" y="0"/>
                      <a:pt x="300531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46"/>
              <p:cNvSpPr/>
              <p:nvPr/>
            </p:nvSpPr>
            <p:spPr>
              <a:xfrm>
                <a:off x="835930" y="2494439"/>
                <a:ext cx="2522610" cy="1922321"/>
              </a:xfrm>
              <a:custGeom>
                <a:avLst/>
                <a:gdLst>
                  <a:gd name="connsiteX0" fmla="*/ 170538 w 2522610"/>
                  <a:gd name="connsiteY0" fmla="*/ 0 h 1922321"/>
                  <a:gd name="connsiteX1" fmla="*/ 206777 w 2522610"/>
                  <a:gd name="connsiteY1" fmla="*/ 0 h 1922321"/>
                  <a:gd name="connsiteX2" fmla="*/ 206777 w 2522610"/>
                  <a:gd name="connsiteY2" fmla="*/ 1033677 h 1922321"/>
                  <a:gd name="connsiteX3" fmla="*/ 275548 w 2522610"/>
                  <a:gd name="connsiteY3" fmla="*/ 1033677 h 1922321"/>
                  <a:gd name="connsiteX4" fmla="*/ 469878 w 2522610"/>
                  <a:gd name="connsiteY4" fmla="*/ 839347 h 1922321"/>
                  <a:gd name="connsiteX5" fmla="*/ 469878 w 2522610"/>
                  <a:gd name="connsiteY5" fmla="*/ 416718 h 1922321"/>
                  <a:gd name="connsiteX6" fmla="*/ 469879 w 2522610"/>
                  <a:gd name="connsiteY6" fmla="*/ 416718 h 1922321"/>
                  <a:gd name="connsiteX7" fmla="*/ 469879 w 2522610"/>
                  <a:gd name="connsiteY7" fmla="*/ 194229 h 1922321"/>
                  <a:gd name="connsiteX8" fmla="*/ 454608 w 2522610"/>
                  <a:gd name="connsiteY8" fmla="*/ 118587 h 1922321"/>
                  <a:gd name="connsiteX9" fmla="*/ 417584 w 2522610"/>
                  <a:gd name="connsiteY9" fmla="*/ 63674 h 1922321"/>
                  <a:gd name="connsiteX10" fmla="*/ 804863 w 2522610"/>
                  <a:gd name="connsiteY10" fmla="*/ 399625 h 1922321"/>
                  <a:gd name="connsiteX11" fmla="*/ 625329 w 2522610"/>
                  <a:gd name="connsiteY11" fmla="*/ 403568 h 1922321"/>
                  <a:gd name="connsiteX12" fmla="*/ 485402 w 2522610"/>
                  <a:gd name="connsiteY12" fmla="*/ 413031 h 1922321"/>
                  <a:gd name="connsiteX13" fmla="*/ 485402 w 2522610"/>
                  <a:gd name="connsiteY13" fmla="*/ 451309 h 1922321"/>
                  <a:gd name="connsiteX14" fmla="*/ 485401 w 2522610"/>
                  <a:gd name="connsiteY14" fmla="*/ 451308 h 1922321"/>
                  <a:gd name="connsiteX15" fmla="*/ 485401 w 2522610"/>
                  <a:gd name="connsiteY15" fmla="*/ 620547 h 1922321"/>
                  <a:gd name="connsiteX16" fmla="*/ 625328 w 2522610"/>
                  <a:gd name="connsiteY16" fmla="*/ 630009 h 1922321"/>
                  <a:gd name="connsiteX17" fmla="*/ 982889 w 2522610"/>
                  <a:gd name="connsiteY17" fmla="*/ 637861 h 1922321"/>
                  <a:gd name="connsiteX18" fmla="*/ 1340449 w 2522610"/>
                  <a:gd name="connsiteY18" fmla="*/ 630009 h 1922321"/>
                  <a:gd name="connsiteX19" fmla="*/ 1533151 w 2522610"/>
                  <a:gd name="connsiteY19" fmla="*/ 616978 h 1922321"/>
                  <a:gd name="connsiteX20" fmla="*/ 1533151 w 2522610"/>
                  <a:gd name="connsiteY20" fmla="*/ 416718 h 1922321"/>
                  <a:gd name="connsiteX21" fmla="*/ 1548673 w 2522610"/>
                  <a:gd name="connsiteY21" fmla="*/ 416718 h 1922321"/>
                  <a:gd name="connsiteX22" fmla="*/ 1548673 w 2522610"/>
                  <a:gd name="connsiteY22" fmla="*/ 839347 h 1922321"/>
                  <a:gd name="connsiteX23" fmla="*/ 1743003 w 2522610"/>
                  <a:gd name="connsiteY23" fmla="*/ 1033677 h 1922321"/>
                  <a:gd name="connsiteX24" fmla="*/ 1811774 w 2522610"/>
                  <a:gd name="connsiteY24" fmla="*/ 1033677 h 1922321"/>
                  <a:gd name="connsiteX25" fmla="*/ 1811774 w 2522610"/>
                  <a:gd name="connsiteY25" fmla="*/ 0 h 1922321"/>
                  <a:gd name="connsiteX26" fmla="*/ 1849028 w 2522610"/>
                  <a:gd name="connsiteY26" fmla="*/ 0 h 1922321"/>
                  <a:gd name="connsiteX27" fmla="*/ 1849028 w 2522610"/>
                  <a:gd name="connsiteY27" fmla="*/ 1033677 h 1922321"/>
                  <a:gd name="connsiteX28" fmla="*/ 1917799 w 2522610"/>
                  <a:gd name="connsiteY28" fmla="*/ 1033677 h 1922321"/>
                  <a:gd name="connsiteX29" fmla="*/ 2112129 w 2522610"/>
                  <a:gd name="connsiteY29" fmla="*/ 839347 h 1922321"/>
                  <a:gd name="connsiteX30" fmla="*/ 2112129 w 2522610"/>
                  <a:gd name="connsiteY30" fmla="*/ 194228 h 1922321"/>
                  <a:gd name="connsiteX31" fmla="*/ 2096858 w 2522610"/>
                  <a:gd name="connsiteY31" fmla="*/ 118586 h 1922321"/>
                  <a:gd name="connsiteX32" fmla="*/ 2074824 w 2522610"/>
                  <a:gd name="connsiteY32" fmla="*/ 85906 h 1922321"/>
                  <a:gd name="connsiteX33" fmla="*/ 2522610 w 2522610"/>
                  <a:gd name="connsiteY33" fmla="*/ 474345 h 1922321"/>
                  <a:gd name="connsiteX34" fmla="*/ 2522610 w 2522610"/>
                  <a:gd name="connsiteY34" fmla="*/ 1922321 h 1922321"/>
                  <a:gd name="connsiteX35" fmla="*/ 1061533 w 2522610"/>
                  <a:gd name="connsiteY35" fmla="*/ 1922321 h 1922321"/>
                  <a:gd name="connsiteX36" fmla="*/ 0 w 2522610"/>
                  <a:gd name="connsiteY36" fmla="*/ 1001476 h 1922321"/>
                  <a:gd name="connsiteX37" fmla="*/ 25110 w 2522610"/>
                  <a:gd name="connsiteY37" fmla="*/ 1018406 h 1922321"/>
                  <a:gd name="connsiteX38" fmla="*/ 100752 w 2522610"/>
                  <a:gd name="connsiteY38" fmla="*/ 1033677 h 1922321"/>
                  <a:gd name="connsiteX39" fmla="*/ 169524 w 2522610"/>
                  <a:gd name="connsiteY39" fmla="*/ 1033677 h 1922321"/>
                  <a:gd name="connsiteX40" fmla="*/ 169524 w 2522610"/>
                  <a:gd name="connsiteY40" fmla="*/ 978693 h 1922321"/>
                  <a:gd name="connsiteX41" fmla="*/ 170538 w 2522610"/>
                  <a:gd name="connsiteY41" fmla="*/ 978693 h 1922321"/>
                  <a:gd name="connsiteX42" fmla="*/ 170538 w 2522610"/>
                  <a:gd name="connsiteY42" fmla="*/ 0 h 192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522610" h="1922321">
                    <a:moveTo>
                      <a:pt x="170538" y="0"/>
                    </a:moveTo>
                    <a:lnTo>
                      <a:pt x="206777" y="0"/>
                    </a:lnTo>
                    <a:lnTo>
                      <a:pt x="206777" y="1033677"/>
                    </a:lnTo>
                    <a:lnTo>
                      <a:pt x="275548" y="1033677"/>
                    </a:lnTo>
                    <a:cubicBezTo>
                      <a:pt x="382874" y="1033677"/>
                      <a:pt x="469878" y="946673"/>
                      <a:pt x="469878" y="839347"/>
                    </a:cubicBezTo>
                    <a:lnTo>
                      <a:pt x="469878" y="416718"/>
                    </a:lnTo>
                    <a:lnTo>
                      <a:pt x="469879" y="416718"/>
                    </a:lnTo>
                    <a:lnTo>
                      <a:pt x="469879" y="194229"/>
                    </a:lnTo>
                    <a:cubicBezTo>
                      <a:pt x="469879" y="167398"/>
                      <a:pt x="464441" y="141836"/>
                      <a:pt x="454608" y="118587"/>
                    </a:cubicBezTo>
                    <a:lnTo>
                      <a:pt x="417584" y="63674"/>
                    </a:lnTo>
                    <a:lnTo>
                      <a:pt x="804863" y="399625"/>
                    </a:lnTo>
                    <a:lnTo>
                      <a:pt x="625329" y="403568"/>
                    </a:lnTo>
                    <a:lnTo>
                      <a:pt x="485402" y="413031"/>
                    </a:lnTo>
                    <a:lnTo>
                      <a:pt x="485402" y="451309"/>
                    </a:lnTo>
                    <a:lnTo>
                      <a:pt x="485401" y="451308"/>
                    </a:lnTo>
                    <a:lnTo>
                      <a:pt x="485401" y="620547"/>
                    </a:lnTo>
                    <a:lnTo>
                      <a:pt x="625328" y="630009"/>
                    </a:lnTo>
                    <a:cubicBezTo>
                      <a:pt x="740823" y="635157"/>
                      <a:pt x="860406" y="637861"/>
                      <a:pt x="982889" y="637861"/>
                    </a:cubicBezTo>
                    <a:cubicBezTo>
                      <a:pt x="1105370" y="637861"/>
                      <a:pt x="1224954" y="635157"/>
                      <a:pt x="1340449" y="630009"/>
                    </a:cubicBezTo>
                    <a:lnTo>
                      <a:pt x="1533151" y="616978"/>
                    </a:lnTo>
                    <a:lnTo>
                      <a:pt x="1533151" y="416718"/>
                    </a:lnTo>
                    <a:lnTo>
                      <a:pt x="1548673" y="416718"/>
                    </a:lnTo>
                    <a:lnTo>
                      <a:pt x="1548673" y="839347"/>
                    </a:lnTo>
                    <a:cubicBezTo>
                      <a:pt x="1548673" y="946673"/>
                      <a:pt x="1635677" y="1033677"/>
                      <a:pt x="1743003" y="1033677"/>
                    </a:cubicBezTo>
                    <a:lnTo>
                      <a:pt x="1811774" y="1033677"/>
                    </a:lnTo>
                    <a:lnTo>
                      <a:pt x="1811774" y="0"/>
                    </a:lnTo>
                    <a:lnTo>
                      <a:pt x="1849028" y="0"/>
                    </a:lnTo>
                    <a:lnTo>
                      <a:pt x="1849028" y="1033677"/>
                    </a:lnTo>
                    <a:lnTo>
                      <a:pt x="1917799" y="1033677"/>
                    </a:lnTo>
                    <a:cubicBezTo>
                      <a:pt x="2025125" y="1033677"/>
                      <a:pt x="2112129" y="946673"/>
                      <a:pt x="2112129" y="839347"/>
                    </a:cubicBezTo>
                    <a:lnTo>
                      <a:pt x="2112129" y="194228"/>
                    </a:lnTo>
                    <a:cubicBezTo>
                      <a:pt x="2112129" y="167397"/>
                      <a:pt x="2106691" y="141835"/>
                      <a:pt x="2096858" y="118586"/>
                    </a:cubicBezTo>
                    <a:lnTo>
                      <a:pt x="2074824" y="85906"/>
                    </a:lnTo>
                    <a:lnTo>
                      <a:pt x="2522610" y="474345"/>
                    </a:lnTo>
                    <a:lnTo>
                      <a:pt x="2522610" y="1922321"/>
                    </a:lnTo>
                    <a:lnTo>
                      <a:pt x="1061533" y="1922321"/>
                    </a:lnTo>
                    <a:lnTo>
                      <a:pt x="0" y="1001476"/>
                    </a:lnTo>
                    <a:lnTo>
                      <a:pt x="25110" y="1018406"/>
                    </a:lnTo>
                    <a:cubicBezTo>
                      <a:pt x="48359" y="1028239"/>
                      <a:pt x="73921" y="1033677"/>
                      <a:pt x="100752" y="1033677"/>
                    </a:cubicBezTo>
                    <a:lnTo>
                      <a:pt x="169524" y="1033677"/>
                    </a:lnTo>
                    <a:lnTo>
                      <a:pt x="169524" y="978693"/>
                    </a:lnTo>
                    <a:lnTo>
                      <a:pt x="170538" y="978693"/>
                    </a:lnTo>
                    <a:lnTo>
                      <a:pt x="170538"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8" name="Group 47"/>
            <p:cNvGrpSpPr/>
            <p:nvPr/>
          </p:nvGrpSpPr>
          <p:grpSpPr>
            <a:xfrm>
              <a:off x="6183483" y="3946744"/>
              <a:ext cx="2002536" cy="2002536"/>
              <a:chOff x="316681" y="1545604"/>
              <a:chExt cx="3026665" cy="3026665"/>
            </a:xfrm>
          </p:grpSpPr>
          <p:sp>
            <p:nvSpPr>
              <p:cNvPr id="49" name="Rectangle 48"/>
              <p:cNvSpPr/>
              <p:nvPr/>
            </p:nvSpPr>
            <p:spPr>
              <a:xfrm>
                <a:off x="316681" y="1545604"/>
                <a:ext cx="3026664" cy="3026664"/>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Freeform 49"/>
              <p:cNvSpPr/>
              <p:nvPr/>
            </p:nvSpPr>
            <p:spPr>
              <a:xfrm>
                <a:off x="796258" y="2234816"/>
                <a:ext cx="2067510" cy="1562871"/>
              </a:xfrm>
              <a:custGeom>
                <a:avLst/>
                <a:gdLst>
                  <a:gd name="connsiteX0" fmla="*/ 0 w 2861010"/>
                  <a:gd name="connsiteY0" fmla="*/ 1684061 h 2044561"/>
                  <a:gd name="connsiteX1" fmla="*/ 122186 w 2861010"/>
                  <a:gd name="connsiteY1" fmla="*/ 1684061 h 2044561"/>
                  <a:gd name="connsiteX2" fmla="*/ 146398 w 2861010"/>
                  <a:gd name="connsiteY2" fmla="*/ 1713947 h 2044561"/>
                  <a:gd name="connsiteX3" fmla="*/ 475116 w 2861010"/>
                  <a:gd name="connsiteY3" fmla="*/ 1869798 h 2044561"/>
                  <a:gd name="connsiteX4" fmla="*/ 789902 w 2861010"/>
                  <a:gd name="connsiteY4" fmla="*/ 1727821 h 2044561"/>
                  <a:gd name="connsiteX5" fmla="*/ 793579 w 2861010"/>
                  <a:gd name="connsiteY5" fmla="*/ 1723842 h 2044561"/>
                  <a:gd name="connsiteX6" fmla="*/ 797256 w 2861010"/>
                  <a:gd name="connsiteY6" fmla="*/ 1727821 h 2044561"/>
                  <a:gd name="connsiteX7" fmla="*/ 1112042 w 2861010"/>
                  <a:gd name="connsiteY7" fmla="*/ 1869798 h 2044561"/>
                  <a:gd name="connsiteX8" fmla="*/ 1426828 w 2861010"/>
                  <a:gd name="connsiteY8" fmla="*/ 1727821 h 2044561"/>
                  <a:gd name="connsiteX9" fmla="*/ 1430505 w 2861010"/>
                  <a:gd name="connsiteY9" fmla="*/ 1723841 h 2044561"/>
                  <a:gd name="connsiteX10" fmla="*/ 1434182 w 2861010"/>
                  <a:gd name="connsiteY10" fmla="*/ 1727821 h 2044561"/>
                  <a:gd name="connsiteX11" fmla="*/ 1748968 w 2861010"/>
                  <a:gd name="connsiteY11" fmla="*/ 1869798 h 2044561"/>
                  <a:gd name="connsiteX12" fmla="*/ 2063754 w 2861010"/>
                  <a:gd name="connsiteY12" fmla="*/ 1727821 h 2044561"/>
                  <a:gd name="connsiteX13" fmla="*/ 2067431 w 2861010"/>
                  <a:gd name="connsiteY13" fmla="*/ 1723841 h 2044561"/>
                  <a:gd name="connsiteX14" fmla="*/ 2071108 w 2861010"/>
                  <a:gd name="connsiteY14" fmla="*/ 1727821 h 2044561"/>
                  <a:gd name="connsiteX15" fmla="*/ 2385894 w 2861010"/>
                  <a:gd name="connsiteY15" fmla="*/ 1869798 h 2044561"/>
                  <a:gd name="connsiteX16" fmla="*/ 2714613 w 2861010"/>
                  <a:gd name="connsiteY16" fmla="*/ 1713947 h 2044561"/>
                  <a:gd name="connsiteX17" fmla="*/ 2738825 w 2861010"/>
                  <a:gd name="connsiteY17" fmla="*/ 1684061 h 2044561"/>
                  <a:gd name="connsiteX18" fmla="*/ 2861010 w 2861010"/>
                  <a:gd name="connsiteY18" fmla="*/ 1684061 h 2044561"/>
                  <a:gd name="connsiteX19" fmla="*/ 2852868 w 2861010"/>
                  <a:gd name="connsiteY19" fmla="*/ 1700020 h 2044561"/>
                  <a:gd name="connsiteX20" fmla="*/ 2385894 w 2861010"/>
                  <a:gd name="connsiteY20" fmla="*/ 2044561 h 2044561"/>
                  <a:gd name="connsiteX21" fmla="*/ 2071108 w 2861010"/>
                  <a:gd name="connsiteY21" fmla="*/ 1902584 h 2044561"/>
                  <a:gd name="connsiteX22" fmla="*/ 2067431 w 2861010"/>
                  <a:gd name="connsiteY22" fmla="*/ 1898604 h 2044561"/>
                  <a:gd name="connsiteX23" fmla="*/ 2063754 w 2861010"/>
                  <a:gd name="connsiteY23" fmla="*/ 1902584 h 2044561"/>
                  <a:gd name="connsiteX24" fmla="*/ 1748968 w 2861010"/>
                  <a:gd name="connsiteY24" fmla="*/ 2044561 h 2044561"/>
                  <a:gd name="connsiteX25" fmla="*/ 1434182 w 2861010"/>
                  <a:gd name="connsiteY25" fmla="*/ 1902584 h 2044561"/>
                  <a:gd name="connsiteX26" fmla="*/ 1430505 w 2861010"/>
                  <a:gd name="connsiteY26" fmla="*/ 1898604 h 2044561"/>
                  <a:gd name="connsiteX27" fmla="*/ 1426828 w 2861010"/>
                  <a:gd name="connsiteY27" fmla="*/ 1902584 h 2044561"/>
                  <a:gd name="connsiteX28" fmla="*/ 1112042 w 2861010"/>
                  <a:gd name="connsiteY28" fmla="*/ 2044561 h 2044561"/>
                  <a:gd name="connsiteX29" fmla="*/ 797256 w 2861010"/>
                  <a:gd name="connsiteY29" fmla="*/ 1902584 h 2044561"/>
                  <a:gd name="connsiteX30" fmla="*/ 793579 w 2861010"/>
                  <a:gd name="connsiteY30" fmla="*/ 1898605 h 2044561"/>
                  <a:gd name="connsiteX31" fmla="*/ 789902 w 2861010"/>
                  <a:gd name="connsiteY31" fmla="*/ 1902584 h 2044561"/>
                  <a:gd name="connsiteX32" fmla="*/ 475116 w 2861010"/>
                  <a:gd name="connsiteY32" fmla="*/ 2044561 h 2044561"/>
                  <a:gd name="connsiteX33" fmla="*/ 8143 w 2861010"/>
                  <a:gd name="connsiteY33" fmla="*/ 1700020 h 2044561"/>
                  <a:gd name="connsiteX34" fmla="*/ 552847 w 2861010"/>
                  <a:gd name="connsiteY34" fmla="*/ 495 h 2044561"/>
                  <a:gd name="connsiteX35" fmla="*/ 1894056 w 2861010"/>
                  <a:gd name="connsiteY35" fmla="*/ 833778 h 2044561"/>
                  <a:gd name="connsiteX36" fmla="*/ 2242657 w 2861010"/>
                  <a:gd name="connsiteY36" fmla="*/ 1657884 h 2044561"/>
                  <a:gd name="connsiteX37" fmla="*/ 2249874 w 2861010"/>
                  <a:gd name="connsiteY37" fmla="*/ 1709306 h 2044561"/>
                  <a:gd name="connsiteX38" fmla="*/ 2220851 w 2861010"/>
                  <a:gd name="connsiteY38" fmla="*/ 1699415 h 2044561"/>
                  <a:gd name="connsiteX39" fmla="*/ 2071109 w 2861010"/>
                  <a:gd name="connsiteY39" fmla="*/ 1594472 h 2044561"/>
                  <a:gd name="connsiteX40" fmla="*/ 2067432 w 2861010"/>
                  <a:gd name="connsiteY40" fmla="*/ 1590492 h 2044561"/>
                  <a:gd name="connsiteX41" fmla="*/ 2063755 w 2861010"/>
                  <a:gd name="connsiteY41" fmla="*/ 1594472 h 2044561"/>
                  <a:gd name="connsiteX42" fmla="*/ 1748969 w 2861010"/>
                  <a:gd name="connsiteY42" fmla="*/ 1736449 h 2044561"/>
                  <a:gd name="connsiteX43" fmla="*/ 1434183 w 2861010"/>
                  <a:gd name="connsiteY43" fmla="*/ 1594472 h 2044561"/>
                  <a:gd name="connsiteX44" fmla="*/ 1430506 w 2861010"/>
                  <a:gd name="connsiteY44" fmla="*/ 1590492 h 2044561"/>
                  <a:gd name="connsiteX45" fmla="*/ 1426829 w 2861010"/>
                  <a:gd name="connsiteY45" fmla="*/ 1594472 h 2044561"/>
                  <a:gd name="connsiteX46" fmla="*/ 1112043 w 2861010"/>
                  <a:gd name="connsiteY46" fmla="*/ 1736449 h 2044561"/>
                  <a:gd name="connsiteX47" fmla="*/ 797257 w 2861010"/>
                  <a:gd name="connsiteY47" fmla="*/ 1594472 h 2044561"/>
                  <a:gd name="connsiteX48" fmla="*/ 793580 w 2861010"/>
                  <a:gd name="connsiteY48" fmla="*/ 1590493 h 2044561"/>
                  <a:gd name="connsiteX49" fmla="*/ 789903 w 2861010"/>
                  <a:gd name="connsiteY49" fmla="*/ 1594472 h 2044561"/>
                  <a:gd name="connsiteX50" fmla="*/ 640162 w 2861010"/>
                  <a:gd name="connsiteY50" fmla="*/ 1699415 h 2044561"/>
                  <a:gd name="connsiteX51" fmla="*/ 602051 w 2861010"/>
                  <a:gd name="connsiteY51" fmla="*/ 1712404 h 2044561"/>
                  <a:gd name="connsiteX52" fmla="*/ 627116 w 2861010"/>
                  <a:gd name="connsiteY52" fmla="*/ 1687214 h 2044561"/>
                  <a:gd name="connsiteX53" fmla="*/ 596402 w 2861010"/>
                  <a:gd name="connsiteY53" fmla="*/ 170291 h 2044561"/>
                  <a:gd name="connsiteX54" fmla="*/ 517151 w 2861010"/>
                  <a:gd name="connsiteY54" fmla="*/ 64035 h 2044561"/>
                  <a:gd name="connsiteX55" fmla="*/ 468361 w 2861010"/>
                  <a:gd name="connsiteY55" fmla="*/ 8672 h 2044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861010" h="2044561">
                    <a:moveTo>
                      <a:pt x="0" y="1684061"/>
                    </a:moveTo>
                    <a:lnTo>
                      <a:pt x="122186" y="1684061"/>
                    </a:lnTo>
                    <a:lnTo>
                      <a:pt x="146398" y="1713947"/>
                    </a:lnTo>
                    <a:cubicBezTo>
                      <a:pt x="243198" y="1813094"/>
                      <a:pt x="355440" y="1869798"/>
                      <a:pt x="475116" y="1869798"/>
                    </a:cubicBezTo>
                    <a:cubicBezTo>
                      <a:pt x="589094" y="1869798"/>
                      <a:pt x="696328" y="1818366"/>
                      <a:pt x="789902" y="1727821"/>
                    </a:cubicBezTo>
                    <a:lnTo>
                      <a:pt x="793579" y="1723842"/>
                    </a:lnTo>
                    <a:lnTo>
                      <a:pt x="797256" y="1727821"/>
                    </a:lnTo>
                    <a:cubicBezTo>
                      <a:pt x="890830" y="1818366"/>
                      <a:pt x="998064" y="1869798"/>
                      <a:pt x="1112042" y="1869798"/>
                    </a:cubicBezTo>
                    <a:cubicBezTo>
                      <a:pt x="1226020" y="1869798"/>
                      <a:pt x="1333254" y="1818366"/>
                      <a:pt x="1426828" y="1727821"/>
                    </a:cubicBezTo>
                    <a:lnTo>
                      <a:pt x="1430505" y="1723841"/>
                    </a:lnTo>
                    <a:lnTo>
                      <a:pt x="1434182" y="1727821"/>
                    </a:lnTo>
                    <a:cubicBezTo>
                      <a:pt x="1527756" y="1818366"/>
                      <a:pt x="1634990" y="1869798"/>
                      <a:pt x="1748968" y="1869798"/>
                    </a:cubicBezTo>
                    <a:cubicBezTo>
                      <a:pt x="1862946" y="1869798"/>
                      <a:pt x="1970180" y="1818366"/>
                      <a:pt x="2063754" y="1727821"/>
                    </a:cubicBezTo>
                    <a:lnTo>
                      <a:pt x="2067431" y="1723841"/>
                    </a:lnTo>
                    <a:lnTo>
                      <a:pt x="2071108" y="1727821"/>
                    </a:lnTo>
                    <a:cubicBezTo>
                      <a:pt x="2164682" y="1818366"/>
                      <a:pt x="2271916" y="1869798"/>
                      <a:pt x="2385894" y="1869798"/>
                    </a:cubicBezTo>
                    <a:cubicBezTo>
                      <a:pt x="2505571" y="1869798"/>
                      <a:pt x="2617812" y="1813094"/>
                      <a:pt x="2714613" y="1713947"/>
                    </a:cubicBezTo>
                    <a:lnTo>
                      <a:pt x="2738825" y="1684061"/>
                    </a:lnTo>
                    <a:lnTo>
                      <a:pt x="2861010" y="1684061"/>
                    </a:lnTo>
                    <a:lnTo>
                      <a:pt x="2852868" y="1700020"/>
                    </a:lnTo>
                    <a:cubicBezTo>
                      <a:pt x="2733359" y="1912895"/>
                      <a:pt x="2568259" y="2044561"/>
                      <a:pt x="2385894" y="2044561"/>
                    </a:cubicBezTo>
                    <a:cubicBezTo>
                      <a:pt x="2271916" y="2044561"/>
                      <a:pt x="2164682" y="1993129"/>
                      <a:pt x="2071108" y="1902584"/>
                    </a:cubicBezTo>
                    <a:lnTo>
                      <a:pt x="2067431" y="1898604"/>
                    </a:lnTo>
                    <a:lnTo>
                      <a:pt x="2063754" y="1902584"/>
                    </a:lnTo>
                    <a:cubicBezTo>
                      <a:pt x="1970180" y="1993129"/>
                      <a:pt x="1862946" y="2044561"/>
                      <a:pt x="1748968" y="2044561"/>
                    </a:cubicBezTo>
                    <a:cubicBezTo>
                      <a:pt x="1634990" y="2044561"/>
                      <a:pt x="1527756" y="1993129"/>
                      <a:pt x="1434182" y="1902584"/>
                    </a:cubicBezTo>
                    <a:lnTo>
                      <a:pt x="1430505" y="1898604"/>
                    </a:lnTo>
                    <a:lnTo>
                      <a:pt x="1426828" y="1902584"/>
                    </a:lnTo>
                    <a:cubicBezTo>
                      <a:pt x="1333254" y="1993129"/>
                      <a:pt x="1226020" y="2044561"/>
                      <a:pt x="1112042" y="2044561"/>
                    </a:cubicBezTo>
                    <a:cubicBezTo>
                      <a:pt x="998064" y="2044561"/>
                      <a:pt x="890830" y="1993129"/>
                      <a:pt x="797256" y="1902584"/>
                    </a:cubicBezTo>
                    <a:lnTo>
                      <a:pt x="793579" y="1898605"/>
                    </a:lnTo>
                    <a:lnTo>
                      <a:pt x="789902" y="1902584"/>
                    </a:lnTo>
                    <a:cubicBezTo>
                      <a:pt x="696328" y="1993129"/>
                      <a:pt x="589094" y="2044561"/>
                      <a:pt x="475116" y="2044561"/>
                    </a:cubicBezTo>
                    <a:cubicBezTo>
                      <a:pt x="292752" y="2044561"/>
                      <a:pt x="127652" y="1912895"/>
                      <a:pt x="8143" y="1700020"/>
                    </a:cubicBezTo>
                    <a:close/>
                    <a:moveTo>
                      <a:pt x="552847" y="495"/>
                    </a:moveTo>
                    <a:cubicBezTo>
                      <a:pt x="995778" y="-14158"/>
                      <a:pt x="1527068" y="297672"/>
                      <a:pt x="1894056" y="833778"/>
                    </a:cubicBezTo>
                    <a:cubicBezTo>
                      <a:pt x="2077550" y="1101831"/>
                      <a:pt x="2193911" y="1387888"/>
                      <a:pt x="2242657" y="1657884"/>
                    </a:cubicBezTo>
                    <a:lnTo>
                      <a:pt x="2249874" y="1709306"/>
                    </a:lnTo>
                    <a:lnTo>
                      <a:pt x="2220851" y="1699415"/>
                    </a:lnTo>
                    <a:cubicBezTo>
                      <a:pt x="2168098" y="1675239"/>
                      <a:pt x="2117896" y="1639745"/>
                      <a:pt x="2071109" y="1594472"/>
                    </a:cubicBezTo>
                    <a:lnTo>
                      <a:pt x="2067432" y="1590492"/>
                    </a:lnTo>
                    <a:lnTo>
                      <a:pt x="2063755" y="1594472"/>
                    </a:lnTo>
                    <a:cubicBezTo>
                      <a:pt x="1970181" y="1685017"/>
                      <a:pt x="1862947" y="1736449"/>
                      <a:pt x="1748969" y="1736449"/>
                    </a:cubicBezTo>
                    <a:cubicBezTo>
                      <a:pt x="1634991" y="1736449"/>
                      <a:pt x="1527757" y="1685017"/>
                      <a:pt x="1434183" y="1594472"/>
                    </a:cubicBezTo>
                    <a:lnTo>
                      <a:pt x="1430506" y="1590492"/>
                    </a:lnTo>
                    <a:lnTo>
                      <a:pt x="1426829" y="1594472"/>
                    </a:lnTo>
                    <a:cubicBezTo>
                      <a:pt x="1333255" y="1685017"/>
                      <a:pt x="1226021" y="1736449"/>
                      <a:pt x="1112043" y="1736449"/>
                    </a:cubicBezTo>
                    <a:cubicBezTo>
                      <a:pt x="998065" y="1736449"/>
                      <a:pt x="890831" y="1685017"/>
                      <a:pt x="797257" y="1594472"/>
                    </a:cubicBezTo>
                    <a:lnTo>
                      <a:pt x="793580" y="1590493"/>
                    </a:lnTo>
                    <a:lnTo>
                      <a:pt x="789903" y="1594472"/>
                    </a:lnTo>
                    <a:cubicBezTo>
                      <a:pt x="743116" y="1639745"/>
                      <a:pt x="692914" y="1675239"/>
                      <a:pt x="640162" y="1699415"/>
                    </a:cubicBezTo>
                    <a:lnTo>
                      <a:pt x="602051" y="1712404"/>
                    </a:lnTo>
                    <a:lnTo>
                      <a:pt x="627116" y="1687214"/>
                    </a:lnTo>
                    <a:cubicBezTo>
                      <a:pt x="950472" y="1319481"/>
                      <a:pt x="950012" y="686855"/>
                      <a:pt x="596402" y="170291"/>
                    </a:cubicBezTo>
                    <a:cubicBezTo>
                      <a:pt x="571145" y="133394"/>
                      <a:pt x="544683" y="97962"/>
                      <a:pt x="517151" y="64035"/>
                    </a:cubicBezTo>
                    <a:lnTo>
                      <a:pt x="468361" y="867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50"/>
              <p:cNvSpPr/>
              <p:nvPr/>
            </p:nvSpPr>
            <p:spPr>
              <a:xfrm>
                <a:off x="995521" y="2623034"/>
                <a:ext cx="2347825" cy="1949235"/>
              </a:xfrm>
              <a:custGeom>
                <a:avLst/>
                <a:gdLst>
                  <a:gd name="connsiteX0" fmla="*/ 973156 w 2347825"/>
                  <a:gd name="connsiteY0" fmla="*/ 0 h 1949235"/>
                  <a:gd name="connsiteX1" fmla="*/ 2347825 w 2347825"/>
                  <a:gd name="connsiteY1" fmla="*/ 1192480 h 1949235"/>
                  <a:gd name="connsiteX2" fmla="*/ 2347825 w 2347825"/>
                  <a:gd name="connsiteY2" fmla="*/ 1949235 h 1949235"/>
                  <a:gd name="connsiteX3" fmla="*/ 941247 w 2347825"/>
                  <a:gd name="connsiteY3" fmla="*/ 1949235 h 1949235"/>
                  <a:gd name="connsiteX4" fmla="*/ 0 w 2347825"/>
                  <a:gd name="connsiteY4" fmla="*/ 1132735 h 1949235"/>
                  <a:gd name="connsiteX5" fmla="*/ 2167 w 2347825"/>
                  <a:gd name="connsiteY5" fmla="*/ 1134229 h 1949235"/>
                  <a:gd name="connsiteX6" fmla="*/ 144083 w 2347825"/>
                  <a:gd name="connsiteY6" fmla="*/ 1174655 h 1949235"/>
                  <a:gd name="connsiteX7" fmla="*/ 371563 w 2347825"/>
                  <a:gd name="connsiteY7" fmla="*/ 1066126 h 1949235"/>
                  <a:gd name="connsiteX8" fmla="*/ 374219 w 2347825"/>
                  <a:gd name="connsiteY8" fmla="*/ 1063085 h 1949235"/>
                  <a:gd name="connsiteX9" fmla="*/ 376878 w 2347825"/>
                  <a:gd name="connsiteY9" fmla="*/ 1066126 h 1949235"/>
                  <a:gd name="connsiteX10" fmla="*/ 604358 w 2347825"/>
                  <a:gd name="connsiteY10" fmla="*/ 1174655 h 1949235"/>
                  <a:gd name="connsiteX11" fmla="*/ 831837 w 2347825"/>
                  <a:gd name="connsiteY11" fmla="*/ 1066126 h 1949235"/>
                  <a:gd name="connsiteX12" fmla="*/ 834495 w 2347825"/>
                  <a:gd name="connsiteY12" fmla="*/ 1063085 h 1949235"/>
                  <a:gd name="connsiteX13" fmla="*/ 837151 w 2347825"/>
                  <a:gd name="connsiteY13" fmla="*/ 1066126 h 1949235"/>
                  <a:gd name="connsiteX14" fmla="*/ 1064633 w 2347825"/>
                  <a:gd name="connsiteY14" fmla="*/ 1174655 h 1949235"/>
                  <a:gd name="connsiteX15" fmla="*/ 1292112 w 2347825"/>
                  <a:gd name="connsiteY15" fmla="*/ 1066126 h 1949235"/>
                  <a:gd name="connsiteX16" fmla="*/ 1294770 w 2347825"/>
                  <a:gd name="connsiteY16" fmla="*/ 1063084 h 1949235"/>
                  <a:gd name="connsiteX17" fmla="*/ 1297426 w 2347825"/>
                  <a:gd name="connsiteY17" fmla="*/ 1066126 h 1949235"/>
                  <a:gd name="connsiteX18" fmla="*/ 1524906 w 2347825"/>
                  <a:gd name="connsiteY18" fmla="*/ 1174655 h 1949235"/>
                  <a:gd name="connsiteX19" fmla="*/ 1862366 w 2347825"/>
                  <a:gd name="connsiteY19" fmla="*/ 911287 h 1949235"/>
                  <a:gd name="connsiteX20" fmla="*/ 1868250 w 2347825"/>
                  <a:gd name="connsiteY20" fmla="*/ 899086 h 1949235"/>
                  <a:gd name="connsiteX21" fmla="*/ 1779952 w 2347825"/>
                  <a:gd name="connsiteY21" fmla="*/ 899086 h 1949235"/>
                  <a:gd name="connsiteX22" fmla="*/ 1762456 w 2347825"/>
                  <a:gd name="connsiteY22" fmla="*/ 921931 h 1949235"/>
                  <a:gd name="connsiteX23" fmla="*/ 1524907 w 2347825"/>
                  <a:gd name="connsiteY23" fmla="*/ 1041066 h 1949235"/>
                  <a:gd name="connsiteX24" fmla="*/ 1297427 w 2347825"/>
                  <a:gd name="connsiteY24" fmla="*/ 932538 h 1949235"/>
                  <a:gd name="connsiteX25" fmla="*/ 1294770 w 2347825"/>
                  <a:gd name="connsiteY25" fmla="*/ 929494 h 1949235"/>
                  <a:gd name="connsiteX26" fmla="*/ 1292113 w 2347825"/>
                  <a:gd name="connsiteY26" fmla="*/ 932538 h 1949235"/>
                  <a:gd name="connsiteX27" fmla="*/ 1064633 w 2347825"/>
                  <a:gd name="connsiteY27" fmla="*/ 1041065 h 1949235"/>
                  <a:gd name="connsiteX28" fmla="*/ 837152 w 2347825"/>
                  <a:gd name="connsiteY28" fmla="*/ 932538 h 1949235"/>
                  <a:gd name="connsiteX29" fmla="*/ 834495 w 2347825"/>
                  <a:gd name="connsiteY29" fmla="*/ 929494 h 1949235"/>
                  <a:gd name="connsiteX30" fmla="*/ 831838 w 2347825"/>
                  <a:gd name="connsiteY30" fmla="*/ 932538 h 1949235"/>
                  <a:gd name="connsiteX31" fmla="*/ 604358 w 2347825"/>
                  <a:gd name="connsiteY31" fmla="*/ 1041065 h 1949235"/>
                  <a:gd name="connsiteX32" fmla="*/ 376878 w 2347825"/>
                  <a:gd name="connsiteY32" fmla="*/ 932537 h 1949235"/>
                  <a:gd name="connsiteX33" fmla="*/ 374220 w 2347825"/>
                  <a:gd name="connsiteY33" fmla="*/ 929495 h 1949235"/>
                  <a:gd name="connsiteX34" fmla="*/ 371562 w 2347825"/>
                  <a:gd name="connsiteY34" fmla="*/ 932537 h 1949235"/>
                  <a:gd name="connsiteX35" fmla="*/ 319074 w 2347825"/>
                  <a:gd name="connsiteY35" fmla="*/ 978694 h 1949235"/>
                  <a:gd name="connsiteX36" fmla="*/ 311353 w 2347825"/>
                  <a:gd name="connsiteY36" fmla="*/ 983414 h 1949235"/>
                  <a:gd name="connsiteX37" fmla="*/ 238451 w 2347825"/>
                  <a:gd name="connsiteY37" fmla="*/ 920174 h 1949235"/>
                  <a:gd name="connsiteX38" fmla="*/ 238921 w 2347825"/>
                  <a:gd name="connsiteY38" fmla="*/ 919633 h 1949235"/>
                  <a:gd name="connsiteX39" fmla="*/ 263353 w 2347825"/>
                  <a:gd name="connsiteY39" fmla="*/ 910823 h 1949235"/>
                  <a:gd name="connsiteX40" fmla="*/ 371564 w 2347825"/>
                  <a:gd name="connsiteY40" fmla="*/ 830604 h 1949235"/>
                  <a:gd name="connsiteX41" fmla="*/ 374220 w 2347825"/>
                  <a:gd name="connsiteY41" fmla="*/ 827563 h 1949235"/>
                  <a:gd name="connsiteX42" fmla="*/ 376878 w 2347825"/>
                  <a:gd name="connsiteY42" fmla="*/ 830604 h 1949235"/>
                  <a:gd name="connsiteX43" fmla="*/ 604358 w 2347825"/>
                  <a:gd name="connsiteY43" fmla="*/ 939132 h 1949235"/>
                  <a:gd name="connsiteX44" fmla="*/ 831839 w 2347825"/>
                  <a:gd name="connsiteY44" fmla="*/ 830604 h 1949235"/>
                  <a:gd name="connsiteX45" fmla="*/ 834496 w 2347825"/>
                  <a:gd name="connsiteY45" fmla="*/ 827562 h 1949235"/>
                  <a:gd name="connsiteX46" fmla="*/ 837153 w 2347825"/>
                  <a:gd name="connsiteY46" fmla="*/ 830604 h 1949235"/>
                  <a:gd name="connsiteX47" fmla="*/ 1064633 w 2347825"/>
                  <a:gd name="connsiteY47" fmla="*/ 939132 h 1949235"/>
                  <a:gd name="connsiteX48" fmla="*/ 1292114 w 2347825"/>
                  <a:gd name="connsiteY48" fmla="*/ 830604 h 1949235"/>
                  <a:gd name="connsiteX49" fmla="*/ 1294771 w 2347825"/>
                  <a:gd name="connsiteY49" fmla="*/ 827562 h 1949235"/>
                  <a:gd name="connsiteX50" fmla="*/ 1297428 w 2347825"/>
                  <a:gd name="connsiteY50" fmla="*/ 830604 h 1949235"/>
                  <a:gd name="connsiteX51" fmla="*/ 1405638 w 2347825"/>
                  <a:gd name="connsiteY51" fmla="*/ 910823 h 1949235"/>
                  <a:gd name="connsiteX52" fmla="*/ 1426613 w 2347825"/>
                  <a:gd name="connsiteY52" fmla="*/ 918385 h 1949235"/>
                  <a:gd name="connsiteX53" fmla="*/ 1421397 w 2347825"/>
                  <a:gd name="connsiteY53" fmla="*/ 879077 h 1949235"/>
                  <a:gd name="connsiteX54" fmla="*/ 1169479 w 2347825"/>
                  <a:gd name="connsiteY54" fmla="*/ 249126 h 1949235"/>
                  <a:gd name="connsiteX55" fmla="*/ 1064819 w 2347825"/>
                  <a:gd name="connsiteY55" fmla="*/ 103640 h 1949235"/>
                  <a:gd name="connsiteX56" fmla="*/ 973156 w 2347825"/>
                  <a:gd name="connsiteY56" fmla="*/ 0 h 194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347825" h="1949235">
                    <a:moveTo>
                      <a:pt x="973156" y="0"/>
                    </a:moveTo>
                    <a:lnTo>
                      <a:pt x="2347825" y="1192480"/>
                    </a:lnTo>
                    <a:lnTo>
                      <a:pt x="2347825" y="1949235"/>
                    </a:lnTo>
                    <a:lnTo>
                      <a:pt x="941247" y="1949235"/>
                    </a:lnTo>
                    <a:lnTo>
                      <a:pt x="0" y="1132735"/>
                    </a:lnTo>
                    <a:lnTo>
                      <a:pt x="2167" y="1134229"/>
                    </a:lnTo>
                    <a:cubicBezTo>
                      <a:pt x="46997" y="1160501"/>
                      <a:pt x="94663" y="1174655"/>
                      <a:pt x="144083" y="1174655"/>
                    </a:cubicBezTo>
                    <a:cubicBezTo>
                      <a:pt x="226448" y="1174655"/>
                      <a:pt x="303941" y="1135339"/>
                      <a:pt x="371563" y="1066126"/>
                    </a:cubicBezTo>
                    <a:lnTo>
                      <a:pt x="374219" y="1063085"/>
                    </a:lnTo>
                    <a:lnTo>
                      <a:pt x="376878" y="1066126"/>
                    </a:lnTo>
                    <a:cubicBezTo>
                      <a:pt x="444499" y="1135340"/>
                      <a:pt x="521991" y="1174655"/>
                      <a:pt x="604358" y="1174655"/>
                    </a:cubicBezTo>
                    <a:cubicBezTo>
                      <a:pt x="686723" y="1174655"/>
                      <a:pt x="764217" y="1135340"/>
                      <a:pt x="831837" y="1066126"/>
                    </a:cubicBezTo>
                    <a:lnTo>
                      <a:pt x="834495" y="1063085"/>
                    </a:lnTo>
                    <a:lnTo>
                      <a:pt x="837151" y="1066126"/>
                    </a:lnTo>
                    <a:cubicBezTo>
                      <a:pt x="904773" y="1135340"/>
                      <a:pt x="982266" y="1174655"/>
                      <a:pt x="1064633" y="1174655"/>
                    </a:cubicBezTo>
                    <a:cubicBezTo>
                      <a:pt x="1146998" y="1174655"/>
                      <a:pt x="1224492" y="1135340"/>
                      <a:pt x="1292112" y="1066126"/>
                    </a:cubicBezTo>
                    <a:lnTo>
                      <a:pt x="1294770" y="1063084"/>
                    </a:lnTo>
                    <a:lnTo>
                      <a:pt x="1297426" y="1066126"/>
                    </a:lnTo>
                    <a:cubicBezTo>
                      <a:pt x="1365048" y="1135339"/>
                      <a:pt x="1442541" y="1174655"/>
                      <a:pt x="1524906" y="1174655"/>
                    </a:cubicBezTo>
                    <a:cubicBezTo>
                      <a:pt x="1656694" y="1174655"/>
                      <a:pt x="1776003" y="1074009"/>
                      <a:pt x="1862366" y="911287"/>
                    </a:cubicBezTo>
                    <a:lnTo>
                      <a:pt x="1868250" y="899086"/>
                    </a:lnTo>
                    <a:lnTo>
                      <a:pt x="1779952" y="899086"/>
                    </a:lnTo>
                    <a:lnTo>
                      <a:pt x="1762456" y="921931"/>
                    </a:lnTo>
                    <a:cubicBezTo>
                      <a:pt x="1692503" y="997720"/>
                      <a:pt x="1611392" y="1041065"/>
                      <a:pt x="1524907" y="1041066"/>
                    </a:cubicBezTo>
                    <a:cubicBezTo>
                      <a:pt x="1442541" y="1041065"/>
                      <a:pt x="1365048" y="1001750"/>
                      <a:pt x="1297427" y="932538"/>
                    </a:cubicBezTo>
                    <a:lnTo>
                      <a:pt x="1294770" y="929494"/>
                    </a:lnTo>
                    <a:lnTo>
                      <a:pt x="1292113" y="932538"/>
                    </a:lnTo>
                    <a:cubicBezTo>
                      <a:pt x="1224492" y="1001750"/>
                      <a:pt x="1146999" y="1041066"/>
                      <a:pt x="1064633" y="1041065"/>
                    </a:cubicBezTo>
                    <a:cubicBezTo>
                      <a:pt x="982266" y="1041065"/>
                      <a:pt x="904773" y="1001750"/>
                      <a:pt x="837152" y="932538"/>
                    </a:cubicBezTo>
                    <a:lnTo>
                      <a:pt x="834495" y="929494"/>
                    </a:lnTo>
                    <a:lnTo>
                      <a:pt x="831838" y="932538"/>
                    </a:lnTo>
                    <a:cubicBezTo>
                      <a:pt x="764217" y="1001750"/>
                      <a:pt x="686724" y="1041066"/>
                      <a:pt x="604358" y="1041065"/>
                    </a:cubicBezTo>
                    <a:cubicBezTo>
                      <a:pt x="521991" y="1041065"/>
                      <a:pt x="444498" y="1001751"/>
                      <a:pt x="376878" y="932537"/>
                    </a:cubicBezTo>
                    <a:lnTo>
                      <a:pt x="374220" y="929495"/>
                    </a:lnTo>
                    <a:lnTo>
                      <a:pt x="371562" y="932537"/>
                    </a:lnTo>
                    <a:cubicBezTo>
                      <a:pt x="354657" y="949840"/>
                      <a:pt x="337136" y="965275"/>
                      <a:pt x="319074" y="978694"/>
                    </a:cubicBezTo>
                    <a:lnTo>
                      <a:pt x="311353" y="983414"/>
                    </a:lnTo>
                    <a:lnTo>
                      <a:pt x="238451" y="920174"/>
                    </a:lnTo>
                    <a:lnTo>
                      <a:pt x="238921" y="919633"/>
                    </a:lnTo>
                    <a:lnTo>
                      <a:pt x="263353" y="910823"/>
                    </a:lnTo>
                    <a:cubicBezTo>
                      <a:pt x="301475" y="892344"/>
                      <a:pt x="337753" y="865212"/>
                      <a:pt x="371564" y="830604"/>
                    </a:cubicBezTo>
                    <a:lnTo>
                      <a:pt x="374220" y="827563"/>
                    </a:lnTo>
                    <a:lnTo>
                      <a:pt x="376878" y="830604"/>
                    </a:lnTo>
                    <a:cubicBezTo>
                      <a:pt x="444500" y="899818"/>
                      <a:pt x="521992" y="939132"/>
                      <a:pt x="604358" y="939132"/>
                    </a:cubicBezTo>
                    <a:cubicBezTo>
                      <a:pt x="686724" y="939132"/>
                      <a:pt x="764217" y="899818"/>
                      <a:pt x="831839" y="830604"/>
                    </a:cubicBezTo>
                    <a:lnTo>
                      <a:pt x="834496" y="827562"/>
                    </a:lnTo>
                    <a:lnTo>
                      <a:pt x="837153" y="830604"/>
                    </a:lnTo>
                    <a:cubicBezTo>
                      <a:pt x="904773" y="899818"/>
                      <a:pt x="982267" y="939133"/>
                      <a:pt x="1064633" y="939132"/>
                    </a:cubicBezTo>
                    <a:cubicBezTo>
                      <a:pt x="1146999" y="939132"/>
                      <a:pt x="1224492" y="899817"/>
                      <a:pt x="1292114" y="830604"/>
                    </a:cubicBezTo>
                    <a:lnTo>
                      <a:pt x="1294771" y="827562"/>
                    </a:lnTo>
                    <a:lnTo>
                      <a:pt x="1297428" y="830604"/>
                    </a:lnTo>
                    <a:cubicBezTo>
                      <a:pt x="1331239" y="865211"/>
                      <a:pt x="1367516" y="892344"/>
                      <a:pt x="1405638" y="910823"/>
                    </a:cubicBezTo>
                    <a:lnTo>
                      <a:pt x="1426613" y="918385"/>
                    </a:lnTo>
                    <a:lnTo>
                      <a:pt x="1421397" y="879077"/>
                    </a:lnTo>
                    <a:cubicBezTo>
                      <a:pt x="1386171" y="672690"/>
                      <a:pt x="1302083" y="454027"/>
                      <a:pt x="1169479" y="249126"/>
                    </a:cubicBezTo>
                    <a:cubicBezTo>
                      <a:pt x="1136329" y="197901"/>
                      <a:pt x="1101323" y="149355"/>
                      <a:pt x="1064819" y="103640"/>
                    </a:cubicBezTo>
                    <a:lnTo>
                      <a:pt x="973156"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2" name="Group 51"/>
            <p:cNvGrpSpPr/>
            <p:nvPr/>
          </p:nvGrpSpPr>
          <p:grpSpPr>
            <a:xfrm>
              <a:off x="6183483" y="1766306"/>
              <a:ext cx="2002536" cy="2002536"/>
              <a:chOff x="135854" y="1376084"/>
              <a:chExt cx="3026665" cy="3026665"/>
            </a:xfrm>
          </p:grpSpPr>
          <p:sp>
            <p:nvSpPr>
              <p:cNvPr id="53" name="Rectangle 52"/>
              <p:cNvSpPr/>
              <p:nvPr/>
            </p:nvSpPr>
            <p:spPr>
              <a:xfrm>
                <a:off x="135854" y="1376084"/>
                <a:ext cx="3026664" cy="302666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reeform 53"/>
              <p:cNvSpPr/>
              <p:nvPr/>
            </p:nvSpPr>
            <p:spPr>
              <a:xfrm rot="15639646" flipH="1">
                <a:off x="975623" y="1755835"/>
                <a:ext cx="1347125" cy="2267163"/>
              </a:xfrm>
              <a:custGeom>
                <a:avLst/>
                <a:gdLst>
                  <a:gd name="connsiteX0" fmla="*/ 1342980 w 1984118"/>
                  <a:gd name="connsiteY0" fmla="*/ 1727695 h 3339199"/>
                  <a:gd name="connsiteX1" fmla="*/ 1495206 w 1984118"/>
                  <a:gd name="connsiteY1" fmla="*/ 2653306 h 3339199"/>
                  <a:gd name="connsiteX2" fmla="*/ 1594369 w 1984118"/>
                  <a:gd name="connsiteY2" fmla="*/ 2724459 h 3339199"/>
                  <a:gd name="connsiteX3" fmla="*/ 1665522 w 1984118"/>
                  <a:gd name="connsiteY3" fmla="*/ 2625296 h 3339199"/>
                  <a:gd name="connsiteX4" fmla="*/ 1513297 w 1984118"/>
                  <a:gd name="connsiteY4" fmla="*/ 1699685 h 3339199"/>
                  <a:gd name="connsiteX5" fmla="*/ 1414133 w 1984118"/>
                  <a:gd name="connsiteY5" fmla="*/ 1628532 h 3339199"/>
                  <a:gd name="connsiteX6" fmla="*/ 1342980 w 1984118"/>
                  <a:gd name="connsiteY6" fmla="*/ 1727695 h 3339199"/>
                  <a:gd name="connsiteX7" fmla="*/ 1089238 w 1984118"/>
                  <a:gd name="connsiteY7" fmla="*/ 1045028 h 3339199"/>
                  <a:gd name="connsiteX8" fmla="*/ 1236398 w 1984118"/>
                  <a:gd name="connsiteY8" fmla="*/ 1224570 h 3339199"/>
                  <a:gd name="connsiteX9" fmla="*/ 1283414 w 1984118"/>
                  <a:gd name="connsiteY9" fmla="*/ 1238650 h 3339199"/>
                  <a:gd name="connsiteX10" fmla="*/ 1336259 w 1984118"/>
                  <a:gd name="connsiteY10" fmla="*/ 1281822 h 3339199"/>
                  <a:gd name="connsiteX11" fmla="*/ 1522397 w 1984118"/>
                  <a:gd name="connsiteY11" fmla="*/ 1508921 h 3339199"/>
                  <a:gd name="connsiteX12" fmla="*/ 1558090 w 1984118"/>
                  <a:gd name="connsiteY12" fmla="*/ 1651113 h 3339199"/>
                  <a:gd name="connsiteX13" fmla="*/ 1552914 w 1984118"/>
                  <a:gd name="connsiteY13" fmla="*/ 1665795 h 3339199"/>
                  <a:gd name="connsiteX14" fmla="*/ 1594009 w 1984118"/>
                  <a:gd name="connsiteY14" fmla="*/ 1915664 h 3339199"/>
                  <a:gd name="connsiteX15" fmla="*/ 1599408 w 1984118"/>
                  <a:gd name="connsiteY15" fmla="*/ 1912802 h 3339199"/>
                  <a:gd name="connsiteX16" fmla="*/ 1637501 w 1984118"/>
                  <a:gd name="connsiteY16" fmla="*/ 1881580 h 3339199"/>
                  <a:gd name="connsiteX17" fmla="*/ 1681738 w 1984118"/>
                  <a:gd name="connsiteY17" fmla="*/ 1435293 h 3339199"/>
                  <a:gd name="connsiteX18" fmla="*/ 1439735 w 1984118"/>
                  <a:gd name="connsiteY18" fmla="*/ 1140037 h 3339199"/>
                  <a:gd name="connsiteX19" fmla="*/ 1104712 w 1984118"/>
                  <a:gd name="connsiteY19" fmla="*/ 1036826 h 3339199"/>
                  <a:gd name="connsiteX20" fmla="*/ 1155970 w 1984118"/>
                  <a:gd name="connsiteY20" fmla="*/ 1871405 h 3339199"/>
                  <a:gd name="connsiteX21" fmla="*/ 1198618 w 1984118"/>
                  <a:gd name="connsiteY21" fmla="*/ 1913911 h 3339199"/>
                  <a:gd name="connsiteX22" fmla="*/ 1250644 w 1984118"/>
                  <a:gd name="connsiteY22" fmla="*/ 1948235 h 3339199"/>
                  <a:gd name="connsiteX23" fmla="*/ 1338378 w 1984118"/>
                  <a:gd name="connsiteY23" fmla="*/ 1974510 h 3339199"/>
                  <a:gd name="connsiteX24" fmla="*/ 1304025 w 1984118"/>
                  <a:gd name="connsiteY24" fmla="*/ 1765626 h 3339199"/>
                  <a:gd name="connsiteX25" fmla="*/ 1294964 w 1984118"/>
                  <a:gd name="connsiteY25" fmla="*/ 1761404 h 3339199"/>
                  <a:gd name="connsiteX26" fmla="*/ 1256597 w 1984118"/>
                  <a:gd name="connsiteY26" fmla="*/ 1726780 h 3339199"/>
                  <a:gd name="connsiteX27" fmla="*/ 1255678 w 1984118"/>
                  <a:gd name="connsiteY27" fmla="*/ 1725659 h 3339199"/>
                  <a:gd name="connsiteX28" fmla="*/ 1247465 w 1984118"/>
                  <a:gd name="connsiteY28" fmla="*/ 1743892 h 3339199"/>
                  <a:gd name="connsiteX29" fmla="*/ 1243483 w 1984118"/>
                  <a:gd name="connsiteY29" fmla="*/ 2696792 h 3339199"/>
                  <a:gd name="connsiteX30" fmla="*/ 1305435 w 1984118"/>
                  <a:gd name="connsiteY30" fmla="*/ 3073494 h 3339199"/>
                  <a:gd name="connsiteX31" fmla="*/ 1669813 w 1984118"/>
                  <a:gd name="connsiteY31" fmla="*/ 3334948 h 3339199"/>
                  <a:gd name="connsiteX32" fmla="*/ 1718413 w 1984118"/>
                  <a:gd name="connsiteY32" fmla="*/ 3326955 h 3339199"/>
                  <a:gd name="connsiteX33" fmla="*/ 1979867 w 1984118"/>
                  <a:gd name="connsiteY33" fmla="*/ 2962577 h 3339199"/>
                  <a:gd name="connsiteX34" fmla="*/ 1917914 w 1984118"/>
                  <a:gd name="connsiteY34" fmla="*/ 2585876 h 3339199"/>
                  <a:gd name="connsiteX35" fmla="*/ 1679382 w 1984118"/>
                  <a:gd name="connsiteY35" fmla="*/ 2328981 h 3339199"/>
                  <a:gd name="connsiteX36" fmla="*/ 1661880 w 1984118"/>
                  <a:gd name="connsiteY36" fmla="*/ 2328347 h 3339199"/>
                  <a:gd name="connsiteX37" fmla="*/ 1699553 w 1984118"/>
                  <a:gd name="connsiteY37" fmla="*/ 2557416 h 3339199"/>
                  <a:gd name="connsiteX38" fmla="*/ 1733230 w 1984118"/>
                  <a:gd name="connsiteY38" fmla="*/ 2593118 h 3339199"/>
                  <a:gd name="connsiteX39" fmla="*/ 1757409 w 1984118"/>
                  <a:gd name="connsiteY39" fmla="*/ 2656928 h 3339199"/>
                  <a:gd name="connsiteX40" fmla="*/ 1805060 w 1984118"/>
                  <a:gd name="connsiteY40" fmla="*/ 2946670 h 3339199"/>
                  <a:gd name="connsiteX41" fmla="*/ 1727195 w 1984118"/>
                  <a:gd name="connsiteY41" fmla="*/ 3119937 h 3339199"/>
                  <a:gd name="connsiteX42" fmla="*/ 1663386 w 1984118"/>
                  <a:gd name="connsiteY42" fmla="*/ 3144116 h 3339199"/>
                  <a:gd name="connsiteX43" fmla="*/ 1595195 w 1984118"/>
                  <a:gd name="connsiteY43" fmla="*/ 3141645 h 3339199"/>
                  <a:gd name="connsiteX44" fmla="*/ 1465940 w 1984118"/>
                  <a:gd name="connsiteY44" fmla="*/ 3002441 h 3339199"/>
                  <a:gd name="connsiteX45" fmla="*/ 1418289 w 1984118"/>
                  <a:gd name="connsiteY45" fmla="*/ 2712701 h 3339199"/>
                  <a:gd name="connsiteX46" fmla="*/ 1420759 w 1984118"/>
                  <a:gd name="connsiteY46" fmla="*/ 2644508 h 3339199"/>
                  <a:gd name="connsiteX47" fmla="*/ 1441231 w 1984118"/>
                  <a:gd name="connsiteY47" fmla="*/ 2599896 h 3339199"/>
                  <a:gd name="connsiteX48" fmla="*/ 1403558 w 1984118"/>
                  <a:gd name="connsiteY48" fmla="*/ 2370830 h 3339199"/>
                  <a:gd name="connsiteX49" fmla="*/ 1387180 w 1984118"/>
                  <a:gd name="connsiteY49" fmla="*/ 2377037 h 3339199"/>
                  <a:gd name="connsiteX50" fmla="*/ 1243483 w 1984118"/>
                  <a:gd name="connsiteY50" fmla="*/ 2696792 h 3339199"/>
                  <a:gd name="connsiteX51" fmla="*/ 1042032 w 1984118"/>
                  <a:gd name="connsiteY51" fmla="*/ 2243597 h 3339199"/>
                  <a:gd name="connsiteX52" fmla="*/ 1111598 w 1984118"/>
                  <a:gd name="connsiteY52" fmla="*/ 2243597 h 3339199"/>
                  <a:gd name="connsiteX53" fmla="*/ 1094207 w 1984118"/>
                  <a:gd name="connsiteY53" fmla="*/ 2039232 h 3339199"/>
                  <a:gd name="connsiteX54" fmla="*/ 1059424 w 1984118"/>
                  <a:gd name="connsiteY54" fmla="*/ 2039232 h 3339199"/>
                  <a:gd name="connsiteX55" fmla="*/ 840610 w 1984118"/>
                  <a:gd name="connsiteY55" fmla="*/ 1401849 h 3339199"/>
                  <a:gd name="connsiteX56" fmla="*/ 911118 w 1984118"/>
                  <a:gd name="connsiteY56" fmla="*/ 1573308 h 3339199"/>
                  <a:gd name="connsiteX57" fmla="*/ 983921 w 1984118"/>
                  <a:gd name="connsiteY57" fmla="*/ 1662131 h 3339199"/>
                  <a:gd name="connsiteX58" fmla="*/ 1034764 w 1984118"/>
                  <a:gd name="connsiteY58" fmla="*/ 1591272 h 3339199"/>
                  <a:gd name="connsiteX59" fmla="*/ 1072825 w 1984118"/>
                  <a:gd name="connsiteY59" fmla="*/ 1555872 h 3339199"/>
                  <a:gd name="connsiteX60" fmla="*/ 1106329 w 1984118"/>
                  <a:gd name="connsiteY60" fmla="*/ 1543446 h 3339199"/>
                  <a:gd name="connsiteX61" fmla="*/ 1070459 w 1984118"/>
                  <a:gd name="connsiteY61" fmla="*/ 1499683 h 3339199"/>
                  <a:gd name="connsiteX62" fmla="*/ 1038502 w 1984118"/>
                  <a:gd name="connsiteY62" fmla="*/ 1439390 h 3339199"/>
                  <a:gd name="connsiteX63" fmla="*/ 1033925 w 1984118"/>
                  <a:gd name="connsiteY63" fmla="*/ 1390519 h 3339199"/>
                  <a:gd name="connsiteX64" fmla="*/ 886766 w 1984118"/>
                  <a:gd name="connsiteY64" fmla="*/ 1210979 h 3339199"/>
                  <a:gd name="connsiteX65" fmla="*/ 875686 w 1984118"/>
                  <a:gd name="connsiteY65" fmla="*/ 1224543 h 3339199"/>
                  <a:gd name="connsiteX66" fmla="*/ 840610 w 1984118"/>
                  <a:gd name="connsiteY66" fmla="*/ 1401849 h 3339199"/>
                  <a:gd name="connsiteX67" fmla="*/ 797305 w 1984118"/>
                  <a:gd name="connsiteY67" fmla="*/ 2311737 h 3339199"/>
                  <a:gd name="connsiteX68" fmla="*/ 920933 w 1984118"/>
                  <a:gd name="connsiteY68" fmla="*/ 2358355 h 3339199"/>
                  <a:gd name="connsiteX69" fmla="*/ 1026978 w 1984118"/>
                  <a:gd name="connsiteY69" fmla="*/ 1983517 h 3339199"/>
                  <a:gd name="connsiteX70" fmla="*/ 965164 w 1984118"/>
                  <a:gd name="connsiteY70" fmla="*/ 1960207 h 3339199"/>
                  <a:gd name="connsiteX71" fmla="*/ 496687 w 1984118"/>
                  <a:gd name="connsiteY71" fmla="*/ 654018 h 3339199"/>
                  <a:gd name="connsiteX72" fmla="*/ 512736 w 1984118"/>
                  <a:gd name="connsiteY72" fmla="*/ 684298 h 3339199"/>
                  <a:gd name="connsiteX73" fmla="*/ 1107373 w 1984118"/>
                  <a:gd name="connsiteY73" fmla="*/ 1409788 h 3339199"/>
                  <a:gd name="connsiteX74" fmla="*/ 1228827 w 1984118"/>
                  <a:gd name="connsiteY74" fmla="*/ 1421827 h 3339199"/>
                  <a:gd name="connsiteX75" fmla="*/ 1240866 w 1984118"/>
                  <a:gd name="connsiteY75" fmla="*/ 1300372 h 3339199"/>
                  <a:gd name="connsiteX76" fmla="*/ 646229 w 1984118"/>
                  <a:gd name="connsiteY76" fmla="*/ 574882 h 3339199"/>
                  <a:gd name="connsiteX77" fmla="*/ 524775 w 1984118"/>
                  <a:gd name="connsiteY77" fmla="*/ 562843 h 3339199"/>
                  <a:gd name="connsiteX78" fmla="*/ 496687 w 1984118"/>
                  <a:gd name="connsiteY78" fmla="*/ 654018 h 3339199"/>
                  <a:gd name="connsiteX79" fmla="*/ 640184 w 1984118"/>
                  <a:gd name="connsiteY79" fmla="*/ 1624936 h 3339199"/>
                  <a:gd name="connsiteX80" fmla="*/ 831045 w 1984118"/>
                  <a:gd name="connsiteY80" fmla="*/ 1700019 h 3339199"/>
                  <a:gd name="connsiteX81" fmla="*/ 846414 w 1984118"/>
                  <a:gd name="connsiteY81" fmla="*/ 1668952 h 3339199"/>
                  <a:gd name="connsiteX82" fmla="*/ 670922 w 1984118"/>
                  <a:gd name="connsiteY82" fmla="*/ 1562802 h 3339199"/>
                  <a:gd name="connsiteX83" fmla="*/ 470499 w 1984118"/>
                  <a:gd name="connsiteY83" fmla="*/ 1813555 h 3339199"/>
                  <a:gd name="connsiteX84" fmla="*/ 860000 w 1984118"/>
                  <a:gd name="connsiteY84" fmla="*/ 1819087 h 3339199"/>
                  <a:gd name="connsiteX85" fmla="*/ 866493 w 1984118"/>
                  <a:gd name="connsiteY85" fmla="*/ 1753579 h 3339199"/>
                  <a:gd name="connsiteX86" fmla="*/ 483485 w 1984118"/>
                  <a:gd name="connsiteY86" fmla="*/ 1682538 h 3339199"/>
                  <a:gd name="connsiteX87" fmla="*/ 1358 w 1984118"/>
                  <a:gd name="connsiteY87" fmla="*/ 377915 h 3339199"/>
                  <a:gd name="connsiteX88" fmla="*/ 71867 w 1984118"/>
                  <a:gd name="connsiteY88" fmla="*/ 549375 h 3339199"/>
                  <a:gd name="connsiteX89" fmla="*/ 313869 w 1984118"/>
                  <a:gd name="connsiteY89" fmla="*/ 844632 h 3339199"/>
                  <a:gd name="connsiteX90" fmla="*/ 648892 w 1984118"/>
                  <a:gd name="connsiteY90" fmla="*/ 947843 h 3339199"/>
                  <a:gd name="connsiteX91" fmla="*/ 664366 w 1984118"/>
                  <a:gd name="connsiteY91" fmla="*/ 939641 h 3339199"/>
                  <a:gd name="connsiteX92" fmla="*/ 517206 w 1984118"/>
                  <a:gd name="connsiteY92" fmla="*/ 760098 h 3339199"/>
                  <a:gd name="connsiteX93" fmla="*/ 470190 w 1984118"/>
                  <a:gd name="connsiteY93" fmla="*/ 746018 h 3339199"/>
                  <a:gd name="connsiteX94" fmla="*/ 417345 w 1984118"/>
                  <a:gd name="connsiteY94" fmla="*/ 702846 h 3339199"/>
                  <a:gd name="connsiteX95" fmla="*/ 231207 w 1984118"/>
                  <a:gd name="connsiteY95" fmla="*/ 475748 h 3339199"/>
                  <a:gd name="connsiteX96" fmla="*/ 212007 w 1984118"/>
                  <a:gd name="connsiteY96" fmla="*/ 286762 h 3339199"/>
                  <a:gd name="connsiteX97" fmla="*/ 255178 w 1984118"/>
                  <a:gd name="connsiteY97" fmla="*/ 233918 h 3339199"/>
                  <a:gd name="connsiteX98" fmla="*/ 315468 w 1984118"/>
                  <a:gd name="connsiteY98" fmla="*/ 201962 h 3339199"/>
                  <a:gd name="connsiteX99" fmla="*/ 497008 w 1984118"/>
                  <a:gd name="connsiteY99" fmla="*/ 257889 h 3339199"/>
                  <a:gd name="connsiteX100" fmla="*/ 683145 w 1984118"/>
                  <a:gd name="connsiteY100" fmla="*/ 484986 h 3339199"/>
                  <a:gd name="connsiteX101" fmla="*/ 715102 w 1984118"/>
                  <a:gd name="connsiteY101" fmla="*/ 545278 h 3339199"/>
                  <a:gd name="connsiteX102" fmla="*/ 719680 w 1984118"/>
                  <a:gd name="connsiteY102" fmla="*/ 594149 h 3339199"/>
                  <a:gd name="connsiteX103" fmla="*/ 866838 w 1984118"/>
                  <a:gd name="connsiteY103" fmla="*/ 773689 h 3339199"/>
                  <a:gd name="connsiteX104" fmla="*/ 877918 w 1984118"/>
                  <a:gd name="connsiteY104" fmla="*/ 760125 h 3339199"/>
                  <a:gd name="connsiteX105" fmla="*/ 842486 w 1984118"/>
                  <a:gd name="connsiteY105" fmla="*/ 411360 h 3339199"/>
                  <a:gd name="connsiteX106" fmla="*/ 600483 w 1984118"/>
                  <a:gd name="connsiteY106" fmla="*/ 116103 h 3339199"/>
                  <a:gd name="connsiteX107" fmla="*/ 154196 w 1984118"/>
                  <a:gd name="connsiteY107" fmla="*/ 71866 h 3339199"/>
                  <a:gd name="connsiteX108" fmla="*/ 116103 w 1984118"/>
                  <a:gd name="connsiteY108" fmla="*/ 103088 h 3339199"/>
                  <a:gd name="connsiteX109" fmla="*/ 1358 w 1984118"/>
                  <a:gd name="connsiteY109" fmla="*/ 377915 h 3339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1984118" h="3339199">
                    <a:moveTo>
                      <a:pt x="1342980" y="1727695"/>
                    </a:moveTo>
                    <a:lnTo>
                      <a:pt x="1495206" y="2653306"/>
                    </a:lnTo>
                    <a:cubicBezTo>
                      <a:pt x="1502941" y="2700338"/>
                      <a:pt x="1547338" y="2732194"/>
                      <a:pt x="1594369" y="2724459"/>
                    </a:cubicBezTo>
                    <a:cubicBezTo>
                      <a:pt x="1641400" y="2716725"/>
                      <a:pt x="1673257" y="2672328"/>
                      <a:pt x="1665522" y="2625296"/>
                    </a:cubicBezTo>
                    <a:lnTo>
                      <a:pt x="1513297" y="1699685"/>
                    </a:lnTo>
                    <a:cubicBezTo>
                      <a:pt x="1505562" y="1652654"/>
                      <a:pt x="1461165" y="1620798"/>
                      <a:pt x="1414133" y="1628532"/>
                    </a:cubicBezTo>
                    <a:cubicBezTo>
                      <a:pt x="1367102" y="1636267"/>
                      <a:pt x="1335246" y="1680664"/>
                      <a:pt x="1342980" y="1727695"/>
                    </a:cubicBezTo>
                    <a:close/>
                    <a:moveTo>
                      <a:pt x="1089238" y="1045028"/>
                    </a:moveTo>
                    <a:lnTo>
                      <a:pt x="1236398" y="1224570"/>
                    </a:lnTo>
                    <a:lnTo>
                      <a:pt x="1283414" y="1238650"/>
                    </a:lnTo>
                    <a:cubicBezTo>
                      <a:pt x="1303172" y="1249040"/>
                      <a:pt x="1321219" y="1263472"/>
                      <a:pt x="1336259" y="1281822"/>
                    </a:cubicBezTo>
                    <a:lnTo>
                      <a:pt x="1522397" y="1508921"/>
                    </a:lnTo>
                    <a:cubicBezTo>
                      <a:pt x="1556238" y="1550208"/>
                      <a:pt x="1567646" y="1602529"/>
                      <a:pt x="1558090" y="1651113"/>
                    </a:cubicBezTo>
                    <a:lnTo>
                      <a:pt x="1552914" y="1665795"/>
                    </a:lnTo>
                    <a:lnTo>
                      <a:pt x="1594009" y="1915664"/>
                    </a:lnTo>
                    <a:lnTo>
                      <a:pt x="1599408" y="1912802"/>
                    </a:lnTo>
                    <a:lnTo>
                      <a:pt x="1637501" y="1881580"/>
                    </a:lnTo>
                    <a:cubicBezTo>
                      <a:pt x="1772955" y="1770557"/>
                      <a:pt x="1792761" y="1570748"/>
                      <a:pt x="1681738" y="1435293"/>
                    </a:cubicBezTo>
                    <a:lnTo>
                      <a:pt x="1439735" y="1140037"/>
                    </a:lnTo>
                    <a:cubicBezTo>
                      <a:pt x="1356467" y="1038446"/>
                      <a:pt x="1223258" y="1001907"/>
                      <a:pt x="1104712" y="1036826"/>
                    </a:cubicBezTo>
                    <a:close/>
                    <a:moveTo>
                      <a:pt x="1155970" y="1871405"/>
                    </a:moveTo>
                    <a:lnTo>
                      <a:pt x="1198618" y="1913911"/>
                    </a:lnTo>
                    <a:cubicBezTo>
                      <a:pt x="1214972" y="1927199"/>
                      <a:pt x="1232413" y="1938650"/>
                      <a:pt x="1250644" y="1948235"/>
                    </a:cubicBezTo>
                    <a:lnTo>
                      <a:pt x="1338378" y="1974510"/>
                    </a:lnTo>
                    <a:lnTo>
                      <a:pt x="1304025" y="1765626"/>
                    </a:lnTo>
                    <a:lnTo>
                      <a:pt x="1294964" y="1761404"/>
                    </a:lnTo>
                    <a:cubicBezTo>
                      <a:pt x="1280848" y="1752102"/>
                      <a:pt x="1267877" y="1740542"/>
                      <a:pt x="1256597" y="1726780"/>
                    </a:cubicBezTo>
                    <a:lnTo>
                      <a:pt x="1255678" y="1725659"/>
                    </a:lnTo>
                    <a:lnTo>
                      <a:pt x="1247465" y="1743892"/>
                    </a:lnTo>
                    <a:close/>
                    <a:moveTo>
                      <a:pt x="1243483" y="2696792"/>
                    </a:moveTo>
                    <a:lnTo>
                      <a:pt x="1305435" y="3073494"/>
                    </a:lnTo>
                    <a:cubicBezTo>
                      <a:pt x="1333857" y="3246313"/>
                      <a:pt x="1496994" y="3363369"/>
                      <a:pt x="1669813" y="3334948"/>
                    </a:cubicBezTo>
                    <a:lnTo>
                      <a:pt x="1718413" y="3326955"/>
                    </a:lnTo>
                    <a:cubicBezTo>
                      <a:pt x="1891231" y="3298533"/>
                      <a:pt x="2008288" y="3135396"/>
                      <a:pt x="1979867" y="2962577"/>
                    </a:cubicBezTo>
                    <a:lnTo>
                      <a:pt x="1917914" y="2585876"/>
                    </a:lnTo>
                    <a:cubicBezTo>
                      <a:pt x="1896598" y="2456262"/>
                      <a:pt x="1799505" y="2358014"/>
                      <a:pt x="1679382" y="2328981"/>
                    </a:cubicBezTo>
                    <a:lnTo>
                      <a:pt x="1661880" y="2328347"/>
                    </a:lnTo>
                    <a:lnTo>
                      <a:pt x="1699553" y="2557416"/>
                    </a:lnTo>
                    <a:lnTo>
                      <a:pt x="1733230" y="2593118"/>
                    </a:lnTo>
                    <a:cubicBezTo>
                      <a:pt x="1745146" y="2611994"/>
                      <a:pt x="1753559" y="2633517"/>
                      <a:pt x="1757409" y="2656928"/>
                    </a:cubicBezTo>
                    <a:lnTo>
                      <a:pt x="1805060" y="2946670"/>
                    </a:lnTo>
                    <a:cubicBezTo>
                      <a:pt x="1816611" y="3016905"/>
                      <a:pt x="1783819" y="3084188"/>
                      <a:pt x="1727195" y="3119937"/>
                    </a:cubicBezTo>
                    <a:lnTo>
                      <a:pt x="1663386" y="3144116"/>
                    </a:lnTo>
                    <a:lnTo>
                      <a:pt x="1595195" y="3141645"/>
                    </a:lnTo>
                    <a:cubicBezTo>
                      <a:pt x="1530103" y="3125914"/>
                      <a:pt x="1477491" y="3072676"/>
                      <a:pt x="1465940" y="3002441"/>
                    </a:cubicBezTo>
                    <a:lnTo>
                      <a:pt x="1418289" y="2712701"/>
                    </a:lnTo>
                    <a:cubicBezTo>
                      <a:pt x="1414439" y="2689289"/>
                      <a:pt x="1415515" y="2666206"/>
                      <a:pt x="1420759" y="2644508"/>
                    </a:cubicBezTo>
                    <a:lnTo>
                      <a:pt x="1441231" y="2599896"/>
                    </a:lnTo>
                    <a:lnTo>
                      <a:pt x="1403558" y="2370830"/>
                    </a:lnTo>
                    <a:lnTo>
                      <a:pt x="1387180" y="2377037"/>
                    </a:lnTo>
                    <a:cubicBezTo>
                      <a:pt x="1282682" y="2443010"/>
                      <a:pt x="1222167" y="2567178"/>
                      <a:pt x="1243483" y="2696792"/>
                    </a:cubicBezTo>
                    <a:close/>
                    <a:moveTo>
                      <a:pt x="1042032" y="2243597"/>
                    </a:moveTo>
                    <a:lnTo>
                      <a:pt x="1111598" y="2243597"/>
                    </a:lnTo>
                    <a:lnTo>
                      <a:pt x="1094207" y="2039232"/>
                    </a:lnTo>
                    <a:lnTo>
                      <a:pt x="1059424" y="2039232"/>
                    </a:lnTo>
                    <a:close/>
                    <a:moveTo>
                      <a:pt x="840610" y="1401849"/>
                    </a:moveTo>
                    <a:cubicBezTo>
                      <a:pt x="846249" y="1462668"/>
                      <a:pt x="869485" y="1522513"/>
                      <a:pt x="911118" y="1573308"/>
                    </a:cubicBezTo>
                    <a:lnTo>
                      <a:pt x="983921" y="1662131"/>
                    </a:lnTo>
                    <a:lnTo>
                      <a:pt x="1034764" y="1591272"/>
                    </a:lnTo>
                    <a:cubicBezTo>
                      <a:pt x="1045301" y="1576589"/>
                      <a:pt x="1058314" y="1564735"/>
                      <a:pt x="1072825" y="1555872"/>
                    </a:cubicBezTo>
                    <a:lnTo>
                      <a:pt x="1106329" y="1543446"/>
                    </a:lnTo>
                    <a:lnTo>
                      <a:pt x="1070459" y="1499683"/>
                    </a:lnTo>
                    <a:cubicBezTo>
                      <a:pt x="1055419" y="1481333"/>
                      <a:pt x="1044809" y="1460804"/>
                      <a:pt x="1038502" y="1439390"/>
                    </a:cubicBezTo>
                    <a:lnTo>
                      <a:pt x="1033925" y="1390519"/>
                    </a:lnTo>
                    <a:lnTo>
                      <a:pt x="886766" y="1210979"/>
                    </a:lnTo>
                    <a:lnTo>
                      <a:pt x="875686" y="1224543"/>
                    </a:lnTo>
                    <a:cubicBezTo>
                      <a:pt x="846930" y="1279236"/>
                      <a:pt x="834971" y="1341028"/>
                      <a:pt x="840610" y="1401849"/>
                    </a:cubicBezTo>
                    <a:close/>
                    <a:moveTo>
                      <a:pt x="797305" y="2311737"/>
                    </a:moveTo>
                    <a:lnTo>
                      <a:pt x="920933" y="2358355"/>
                    </a:lnTo>
                    <a:lnTo>
                      <a:pt x="1026978" y="1983517"/>
                    </a:lnTo>
                    <a:lnTo>
                      <a:pt x="965164" y="1960207"/>
                    </a:lnTo>
                    <a:close/>
                    <a:moveTo>
                      <a:pt x="496687" y="654018"/>
                    </a:moveTo>
                    <a:cubicBezTo>
                      <a:pt x="499855" y="664771"/>
                      <a:pt x="505183" y="675082"/>
                      <a:pt x="512736" y="684298"/>
                    </a:cubicBezTo>
                    <a:lnTo>
                      <a:pt x="1107373" y="1409788"/>
                    </a:lnTo>
                    <a:cubicBezTo>
                      <a:pt x="1137587" y="1446650"/>
                      <a:pt x="1191965" y="1452040"/>
                      <a:pt x="1228827" y="1421827"/>
                    </a:cubicBezTo>
                    <a:cubicBezTo>
                      <a:pt x="1265690" y="1391612"/>
                      <a:pt x="1271080" y="1337235"/>
                      <a:pt x="1240866" y="1300372"/>
                    </a:cubicBezTo>
                    <a:lnTo>
                      <a:pt x="646229" y="574882"/>
                    </a:lnTo>
                    <a:cubicBezTo>
                      <a:pt x="616015" y="538020"/>
                      <a:pt x="561638" y="532629"/>
                      <a:pt x="524775" y="562843"/>
                    </a:cubicBezTo>
                    <a:cubicBezTo>
                      <a:pt x="497128" y="585504"/>
                      <a:pt x="487184" y="621756"/>
                      <a:pt x="496687" y="654018"/>
                    </a:cubicBezTo>
                    <a:close/>
                    <a:moveTo>
                      <a:pt x="640184" y="1624936"/>
                    </a:moveTo>
                    <a:lnTo>
                      <a:pt x="831045" y="1700019"/>
                    </a:lnTo>
                    <a:lnTo>
                      <a:pt x="846414" y="1668952"/>
                    </a:lnTo>
                    <a:lnTo>
                      <a:pt x="670922" y="1562802"/>
                    </a:lnTo>
                    <a:close/>
                    <a:moveTo>
                      <a:pt x="470499" y="1813555"/>
                    </a:moveTo>
                    <a:lnTo>
                      <a:pt x="860000" y="1819087"/>
                    </a:lnTo>
                    <a:lnTo>
                      <a:pt x="866493" y="1753579"/>
                    </a:lnTo>
                    <a:lnTo>
                      <a:pt x="483485" y="1682538"/>
                    </a:lnTo>
                    <a:close/>
                    <a:moveTo>
                      <a:pt x="1358" y="377915"/>
                    </a:moveTo>
                    <a:cubicBezTo>
                      <a:pt x="6997" y="438734"/>
                      <a:pt x="30233" y="498580"/>
                      <a:pt x="71867" y="549375"/>
                    </a:cubicBezTo>
                    <a:lnTo>
                      <a:pt x="313869" y="844632"/>
                    </a:lnTo>
                    <a:cubicBezTo>
                      <a:pt x="397137" y="946223"/>
                      <a:pt x="530346" y="982761"/>
                      <a:pt x="648892" y="947843"/>
                    </a:cubicBezTo>
                    <a:lnTo>
                      <a:pt x="664366" y="939641"/>
                    </a:lnTo>
                    <a:lnTo>
                      <a:pt x="517206" y="760098"/>
                    </a:lnTo>
                    <a:lnTo>
                      <a:pt x="470190" y="746018"/>
                    </a:lnTo>
                    <a:cubicBezTo>
                      <a:pt x="450432" y="735629"/>
                      <a:pt x="432385" y="721196"/>
                      <a:pt x="417345" y="702846"/>
                    </a:cubicBezTo>
                    <a:lnTo>
                      <a:pt x="231207" y="475748"/>
                    </a:lnTo>
                    <a:cubicBezTo>
                      <a:pt x="186086" y="420699"/>
                      <a:pt x="180844" y="346033"/>
                      <a:pt x="212007" y="286762"/>
                    </a:cubicBezTo>
                    <a:lnTo>
                      <a:pt x="255178" y="233918"/>
                    </a:lnTo>
                    <a:lnTo>
                      <a:pt x="315468" y="201962"/>
                    </a:lnTo>
                    <a:cubicBezTo>
                      <a:pt x="379705" y="183040"/>
                      <a:pt x="451887" y="202839"/>
                      <a:pt x="497008" y="257889"/>
                    </a:cubicBezTo>
                    <a:lnTo>
                      <a:pt x="683145" y="484986"/>
                    </a:lnTo>
                    <a:cubicBezTo>
                      <a:pt x="698185" y="503335"/>
                      <a:pt x="708795" y="523865"/>
                      <a:pt x="715102" y="545278"/>
                    </a:cubicBezTo>
                    <a:lnTo>
                      <a:pt x="719680" y="594149"/>
                    </a:lnTo>
                    <a:lnTo>
                      <a:pt x="866838" y="773689"/>
                    </a:lnTo>
                    <a:lnTo>
                      <a:pt x="877918" y="760125"/>
                    </a:lnTo>
                    <a:cubicBezTo>
                      <a:pt x="935430" y="650741"/>
                      <a:pt x="925753" y="512951"/>
                      <a:pt x="842486" y="411360"/>
                    </a:cubicBezTo>
                    <a:lnTo>
                      <a:pt x="600483" y="116103"/>
                    </a:lnTo>
                    <a:cubicBezTo>
                      <a:pt x="489460" y="-19352"/>
                      <a:pt x="289650" y="-39157"/>
                      <a:pt x="154196" y="71866"/>
                    </a:cubicBezTo>
                    <a:lnTo>
                      <a:pt x="116103" y="103088"/>
                    </a:lnTo>
                    <a:cubicBezTo>
                      <a:pt x="31444" y="172478"/>
                      <a:pt x="-8039" y="276549"/>
                      <a:pt x="1358" y="37791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a:off x="587614" y="2495572"/>
                <a:ext cx="2574905" cy="1907177"/>
              </a:xfrm>
              <a:custGeom>
                <a:avLst/>
                <a:gdLst>
                  <a:gd name="connsiteX0" fmla="*/ 111458 w 2574905"/>
                  <a:gd name="connsiteY0" fmla="*/ 291 h 1907177"/>
                  <a:gd name="connsiteX1" fmla="*/ 177914 w 2574905"/>
                  <a:gd name="connsiteY1" fmla="*/ 15650 h 1907177"/>
                  <a:gd name="connsiteX2" fmla="*/ 338916 w 2574905"/>
                  <a:gd name="connsiteY2" fmla="*/ 108605 h 1907177"/>
                  <a:gd name="connsiteX3" fmla="*/ 338917 w 2574905"/>
                  <a:gd name="connsiteY3" fmla="*/ 108603 h 1907177"/>
                  <a:gd name="connsiteX4" fmla="*/ 350570 w 2574905"/>
                  <a:gd name="connsiteY4" fmla="*/ 115332 h 1907177"/>
                  <a:gd name="connsiteX5" fmla="*/ 385315 w 2574905"/>
                  <a:gd name="connsiteY5" fmla="*/ 145978 h 1907177"/>
                  <a:gd name="connsiteX6" fmla="*/ 399928 w 2574905"/>
                  <a:gd name="connsiteY6" fmla="*/ 175925 h 1907177"/>
                  <a:gd name="connsiteX7" fmla="*/ 524463 w 2574905"/>
                  <a:gd name="connsiteY7" fmla="*/ 247827 h 1907177"/>
                  <a:gd name="connsiteX8" fmla="*/ 524464 w 2574905"/>
                  <a:gd name="connsiteY8" fmla="*/ 247827 h 1907177"/>
                  <a:gd name="connsiteX9" fmla="*/ 536427 w 2574905"/>
                  <a:gd name="connsiteY9" fmla="*/ 254735 h 1907177"/>
                  <a:gd name="connsiteX10" fmla="*/ 540217 w 2574905"/>
                  <a:gd name="connsiteY10" fmla="*/ 243464 h 1907177"/>
                  <a:gd name="connsiteX11" fmla="*/ 520025 w 2574905"/>
                  <a:gd name="connsiteY11" fmla="*/ 122422 h 1907177"/>
                  <a:gd name="connsiteX12" fmla="*/ 495814 w 2574905"/>
                  <a:gd name="connsiteY12" fmla="*/ 86963 h 1907177"/>
                  <a:gd name="connsiteX13" fmla="*/ 790798 w 2574905"/>
                  <a:gd name="connsiteY13" fmla="*/ 342851 h 1907177"/>
                  <a:gd name="connsiteX14" fmla="*/ 750582 w 2574905"/>
                  <a:gd name="connsiteY14" fmla="*/ 364918 h 1907177"/>
                  <a:gd name="connsiteX15" fmla="*/ 742716 w 2574905"/>
                  <a:gd name="connsiteY15" fmla="*/ 373837 h 1907177"/>
                  <a:gd name="connsiteX16" fmla="*/ 753060 w 2574905"/>
                  <a:gd name="connsiteY16" fmla="*/ 379809 h 1907177"/>
                  <a:gd name="connsiteX17" fmla="*/ 753060 w 2574905"/>
                  <a:gd name="connsiteY17" fmla="*/ 379807 h 1907177"/>
                  <a:gd name="connsiteX18" fmla="*/ 879215 w 2574905"/>
                  <a:gd name="connsiteY18" fmla="*/ 452643 h 1907177"/>
                  <a:gd name="connsiteX19" fmla="*/ 912459 w 2574905"/>
                  <a:gd name="connsiteY19" fmla="*/ 450325 h 1907177"/>
                  <a:gd name="connsiteX20" fmla="*/ 945074 w 2574905"/>
                  <a:gd name="connsiteY20" fmla="*/ 461291 h 1907177"/>
                  <a:gd name="connsiteX21" fmla="*/ 956375 w 2574905"/>
                  <a:gd name="connsiteY21" fmla="*/ 465091 h 1907177"/>
                  <a:gd name="connsiteX22" fmla="*/ 989646 w 2574905"/>
                  <a:gd name="connsiteY22" fmla="*/ 484301 h 1907177"/>
                  <a:gd name="connsiteX23" fmla="*/ 994279 w 2574905"/>
                  <a:gd name="connsiteY23" fmla="*/ 460486 h 1907177"/>
                  <a:gd name="connsiteX24" fmla="*/ 1013802 w 2574905"/>
                  <a:gd name="connsiteY24" fmla="*/ 431086 h 1907177"/>
                  <a:gd name="connsiteX25" fmla="*/ 1013803 w 2574905"/>
                  <a:gd name="connsiteY25" fmla="*/ 431086 h 1907177"/>
                  <a:gd name="connsiteX26" fmla="*/ 1053510 w 2574905"/>
                  <a:gd name="connsiteY26" fmla="*/ 391379 h 1907177"/>
                  <a:gd name="connsiteX27" fmla="*/ 1188114 w 2574905"/>
                  <a:gd name="connsiteY27" fmla="*/ 508143 h 1907177"/>
                  <a:gd name="connsiteX28" fmla="*/ 1159189 w 2574905"/>
                  <a:gd name="connsiteY28" fmla="*/ 537066 h 1907177"/>
                  <a:gd name="connsiteX29" fmla="*/ 1139486 w 2574905"/>
                  <a:gd name="connsiteY29" fmla="*/ 556770 h 1907177"/>
                  <a:gd name="connsiteX30" fmla="*/ 1128177 w 2574905"/>
                  <a:gd name="connsiteY30" fmla="*/ 564282 h 1907177"/>
                  <a:gd name="connsiteX31" fmla="*/ 1129029 w 2574905"/>
                  <a:gd name="connsiteY31" fmla="*/ 564774 h 1907177"/>
                  <a:gd name="connsiteX32" fmla="*/ 1156452 w 2574905"/>
                  <a:gd name="connsiteY32" fmla="*/ 586663 h 1907177"/>
                  <a:gd name="connsiteX33" fmla="*/ 1160280 w 2574905"/>
                  <a:gd name="connsiteY33" fmla="*/ 592268 h 1907177"/>
                  <a:gd name="connsiteX34" fmla="*/ 1236608 w 2574905"/>
                  <a:gd name="connsiteY34" fmla="*/ 592269 h 1907177"/>
                  <a:gd name="connsiteX35" fmla="*/ 1285489 w 2574905"/>
                  <a:gd name="connsiteY35" fmla="*/ 592268 h 1907177"/>
                  <a:gd name="connsiteX36" fmla="*/ 1285491 w 2574905"/>
                  <a:gd name="connsiteY36" fmla="*/ 592269 h 1907177"/>
                  <a:gd name="connsiteX37" fmla="*/ 1304005 w 2574905"/>
                  <a:gd name="connsiteY37" fmla="*/ 592268 h 1907177"/>
                  <a:gd name="connsiteX38" fmla="*/ 1276736 w 2574905"/>
                  <a:gd name="connsiteY38" fmla="*/ 536386 h 1907177"/>
                  <a:gd name="connsiteX39" fmla="*/ 1252660 w 2574905"/>
                  <a:gd name="connsiteY39" fmla="*/ 510345 h 1907177"/>
                  <a:gd name="connsiteX40" fmla="*/ 1382004 w 2574905"/>
                  <a:gd name="connsiteY40" fmla="*/ 622546 h 1907177"/>
                  <a:gd name="connsiteX41" fmla="*/ 1139157 w 2574905"/>
                  <a:gd name="connsiteY41" fmla="*/ 622546 h 1907177"/>
                  <a:gd name="connsiteX42" fmla="*/ 1118122 w 2574905"/>
                  <a:gd name="connsiteY42" fmla="*/ 626794 h 1907177"/>
                  <a:gd name="connsiteX43" fmla="*/ 1118123 w 2574905"/>
                  <a:gd name="connsiteY43" fmla="*/ 626795 h 1907177"/>
                  <a:gd name="connsiteX44" fmla="*/ 1116349 w 2574905"/>
                  <a:gd name="connsiteY44" fmla="*/ 627152 h 1907177"/>
                  <a:gd name="connsiteX45" fmla="*/ 1095979 w 2574905"/>
                  <a:gd name="connsiteY45" fmla="*/ 643928 h 1907177"/>
                  <a:gd name="connsiteX46" fmla="*/ 1090219 w 2574905"/>
                  <a:gd name="connsiteY46" fmla="*/ 657830 h 1907177"/>
                  <a:gd name="connsiteX47" fmla="*/ 1080563 w 2574905"/>
                  <a:gd name="connsiteY47" fmla="*/ 681141 h 1907177"/>
                  <a:gd name="connsiteX48" fmla="*/ 1139160 w 2574905"/>
                  <a:gd name="connsiteY48" fmla="*/ 739736 h 1907177"/>
                  <a:gd name="connsiteX49" fmla="*/ 1455090 w 2574905"/>
                  <a:gd name="connsiteY49" fmla="*/ 739736 h 1907177"/>
                  <a:gd name="connsiteX50" fmla="*/ 1776048 w 2574905"/>
                  <a:gd name="connsiteY50" fmla="*/ 739736 h 1907177"/>
                  <a:gd name="connsiteX51" fmla="*/ 1834644 w 2574905"/>
                  <a:gd name="connsiteY51" fmla="*/ 681141 h 1907177"/>
                  <a:gd name="connsiteX52" fmla="*/ 1776047 w 2574905"/>
                  <a:gd name="connsiteY52" fmla="*/ 622546 h 1907177"/>
                  <a:gd name="connsiteX53" fmla="*/ 1605741 w 2574905"/>
                  <a:gd name="connsiteY53" fmla="*/ 622546 h 1907177"/>
                  <a:gd name="connsiteX54" fmla="*/ 1605742 w 2574905"/>
                  <a:gd name="connsiteY54" fmla="*/ 622545 h 1907177"/>
                  <a:gd name="connsiteX55" fmla="*/ 1515457 w 2574905"/>
                  <a:gd name="connsiteY55" fmla="*/ 622545 h 1907177"/>
                  <a:gd name="connsiteX56" fmla="*/ 1515458 w 2574905"/>
                  <a:gd name="connsiteY56" fmla="*/ 622546 h 1907177"/>
                  <a:gd name="connsiteX57" fmla="*/ 1425667 w 2574905"/>
                  <a:gd name="connsiteY57" fmla="*/ 622547 h 1907177"/>
                  <a:gd name="connsiteX58" fmla="*/ 1047572 w 2574905"/>
                  <a:gd name="connsiteY58" fmla="*/ 294562 h 1907177"/>
                  <a:gd name="connsiteX59" fmla="*/ 1064212 w 2574905"/>
                  <a:gd name="connsiteY59" fmla="*/ 282622 h 1907177"/>
                  <a:gd name="connsiteX60" fmla="*/ 1000543 w 2574905"/>
                  <a:gd name="connsiteY60" fmla="*/ 175875 h 1907177"/>
                  <a:gd name="connsiteX61" fmla="*/ 1085687 w 2574905"/>
                  <a:gd name="connsiteY61" fmla="*/ 249735 h 1907177"/>
                  <a:gd name="connsiteX62" fmla="*/ 1104000 w 2574905"/>
                  <a:gd name="connsiteY62" fmla="*/ 300469 h 1907177"/>
                  <a:gd name="connsiteX63" fmla="*/ 1124739 w 2574905"/>
                  <a:gd name="connsiteY63" fmla="*/ 294912 h 1907177"/>
                  <a:gd name="connsiteX64" fmla="*/ 1124738 w 2574905"/>
                  <a:gd name="connsiteY64" fmla="*/ 294911 h 1907177"/>
                  <a:gd name="connsiteX65" fmla="*/ 1147172 w 2574905"/>
                  <a:gd name="connsiteY65" fmla="*/ 288900 h 1907177"/>
                  <a:gd name="connsiteX66" fmla="*/ 1100749 w 2574905"/>
                  <a:gd name="connsiteY66" fmla="*/ 29670 h 1907177"/>
                  <a:gd name="connsiteX67" fmla="*/ 1369533 w 2574905"/>
                  <a:gd name="connsiteY67" fmla="*/ 262832 h 1907177"/>
                  <a:gd name="connsiteX68" fmla="*/ 1253303 w 2574905"/>
                  <a:gd name="connsiteY68" fmla="*/ 343807 h 1907177"/>
                  <a:gd name="connsiteX69" fmla="*/ 1275730 w 2574905"/>
                  <a:gd name="connsiteY69" fmla="*/ 382651 h 1907177"/>
                  <a:gd name="connsiteX70" fmla="*/ 1426246 w 2574905"/>
                  <a:gd name="connsiteY70" fmla="*/ 312030 h 1907177"/>
                  <a:gd name="connsiteX71" fmla="*/ 1515170 w 2574905"/>
                  <a:gd name="connsiteY71" fmla="*/ 270306 h 1907177"/>
                  <a:gd name="connsiteX72" fmla="*/ 1475980 w 2574905"/>
                  <a:gd name="connsiteY72" fmla="*/ 202428 h 1907177"/>
                  <a:gd name="connsiteX73" fmla="*/ 1762890 w 2574905"/>
                  <a:gd name="connsiteY73" fmla="*/ 451312 h 1907177"/>
                  <a:gd name="connsiteX74" fmla="*/ 1713420 w 2574905"/>
                  <a:gd name="connsiteY74" fmla="*/ 458791 h 1907177"/>
                  <a:gd name="connsiteX75" fmla="*/ 1611304 w 2574905"/>
                  <a:gd name="connsiteY75" fmla="*/ 527463 h 1907177"/>
                  <a:gd name="connsiteX76" fmla="*/ 1605206 w 2574905"/>
                  <a:gd name="connsiteY76" fmla="*/ 537512 h 1907177"/>
                  <a:gd name="connsiteX77" fmla="*/ 1579057 w 2574905"/>
                  <a:gd name="connsiteY77" fmla="*/ 580613 h 1907177"/>
                  <a:gd name="connsiteX78" fmla="*/ 1576703 w 2574905"/>
                  <a:gd name="connsiteY78" fmla="*/ 592268 h 1907177"/>
                  <a:gd name="connsiteX79" fmla="*/ 1734318 w 2574905"/>
                  <a:gd name="connsiteY79" fmla="*/ 592269 h 1907177"/>
                  <a:gd name="connsiteX80" fmla="*/ 1742749 w 2574905"/>
                  <a:gd name="connsiteY80" fmla="*/ 586585 h 1907177"/>
                  <a:gd name="connsiteX81" fmla="*/ 1742749 w 2574905"/>
                  <a:gd name="connsiteY81" fmla="*/ 586586 h 1907177"/>
                  <a:gd name="connsiteX82" fmla="*/ 1761951 w 2574905"/>
                  <a:gd name="connsiteY82" fmla="*/ 573639 h 1907177"/>
                  <a:gd name="connsiteX83" fmla="*/ 1807364 w 2574905"/>
                  <a:gd name="connsiteY83" fmla="*/ 564471 h 1907177"/>
                  <a:gd name="connsiteX84" fmla="*/ 2006729 w 2574905"/>
                  <a:gd name="connsiteY84" fmla="*/ 564471 h 1907177"/>
                  <a:gd name="connsiteX85" fmla="*/ 2114229 w 2574905"/>
                  <a:gd name="connsiteY85" fmla="*/ 635730 h 1907177"/>
                  <a:gd name="connsiteX86" fmla="*/ 2123398 w 2574905"/>
                  <a:gd name="connsiteY86" fmla="*/ 681142 h 1907177"/>
                  <a:gd name="connsiteX87" fmla="*/ 2114230 w 2574905"/>
                  <a:gd name="connsiteY87" fmla="*/ 726554 h 1907177"/>
                  <a:gd name="connsiteX88" fmla="*/ 2006729 w 2574905"/>
                  <a:gd name="connsiteY88" fmla="*/ 797811 h 1907177"/>
                  <a:gd name="connsiteX89" fmla="*/ 1807363 w 2574905"/>
                  <a:gd name="connsiteY89" fmla="*/ 797811 h 1907177"/>
                  <a:gd name="connsiteX90" fmla="*/ 1761951 w 2574905"/>
                  <a:gd name="connsiteY90" fmla="*/ 788643 h 1907177"/>
                  <a:gd name="connsiteX91" fmla="*/ 1734321 w 2574905"/>
                  <a:gd name="connsiteY91" fmla="*/ 770014 h 1907177"/>
                  <a:gd name="connsiteX92" fmla="*/ 1576704 w 2574905"/>
                  <a:gd name="connsiteY92" fmla="*/ 770014 h 1907177"/>
                  <a:gd name="connsiteX93" fmla="*/ 1579058 w 2574905"/>
                  <a:gd name="connsiteY93" fmla="*/ 781671 h 1907177"/>
                  <a:gd name="connsiteX94" fmla="*/ 1777446 w 2574905"/>
                  <a:gd name="connsiteY94" fmla="*/ 913171 h 1907177"/>
                  <a:gd name="connsiteX95" fmla="*/ 2036645 w 2574905"/>
                  <a:gd name="connsiteY95" fmla="*/ 913172 h 1907177"/>
                  <a:gd name="connsiteX96" fmla="*/ 2251955 w 2574905"/>
                  <a:gd name="connsiteY96" fmla="*/ 697862 h 1907177"/>
                  <a:gd name="connsiteX97" fmla="*/ 2251956 w 2574905"/>
                  <a:gd name="connsiteY97" fmla="*/ 664421 h 1907177"/>
                  <a:gd name="connsiteX98" fmla="*/ 2235034 w 2574905"/>
                  <a:gd name="connsiteY98" fmla="*/ 580613 h 1907177"/>
                  <a:gd name="connsiteX99" fmla="*/ 2200214 w 2574905"/>
                  <a:gd name="connsiteY99" fmla="*/ 528969 h 1907177"/>
                  <a:gd name="connsiteX100" fmla="*/ 2574905 w 2574905"/>
                  <a:gd name="connsiteY100" fmla="*/ 854001 h 1907177"/>
                  <a:gd name="connsiteX101" fmla="*/ 2574905 w 2574905"/>
                  <a:gd name="connsiteY101" fmla="*/ 1907177 h 1907177"/>
                  <a:gd name="connsiteX102" fmla="*/ 1834772 w 2574905"/>
                  <a:gd name="connsiteY102" fmla="*/ 1907177 h 1907177"/>
                  <a:gd name="connsiteX103" fmla="*/ 2 w 2574905"/>
                  <a:gd name="connsiteY103" fmla="*/ 315576 h 1907177"/>
                  <a:gd name="connsiteX104" fmla="*/ 8 w 2574905"/>
                  <a:gd name="connsiteY104" fmla="*/ 315579 h 1907177"/>
                  <a:gd name="connsiteX105" fmla="*/ 0 w 2574905"/>
                  <a:gd name="connsiteY105" fmla="*/ 315572 h 1907177"/>
                  <a:gd name="connsiteX106" fmla="*/ 202128 w 2574905"/>
                  <a:gd name="connsiteY106" fmla="*/ 432273 h 1907177"/>
                  <a:gd name="connsiteX107" fmla="*/ 385190 w 2574905"/>
                  <a:gd name="connsiteY107" fmla="*/ 447488 h 1907177"/>
                  <a:gd name="connsiteX108" fmla="*/ 439689 w 2574905"/>
                  <a:gd name="connsiteY108" fmla="*/ 417584 h 1907177"/>
                  <a:gd name="connsiteX109" fmla="*/ 447555 w 2574905"/>
                  <a:gd name="connsiteY109" fmla="*/ 408666 h 1907177"/>
                  <a:gd name="connsiteX110" fmla="*/ 311058 w 2574905"/>
                  <a:gd name="connsiteY110" fmla="*/ 329859 h 1907177"/>
                  <a:gd name="connsiteX111" fmla="*/ 277812 w 2574905"/>
                  <a:gd name="connsiteY111" fmla="*/ 332176 h 1907177"/>
                  <a:gd name="connsiteX112" fmla="*/ 233897 w 2574905"/>
                  <a:gd name="connsiteY112" fmla="*/ 317410 h 1907177"/>
                  <a:gd name="connsiteX113" fmla="*/ 61245 w 2574905"/>
                  <a:gd name="connsiteY113" fmla="*/ 217728 h 1907177"/>
                  <a:gd name="connsiteX114" fmla="*/ 3774 w 2574905"/>
                  <a:gd name="connsiteY114" fmla="*/ 102266 h 1907177"/>
                  <a:gd name="connsiteX115" fmla="*/ 18539 w 2574905"/>
                  <a:gd name="connsiteY115" fmla="*/ 58354 h 1907177"/>
                  <a:gd name="connsiteX116" fmla="*/ 49186 w 2574905"/>
                  <a:gd name="connsiteY116" fmla="*/ 23609 h 1907177"/>
                  <a:gd name="connsiteX117" fmla="*/ 111458 w 2574905"/>
                  <a:gd name="connsiteY117" fmla="*/ 291 h 1907177"/>
                  <a:gd name="connsiteX118" fmla="*/ 326597 w 2574905"/>
                  <a:gd name="connsiteY118" fmla="*/ 173868 h 1907177"/>
                  <a:gd name="connsiteX119" fmla="*/ 293656 w 2574905"/>
                  <a:gd name="connsiteY119" fmla="*/ 179362 h 1907177"/>
                  <a:gd name="connsiteX120" fmla="*/ 289228 w 2574905"/>
                  <a:gd name="connsiteY120" fmla="*/ 183494 h 1907177"/>
                  <a:gd name="connsiteX121" fmla="*/ 268610 w 2574905"/>
                  <a:gd name="connsiteY121" fmla="*/ 202729 h 1907177"/>
                  <a:gd name="connsiteX122" fmla="*/ 290058 w 2574905"/>
                  <a:gd name="connsiteY122" fmla="*/ 282772 h 1907177"/>
                  <a:gd name="connsiteX123" fmla="*/ 827743 w 2574905"/>
                  <a:gd name="connsiteY123" fmla="*/ 593205 h 1907177"/>
                  <a:gd name="connsiteX124" fmla="*/ 827744 w 2574905"/>
                  <a:gd name="connsiteY124" fmla="*/ 593204 h 1907177"/>
                  <a:gd name="connsiteX125" fmla="*/ 841621 w 2574905"/>
                  <a:gd name="connsiteY125" fmla="*/ 601217 h 1907177"/>
                  <a:gd name="connsiteX126" fmla="*/ 906271 w 2574905"/>
                  <a:gd name="connsiteY126" fmla="*/ 597219 h 1907177"/>
                  <a:gd name="connsiteX127" fmla="*/ 921662 w 2574905"/>
                  <a:gd name="connsiteY127" fmla="*/ 579770 h 1907177"/>
                  <a:gd name="connsiteX128" fmla="*/ 926920 w 2574905"/>
                  <a:gd name="connsiteY128" fmla="*/ 539831 h 1907177"/>
                  <a:gd name="connsiteX129" fmla="*/ 923044 w 2574905"/>
                  <a:gd name="connsiteY129" fmla="*/ 529481 h 1907177"/>
                  <a:gd name="connsiteX130" fmla="*/ 900214 w 2574905"/>
                  <a:gd name="connsiteY130" fmla="*/ 499729 h 1907177"/>
                  <a:gd name="connsiteX131" fmla="*/ 348652 w 2574905"/>
                  <a:gd name="connsiteY131" fmla="*/ 181283 h 1907177"/>
                  <a:gd name="connsiteX132" fmla="*/ 326597 w 2574905"/>
                  <a:gd name="connsiteY132" fmla="*/ 173868 h 1907177"/>
                  <a:gd name="connsiteX133" fmla="*/ 653845 w 2574905"/>
                  <a:gd name="connsiteY133" fmla="*/ 527768 h 1907177"/>
                  <a:gd name="connsiteX134" fmla="*/ 650054 w 2574905"/>
                  <a:gd name="connsiteY134" fmla="*/ 539038 h 1907177"/>
                  <a:gd name="connsiteX135" fmla="*/ 756115 w 2574905"/>
                  <a:gd name="connsiteY135" fmla="*/ 752116 h 1907177"/>
                  <a:gd name="connsiteX136" fmla="*/ 980587 w 2574905"/>
                  <a:gd name="connsiteY136" fmla="*/ 881715 h 1907177"/>
                  <a:gd name="connsiteX137" fmla="*/ 1030576 w 2574905"/>
                  <a:gd name="connsiteY137" fmla="*/ 902750 h 1907177"/>
                  <a:gd name="connsiteX138" fmla="*/ 1070735 w 2574905"/>
                  <a:gd name="connsiteY138" fmla="*/ 908768 h 1907177"/>
                  <a:gd name="connsiteX139" fmla="*/ 1110107 w 2574905"/>
                  <a:gd name="connsiteY139" fmla="*/ 907912 h 1907177"/>
                  <a:gd name="connsiteX140" fmla="*/ 1128192 w 2574905"/>
                  <a:gd name="connsiteY140" fmla="*/ 906203 h 1907177"/>
                  <a:gd name="connsiteX141" fmla="*/ 1182665 w 2574905"/>
                  <a:gd name="connsiteY141" fmla="*/ 888776 h 1907177"/>
                  <a:gd name="connsiteX142" fmla="*/ 1182669 w 2574905"/>
                  <a:gd name="connsiteY142" fmla="*/ 888774 h 1907177"/>
                  <a:gd name="connsiteX143" fmla="*/ 1182672 w 2574905"/>
                  <a:gd name="connsiteY143" fmla="*/ 888773 h 1907177"/>
                  <a:gd name="connsiteX144" fmla="*/ 1223640 w 2574905"/>
                  <a:gd name="connsiteY144" fmla="*/ 860800 h 1907177"/>
                  <a:gd name="connsiteX145" fmla="*/ 1274704 w 2574905"/>
                  <a:gd name="connsiteY145" fmla="*/ 802907 h 1907177"/>
                  <a:gd name="connsiteX146" fmla="*/ 1290200 w 2574905"/>
                  <a:gd name="connsiteY146" fmla="*/ 776066 h 1907177"/>
                  <a:gd name="connsiteX147" fmla="*/ 1291426 w 2574905"/>
                  <a:gd name="connsiteY147" fmla="*/ 773946 h 1907177"/>
                  <a:gd name="connsiteX148" fmla="*/ 1292748 w 2574905"/>
                  <a:gd name="connsiteY148" fmla="*/ 770013 h 1907177"/>
                  <a:gd name="connsiteX149" fmla="*/ 1283222 w 2574905"/>
                  <a:gd name="connsiteY149" fmla="*/ 770013 h 1907177"/>
                  <a:gd name="connsiteX150" fmla="*/ 1283224 w 2574905"/>
                  <a:gd name="connsiteY150" fmla="*/ 770015 h 1907177"/>
                  <a:gd name="connsiteX151" fmla="*/ 1120818 w 2574905"/>
                  <a:gd name="connsiteY151" fmla="*/ 770013 h 1907177"/>
                  <a:gd name="connsiteX152" fmla="*/ 1111551 w 2574905"/>
                  <a:gd name="connsiteY152" fmla="*/ 775098 h 1907177"/>
                  <a:gd name="connsiteX153" fmla="*/ 1012356 w 2574905"/>
                  <a:gd name="connsiteY153" fmla="*/ 766852 h 1907177"/>
                  <a:gd name="connsiteX154" fmla="*/ 839701 w 2574905"/>
                  <a:gd name="connsiteY154" fmla="*/ 667170 h 1907177"/>
                  <a:gd name="connsiteX155" fmla="*/ 804957 w 2574905"/>
                  <a:gd name="connsiteY155" fmla="*/ 636523 h 1907177"/>
                  <a:gd name="connsiteX156" fmla="*/ 790343 w 2574905"/>
                  <a:gd name="connsiteY156" fmla="*/ 606576 h 1907177"/>
                  <a:gd name="connsiteX157" fmla="*/ 653845 w 2574905"/>
                  <a:gd name="connsiteY157" fmla="*/ 527768 h 1907177"/>
                  <a:gd name="connsiteX158" fmla="*/ 1451631 w 2574905"/>
                  <a:gd name="connsiteY158" fmla="*/ 364081 h 1907177"/>
                  <a:gd name="connsiteX159" fmla="*/ 1396610 w 2574905"/>
                  <a:gd name="connsiteY159" fmla="*/ 378007 h 1907177"/>
                  <a:gd name="connsiteX160" fmla="*/ 1316631 w 2574905"/>
                  <a:gd name="connsiteY160" fmla="*/ 398251 h 1907177"/>
                  <a:gd name="connsiteX161" fmla="*/ 1320463 w 2574905"/>
                  <a:gd name="connsiteY161" fmla="*/ 421554 h 1907177"/>
                  <a:gd name="connsiteX162" fmla="*/ 1459295 w 2574905"/>
                  <a:gd name="connsiteY162" fmla="*/ 410687 h 1907177"/>
                  <a:gd name="connsiteX163" fmla="*/ 1451631 w 2574905"/>
                  <a:gd name="connsiteY163" fmla="*/ 364081 h 190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2574905" h="1907177">
                    <a:moveTo>
                      <a:pt x="111458" y="291"/>
                    </a:moveTo>
                    <a:cubicBezTo>
                      <a:pt x="133875" y="-1294"/>
                      <a:pt x="156988" y="3568"/>
                      <a:pt x="177914" y="15650"/>
                    </a:cubicBezTo>
                    <a:lnTo>
                      <a:pt x="338916" y="108605"/>
                    </a:lnTo>
                    <a:lnTo>
                      <a:pt x="338917" y="108603"/>
                    </a:lnTo>
                    <a:lnTo>
                      <a:pt x="350570" y="115332"/>
                    </a:lnTo>
                    <a:cubicBezTo>
                      <a:pt x="364520" y="123386"/>
                      <a:pt x="376177" y="133885"/>
                      <a:pt x="385315" y="145978"/>
                    </a:cubicBezTo>
                    <a:lnTo>
                      <a:pt x="399928" y="175925"/>
                    </a:lnTo>
                    <a:lnTo>
                      <a:pt x="524463" y="247827"/>
                    </a:lnTo>
                    <a:lnTo>
                      <a:pt x="524464" y="247827"/>
                    </a:lnTo>
                    <a:lnTo>
                      <a:pt x="536427" y="254735"/>
                    </a:lnTo>
                    <a:lnTo>
                      <a:pt x="540217" y="243464"/>
                    </a:lnTo>
                    <a:cubicBezTo>
                      <a:pt x="545383" y="201830"/>
                      <a:pt x="538177" y="159709"/>
                      <a:pt x="520025" y="122422"/>
                    </a:cubicBezTo>
                    <a:lnTo>
                      <a:pt x="495814" y="86963"/>
                    </a:lnTo>
                    <a:lnTo>
                      <a:pt x="790798" y="342851"/>
                    </a:lnTo>
                    <a:lnTo>
                      <a:pt x="750582" y="364918"/>
                    </a:lnTo>
                    <a:lnTo>
                      <a:pt x="742716" y="373837"/>
                    </a:lnTo>
                    <a:lnTo>
                      <a:pt x="753060" y="379809"/>
                    </a:lnTo>
                    <a:lnTo>
                      <a:pt x="753060" y="379807"/>
                    </a:lnTo>
                    <a:lnTo>
                      <a:pt x="879215" y="452643"/>
                    </a:lnTo>
                    <a:lnTo>
                      <a:pt x="912459" y="450325"/>
                    </a:lnTo>
                    <a:lnTo>
                      <a:pt x="945074" y="461291"/>
                    </a:lnTo>
                    <a:lnTo>
                      <a:pt x="956375" y="465091"/>
                    </a:lnTo>
                    <a:lnTo>
                      <a:pt x="989646" y="484301"/>
                    </a:lnTo>
                    <a:lnTo>
                      <a:pt x="994279" y="460486"/>
                    </a:lnTo>
                    <a:cubicBezTo>
                      <a:pt x="998617" y="449787"/>
                      <a:pt x="1005126" y="439763"/>
                      <a:pt x="1013802" y="431086"/>
                    </a:cubicBezTo>
                    <a:lnTo>
                      <a:pt x="1013803" y="431086"/>
                    </a:lnTo>
                    <a:lnTo>
                      <a:pt x="1053510" y="391379"/>
                    </a:lnTo>
                    <a:lnTo>
                      <a:pt x="1188114" y="508143"/>
                    </a:lnTo>
                    <a:lnTo>
                      <a:pt x="1159189" y="537066"/>
                    </a:lnTo>
                    <a:lnTo>
                      <a:pt x="1139486" y="556770"/>
                    </a:lnTo>
                    <a:lnTo>
                      <a:pt x="1128177" y="564282"/>
                    </a:lnTo>
                    <a:lnTo>
                      <a:pt x="1129029" y="564774"/>
                    </a:lnTo>
                    <a:cubicBezTo>
                      <a:pt x="1139492" y="570815"/>
                      <a:pt x="1148665" y="578231"/>
                      <a:pt x="1156452" y="586663"/>
                    </a:cubicBezTo>
                    <a:lnTo>
                      <a:pt x="1160280" y="592268"/>
                    </a:lnTo>
                    <a:lnTo>
                      <a:pt x="1236608" y="592269"/>
                    </a:lnTo>
                    <a:lnTo>
                      <a:pt x="1285489" y="592268"/>
                    </a:lnTo>
                    <a:lnTo>
                      <a:pt x="1285491" y="592269"/>
                    </a:lnTo>
                    <a:lnTo>
                      <a:pt x="1304005" y="592268"/>
                    </a:lnTo>
                    <a:lnTo>
                      <a:pt x="1276736" y="536386"/>
                    </a:lnTo>
                    <a:lnTo>
                      <a:pt x="1252660" y="510345"/>
                    </a:lnTo>
                    <a:lnTo>
                      <a:pt x="1382004" y="622546"/>
                    </a:lnTo>
                    <a:lnTo>
                      <a:pt x="1139157" y="622546"/>
                    </a:lnTo>
                    <a:lnTo>
                      <a:pt x="1118122" y="626794"/>
                    </a:lnTo>
                    <a:lnTo>
                      <a:pt x="1118123" y="626795"/>
                    </a:lnTo>
                    <a:lnTo>
                      <a:pt x="1116349" y="627152"/>
                    </a:lnTo>
                    <a:lnTo>
                      <a:pt x="1095979" y="643928"/>
                    </a:lnTo>
                    <a:lnTo>
                      <a:pt x="1090219" y="657830"/>
                    </a:lnTo>
                    <a:lnTo>
                      <a:pt x="1080563" y="681141"/>
                    </a:lnTo>
                    <a:cubicBezTo>
                      <a:pt x="1080565" y="713502"/>
                      <a:pt x="1106799" y="739736"/>
                      <a:pt x="1139160" y="739736"/>
                    </a:cubicBezTo>
                    <a:lnTo>
                      <a:pt x="1455090" y="739736"/>
                    </a:lnTo>
                    <a:lnTo>
                      <a:pt x="1776048" y="739736"/>
                    </a:lnTo>
                    <a:cubicBezTo>
                      <a:pt x="1808410" y="739737"/>
                      <a:pt x="1834643" y="713503"/>
                      <a:pt x="1834644" y="681141"/>
                    </a:cubicBezTo>
                    <a:cubicBezTo>
                      <a:pt x="1834643" y="648780"/>
                      <a:pt x="1808409" y="622546"/>
                      <a:pt x="1776047" y="622546"/>
                    </a:cubicBezTo>
                    <a:lnTo>
                      <a:pt x="1605741" y="622546"/>
                    </a:lnTo>
                    <a:lnTo>
                      <a:pt x="1605742" y="622545"/>
                    </a:lnTo>
                    <a:lnTo>
                      <a:pt x="1515457" y="622545"/>
                    </a:lnTo>
                    <a:lnTo>
                      <a:pt x="1515458" y="622546"/>
                    </a:lnTo>
                    <a:lnTo>
                      <a:pt x="1425667" y="622547"/>
                    </a:lnTo>
                    <a:lnTo>
                      <a:pt x="1047572" y="294562"/>
                    </a:lnTo>
                    <a:lnTo>
                      <a:pt x="1064212" y="282622"/>
                    </a:lnTo>
                    <a:lnTo>
                      <a:pt x="1000543" y="175875"/>
                    </a:lnTo>
                    <a:lnTo>
                      <a:pt x="1085687" y="249735"/>
                    </a:lnTo>
                    <a:lnTo>
                      <a:pt x="1104000" y="300469"/>
                    </a:lnTo>
                    <a:lnTo>
                      <a:pt x="1124739" y="294912"/>
                    </a:lnTo>
                    <a:lnTo>
                      <a:pt x="1124738" y="294911"/>
                    </a:lnTo>
                    <a:lnTo>
                      <a:pt x="1147172" y="288900"/>
                    </a:lnTo>
                    <a:lnTo>
                      <a:pt x="1100749" y="29670"/>
                    </a:lnTo>
                    <a:lnTo>
                      <a:pt x="1369533" y="262832"/>
                    </a:lnTo>
                    <a:lnTo>
                      <a:pt x="1253303" y="343807"/>
                    </a:lnTo>
                    <a:lnTo>
                      <a:pt x="1275730" y="382651"/>
                    </a:lnTo>
                    <a:lnTo>
                      <a:pt x="1426246" y="312030"/>
                    </a:lnTo>
                    <a:lnTo>
                      <a:pt x="1515170" y="270306"/>
                    </a:lnTo>
                    <a:lnTo>
                      <a:pt x="1475980" y="202428"/>
                    </a:lnTo>
                    <a:lnTo>
                      <a:pt x="1762890" y="451312"/>
                    </a:lnTo>
                    <a:lnTo>
                      <a:pt x="1713420" y="458791"/>
                    </a:lnTo>
                    <a:cubicBezTo>
                      <a:pt x="1672968" y="471373"/>
                      <a:pt x="1637631" y="495562"/>
                      <a:pt x="1611304" y="527463"/>
                    </a:cubicBezTo>
                    <a:lnTo>
                      <a:pt x="1605206" y="537512"/>
                    </a:lnTo>
                    <a:lnTo>
                      <a:pt x="1579057" y="580613"/>
                    </a:lnTo>
                    <a:lnTo>
                      <a:pt x="1576703" y="592268"/>
                    </a:lnTo>
                    <a:lnTo>
                      <a:pt x="1734318" y="592269"/>
                    </a:lnTo>
                    <a:lnTo>
                      <a:pt x="1742749" y="586585"/>
                    </a:lnTo>
                    <a:lnTo>
                      <a:pt x="1742749" y="586586"/>
                    </a:lnTo>
                    <a:lnTo>
                      <a:pt x="1761951" y="573639"/>
                    </a:lnTo>
                    <a:cubicBezTo>
                      <a:pt x="1775911" y="567735"/>
                      <a:pt x="1791256" y="564471"/>
                      <a:pt x="1807364" y="564471"/>
                    </a:cubicBezTo>
                    <a:lnTo>
                      <a:pt x="2006729" y="564471"/>
                    </a:lnTo>
                    <a:cubicBezTo>
                      <a:pt x="2055055" y="564471"/>
                      <a:pt x="2096520" y="593853"/>
                      <a:pt x="2114229" y="635730"/>
                    </a:cubicBezTo>
                    <a:lnTo>
                      <a:pt x="2123398" y="681142"/>
                    </a:lnTo>
                    <a:lnTo>
                      <a:pt x="2114230" y="726554"/>
                    </a:lnTo>
                    <a:cubicBezTo>
                      <a:pt x="2096518" y="768430"/>
                      <a:pt x="2055055" y="797811"/>
                      <a:pt x="2006729" y="797811"/>
                    </a:cubicBezTo>
                    <a:lnTo>
                      <a:pt x="1807363" y="797811"/>
                    </a:lnTo>
                    <a:cubicBezTo>
                      <a:pt x="1791256" y="797811"/>
                      <a:pt x="1775909" y="794546"/>
                      <a:pt x="1761951" y="788643"/>
                    </a:cubicBezTo>
                    <a:lnTo>
                      <a:pt x="1734321" y="770014"/>
                    </a:lnTo>
                    <a:lnTo>
                      <a:pt x="1576704" y="770014"/>
                    </a:lnTo>
                    <a:lnTo>
                      <a:pt x="1579058" y="781671"/>
                    </a:lnTo>
                    <a:cubicBezTo>
                      <a:pt x="1611745" y="858949"/>
                      <a:pt x="1688263" y="913171"/>
                      <a:pt x="1777446" y="913171"/>
                    </a:cubicBezTo>
                    <a:lnTo>
                      <a:pt x="2036645" y="913172"/>
                    </a:lnTo>
                    <a:cubicBezTo>
                      <a:pt x="2155557" y="913172"/>
                      <a:pt x="2251956" y="816773"/>
                      <a:pt x="2251955" y="697862"/>
                    </a:cubicBezTo>
                    <a:lnTo>
                      <a:pt x="2251956" y="664421"/>
                    </a:lnTo>
                    <a:cubicBezTo>
                      <a:pt x="2251956" y="634693"/>
                      <a:pt x="2245931" y="606372"/>
                      <a:pt x="2235034" y="580613"/>
                    </a:cubicBezTo>
                    <a:lnTo>
                      <a:pt x="2200214" y="528969"/>
                    </a:lnTo>
                    <a:lnTo>
                      <a:pt x="2574905" y="854001"/>
                    </a:lnTo>
                    <a:lnTo>
                      <a:pt x="2574905" y="1907177"/>
                    </a:lnTo>
                    <a:lnTo>
                      <a:pt x="1834772" y="1907177"/>
                    </a:lnTo>
                    <a:lnTo>
                      <a:pt x="2" y="315576"/>
                    </a:lnTo>
                    <a:lnTo>
                      <a:pt x="8" y="315579"/>
                    </a:lnTo>
                    <a:lnTo>
                      <a:pt x="0" y="315572"/>
                    </a:lnTo>
                    <a:lnTo>
                      <a:pt x="202128" y="432273"/>
                    </a:lnTo>
                    <a:cubicBezTo>
                      <a:pt x="260055" y="465716"/>
                      <a:pt x="327063" y="469184"/>
                      <a:pt x="385190" y="447488"/>
                    </a:cubicBezTo>
                    <a:lnTo>
                      <a:pt x="439689" y="417584"/>
                    </a:lnTo>
                    <a:lnTo>
                      <a:pt x="447555" y="408666"/>
                    </a:lnTo>
                    <a:lnTo>
                      <a:pt x="311058" y="329859"/>
                    </a:lnTo>
                    <a:lnTo>
                      <a:pt x="277812" y="332176"/>
                    </a:lnTo>
                    <a:cubicBezTo>
                      <a:pt x="262772" y="330310"/>
                      <a:pt x="247847" y="325465"/>
                      <a:pt x="233897" y="317410"/>
                    </a:cubicBezTo>
                    <a:lnTo>
                      <a:pt x="61245" y="217728"/>
                    </a:lnTo>
                    <a:cubicBezTo>
                      <a:pt x="19391" y="193564"/>
                      <a:pt x="-1825" y="147387"/>
                      <a:pt x="3774" y="102266"/>
                    </a:cubicBezTo>
                    <a:lnTo>
                      <a:pt x="18539" y="58354"/>
                    </a:lnTo>
                    <a:lnTo>
                      <a:pt x="49186" y="23609"/>
                    </a:lnTo>
                    <a:cubicBezTo>
                      <a:pt x="67324" y="9905"/>
                      <a:pt x="89043" y="1875"/>
                      <a:pt x="111458" y="291"/>
                    </a:cubicBezTo>
                    <a:close/>
                    <a:moveTo>
                      <a:pt x="326597" y="173868"/>
                    </a:moveTo>
                    <a:cubicBezTo>
                      <a:pt x="315267" y="172462"/>
                      <a:pt x="303804" y="174423"/>
                      <a:pt x="293656" y="179362"/>
                    </a:cubicBezTo>
                    <a:lnTo>
                      <a:pt x="289228" y="183494"/>
                    </a:lnTo>
                    <a:lnTo>
                      <a:pt x="268610" y="202729"/>
                    </a:lnTo>
                    <a:cubicBezTo>
                      <a:pt x="252430" y="230756"/>
                      <a:pt x="262033" y="266591"/>
                      <a:pt x="290058" y="282772"/>
                    </a:cubicBezTo>
                    <a:lnTo>
                      <a:pt x="827743" y="593205"/>
                    </a:lnTo>
                    <a:lnTo>
                      <a:pt x="827744" y="593204"/>
                    </a:lnTo>
                    <a:lnTo>
                      <a:pt x="841621" y="601217"/>
                    </a:lnTo>
                    <a:cubicBezTo>
                      <a:pt x="862640" y="613351"/>
                      <a:pt x="888052" y="610985"/>
                      <a:pt x="906271" y="597219"/>
                    </a:cubicBezTo>
                    <a:lnTo>
                      <a:pt x="921662" y="579770"/>
                    </a:lnTo>
                    <a:lnTo>
                      <a:pt x="926920" y="539831"/>
                    </a:lnTo>
                    <a:lnTo>
                      <a:pt x="923044" y="529481"/>
                    </a:lnTo>
                    <a:lnTo>
                      <a:pt x="900214" y="499729"/>
                    </a:lnTo>
                    <a:lnTo>
                      <a:pt x="348652" y="181283"/>
                    </a:lnTo>
                    <a:cubicBezTo>
                      <a:pt x="341646" y="177238"/>
                      <a:pt x="334151" y="174805"/>
                      <a:pt x="326597" y="173868"/>
                    </a:cubicBezTo>
                    <a:close/>
                    <a:moveTo>
                      <a:pt x="653845" y="527768"/>
                    </a:moveTo>
                    <a:lnTo>
                      <a:pt x="650054" y="539038"/>
                    </a:lnTo>
                    <a:cubicBezTo>
                      <a:pt x="639722" y="622305"/>
                      <a:pt x="678878" y="707523"/>
                      <a:pt x="756115" y="752116"/>
                    </a:cubicBezTo>
                    <a:lnTo>
                      <a:pt x="980587" y="881715"/>
                    </a:lnTo>
                    <a:cubicBezTo>
                      <a:pt x="996678" y="891005"/>
                      <a:pt x="1013469" y="897983"/>
                      <a:pt x="1030576" y="902750"/>
                    </a:cubicBezTo>
                    <a:lnTo>
                      <a:pt x="1070735" y="908768"/>
                    </a:lnTo>
                    <a:lnTo>
                      <a:pt x="1110107" y="907912"/>
                    </a:lnTo>
                    <a:lnTo>
                      <a:pt x="1128192" y="906203"/>
                    </a:lnTo>
                    <a:lnTo>
                      <a:pt x="1182665" y="888776"/>
                    </a:lnTo>
                    <a:lnTo>
                      <a:pt x="1182669" y="888774"/>
                    </a:lnTo>
                    <a:lnTo>
                      <a:pt x="1182672" y="888773"/>
                    </a:lnTo>
                    <a:lnTo>
                      <a:pt x="1223640" y="860800"/>
                    </a:lnTo>
                    <a:lnTo>
                      <a:pt x="1274704" y="802907"/>
                    </a:lnTo>
                    <a:lnTo>
                      <a:pt x="1290200" y="776066"/>
                    </a:lnTo>
                    <a:lnTo>
                      <a:pt x="1291426" y="773946"/>
                    </a:lnTo>
                    <a:lnTo>
                      <a:pt x="1292748" y="770013"/>
                    </a:lnTo>
                    <a:lnTo>
                      <a:pt x="1283222" y="770013"/>
                    </a:lnTo>
                    <a:lnTo>
                      <a:pt x="1283224" y="770015"/>
                    </a:lnTo>
                    <a:lnTo>
                      <a:pt x="1120818" y="770013"/>
                    </a:lnTo>
                    <a:lnTo>
                      <a:pt x="1111551" y="775098"/>
                    </a:lnTo>
                    <a:cubicBezTo>
                      <a:pt x="1080055" y="786853"/>
                      <a:pt x="1043745" y="784976"/>
                      <a:pt x="1012356" y="766852"/>
                    </a:cubicBezTo>
                    <a:lnTo>
                      <a:pt x="839701" y="667170"/>
                    </a:lnTo>
                    <a:cubicBezTo>
                      <a:pt x="825752" y="659116"/>
                      <a:pt x="814094" y="648615"/>
                      <a:pt x="804957" y="636523"/>
                    </a:cubicBezTo>
                    <a:lnTo>
                      <a:pt x="790343" y="606576"/>
                    </a:lnTo>
                    <a:lnTo>
                      <a:pt x="653845" y="527768"/>
                    </a:lnTo>
                    <a:close/>
                    <a:moveTo>
                      <a:pt x="1451631" y="364081"/>
                    </a:moveTo>
                    <a:lnTo>
                      <a:pt x="1396610" y="378007"/>
                    </a:lnTo>
                    <a:lnTo>
                      <a:pt x="1316631" y="398251"/>
                    </a:lnTo>
                    <a:lnTo>
                      <a:pt x="1320463" y="421554"/>
                    </a:lnTo>
                    <a:lnTo>
                      <a:pt x="1459295" y="410687"/>
                    </a:lnTo>
                    <a:lnTo>
                      <a:pt x="1451631" y="364081"/>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6" name="Group 55"/>
            <p:cNvGrpSpPr/>
            <p:nvPr/>
          </p:nvGrpSpPr>
          <p:grpSpPr>
            <a:xfrm>
              <a:off x="4004777" y="3946744"/>
              <a:ext cx="2002536" cy="2002536"/>
              <a:chOff x="206763" y="1212703"/>
              <a:chExt cx="3026664" cy="3026664"/>
            </a:xfrm>
          </p:grpSpPr>
          <p:sp>
            <p:nvSpPr>
              <p:cNvPr id="57" name="Rectangle 56"/>
              <p:cNvSpPr/>
              <p:nvPr/>
            </p:nvSpPr>
            <p:spPr>
              <a:xfrm>
                <a:off x="206763" y="1212703"/>
                <a:ext cx="3026664" cy="3026664"/>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6200000">
                <a:off x="753409" y="1828305"/>
                <a:ext cx="1933372" cy="1926969"/>
              </a:xfrm>
              <a:custGeom>
                <a:avLst/>
                <a:gdLst>
                  <a:gd name="connsiteX0" fmla="*/ 1810507 w 2118961"/>
                  <a:gd name="connsiteY0" fmla="*/ 817307 h 2111943"/>
                  <a:gd name="connsiteX1" fmla="*/ 1810507 w 2118961"/>
                  <a:gd name="connsiteY1" fmla="*/ 1185873 h 2111943"/>
                  <a:gd name="connsiteX2" fmla="*/ 184114 w 2118961"/>
                  <a:gd name="connsiteY2" fmla="*/ 1185873 h 2111943"/>
                  <a:gd name="connsiteX3" fmla="*/ 184114 w 2118961"/>
                  <a:gd name="connsiteY3" fmla="*/ 1152820 h 2111943"/>
                  <a:gd name="connsiteX4" fmla="*/ 1774830 w 2118961"/>
                  <a:gd name="connsiteY4" fmla="*/ 1152820 h 2111943"/>
                  <a:gd name="connsiteX5" fmla="*/ 1774830 w 2118961"/>
                  <a:gd name="connsiteY5" fmla="*/ 817307 h 2111943"/>
                  <a:gd name="connsiteX6" fmla="*/ 1774829 w 2118961"/>
                  <a:gd name="connsiteY6" fmla="*/ 817307 h 2111943"/>
                  <a:gd name="connsiteX7" fmla="*/ 1774829 w 2118961"/>
                  <a:gd name="connsiteY7" fmla="*/ 204103 h 2111943"/>
                  <a:gd name="connsiteX8" fmla="*/ 184113 w 2118961"/>
                  <a:gd name="connsiteY8" fmla="*/ 204103 h 2111943"/>
                  <a:gd name="connsiteX9" fmla="*/ 184113 w 2118961"/>
                  <a:gd name="connsiteY9" fmla="*/ 171051 h 2111943"/>
                  <a:gd name="connsiteX10" fmla="*/ 1810506 w 2118961"/>
                  <a:gd name="connsiteY10" fmla="*/ 171051 h 2111943"/>
                  <a:gd name="connsiteX11" fmla="*/ 1810506 w 2118961"/>
                  <a:gd name="connsiteY11" fmla="*/ 817307 h 2111943"/>
                  <a:gd name="connsiteX12" fmla="*/ 2118960 w 2118961"/>
                  <a:gd name="connsiteY12" fmla="*/ 2021117 h 2111943"/>
                  <a:gd name="connsiteX13" fmla="*/ 1 w 2118961"/>
                  <a:gd name="connsiteY13" fmla="*/ 2021117 h 2111943"/>
                  <a:gd name="connsiteX14" fmla="*/ 181607 w 2118961"/>
                  <a:gd name="connsiteY14" fmla="*/ 1235961 h 2111943"/>
                  <a:gd name="connsiteX15" fmla="*/ 184114 w 2118961"/>
                  <a:gd name="connsiteY15" fmla="*/ 1235961 h 2111943"/>
                  <a:gd name="connsiteX16" fmla="*/ 184114 w 2118961"/>
                  <a:gd name="connsiteY16" fmla="*/ 1234541 h 2111943"/>
                  <a:gd name="connsiteX17" fmla="*/ 1866589 w 2118961"/>
                  <a:gd name="connsiteY17" fmla="*/ 1234541 h 2111943"/>
                  <a:gd name="connsiteX18" fmla="*/ 1866589 w 2118961"/>
                  <a:gd name="connsiteY18" fmla="*/ 817307 h 2111943"/>
                  <a:gd name="connsiteX19" fmla="*/ 1866588 w 2118961"/>
                  <a:gd name="connsiteY19" fmla="*/ 817307 h 2111943"/>
                  <a:gd name="connsiteX20" fmla="*/ 1866588 w 2118961"/>
                  <a:gd name="connsiteY20" fmla="*/ 122381 h 2111943"/>
                  <a:gd name="connsiteX21" fmla="*/ 184113 w 2118961"/>
                  <a:gd name="connsiteY21" fmla="*/ 122381 h 2111943"/>
                  <a:gd name="connsiteX22" fmla="*/ 184113 w 2118961"/>
                  <a:gd name="connsiteY22" fmla="*/ 0 h 2111943"/>
                  <a:gd name="connsiteX23" fmla="*/ 2006794 w 2118961"/>
                  <a:gd name="connsiteY23" fmla="*/ 0 h 2111943"/>
                  <a:gd name="connsiteX24" fmla="*/ 2006794 w 2118961"/>
                  <a:gd name="connsiteY24" fmla="*/ 817307 h 2111943"/>
                  <a:gd name="connsiteX25" fmla="*/ 2006795 w 2118961"/>
                  <a:gd name="connsiteY25" fmla="*/ 817307 h 2111943"/>
                  <a:gd name="connsiteX26" fmla="*/ 2006795 w 2118961"/>
                  <a:gd name="connsiteY26" fmla="*/ 1356923 h 2111943"/>
                  <a:gd name="connsiteX27" fmla="*/ 1965332 w 2118961"/>
                  <a:gd name="connsiteY27" fmla="*/ 1356923 h 2111943"/>
                  <a:gd name="connsiteX28" fmla="*/ 2118961 w 2118961"/>
                  <a:gd name="connsiteY28" fmla="*/ 2041352 h 2111943"/>
                  <a:gd name="connsiteX29" fmla="*/ 2118961 w 2118961"/>
                  <a:gd name="connsiteY29" fmla="*/ 2111943 h 2111943"/>
                  <a:gd name="connsiteX30" fmla="*/ 0 w 2118961"/>
                  <a:gd name="connsiteY30" fmla="*/ 2111943 h 2111943"/>
                  <a:gd name="connsiteX31" fmla="*/ 0 w 2118961"/>
                  <a:gd name="connsiteY31" fmla="*/ 2041352 h 2111943"/>
                  <a:gd name="connsiteX0" fmla="*/ 1810507 w 2118961"/>
                  <a:gd name="connsiteY0" fmla="*/ 817307 h 2111943"/>
                  <a:gd name="connsiteX1" fmla="*/ 1810507 w 2118961"/>
                  <a:gd name="connsiteY1" fmla="*/ 1185873 h 2111943"/>
                  <a:gd name="connsiteX2" fmla="*/ 184114 w 2118961"/>
                  <a:gd name="connsiteY2" fmla="*/ 1185873 h 2111943"/>
                  <a:gd name="connsiteX3" fmla="*/ 184114 w 2118961"/>
                  <a:gd name="connsiteY3" fmla="*/ 1152820 h 2111943"/>
                  <a:gd name="connsiteX4" fmla="*/ 1774830 w 2118961"/>
                  <a:gd name="connsiteY4" fmla="*/ 1152820 h 2111943"/>
                  <a:gd name="connsiteX5" fmla="*/ 1774830 w 2118961"/>
                  <a:gd name="connsiteY5" fmla="*/ 817307 h 2111943"/>
                  <a:gd name="connsiteX6" fmla="*/ 1774829 w 2118961"/>
                  <a:gd name="connsiteY6" fmla="*/ 817307 h 2111943"/>
                  <a:gd name="connsiteX7" fmla="*/ 1774829 w 2118961"/>
                  <a:gd name="connsiteY7" fmla="*/ 204103 h 2111943"/>
                  <a:gd name="connsiteX8" fmla="*/ 184113 w 2118961"/>
                  <a:gd name="connsiteY8" fmla="*/ 204103 h 2111943"/>
                  <a:gd name="connsiteX9" fmla="*/ 184113 w 2118961"/>
                  <a:gd name="connsiteY9" fmla="*/ 171051 h 2111943"/>
                  <a:gd name="connsiteX10" fmla="*/ 1810506 w 2118961"/>
                  <a:gd name="connsiteY10" fmla="*/ 171051 h 2111943"/>
                  <a:gd name="connsiteX11" fmla="*/ 1810506 w 2118961"/>
                  <a:gd name="connsiteY11" fmla="*/ 817307 h 2111943"/>
                  <a:gd name="connsiteX12" fmla="*/ 1810507 w 2118961"/>
                  <a:gd name="connsiteY12" fmla="*/ 817307 h 2111943"/>
                  <a:gd name="connsiteX13" fmla="*/ 2118960 w 2118961"/>
                  <a:gd name="connsiteY13" fmla="*/ 2021117 h 2111943"/>
                  <a:gd name="connsiteX14" fmla="*/ 1 w 2118961"/>
                  <a:gd name="connsiteY14" fmla="*/ 2021117 h 2111943"/>
                  <a:gd name="connsiteX15" fmla="*/ 181607 w 2118961"/>
                  <a:gd name="connsiteY15" fmla="*/ 1235961 h 2111943"/>
                  <a:gd name="connsiteX16" fmla="*/ 184114 w 2118961"/>
                  <a:gd name="connsiteY16" fmla="*/ 1235961 h 2111943"/>
                  <a:gd name="connsiteX17" fmla="*/ 184114 w 2118961"/>
                  <a:gd name="connsiteY17" fmla="*/ 1234541 h 2111943"/>
                  <a:gd name="connsiteX18" fmla="*/ 1866589 w 2118961"/>
                  <a:gd name="connsiteY18" fmla="*/ 1234541 h 2111943"/>
                  <a:gd name="connsiteX19" fmla="*/ 1866589 w 2118961"/>
                  <a:gd name="connsiteY19" fmla="*/ 817307 h 2111943"/>
                  <a:gd name="connsiteX20" fmla="*/ 1866588 w 2118961"/>
                  <a:gd name="connsiteY20" fmla="*/ 817307 h 2111943"/>
                  <a:gd name="connsiteX21" fmla="*/ 1866588 w 2118961"/>
                  <a:gd name="connsiteY21" fmla="*/ 122381 h 2111943"/>
                  <a:gd name="connsiteX22" fmla="*/ 184113 w 2118961"/>
                  <a:gd name="connsiteY22" fmla="*/ 122381 h 2111943"/>
                  <a:gd name="connsiteX23" fmla="*/ 184113 w 2118961"/>
                  <a:gd name="connsiteY23" fmla="*/ 0 h 2111943"/>
                  <a:gd name="connsiteX24" fmla="*/ 2006794 w 2118961"/>
                  <a:gd name="connsiteY24" fmla="*/ 0 h 2111943"/>
                  <a:gd name="connsiteX25" fmla="*/ 2006794 w 2118961"/>
                  <a:gd name="connsiteY25" fmla="*/ 817307 h 2111943"/>
                  <a:gd name="connsiteX26" fmla="*/ 2006795 w 2118961"/>
                  <a:gd name="connsiteY26" fmla="*/ 1356923 h 2111943"/>
                  <a:gd name="connsiteX27" fmla="*/ 1965332 w 2118961"/>
                  <a:gd name="connsiteY27" fmla="*/ 1356923 h 2111943"/>
                  <a:gd name="connsiteX28" fmla="*/ 2118960 w 2118961"/>
                  <a:gd name="connsiteY28" fmla="*/ 2021117 h 2111943"/>
                  <a:gd name="connsiteX29" fmla="*/ 2118961 w 2118961"/>
                  <a:gd name="connsiteY29" fmla="*/ 2041352 h 2111943"/>
                  <a:gd name="connsiteX30" fmla="*/ 2118961 w 2118961"/>
                  <a:gd name="connsiteY30" fmla="*/ 2111943 h 2111943"/>
                  <a:gd name="connsiteX31" fmla="*/ 0 w 2118961"/>
                  <a:gd name="connsiteY31" fmla="*/ 2111943 h 2111943"/>
                  <a:gd name="connsiteX32" fmla="*/ 0 w 2118961"/>
                  <a:gd name="connsiteY32" fmla="*/ 2041352 h 2111943"/>
                  <a:gd name="connsiteX33" fmla="*/ 2118961 w 2118961"/>
                  <a:gd name="connsiteY33" fmla="*/ 2041352 h 2111943"/>
                  <a:gd name="connsiteX0" fmla="*/ 1810507 w 2118961"/>
                  <a:gd name="connsiteY0" fmla="*/ 817307 h 2111943"/>
                  <a:gd name="connsiteX1" fmla="*/ 1810507 w 2118961"/>
                  <a:gd name="connsiteY1" fmla="*/ 1185873 h 2111943"/>
                  <a:gd name="connsiteX2" fmla="*/ 184114 w 2118961"/>
                  <a:gd name="connsiteY2" fmla="*/ 1185873 h 2111943"/>
                  <a:gd name="connsiteX3" fmla="*/ 184114 w 2118961"/>
                  <a:gd name="connsiteY3" fmla="*/ 1152820 h 2111943"/>
                  <a:gd name="connsiteX4" fmla="*/ 1774830 w 2118961"/>
                  <a:gd name="connsiteY4" fmla="*/ 1152820 h 2111943"/>
                  <a:gd name="connsiteX5" fmla="*/ 1774830 w 2118961"/>
                  <a:gd name="connsiteY5" fmla="*/ 817307 h 2111943"/>
                  <a:gd name="connsiteX6" fmla="*/ 1774829 w 2118961"/>
                  <a:gd name="connsiteY6" fmla="*/ 817307 h 2111943"/>
                  <a:gd name="connsiteX7" fmla="*/ 1774829 w 2118961"/>
                  <a:gd name="connsiteY7" fmla="*/ 204103 h 2111943"/>
                  <a:gd name="connsiteX8" fmla="*/ 184113 w 2118961"/>
                  <a:gd name="connsiteY8" fmla="*/ 204103 h 2111943"/>
                  <a:gd name="connsiteX9" fmla="*/ 184113 w 2118961"/>
                  <a:gd name="connsiteY9" fmla="*/ 171051 h 2111943"/>
                  <a:gd name="connsiteX10" fmla="*/ 1810506 w 2118961"/>
                  <a:gd name="connsiteY10" fmla="*/ 171051 h 2111943"/>
                  <a:gd name="connsiteX11" fmla="*/ 1810506 w 2118961"/>
                  <a:gd name="connsiteY11" fmla="*/ 817307 h 2111943"/>
                  <a:gd name="connsiteX12" fmla="*/ 1810507 w 2118961"/>
                  <a:gd name="connsiteY12" fmla="*/ 817307 h 2111943"/>
                  <a:gd name="connsiteX13" fmla="*/ 2118960 w 2118961"/>
                  <a:gd name="connsiteY13" fmla="*/ 2021117 h 2111943"/>
                  <a:gd name="connsiteX14" fmla="*/ 1 w 2118961"/>
                  <a:gd name="connsiteY14" fmla="*/ 2021117 h 2111943"/>
                  <a:gd name="connsiteX15" fmla="*/ 181607 w 2118961"/>
                  <a:gd name="connsiteY15" fmla="*/ 1235961 h 2111943"/>
                  <a:gd name="connsiteX16" fmla="*/ 184114 w 2118961"/>
                  <a:gd name="connsiteY16" fmla="*/ 1235961 h 2111943"/>
                  <a:gd name="connsiteX17" fmla="*/ 184114 w 2118961"/>
                  <a:gd name="connsiteY17" fmla="*/ 1234541 h 2111943"/>
                  <a:gd name="connsiteX18" fmla="*/ 1866589 w 2118961"/>
                  <a:gd name="connsiteY18" fmla="*/ 1234541 h 2111943"/>
                  <a:gd name="connsiteX19" fmla="*/ 1866589 w 2118961"/>
                  <a:gd name="connsiteY19" fmla="*/ 817307 h 2111943"/>
                  <a:gd name="connsiteX20" fmla="*/ 1866588 w 2118961"/>
                  <a:gd name="connsiteY20" fmla="*/ 122381 h 2111943"/>
                  <a:gd name="connsiteX21" fmla="*/ 184113 w 2118961"/>
                  <a:gd name="connsiteY21" fmla="*/ 122381 h 2111943"/>
                  <a:gd name="connsiteX22" fmla="*/ 184113 w 2118961"/>
                  <a:gd name="connsiteY22" fmla="*/ 0 h 2111943"/>
                  <a:gd name="connsiteX23" fmla="*/ 2006794 w 2118961"/>
                  <a:gd name="connsiteY23" fmla="*/ 0 h 2111943"/>
                  <a:gd name="connsiteX24" fmla="*/ 2006794 w 2118961"/>
                  <a:gd name="connsiteY24" fmla="*/ 817307 h 2111943"/>
                  <a:gd name="connsiteX25" fmla="*/ 2006795 w 2118961"/>
                  <a:gd name="connsiteY25" fmla="*/ 1356923 h 2111943"/>
                  <a:gd name="connsiteX26" fmla="*/ 1965332 w 2118961"/>
                  <a:gd name="connsiteY26" fmla="*/ 1356923 h 2111943"/>
                  <a:gd name="connsiteX27" fmla="*/ 2118960 w 2118961"/>
                  <a:gd name="connsiteY27" fmla="*/ 2021117 h 2111943"/>
                  <a:gd name="connsiteX28" fmla="*/ 2118961 w 2118961"/>
                  <a:gd name="connsiteY28" fmla="*/ 2041352 h 2111943"/>
                  <a:gd name="connsiteX29" fmla="*/ 2118961 w 2118961"/>
                  <a:gd name="connsiteY29" fmla="*/ 2111943 h 2111943"/>
                  <a:gd name="connsiteX30" fmla="*/ 0 w 2118961"/>
                  <a:gd name="connsiteY30" fmla="*/ 2111943 h 2111943"/>
                  <a:gd name="connsiteX31" fmla="*/ 0 w 2118961"/>
                  <a:gd name="connsiteY31" fmla="*/ 2041352 h 2111943"/>
                  <a:gd name="connsiteX32" fmla="*/ 2118961 w 2118961"/>
                  <a:gd name="connsiteY32" fmla="*/ 2041352 h 211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118961" h="2111943">
                    <a:moveTo>
                      <a:pt x="1810507" y="817307"/>
                    </a:moveTo>
                    <a:lnTo>
                      <a:pt x="1810507" y="1185873"/>
                    </a:lnTo>
                    <a:lnTo>
                      <a:pt x="184114" y="1185873"/>
                    </a:lnTo>
                    <a:lnTo>
                      <a:pt x="184114" y="1152820"/>
                    </a:lnTo>
                    <a:lnTo>
                      <a:pt x="1774830" y="1152820"/>
                    </a:lnTo>
                    <a:lnTo>
                      <a:pt x="1774830" y="817307"/>
                    </a:lnTo>
                    <a:lnTo>
                      <a:pt x="1774829" y="817307"/>
                    </a:lnTo>
                    <a:lnTo>
                      <a:pt x="1774829" y="204103"/>
                    </a:lnTo>
                    <a:lnTo>
                      <a:pt x="184113" y="204103"/>
                    </a:lnTo>
                    <a:lnTo>
                      <a:pt x="184113" y="171051"/>
                    </a:lnTo>
                    <a:lnTo>
                      <a:pt x="1810506" y="171051"/>
                    </a:lnTo>
                    <a:lnTo>
                      <a:pt x="1810506" y="817307"/>
                    </a:lnTo>
                    <a:lnTo>
                      <a:pt x="1810507" y="817307"/>
                    </a:lnTo>
                    <a:close/>
                    <a:moveTo>
                      <a:pt x="2118960" y="2021117"/>
                    </a:moveTo>
                    <a:lnTo>
                      <a:pt x="1" y="2021117"/>
                    </a:lnTo>
                    <a:lnTo>
                      <a:pt x="181607" y="1235961"/>
                    </a:lnTo>
                    <a:lnTo>
                      <a:pt x="184114" y="1235961"/>
                    </a:lnTo>
                    <a:lnTo>
                      <a:pt x="184114" y="1234541"/>
                    </a:lnTo>
                    <a:lnTo>
                      <a:pt x="1866589" y="1234541"/>
                    </a:lnTo>
                    <a:lnTo>
                      <a:pt x="1866589" y="817307"/>
                    </a:lnTo>
                    <a:cubicBezTo>
                      <a:pt x="1866589" y="585665"/>
                      <a:pt x="1866588" y="354023"/>
                      <a:pt x="1866588" y="122381"/>
                    </a:cubicBezTo>
                    <a:lnTo>
                      <a:pt x="184113" y="122381"/>
                    </a:lnTo>
                    <a:lnTo>
                      <a:pt x="184113" y="0"/>
                    </a:lnTo>
                    <a:lnTo>
                      <a:pt x="2006794" y="0"/>
                    </a:lnTo>
                    <a:lnTo>
                      <a:pt x="2006794" y="817307"/>
                    </a:lnTo>
                    <a:cubicBezTo>
                      <a:pt x="2006794" y="997179"/>
                      <a:pt x="2006795" y="1177051"/>
                      <a:pt x="2006795" y="1356923"/>
                    </a:cubicBezTo>
                    <a:lnTo>
                      <a:pt x="1965332" y="1356923"/>
                    </a:lnTo>
                    <a:lnTo>
                      <a:pt x="2118960" y="2021117"/>
                    </a:lnTo>
                    <a:close/>
                    <a:moveTo>
                      <a:pt x="2118961" y="2041352"/>
                    </a:moveTo>
                    <a:lnTo>
                      <a:pt x="2118961" y="2111943"/>
                    </a:lnTo>
                    <a:lnTo>
                      <a:pt x="0" y="2111943"/>
                    </a:lnTo>
                    <a:lnTo>
                      <a:pt x="0" y="2041352"/>
                    </a:lnTo>
                    <a:lnTo>
                      <a:pt x="2118961" y="204135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9" name="Freeform 58"/>
              <p:cNvSpPr/>
              <p:nvPr/>
            </p:nvSpPr>
            <p:spPr>
              <a:xfrm rot="16200000">
                <a:off x="793988" y="1799928"/>
                <a:ext cx="2412858" cy="2466020"/>
              </a:xfrm>
              <a:custGeom>
                <a:avLst/>
                <a:gdLst>
                  <a:gd name="connsiteX0" fmla="*/ 2412858 w 2412858"/>
                  <a:gd name="connsiteY0" fmla="*/ 1833302 h 2466020"/>
                  <a:gd name="connsiteX1" fmla="*/ 2412858 w 2412858"/>
                  <a:gd name="connsiteY1" fmla="*/ 1851764 h 2466020"/>
                  <a:gd name="connsiteX2" fmla="*/ 480891 w 2412858"/>
                  <a:gd name="connsiteY2" fmla="*/ 1851764 h 2466020"/>
                  <a:gd name="connsiteX3" fmla="*/ 480891 w 2412858"/>
                  <a:gd name="connsiteY3" fmla="*/ 1916173 h 2466020"/>
                  <a:gd name="connsiteX4" fmla="*/ 2409504 w 2412858"/>
                  <a:gd name="connsiteY4" fmla="*/ 1916173 h 2466020"/>
                  <a:gd name="connsiteX5" fmla="*/ 1932530 w 2412858"/>
                  <a:gd name="connsiteY5" fmla="*/ 2466020 h 2466020"/>
                  <a:gd name="connsiteX6" fmla="*/ 0 w 2412858"/>
                  <a:gd name="connsiteY6" fmla="*/ 2466020 h 2466020"/>
                  <a:gd name="connsiteX7" fmla="*/ 0 w 2412858"/>
                  <a:gd name="connsiteY7" fmla="*/ 748017 h 2466020"/>
                  <a:gd name="connsiteX8" fmla="*/ 648880 w 2412858"/>
                  <a:gd name="connsiteY8" fmla="*/ 0 h 2466020"/>
                  <a:gd name="connsiteX9" fmla="*/ 648880 w 2412858"/>
                  <a:gd name="connsiteY9" fmla="*/ 100866 h 2466020"/>
                  <a:gd name="connsiteX10" fmla="*/ 2183996 w 2412858"/>
                  <a:gd name="connsiteY10" fmla="*/ 100866 h 2466020"/>
                  <a:gd name="connsiteX11" fmla="*/ 2183996 w 2412858"/>
                  <a:gd name="connsiteY11" fmla="*/ 734927 h 2466020"/>
                  <a:gd name="connsiteX12" fmla="*/ 2183996 w 2412858"/>
                  <a:gd name="connsiteY12" fmla="*/ 1115618 h 2466020"/>
                  <a:gd name="connsiteX13" fmla="*/ 648881 w 2412858"/>
                  <a:gd name="connsiteY13" fmla="*/ 1115618 h 2466020"/>
                  <a:gd name="connsiteX14" fmla="*/ 648881 w 2412858"/>
                  <a:gd name="connsiteY14" fmla="*/ 1116913 h 2466020"/>
                  <a:gd name="connsiteX15" fmla="*/ 646593 w 2412858"/>
                  <a:gd name="connsiteY15" fmla="*/ 1116913 h 2466020"/>
                  <a:gd name="connsiteX16" fmla="*/ 480893 w 2412858"/>
                  <a:gd name="connsiteY16" fmla="*/ 1833302 h 2466020"/>
                  <a:gd name="connsiteX17" fmla="*/ 2412858 w 2412858"/>
                  <a:gd name="connsiteY17" fmla="*/ 1833302 h 2466020"/>
                  <a:gd name="connsiteX18" fmla="*/ 2132826 w 2412858"/>
                  <a:gd name="connsiteY18" fmla="*/ 734927 h 2466020"/>
                  <a:gd name="connsiteX19" fmla="*/ 2132825 w 2412858"/>
                  <a:gd name="connsiteY19" fmla="*/ 734927 h 2466020"/>
                  <a:gd name="connsiteX20" fmla="*/ 2132825 w 2412858"/>
                  <a:gd name="connsiteY20" fmla="*/ 145273 h 2466020"/>
                  <a:gd name="connsiteX21" fmla="*/ 648880 w 2412858"/>
                  <a:gd name="connsiteY21" fmla="*/ 145273 h 2466020"/>
                  <a:gd name="connsiteX22" fmla="*/ 648880 w 2412858"/>
                  <a:gd name="connsiteY22" fmla="*/ 175430 h 2466020"/>
                  <a:gd name="connsiteX23" fmla="*/ 2100273 w 2412858"/>
                  <a:gd name="connsiteY23" fmla="*/ 175430 h 2466020"/>
                  <a:gd name="connsiteX24" fmla="*/ 2100273 w 2412858"/>
                  <a:gd name="connsiteY24" fmla="*/ 734927 h 2466020"/>
                  <a:gd name="connsiteX25" fmla="*/ 2100274 w 2412858"/>
                  <a:gd name="connsiteY25" fmla="*/ 734927 h 2466020"/>
                  <a:gd name="connsiteX26" fmla="*/ 2100274 w 2412858"/>
                  <a:gd name="connsiteY26" fmla="*/ 1041054 h 2466020"/>
                  <a:gd name="connsiteX27" fmla="*/ 648881 w 2412858"/>
                  <a:gd name="connsiteY27" fmla="*/ 1041054 h 2466020"/>
                  <a:gd name="connsiteX28" fmla="*/ 648881 w 2412858"/>
                  <a:gd name="connsiteY28" fmla="*/ 1071212 h 2466020"/>
                  <a:gd name="connsiteX29" fmla="*/ 2132826 w 2412858"/>
                  <a:gd name="connsiteY29" fmla="*/ 1071212 h 2466020"/>
                  <a:gd name="connsiteX30" fmla="*/ 2132826 w 2412858"/>
                  <a:gd name="connsiteY30" fmla="*/ 734927 h 246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12858" h="2466020">
                    <a:moveTo>
                      <a:pt x="2412858" y="1833302"/>
                    </a:moveTo>
                    <a:lnTo>
                      <a:pt x="2412858" y="1851764"/>
                    </a:lnTo>
                    <a:lnTo>
                      <a:pt x="480891" y="1851764"/>
                    </a:lnTo>
                    <a:lnTo>
                      <a:pt x="480891" y="1916173"/>
                    </a:lnTo>
                    <a:lnTo>
                      <a:pt x="2409504" y="1916173"/>
                    </a:lnTo>
                    <a:lnTo>
                      <a:pt x="1932530" y="2466020"/>
                    </a:lnTo>
                    <a:lnTo>
                      <a:pt x="0" y="2466020"/>
                    </a:lnTo>
                    <a:lnTo>
                      <a:pt x="0" y="748017"/>
                    </a:lnTo>
                    <a:lnTo>
                      <a:pt x="648880" y="0"/>
                    </a:lnTo>
                    <a:lnTo>
                      <a:pt x="648880" y="100866"/>
                    </a:lnTo>
                    <a:lnTo>
                      <a:pt x="2183996" y="100866"/>
                    </a:lnTo>
                    <a:cubicBezTo>
                      <a:pt x="2183996" y="312220"/>
                      <a:pt x="2183996" y="523573"/>
                      <a:pt x="2183996" y="734927"/>
                    </a:cubicBezTo>
                    <a:lnTo>
                      <a:pt x="2183996" y="1115618"/>
                    </a:lnTo>
                    <a:lnTo>
                      <a:pt x="648881" y="1115618"/>
                    </a:lnTo>
                    <a:lnTo>
                      <a:pt x="648881" y="1116913"/>
                    </a:lnTo>
                    <a:lnTo>
                      <a:pt x="646593" y="1116913"/>
                    </a:lnTo>
                    <a:lnTo>
                      <a:pt x="480893" y="1833302"/>
                    </a:lnTo>
                    <a:lnTo>
                      <a:pt x="2412858" y="1833302"/>
                    </a:lnTo>
                    <a:close/>
                    <a:moveTo>
                      <a:pt x="2132826" y="734927"/>
                    </a:moveTo>
                    <a:lnTo>
                      <a:pt x="2132825" y="734927"/>
                    </a:lnTo>
                    <a:lnTo>
                      <a:pt x="2132825" y="145273"/>
                    </a:lnTo>
                    <a:lnTo>
                      <a:pt x="648880" y="145273"/>
                    </a:lnTo>
                    <a:lnTo>
                      <a:pt x="648880" y="175430"/>
                    </a:lnTo>
                    <a:lnTo>
                      <a:pt x="2100273" y="175430"/>
                    </a:lnTo>
                    <a:lnTo>
                      <a:pt x="2100273" y="734927"/>
                    </a:lnTo>
                    <a:lnTo>
                      <a:pt x="2100274" y="734927"/>
                    </a:lnTo>
                    <a:lnTo>
                      <a:pt x="2100274" y="1041054"/>
                    </a:lnTo>
                    <a:lnTo>
                      <a:pt x="648881" y="1041054"/>
                    </a:lnTo>
                    <a:lnTo>
                      <a:pt x="648881" y="1071212"/>
                    </a:lnTo>
                    <a:lnTo>
                      <a:pt x="2132826" y="1071212"/>
                    </a:lnTo>
                    <a:lnTo>
                      <a:pt x="2132826" y="73492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sp>
        <p:nvSpPr>
          <p:cNvPr id="28" name="Rectangle 27"/>
          <p:cNvSpPr/>
          <p:nvPr/>
        </p:nvSpPr>
        <p:spPr>
          <a:xfrm>
            <a:off x="0" y="0"/>
            <a:ext cx="12192000" cy="6858000"/>
          </a:xfrm>
          <a:prstGeom prst="rect">
            <a:avLst/>
          </a:prstGeom>
          <a:solidFill>
            <a:srgbClr val="222A3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24000" y="1844823"/>
            <a:ext cx="10668000" cy="1665139"/>
          </a:xfrm>
        </p:spPr>
        <p:txBody>
          <a:bodyPr>
            <a:normAutofit/>
          </a:bodyPr>
          <a:lstStyle/>
          <a:p>
            <a:r>
              <a:rPr lang="en-US" dirty="0"/>
              <a:t>SWOT / TOWS Analysis Matrix</a:t>
            </a:r>
          </a:p>
        </p:txBody>
      </p:sp>
      <p:sp>
        <p:nvSpPr>
          <p:cNvPr id="3" name="Subtitle 2"/>
          <p:cNvSpPr>
            <a:spLocks noGrp="1"/>
          </p:cNvSpPr>
          <p:nvPr>
            <p:ph type="subTitle" idx="1"/>
          </p:nvPr>
        </p:nvSpPr>
        <p:spPr/>
        <p:txBody>
          <a:bodyPr/>
          <a:lstStyle/>
          <a:p>
            <a:r>
              <a:rPr lang="en-US" dirty="0"/>
              <a:t>The Competitive Analysis Matrix</a:t>
            </a:r>
          </a:p>
        </p:txBody>
      </p:sp>
      <p:sp>
        <p:nvSpPr>
          <p:cNvPr id="5" name="Text Placeholder 4"/>
          <p:cNvSpPr>
            <a:spLocks noGrp="1"/>
          </p:cNvSpPr>
          <p:nvPr>
            <p:ph type="body" sz="quarter" idx="13"/>
          </p:nvPr>
        </p:nvSpPr>
        <p:spPr/>
        <p:txBody>
          <a:bodyPr/>
          <a:lstStyle/>
          <a:p>
            <a:r>
              <a:rPr lang="en-US" dirty="0" smtClean="0"/>
              <a:t>03</a:t>
            </a:r>
            <a:endParaRPr lang="en-US" dirty="0"/>
          </a:p>
        </p:txBody>
      </p:sp>
      <p:sp>
        <p:nvSpPr>
          <p:cNvPr id="6" name="TextBox 5"/>
          <p:cNvSpPr txBox="1"/>
          <p:nvPr/>
        </p:nvSpPr>
        <p:spPr>
          <a:xfrm>
            <a:off x="1524000" y="6237312"/>
            <a:ext cx="2394182" cy="369332"/>
          </a:xfrm>
          <a:prstGeom prst="rect">
            <a:avLst/>
          </a:prstGeom>
          <a:solidFill>
            <a:srgbClr val="EDEDED">
              <a:alpha val="30196"/>
            </a:srgbClr>
          </a:solidFill>
        </p:spPr>
        <p:txBody>
          <a:bodyPr wrap="none" rtlCol="0">
            <a:spAutoFit/>
          </a:bodyPr>
          <a:lstStyle/>
          <a:p>
            <a:r>
              <a:rPr lang="en-US" dirty="0">
                <a:solidFill>
                  <a:schemeClr val="bg1"/>
                </a:solidFill>
              </a:rPr>
              <a:t>Strategic Planning Tools</a:t>
            </a:r>
          </a:p>
        </p:txBody>
      </p:sp>
    </p:spTree>
    <p:extLst>
      <p:ext uri="{BB962C8B-B14F-4D97-AF65-F5344CB8AC3E}">
        <p14:creationId xmlns:p14="http://schemas.microsoft.com/office/powerpoint/2010/main" val="312247038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a:t>
            </a:r>
            <a:r>
              <a:rPr lang="en-US" dirty="0" smtClean="0"/>
              <a:t>Competitive Analysis Matrix</a:t>
            </a:r>
            <a:endParaRPr lang="en-US" dirty="0"/>
          </a:p>
        </p:txBody>
      </p:sp>
      <p:sp>
        <p:nvSpPr>
          <p:cNvPr id="5" name="Title 4"/>
          <p:cNvSpPr>
            <a:spLocks noGrp="1"/>
          </p:cNvSpPr>
          <p:nvPr>
            <p:ph type="title"/>
          </p:nvPr>
        </p:nvSpPr>
        <p:spPr/>
        <p:txBody>
          <a:bodyPr/>
          <a:lstStyle/>
          <a:p>
            <a:r>
              <a:rPr lang="en-US" dirty="0"/>
              <a:t>SWOT / TOWS Analysis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35</a:t>
            </a:fld>
            <a:endParaRPr lang="en-US"/>
          </a:p>
        </p:txBody>
      </p:sp>
      <p:sp>
        <p:nvSpPr>
          <p:cNvPr id="90" name="Rectangle 89"/>
          <p:cNvSpPr/>
          <p:nvPr/>
        </p:nvSpPr>
        <p:spPr>
          <a:xfrm>
            <a:off x="1270259" y="1398780"/>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effectLst>
                  <a:outerShdw blurRad="38100" dist="38100" dir="2700000" algn="tl">
                    <a:srgbClr val="000000">
                      <a:alpha val="43137"/>
                    </a:srgbClr>
                  </a:outerShdw>
                </a:effectLst>
              </a:rPr>
              <a:t>Strengths</a:t>
            </a:r>
            <a:endParaRPr lang="en-US" sz="2400" b="1" dirty="0">
              <a:effectLst>
                <a:outerShdw blurRad="38100" dist="38100" dir="2700000" algn="tl">
                  <a:srgbClr val="000000">
                    <a:alpha val="43137"/>
                  </a:srgbClr>
                </a:outerShdw>
              </a:effectLst>
            </a:endParaRPr>
          </a:p>
        </p:txBody>
      </p:sp>
      <p:sp>
        <p:nvSpPr>
          <p:cNvPr id="98" name="Rectangle 97"/>
          <p:cNvSpPr/>
          <p:nvPr/>
        </p:nvSpPr>
        <p:spPr>
          <a:xfrm>
            <a:off x="3448965" y="3579218"/>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effectLst>
                  <a:outerShdw blurRad="38100" dist="38100" dir="2700000" algn="tl">
                    <a:srgbClr val="000000">
                      <a:alpha val="43137"/>
                    </a:srgbClr>
                  </a:outerShdw>
                </a:effectLst>
              </a:rPr>
              <a:t>Threats</a:t>
            </a:r>
            <a:endParaRPr lang="en-US" sz="2400" b="1" dirty="0">
              <a:effectLst>
                <a:outerShdw blurRad="38100" dist="38100" dir="2700000" algn="tl">
                  <a:srgbClr val="000000">
                    <a:alpha val="43137"/>
                  </a:srgbClr>
                </a:outerShdw>
              </a:effectLst>
            </a:endParaRPr>
          </a:p>
        </p:txBody>
      </p:sp>
      <p:sp>
        <p:nvSpPr>
          <p:cNvPr id="105" name="Rectangle 104"/>
          <p:cNvSpPr/>
          <p:nvPr/>
        </p:nvSpPr>
        <p:spPr>
          <a:xfrm>
            <a:off x="3448965" y="1398780"/>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effectLst>
                  <a:outerShdw blurRad="38100" dist="38100" dir="2700000" algn="tl">
                    <a:srgbClr val="000000">
                      <a:alpha val="43137"/>
                    </a:srgbClr>
                  </a:outerShdw>
                </a:effectLst>
              </a:rPr>
              <a:t>Weaknesses</a:t>
            </a:r>
            <a:endParaRPr lang="en-US" sz="2400" b="1" dirty="0">
              <a:effectLst>
                <a:outerShdw blurRad="38100" dist="38100" dir="2700000" algn="tl">
                  <a:srgbClr val="000000">
                    <a:alpha val="43137"/>
                  </a:srgbClr>
                </a:outerShdw>
              </a:effectLst>
            </a:endParaRPr>
          </a:p>
        </p:txBody>
      </p:sp>
      <p:sp>
        <p:nvSpPr>
          <p:cNvPr id="117" name="Rectangle 116"/>
          <p:cNvSpPr/>
          <p:nvPr/>
        </p:nvSpPr>
        <p:spPr>
          <a:xfrm>
            <a:off x="1270259" y="3579218"/>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effectLst>
                  <a:outerShdw blurRad="38100" dist="38100" dir="2700000" algn="tl">
                    <a:srgbClr val="000000">
                      <a:alpha val="43137"/>
                    </a:srgbClr>
                  </a:outerShdw>
                </a:effectLst>
              </a:rPr>
              <a:t>Opportunities</a:t>
            </a:r>
            <a:endParaRPr lang="en-US" sz="2400" b="1" dirty="0">
              <a:effectLst>
                <a:outerShdw blurRad="38100" dist="38100" dir="2700000" algn="tl">
                  <a:srgbClr val="000000">
                    <a:alpha val="43137"/>
                  </a:srgbClr>
                </a:outerShdw>
              </a:effectLst>
            </a:endParaRPr>
          </a:p>
        </p:txBody>
      </p:sp>
      <p:sp>
        <p:nvSpPr>
          <p:cNvPr id="19" name="Rectangle 18"/>
          <p:cNvSpPr/>
          <p:nvPr/>
        </p:nvSpPr>
        <p:spPr>
          <a:xfrm>
            <a:off x="6183090" y="1398780"/>
            <a:ext cx="5382294"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0" rIns="274320" bIns="0" rtlCol="0" anchor="ctr"/>
          <a:lstStyle/>
          <a:p>
            <a:pPr algn="ctr">
              <a:spcBef>
                <a:spcPts val="1000"/>
              </a:spcBef>
            </a:pPr>
            <a:r>
              <a:rPr lang="en-US" sz="2500" dirty="0">
                <a:solidFill>
                  <a:schemeClr val="tx1">
                    <a:lumMod val="50000"/>
                    <a:lumOff val="50000"/>
                  </a:schemeClr>
                </a:solidFill>
              </a:rPr>
              <a:t>SWOT analysis entails a distillation of the findings of an internal and external audit that draws attention, from a strategic perspective, to the critical </a:t>
            </a:r>
            <a:r>
              <a:rPr lang="en-US" sz="2500" dirty="0" smtClean="0">
                <a:solidFill>
                  <a:schemeClr val="tx1">
                    <a:lumMod val="50000"/>
                    <a:lumOff val="50000"/>
                  </a:schemeClr>
                </a:solidFill>
              </a:rPr>
              <a:t>organizational </a:t>
            </a:r>
            <a:r>
              <a:rPr lang="en-US" sz="2500" dirty="0">
                <a:solidFill>
                  <a:schemeClr val="tx1">
                    <a:lumMod val="50000"/>
                    <a:lumOff val="50000"/>
                  </a:schemeClr>
                </a:solidFill>
              </a:rPr>
              <a:t>strengths and weaknesses and the opportunities and threats facing the </a:t>
            </a:r>
            <a:r>
              <a:rPr lang="en-US" sz="2500" dirty="0" smtClean="0">
                <a:solidFill>
                  <a:schemeClr val="tx1">
                    <a:lumMod val="50000"/>
                    <a:lumOff val="50000"/>
                  </a:schemeClr>
                </a:solidFill>
              </a:rPr>
              <a:t>organization</a:t>
            </a:r>
            <a:endParaRPr lang="en-US" sz="2500" dirty="0">
              <a:solidFill>
                <a:schemeClr val="tx1">
                  <a:lumMod val="50000"/>
                  <a:lumOff val="50000"/>
                </a:schemeClr>
              </a:solidFill>
            </a:endParaRPr>
          </a:p>
        </p:txBody>
      </p:sp>
      <p:sp>
        <p:nvSpPr>
          <p:cNvPr id="22" name="Rectangle 21"/>
          <p:cNvSpPr/>
          <p:nvPr/>
        </p:nvSpPr>
        <p:spPr>
          <a:xfrm>
            <a:off x="11565384" y="1398780"/>
            <a:ext cx="130156" cy="4182974"/>
          </a:xfrm>
          <a:prstGeom prst="rect">
            <a:avLst/>
          </a:prstGeom>
          <a:solidFill>
            <a:srgbClr val="6E5572"/>
          </a:solidFill>
          <a:ln w="12700" cap="flat" cmpd="sng" algn="ctr">
            <a:noFill/>
            <a:prstDash val="solid"/>
            <a:miter lim="800000"/>
          </a:ln>
          <a:effectLst/>
        </p:spPr>
        <p:txBody>
          <a:bodyPr rtlCol="0" anchor="ctr"/>
          <a:lstStyle/>
          <a:p>
            <a:pPr algn="ctr"/>
            <a:endParaRPr lang="en-US" kern="0" dirty="0">
              <a:solidFill>
                <a:prstClr val="white"/>
              </a:solidFill>
              <a:latin typeface="Calibri" panose="020F0502020204030204"/>
            </a:endParaRPr>
          </a:p>
        </p:txBody>
      </p:sp>
      <p:sp>
        <p:nvSpPr>
          <p:cNvPr id="23" name="TextBox 22"/>
          <p:cNvSpPr txBox="1"/>
          <p:nvPr/>
        </p:nvSpPr>
        <p:spPr>
          <a:xfrm>
            <a:off x="6183089"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24" name="TextBox 23"/>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7" name="TextBox 6"/>
          <p:cNvSpPr txBox="1"/>
          <p:nvPr/>
        </p:nvSpPr>
        <p:spPr>
          <a:xfrm>
            <a:off x="6600057" y="5744150"/>
            <a:ext cx="4982344" cy="461665"/>
          </a:xfrm>
          <a:prstGeom prst="rect">
            <a:avLst/>
          </a:prstGeom>
          <a:noFill/>
        </p:spPr>
        <p:txBody>
          <a:bodyPr wrap="square" rtlCol="0">
            <a:spAutoFit/>
          </a:bodyPr>
          <a:lstStyle/>
          <a:p>
            <a:r>
              <a:rPr lang="en-US" sz="2400" dirty="0">
                <a:solidFill>
                  <a:schemeClr val="tx1">
                    <a:lumMod val="50000"/>
                    <a:lumOff val="50000"/>
                  </a:schemeClr>
                </a:solidFill>
              </a:rPr>
              <a:t>-- Kotler and Armstrong, 2011</a:t>
            </a:r>
          </a:p>
        </p:txBody>
      </p:sp>
      <p:sp>
        <p:nvSpPr>
          <p:cNvPr id="25" name="TextBox 24"/>
          <p:cNvSpPr txBox="1"/>
          <p:nvPr/>
        </p:nvSpPr>
        <p:spPr>
          <a:xfrm>
            <a:off x="1270259"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Positive</a:t>
            </a:r>
            <a:endParaRPr lang="en-US" sz="1600" i="1" dirty="0">
              <a:solidFill>
                <a:schemeClr val="tx1">
                  <a:lumMod val="65000"/>
                  <a:lumOff val="35000"/>
                </a:schemeClr>
              </a:solidFill>
            </a:endParaRPr>
          </a:p>
        </p:txBody>
      </p:sp>
      <p:sp>
        <p:nvSpPr>
          <p:cNvPr id="26" name="TextBox 25"/>
          <p:cNvSpPr txBox="1"/>
          <p:nvPr/>
        </p:nvSpPr>
        <p:spPr>
          <a:xfrm>
            <a:off x="3448965"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Negative</a:t>
            </a:r>
            <a:endParaRPr lang="en-US" sz="1600" i="1" dirty="0">
              <a:solidFill>
                <a:schemeClr val="tx1">
                  <a:lumMod val="65000"/>
                  <a:lumOff val="35000"/>
                </a:schemeClr>
              </a:solidFill>
            </a:endParaRPr>
          </a:p>
        </p:txBody>
      </p:sp>
      <p:sp>
        <p:nvSpPr>
          <p:cNvPr id="27" name="TextBox 26"/>
          <p:cNvSpPr txBox="1"/>
          <p:nvPr/>
        </p:nvSpPr>
        <p:spPr>
          <a:xfrm rot="16200000">
            <a:off x="4816203" y="4341785"/>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External</a:t>
            </a:r>
            <a:endParaRPr lang="en-US" sz="1600" i="1" dirty="0">
              <a:solidFill>
                <a:schemeClr val="tx1">
                  <a:lumMod val="65000"/>
                  <a:lumOff val="35000"/>
                </a:schemeClr>
              </a:solidFill>
            </a:endParaRPr>
          </a:p>
        </p:txBody>
      </p:sp>
      <p:sp>
        <p:nvSpPr>
          <p:cNvPr id="28" name="TextBox 27"/>
          <p:cNvSpPr txBox="1"/>
          <p:nvPr/>
        </p:nvSpPr>
        <p:spPr>
          <a:xfrm rot="16200000">
            <a:off x="4816630" y="2162122"/>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Internal</a:t>
            </a:r>
            <a:endParaRPr lang="en-US" sz="1600" i="1" dirty="0">
              <a:solidFill>
                <a:schemeClr val="tx1">
                  <a:lumMod val="65000"/>
                  <a:lumOff val="35000"/>
                </a:schemeClr>
              </a:solidFill>
            </a:endParaRPr>
          </a:p>
        </p:txBody>
      </p:sp>
    </p:spTree>
    <p:extLst>
      <p:ext uri="{BB962C8B-B14F-4D97-AF65-F5344CB8AC3E}">
        <p14:creationId xmlns:p14="http://schemas.microsoft.com/office/powerpoint/2010/main" val="322908988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Analysis Matrix</a:t>
            </a:r>
          </a:p>
        </p:txBody>
      </p:sp>
      <p:sp>
        <p:nvSpPr>
          <p:cNvPr id="5" name="Title 4"/>
          <p:cNvSpPr>
            <a:spLocks noGrp="1"/>
          </p:cNvSpPr>
          <p:nvPr>
            <p:ph type="title"/>
          </p:nvPr>
        </p:nvSpPr>
        <p:spPr/>
        <p:txBody>
          <a:bodyPr/>
          <a:lstStyle/>
          <a:p>
            <a:r>
              <a:rPr lang="en-US" dirty="0"/>
              <a:t>SWOT / TOWS Analysis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36</a:t>
            </a:fld>
            <a:endParaRPr lang="en-US"/>
          </a:p>
        </p:txBody>
      </p:sp>
      <p:grpSp>
        <p:nvGrpSpPr>
          <p:cNvPr id="30" name="Group 29"/>
          <p:cNvGrpSpPr/>
          <p:nvPr/>
        </p:nvGrpSpPr>
        <p:grpSpPr>
          <a:xfrm>
            <a:off x="4004777" y="1766306"/>
            <a:ext cx="2002536" cy="2002536"/>
            <a:chOff x="331876" y="1390095"/>
            <a:chExt cx="3026664" cy="3026665"/>
          </a:xfrm>
        </p:grpSpPr>
        <p:sp>
          <p:nvSpPr>
            <p:cNvPr id="31" name="Rectangle 30"/>
            <p:cNvSpPr/>
            <p:nvPr/>
          </p:nvSpPr>
          <p:spPr>
            <a:xfrm>
              <a:off x="331876" y="1390095"/>
              <a:ext cx="3026664" cy="3026664"/>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31"/>
            <p:cNvSpPr/>
            <p:nvPr/>
          </p:nvSpPr>
          <p:spPr>
            <a:xfrm>
              <a:off x="742354" y="2494338"/>
              <a:ext cx="2205707" cy="1033779"/>
            </a:xfrm>
            <a:custGeom>
              <a:avLst/>
              <a:gdLst>
                <a:gd name="connsiteX0" fmla="*/ 1761492 w 3609342"/>
                <a:gd name="connsiteY0" fmla="*/ 647700 h 1691640"/>
                <a:gd name="connsiteX1" fmla="*/ 2346592 w 3609342"/>
                <a:gd name="connsiteY1" fmla="*/ 660550 h 1691640"/>
                <a:gd name="connsiteX2" fmla="*/ 2661922 w 3609342"/>
                <a:gd name="connsiteY2" fmla="*/ 681874 h 1691640"/>
                <a:gd name="connsiteX3" fmla="*/ 2661922 w 3609342"/>
                <a:gd name="connsiteY3" fmla="*/ 1009768 h 1691640"/>
                <a:gd name="connsiteX4" fmla="*/ 2346592 w 3609342"/>
                <a:gd name="connsiteY4" fmla="*/ 1031091 h 1691640"/>
                <a:gd name="connsiteX5" fmla="*/ 1761492 w 3609342"/>
                <a:gd name="connsiteY5" fmla="*/ 1043941 h 1691640"/>
                <a:gd name="connsiteX6" fmla="*/ 1176392 w 3609342"/>
                <a:gd name="connsiteY6" fmla="*/ 1031091 h 1691640"/>
                <a:gd name="connsiteX7" fmla="*/ 947420 w 3609342"/>
                <a:gd name="connsiteY7" fmla="*/ 1015608 h 1691640"/>
                <a:gd name="connsiteX8" fmla="*/ 947420 w 3609342"/>
                <a:gd name="connsiteY8" fmla="*/ 676034 h 1691640"/>
                <a:gd name="connsiteX9" fmla="*/ 1176392 w 3609342"/>
                <a:gd name="connsiteY9" fmla="*/ 660550 h 1691640"/>
                <a:gd name="connsiteX10" fmla="*/ 1761492 w 3609342"/>
                <a:gd name="connsiteY10" fmla="*/ 647700 h 1691640"/>
                <a:gd name="connsiteX11" fmla="*/ 491490 w 3609342"/>
                <a:gd name="connsiteY11" fmla="*/ 0 h 1691640"/>
                <a:gd name="connsiteX12" fmla="*/ 604025 w 3609342"/>
                <a:gd name="connsiteY12" fmla="*/ 0 h 1691640"/>
                <a:gd name="connsiteX13" fmla="*/ 922020 w 3609342"/>
                <a:gd name="connsiteY13" fmla="*/ 317995 h 1691640"/>
                <a:gd name="connsiteX14" fmla="*/ 922020 w 3609342"/>
                <a:gd name="connsiteY14" fmla="*/ 1373645 h 1691640"/>
                <a:gd name="connsiteX15" fmla="*/ 604025 w 3609342"/>
                <a:gd name="connsiteY15" fmla="*/ 1691640 h 1691640"/>
                <a:gd name="connsiteX16" fmla="*/ 491490 w 3609342"/>
                <a:gd name="connsiteY16" fmla="*/ 1691640 h 1691640"/>
                <a:gd name="connsiteX17" fmla="*/ 317995 w 3609342"/>
                <a:gd name="connsiteY17" fmla="*/ 0 h 1691640"/>
                <a:gd name="connsiteX18" fmla="*/ 430530 w 3609342"/>
                <a:gd name="connsiteY18" fmla="*/ 0 h 1691640"/>
                <a:gd name="connsiteX19" fmla="*/ 430530 w 3609342"/>
                <a:gd name="connsiteY19" fmla="*/ 1691640 h 1691640"/>
                <a:gd name="connsiteX20" fmla="*/ 317995 w 3609342"/>
                <a:gd name="connsiteY20" fmla="*/ 1691640 h 1691640"/>
                <a:gd name="connsiteX21" fmla="*/ 0 w 3609342"/>
                <a:gd name="connsiteY21" fmla="*/ 1373645 h 1691640"/>
                <a:gd name="connsiteX22" fmla="*/ 0 w 3609342"/>
                <a:gd name="connsiteY22" fmla="*/ 317995 h 1691640"/>
                <a:gd name="connsiteX23" fmla="*/ 317995 w 3609342"/>
                <a:gd name="connsiteY23" fmla="*/ 0 h 1691640"/>
                <a:gd name="connsiteX24" fmla="*/ 3178812 w 3609342"/>
                <a:gd name="connsiteY24" fmla="*/ 0 h 1691640"/>
                <a:gd name="connsiteX25" fmla="*/ 3291347 w 3609342"/>
                <a:gd name="connsiteY25" fmla="*/ 0 h 1691640"/>
                <a:gd name="connsiteX26" fmla="*/ 3609342 w 3609342"/>
                <a:gd name="connsiteY26" fmla="*/ 317995 h 1691640"/>
                <a:gd name="connsiteX27" fmla="*/ 3609342 w 3609342"/>
                <a:gd name="connsiteY27" fmla="*/ 1373645 h 1691640"/>
                <a:gd name="connsiteX28" fmla="*/ 3291347 w 3609342"/>
                <a:gd name="connsiteY28" fmla="*/ 1691640 h 1691640"/>
                <a:gd name="connsiteX29" fmla="*/ 3178812 w 3609342"/>
                <a:gd name="connsiteY29" fmla="*/ 1691640 h 1691640"/>
                <a:gd name="connsiteX30" fmla="*/ 3005317 w 3609342"/>
                <a:gd name="connsiteY30" fmla="*/ 0 h 1691640"/>
                <a:gd name="connsiteX31" fmla="*/ 3117852 w 3609342"/>
                <a:gd name="connsiteY31" fmla="*/ 0 h 1691640"/>
                <a:gd name="connsiteX32" fmla="*/ 3117852 w 3609342"/>
                <a:gd name="connsiteY32" fmla="*/ 1691640 h 1691640"/>
                <a:gd name="connsiteX33" fmla="*/ 3005317 w 3609342"/>
                <a:gd name="connsiteY33" fmla="*/ 1691640 h 1691640"/>
                <a:gd name="connsiteX34" fmla="*/ 2687322 w 3609342"/>
                <a:gd name="connsiteY34" fmla="*/ 1373645 h 1691640"/>
                <a:gd name="connsiteX35" fmla="*/ 2687322 w 3609342"/>
                <a:gd name="connsiteY35" fmla="*/ 317995 h 1691640"/>
                <a:gd name="connsiteX36" fmla="*/ 3005317 w 3609342"/>
                <a:gd name="connsiteY36" fmla="*/ 0 h 1691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609342" h="1691640">
                  <a:moveTo>
                    <a:pt x="1761492" y="647700"/>
                  </a:moveTo>
                  <a:cubicBezTo>
                    <a:pt x="1961918" y="647700"/>
                    <a:pt x="2157600" y="652125"/>
                    <a:pt x="2346592" y="660550"/>
                  </a:cubicBezTo>
                  <a:lnTo>
                    <a:pt x="2661922" y="681874"/>
                  </a:lnTo>
                  <a:lnTo>
                    <a:pt x="2661922" y="1009768"/>
                  </a:lnTo>
                  <a:lnTo>
                    <a:pt x="2346592" y="1031091"/>
                  </a:lnTo>
                  <a:cubicBezTo>
                    <a:pt x="2157599" y="1039516"/>
                    <a:pt x="1961917" y="1043941"/>
                    <a:pt x="1761492" y="1043941"/>
                  </a:cubicBezTo>
                  <a:cubicBezTo>
                    <a:pt x="1561066" y="1043941"/>
                    <a:pt x="1365384" y="1039516"/>
                    <a:pt x="1176392" y="1031091"/>
                  </a:cubicBezTo>
                  <a:lnTo>
                    <a:pt x="947420" y="1015608"/>
                  </a:lnTo>
                  <a:lnTo>
                    <a:pt x="947420" y="676034"/>
                  </a:lnTo>
                  <a:lnTo>
                    <a:pt x="1176392" y="660550"/>
                  </a:lnTo>
                  <a:cubicBezTo>
                    <a:pt x="1365385" y="652125"/>
                    <a:pt x="1561067" y="647700"/>
                    <a:pt x="1761492" y="647700"/>
                  </a:cubicBezTo>
                  <a:close/>
                  <a:moveTo>
                    <a:pt x="491490" y="0"/>
                  </a:moveTo>
                  <a:lnTo>
                    <a:pt x="604025" y="0"/>
                  </a:lnTo>
                  <a:cubicBezTo>
                    <a:pt x="779649" y="0"/>
                    <a:pt x="922020" y="142371"/>
                    <a:pt x="922020" y="317995"/>
                  </a:cubicBezTo>
                  <a:lnTo>
                    <a:pt x="922020" y="1373645"/>
                  </a:lnTo>
                  <a:cubicBezTo>
                    <a:pt x="922020" y="1549269"/>
                    <a:pt x="779649" y="1691640"/>
                    <a:pt x="604025" y="1691640"/>
                  </a:cubicBezTo>
                  <a:lnTo>
                    <a:pt x="491490" y="1691640"/>
                  </a:lnTo>
                  <a:close/>
                  <a:moveTo>
                    <a:pt x="317995" y="0"/>
                  </a:moveTo>
                  <a:lnTo>
                    <a:pt x="430530" y="0"/>
                  </a:lnTo>
                  <a:lnTo>
                    <a:pt x="430530" y="1691640"/>
                  </a:lnTo>
                  <a:lnTo>
                    <a:pt x="317995" y="1691640"/>
                  </a:lnTo>
                  <a:cubicBezTo>
                    <a:pt x="142371" y="1691640"/>
                    <a:pt x="0" y="1549269"/>
                    <a:pt x="0" y="1373645"/>
                  </a:cubicBezTo>
                  <a:lnTo>
                    <a:pt x="0" y="317995"/>
                  </a:lnTo>
                  <a:cubicBezTo>
                    <a:pt x="0" y="142371"/>
                    <a:pt x="142371" y="0"/>
                    <a:pt x="317995" y="0"/>
                  </a:cubicBezTo>
                  <a:close/>
                  <a:moveTo>
                    <a:pt x="3178812" y="0"/>
                  </a:moveTo>
                  <a:lnTo>
                    <a:pt x="3291347" y="0"/>
                  </a:lnTo>
                  <a:cubicBezTo>
                    <a:pt x="3466971" y="0"/>
                    <a:pt x="3609342" y="142371"/>
                    <a:pt x="3609342" y="317995"/>
                  </a:cubicBezTo>
                  <a:lnTo>
                    <a:pt x="3609342" y="1373645"/>
                  </a:lnTo>
                  <a:cubicBezTo>
                    <a:pt x="3609342" y="1549269"/>
                    <a:pt x="3466971" y="1691640"/>
                    <a:pt x="3291347" y="1691640"/>
                  </a:cubicBezTo>
                  <a:lnTo>
                    <a:pt x="3178812" y="1691640"/>
                  </a:lnTo>
                  <a:close/>
                  <a:moveTo>
                    <a:pt x="3005317" y="0"/>
                  </a:moveTo>
                  <a:lnTo>
                    <a:pt x="3117852" y="0"/>
                  </a:lnTo>
                  <a:lnTo>
                    <a:pt x="3117852" y="1691640"/>
                  </a:lnTo>
                  <a:lnTo>
                    <a:pt x="3005317" y="1691640"/>
                  </a:lnTo>
                  <a:cubicBezTo>
                    <a:pt x="2829693" y="1691640"/>
                    <a:pt x="2687322" y="1549269"/>
                    <a:pt x="2687322" y="1373645"/>
                  </a:cubicBezTo>
                  <a:lnTo>
                    <a:pt x="2687322" y="317995"/>
                  </a:lnTo>
                  <a:cubicBezTo>
                    <a:pt x="2687322" y="142371"/>
                    <a:pt x="2829693" y="0"/>
                    <a:pt x="300531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32"/>
            <p:cNvSpPr/>
            <p:nvPr/>
          </p:nvSpPr>
          <p:spPr>
            <a:xfrm>
              <a:off x="835930" y="2494439"/>
              <a:ext cx="2522610" cy="1922321"/>
            </a:xfrm>
            <a:custGeom>
              <a:avLst/>
              <a:gdLst>
                <a:gd name="connsiteX0" fmla="*/ 170538 w 2522610"/>
                <a:gd name="connsiteY0" fmla="*/ 0 h 1922321"/>
                <a:gd name="connsiteX1" fmla="*/ 206777 w 2522610"/>
                <a:gd name="connsiteY1" fmla="*/ 0 h 1922321"/>
                <a:gd name="connsiteX2" fmla="*/ 206777 w 2522610"/>
                <a:gd name="connsiteY2" fmla="*/ 1033677 h 1922321"/>
                <a:gd name="connsiteX3" fmla="*/ 275548 w 2522610"/>
                <a:gd name="connsiteY3" fmla="*/ 1033677 h 1922321"/>
                <a:gd name="connsiteX4" fmla="*/ 469878 w 2522610"/>
                <a:gd name="connsiteY4" fmla="*/ 839347 h 1922321"/>
                <a:gd name="connsiteX5" fmla="*/ 469878 w 2522610"/>
                <a:gd name="connsiteY5" fmla="*/ 416718 h 1922321"/>
                <a:gd name="connsiteX6" fmla="*/ 469879 w 2522610"/>
                <a:gd name="connsiteY6" fmla="*/ 416718 h 1922321"/>
                <a:gd name="connsiteX7" fmla="*/ 469879 w 2522610"/>
                <a:gd name="connsiteY7" fmla="*/ 194229 h 1922321"/>
                <a:gd name="connsiteX8" fmla="*/ 454608 w 2522610"/>
                <a:gd name="connsiteY8" fmla="*/ 118587 h 1922321"/>
                <a:gd name="connsiteX9" fmla="*/ 417584 w 2522610"/>
                <a:gd name="connsiteY9" fmla="*/ 63674 h 1922321"/>
                <a:gd name="connsiteX10" fmla="*/ 804863 w 2522610"/>
                <a:gd name="connsiteY10" fmla="*/ 399625 h 1922321"/>
                <a:gd name="connsiteX11" fmla="*/ 625329 w 2522610"/>
                <a:gd name="connsiteY11" fmla="*/ 403568 h 1922321"/>
                <a:gd name="connsiteX12" fmla="*/ 485402 w 2522610"/>
                <a:gd name="connsiteY12" fmla="*/ 413031 h 1922321"/>
                <a:gd name="connsiteX13" fmla="*/ 485402 w 2522610"/>
                <a:gd name="connsiteY13" fmla="*/ 451309 h 1922321"/>
                <a:gd name="connsiteX14" fmla="*/ 485401 w 2522610"/>
                <a:gd name="connsiteY14" fmla="*/ 451308 h 1922321"/>
                <a:gd name="connsiteX15" fmla="*/ 485401 w 2522610"/>
                <a:gd name="connsiteY15" fmla="*/ 620547 h 1922321"/>
                <a:gd name="connsiteX16" fmla="*/ 625328 w 2522610"/>
                <a:gd name="connsiteY16" fmla="*/ 630009 h 1922321"/>
                <a:gd name="connsiteX17" fmla="*/ 982889 w 2522610"/>
                <a:gd name="connsiteY17" fmla="*/ 637861 h 1922321"/>
                <a:gd name="connsiteX18" fmla="*/ 1340449 w 2522610"/>
                <a:gd name="connsiteY18" fmla="*/ 630009 h 1922321"/>
                <a:gd name="connsiteX19" fmla="*/ 1533151 w 2522610"/>
                <a:gd name="connsiteY19" fmla="*/ 616978 h 1922321"/>
                <a:gd name="connsiteX20" fmla="*/ 1533151 w 2522610"/>
                <a:gd name="connsiteY20" fmla="*/ 416718 h 1922321"/>
                <a:gd name="connsiteX21" fmla="*/ 1548673 w 2522610"/>
                <a:gd name="connsiteY21" fmla="*/ 416718 h 1922321"/>
                <a:gd name="connsiteX22" fmla="*/ 1548673 w 2522610"/>
                <a:gd name="connsiteY22" fmla="*/ 839347 h 1922321"/>
                <a:gd name="connsiteX23" fmla="*/ 1743003 w 2522610"/>
                <a:gd name="connsiteY23" fmla="*/ 1033677 h 1922321"/>
                <a:gd name="connsiteX24" fmla="*/ 1811774 w 2522610"/>
                <a:gd name="connsiteY24" fmla="*/ 1033677 h 1922321"/>
                <a:gd name="connsiteX25" fmla="*/ 1811774 w 2522610"/>
                <a:gd name="connsiteY25" fmla="*/ 0 h 1922321"/>
                <a:gd name="connsiteX26" fmla="*/ 1849028 w 2522610"/>
                <a:gd name="connsiteY26" fmla="*/ 0 h 1922321"/>
                <a:gd name="connsiteX27" fmla="*/ 1849028 w 2522610"/>
                <a:gd name="connsiteY27" fmla="*/ 1033677 h 1922321"/>
                <a:gd name="connsiteX28" fmla="*/ 1917799 w 2522610"/>
                <a:gd name="connsiteY28" fmla="*/ 1033677 h 1922321"/>
                <a:gd name="connsiteX29" fmla="*/ 2112129 w 2522610"/>
                <a:gd name="connsiteY29" fmla="*/ 839347 h 1922321"/>
                <a:gd name="connsiteX30" fmla="*/ 2112129 w 2522610"/>
                <a:gd name="connsiteY30" fmla="*/ 194228 h 1922321"/>
                <a:gd name="connsiteX31" fmla="*/ 2096858 w 2522610"/>
                <a:gd name="connsiteY31" fmla="*/ 118586 h 1922321"/>
                <a:gd name="connsiteX32" fmla="*/ 2074824 w 2522610"/>
                <a:gd name="connsiteY32" fmla="*/ 85906 h 1922321"/>
                <a:gd name="connsiteX33" fmla="*/ 2522610 w 2522610"/>
                <a:gd name="connsiteY33" fmla="*/ 474345 h 1922321"/>
                <a:gd name="connsiteX34" fmla="*/ 2522610 w 2522610"/>
                <a:gd name="connsiteY34" fmla="*/ 1922321 h 1922321"/>
                <a:gd name="connsiteX35" fmla="*/ 1061533 w 2522610"/>
                <a:gd name="connsiteY35" fmla="*/ 1922321 h 1922321"/>
                <a:gd name="connsiteX36" fmla="*/ 0 w 2522610"/>
                <a:gd name="connsiteY36" fmla="*/ 1001476 h 1922321"/>
                <a:gd name="connsiteX37" fmla="*/ 25110 w 2522610"/>
                <a:gd name="connsiteY37" fmla="*/ 1018406 h 1922321"/>
                <a:gd name="connsiteX38" fmla="*/ 100752 w 2522610"/>
                <a:gd name="connsiteY38" fmla="*/ 1033677 h 1922321"/>
                <a:gd name="connsiteX39" fmla="*/ 169524 w 2522610"/>
                <a:gd name="connsiteY39" fmla="*/ 1033677 h 1922321"/>
                <a:gd name="connsiteX40" fmla="*/ 169524 w 2522610"/>
                <a:gd name="connsiteY40" fmla="*/ 978693 h 1922321"/>
                <a:gd name="connsiteX41" fmla="*/ 170538 w 2522610"/>
                <a:gd name="connsiteY41" fmla="*/ 978693 h 1922321"/>
                <a:gd name="connsiteX42" fmla="*/ 170538 w 2522610"/>
                <a:gd name="connsiteY42" fmla="*/ 0 h 192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522610" h="1922321">
                  <a:moveTo>
                    <a:pt x="170538" y="0"/>
                  </a:moveTo>
                  <a:lnTo>
                    <a:pt x="206777" y="0"/>
                  </a:lnTo>
                  <a:lnTo>
                    <a:pt x="206777" y="1033677"/>
                  </a:lnTo>
                  <a:lnTo>
                    <a:pt x="275548" y="1033677"/>
                  </a:lnTo>
                  <a:cubicBezTo>
                    <a:pt x="382874" y="1033677"/>
                    <a:pt x="469878" y="946673"/>
                    <a:pt x="469878" y="839347"/>
                  </a:cubicBezTo>
                  <a:lnTo>
                    <a:pt x="469878" y="416718"/>
                  </a:lnTo>
                  <a:lnTo>
                    <a:pt x="469879" y="416718"/>
                  </a:lnTo>
                  <a:lnTo>
                    <a:pt x="469879" y="194229"/>
                  </a:lnTo>
                  <a:cubicBezTo>
                    <a:pt x="469879" y="167398"/>
                    <a:pt x="464441" y="141836"/>
                    <a:pt x="454608" y="118587"/>
                  </a:cubicBezTo>
                  <a:lnTo>
                    <a:pt x="417584" y="63674"/>
                  </a:lnTo>
                  <a:lnTo>
                    <a:pt x="804863" y="399625"/>
                  </a:lnTo>
                  <a:lnTo>
                    <a:pt x="625329" y="403568"/>
                  </a:lnTo>
                  <a:lnTo>
                    <a:pt x="485402" y="413031"/>
                  </a:lnTo>
                  <a:lnTo>
                    <a:pt x="485402" y="451309"/>
                  </a:lnTo>
                  <a:lnTo>
                    <a:pt x="485401" y="451308"/>
                  </a:lnTo>
                  <a:lnTo>
                    <a:pt x="485401" y="620547"/>
                  </a:lnTo>
                  <a:lnTo>
                    <a:pt x="625328" y="630009"/>
                  </a:lnTo>
                  <a:cubicBezTo>
                    <a:pt x="740823" y="635157"/>
                    <a:pt x="860406" y="637861"/>
                    <a:pt x="982889" y="637861"/>
                  </a:cubicBezTo>
                  <a:cubicBezTo>
                    <a:pt x="1105370" y="637861"/>
                    <a:pt x="1224954" y="635157"/>
                    <a:pt x="1340449" y="630009"/>
                  </a:cubicBezTo>
                  <a:lnTo>
                    <a:pt x="1533151" y="616978"/>
                  </a:lnTo>
                  <a:lnTo>
                    <a:pt x="1533151" y="416718"/>
                  </a:lnTo>
                  <a:lnTo>
                    <a:pt x="1548673" y="416718"/>
                  </a:lnTo>
                  <a:lnTo>
                    <a:pt x="1548673" y="839347"/>
                  </a:lnTo>
                  <a:cubicBezTo>
                    <a:pt x="1548673" y="946673"/>
                    <a:pt x="1635677" y="1033677"/>
                    <a:pt x="1743003" y="1033677"/>
                  </a:cubicBezTo>
                  <a:lnTo>
                    <a:pt x="1811774" y="1033677"/>
                  </a:lnTo>
                  <a:lnTo>
                    <a:pt x="1811774" y="0"/>
                  </a:lnTo>
                  <a:lnTo>
                    <a:pt x="1849028" y="0"/>
                  </a:lnTo>
                  <a:lnTo>
                    <a:pt x="1849028" y="1033677"/>
                  </a:lnTo>
                  <a:lnTo>
                    <a:pt x="1917799" y="1033677"/>
                  </a:lnTo>
                  <a:cubicBezTo>
                    <a:pt x="2025125" y="1033677"/>
                    <a:pt x="2112129" y="946673"/>
                    <a:pt x="2112129" y="839347"/>
                  </a:cubicBezTo>
                  <a:lnTo>
                    <a:pt x="2112129" y="194228"/>
                  </a:lnTo>
                  <a:cubicBezTo>
                    <a:pt x="2112129" y="167397"/>
                    <a:pt x="2106691" y="141835"/>
                    <a:pt x="2096858" y="118586"/>
                  </a:cubicBezTo>
                  <a:lnTo>
                    <a:pt x="2074824" y="85906"/>
                  </a:lnTo>
                  <a:lnTo>
                    <a:pt x="2522610" y="474345"/>
                  </a:lnTo>
                  <a:lnTo>
                    <a:pt x="2522610" y="1922321"/>
                  </a:lnTo>
                  <a:lnTo>
                    <a:pt x="1061533" y="1922321"/>
                  </a:lnTo>
                  <a:lnTo>
                    <a:pt x="0" y="1001476"/>
                  </a:lnTo>
                  <a:lnTo>
                    <a:pt x="25110" y="1018406"/>
                  </a:lnTo>
                  <a:cubicBezTo>
                    <a:pt x="48359" y="1028239"/>
                    <a:pt x="73921" y="1033677"/>
                    <a:pt x="100752" y="1033677"/>
                  </a:cubicBezTo>
                  <a:lnTo>
                    <a:pt x="169524" y="1033677"/>
                  </a:lnTo>
                  <a:lnTo>
                    <a:pt x="169524" y="978693"/>
                  </a:lnTo>
                  <a:lnTo>
                    <a:pt x="170538" y="978693"/>
                  </a:lnTo>
                  <a:lnTo>
                    <a:pt x="170538"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8" name="Group 37"/>
          <p:cNvGrpSpPr/>
          <p:nvPr/>
        </p:nvGrpSpPr>
        <p:grpSpPr>
          <a:xfrm>
            <a:off x="6183483" y="3946744"/>
            <a:ext cx="2002536" cy="2002536"/>
            <a:chOff x="316681" y="1545604"/>
            <a:chExt cx="3026665" cy="3026665"/>
          </a:xfrm>
        </p:grpSpPr>
        <p:sp>
          <p:nvSpPr>
            <p:cNvPr id="39" name="Rectangle 38"/>
            <p:cNvSpPr/>
            <p:nvPr/>
          </p:nvSpPr>
          <p:spPr>
            <a:xfrm>
              <a:off x="316681" y="1545604"/>
              <a:ext cx="3026664" cy="3026664"/>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39"/>
            <p:cNvSpPr/>
            <p:nvPr/>
          </p:nvSpPr>
          <p:spPr>
            <a:xfrm>
              <a:off x="796258" y="2234816"/>
              <a:ext cx="2067510" cy="1562871"/>
            </a:xfrm>
            <a:custGeom>
              <a:avLst/>
              <a:gdLst>
                <a:gd name="connsiteX0" fmla="*/ 0 w 2861010"/>
                <a:gd name="connsiteY0" fmla="*/ 1684061 h 2044561"/>
                <a:gd name="connsiteX1" fmla="*/ 122186 w 2861010"/>
                <a:gd name="connsiteY1" fmla="*/ 1684061 h 2044561"/>
                <a:gd name="connsiteX2" fmla="*/ 146398 w 2861010"/>
                <a:gd name="connsiteY2" fmla="*/ 1713947 h 2044561"/>
                <a:gd name="connsiteX3" fmla="*/ 475116 w 2861010"/>
                <a:gd name="connsiteY3" fmla="*/ 1869798 h 2044561"/>
                <a:gd name="connsiteX4" fmla="*/ 789902 w 2861010"/>
                <a:gd name="connsiteY4" fmla="*/ 1727821 h 2044561"/>
                <a:gd name="connsiteX5" fmla="*/ 793579 w 2861010"/>
                <a:gd name="connsiteY5" fmla="*/ 1723842 h 2044561"/>
                <a:gd name="connsiteX6" fmla="*/ 797256 w 2861010"/>
                <a:gd name="connsiteY6" fmla="*/ 1727821 h 2044561"/>
                <a:gd name="connsiteX7" fmla="*/ 1112042 w 2861010"/>
                <a:gd name="connsiteY7" fmla="*/ 1869798 h 2044561"/>
                <a:gd name="connsiteX8" fmla="*/ 1426828 w 2861010"/>
                <a:gd name="connsiteY8" fmla="*/ 1727821 h 2044561"/>
                <a:gd name="connsiteX9" fmla="*/ 1430505 w 2861010"/>
                <a:gd name="connsiteY9" fmla="*/ 1723841 h 2044561"/>
                <a:gd name="connsiteX10" fmla="*/ 1434182 w 2861010"/>
                <a:gd name="connsiteY10" fmla="*/ 1727821 h 2044561"/>
                <a:gd name="connsiteX11" fmla="*/ 1748968 w 2861010"/>
                <a:gd name="connsiteY11" fmla="*/ 1869798 h 2044561"/>
                <a:gd name="connsiteX12" fmla="*/ 2063754 w 2861010"/>
                <a:gd name="connsiteY12" fmla="*/ 1727821 h 2044561"/>
                <a:gd name="connsiteX13" fmla="*/ 2067431 w 2861010"/>
                <a:gd name="connsiteY13" fmla="*/ 1723841 h 2044561"/>
                <a:gd name="connsiteX14" fmla="*/ 2071108 w 2861010"/>
                <a:gd name="connsiteY14" fmla="*/ 1727821 h 2044561"/>
                <a:gd name="connsiteX15" fmla="*/ 2385894 w 2861010"/>
                <a:gd name="connsiteY15" fmla="*/ 1869798 h 2044561"/>
                <a:gd name="connsiteX16" fmla="*/ 2714613 w 2861010"/>
                <a:gd name="connsiteY16" fmla="*/ 1713947 h 2044561"/>
                <a:gd name="connsiteX17" fmla="*/ 2738825 w 2861010"/>
                <a:gd name="connsiteY17" fmla="*/ 1684061 h 2044561"/>
                <a:gd name="connsiteX18" fmla="*/ 2861010 w 2861010"/>
                <a:gd name="connsiteY18" fmla="*/ 1684061 h 2044561"/>
                <a:gd name="connsiteX19" fmla="*/ 2852868 w 2861010"/>
                <a:gd name="connsiteY19" fmla="*/ 1700020 h 2044561"/>
                <a:gd name="connsiteX20" fmla="*/ 2385894 w 2861010"/>
                <a:gd name="connsiteY20" fmla="*/ 2044561 h 2044561"/>
                <a:gd name="connsiteX21" fmla="*/ 2071108 w 2861010"/>
                <a:gd name="connsiteY21" fmla="*/ 1902584 h 2044561"/>
                <a:gd name="connsiteX22" fmla="*/ 2067431 w 2861010"/>
                <a:gd name="connsiteY22" fmla="*/ 1898604 h 2044561"/>
                <a:gd name="connsiteX23" fmla="*/ 2063754 w 2861010"/>
                <a:gd name="connsiteY23" fmla="*/ 1902584 h 2044561"/>
                <a:gd name="connsiteX24" fmla="*/ 1748968 w 2861010"/>
                <a:gd name="connsiteY24" fmla="*/ 2044561 h 2044561"/>
                <a:gd name="connsiteX25" fmla="*/ 1434182 w 2861010"/>
                <a:gd name="connsiteY25" fmla="*/ 1902584 h 2044561"/>
                <a:gd name="connsiteX26" fmla="*/ 1430505 w 2861010"/>
                <a:gd name="connsiteY26" fmla="*/ 1898604 h 2044561"/>
                <a:gd name="connsiteX27" fmla="*/ 1426828 w 2861010"/>
                <a:gd name="connsiteY27" fmla="*/ 1902584 h 2044561"/>
                <a:gd name="connsiteX28" fmla="*/ 1112042 w 2861010"/>
                <a:gd name="connsiteY28" fmla="*/ 2044561 h 2044561"/>
                <a:gd name="connsiteX29" fmla="*/ 797256 w 2861010"/>
                <a:gd name="connsiteY29" fmla="*/ 1902584 h 2044561"/>
                <a:gd name="connsiteX30" fmla="*/ 793579 w 2861010"/>
                <a:gd name="connsiteY30" fmla="*/ 1898605 h 2044561"/>
                <a:gd name="connsiteX31" fmla="*/ 789902 w 2861010"/>
                <a:gd name="connsiteY31" fmla="*/ 1902584 h 2044561"/>
                <a:gd name="connsiteX32" fmla="*/ 475116 w 2861010"/>
                <a:gd name="connsiteY32" fmla="*/ 2044561 h 2044561"/>
                <a:gd name="connsiteX33" fmla="*/ 8143 w 2861010"/>
                <a:gd name="connsiteY33" fmla="*/ 1700020 h 2044561"/>
                <a:gd name="connsiteX34" fmla="*/ 552847 w 2861010"/>
                <a:gd name="connsiteY34" fmla="*/ 495 h 2044561"/>
                <a:gd name="connsiteX35" fmla="*/ 1894056 w 2861010"/>
                <a:gd name="connsiteY35" fmla="*/ 833778 h 2044561"/>
                <a:gd name="connsiteX36" fmla="*/ 2242657 w 2861010"/>
                <a:gd name="connsiteY36" fmla="*/ 1657884 h 2044561"/>
                <a:gd name="connsiteX37" fmla="*/ 2249874 w 2861010"/>
                <a:gd name="connsiteY37" fmla="*/ 1709306 h 2044561"/>
                <a:gd name="connsiteX38" fmla="*/ 2220851 w 2861010"/>
                <a:gd name="connsiteY38" fmla="*/ 1699415 h 2044561"/>
                <a:gd name="connsiteX39" fmla="*/ 2071109 w 2861010"/>
                <a:gd name="connsiteY39" fmla="*/ 1594472 h 2044561"/>
                <a:gd name="connsiteX40" fmla="*/ 2067432 w 2861010"/>
                <a:gd name="connsiteY40" fmla="*/ 1590492 h 2044561"/>
                <a:gd name="connsiteX41" fmla="*/ 2063755 w 2861010"/>
                <a:gd name="connsiteY41" fmla="*/ 1594472 h 2044561"/>
                <a:gd name="connsiteX42" fmla="*/ 1748969 w 2861010"/>
                <a:gd name="connsiteY42" fmla="*/ 1736449 h 2044561"/>
                <a:gd name="connsiteX43" fmla="*/ 1434183 w 2861010"/>
                <a:gd name="connsiteY43" fmla="*/ 1594472 h 2044561"/>
                <a:gd name="connsiteX44" fmla="*/ 1430506 w 2861010"/>
                <a:gd name="connsiteY44" fmla="*/ 1590492 h 2044561"/>
                <a:gd name="connsiteX45" fmla="*/ 1426829 w 2861010"/>
                <a:gd name="connsiteY45" fmla="*/ 1594472 h 2044561"/>
                <a:gd name="connsiteX46" fmla="*/ 1112043 w 2861010"/>
                <a:gd name="connsiteY46" fmla="*/ 1736449 h 2044561"/>
                <a:gd name="connsiteX47" fmla="*/ 797257 w 2861010"/>
                <a:gd name="connsiteY47" fmla="*/ 1594472 h 2044561"/>
                <a:gd name="connsiteX48" fmla="*/ 793580 w 2861010"/>
                <a:gd name="connsiteY48" fmla="*/ 1590493 h 2044561"/>
                <a:gd name="connsiteX49" fmla="*/ 789903 w 2861010"/>
                <a:gd name="connsiteY49" fmla="*/ 1594472 h 2044561"/>
                <a:gd name="connsiteX50" fmla="*/ 640162 w 2861010"/>
                <a:gd name="connsiteY50" fmla="*/ 1699415 h 2044561"/>
                <a:gd name="connsiteX51" fmla="*/ 602051 w 2861010"/>
                <a:gd name="connsiteY51" fmla="*/ 1712404 h 2044561"/>
                <a:gd name="connsiteX52" fmla="*/ 627116 w 2861010"/>
                <a:gd name="connsiteY52" fmla="*/ 1687214 h 2044561"/>
                <a:gd name="connsiteX53" fmla="*/ 596402 w 2861010"/>
                <a:gd name="connsiteY53" fmla="*/ 170291 h 2044561"/>
                <a:gd name="connsiteX54" fmla="*/ 517151 w 2861010"/>
                <a:gd name="connsiteY54" fmla="*/ 64035 h 2044561"/>
                <a:gd name="connsiteX55" fmla="*/ 468361 w 2861010"/>
                <a:gd name="connsiteY55" fmla="*/ 8672 h 2044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861010" h="2044561">
                  <a:moveTo>
                    <a:pt x="0" y="1684061"/>
                  </a:moveTo>
                  <a:lnTo>
                    <a:pt x="122186" y="1684061"/>
                  </a:lnTo>
                  <a:lnTo>
                    <a:pt x="146398" y="1713947"/>
                  </a:lnTo>
                  <a:cubicBezTo>
                    <a:pt x="243198" y="1813094"/>
                    <a:pt x="355440" y="1869798"/>
                    <a:pt x="475116" y="1869798"/>
                  </a:cubicBezTo>
                  <a:cubicBezTo>
                    <a:pt x="589094" y="1869798"/>
                    <a:pt x="696328" y="1818366"/>
                    <a:pt x="789902" y="1727821"/>
                  </a:cubicBezTo>
                  <a:lnTo>
                    <a:pt x="793579" y="1723842"/>
                  </a:lnTo>
                  <a:lnTo>
                    <a:pt x="797256" y="1727821"/>
                  </a:lnTo>
                  <a:cubicBezTo>
                    <a:pt x="890830" y="1818366"/>
                    <a:pt x="998064" y="1869798"/>
                    <a:pt x="1112042" y="1869798"/>
                  </a:cubicBezTo>
                  <a:cubicBezTo>
                    <a:pt x="1226020" y="1869798"/>
                    <a:pt x="1333254" y="1818366"/>
                    <a:pt x="1426828" y="1727821"/>
                  </a:cubicBezTo>
                  <a:lnTo>
                    <a:pt x="1430505" y="1723841"/>
                  </a:lnTo>
                  <a:lnTo>
                    <a:pt x="1434182" y="1727821"/>
                  </a:lnTo>
                  <a:cubicBezTo>
                    <a:pt x="1527756" y="1818366"/>
                    <a:pt x="1634990" y="1869798"/>
                    <a:pt x="1748968" y="1869798"/>
                  </a:cubicBezTo>
                  <a:cubicBezTo>
                    <a:pt x="1862946" y="1869798"/>
                    <a:pt x="1970180" y="1818366"/>
                    <a:pt x="2063754" y="1727821"/>
                  </a:cubicBezTo>
                  <a:lnTo>
                    <a:pt x="2067431" y="1723841"/>
                  </a:lnTo>
                  <a:lnTo>
                    <a:pt x="2071108" y="1727821"/>
                  </a:lnTo>
                  <a:cubicBezTo>
                    <a:pt x="2164682" y="1818366"/>
                    <a:pt x="2271916" y="1869798"/>
                    <a:pt x="2385894" y="1869798"/>
                  </a:cubicBezTo>
                  <a:cubicBezTo>
                    <a:pt x="2505571" y="1869798"/>
                    <a:pt x="2617812" y="1813094"/>
                    <a:pt x="2714613" y="1713947"/>
                  </a:cubicBezTo>
                  <a:lnTo>
                    <a:pt x="2738825" y="1684061"/>
                  </a:lnTo>
                  <a:lnTo>
                    <a:pt x="2861010" y="1684061"/>
                  </a:lnTo>
                  <a:lnTo>
                    <a:pt x="2852868" y="1700020"/>
                  </a:lnTo>
                  <a:cubicBezTo>
                    <a:pt x="2733359" y="1912895"/>
                    <a:pt x="2568259" y="2044561"/>
                    <a:pt x="2385894" y="2044561"/>
                  </a:cubicBezTo>
                  <a:cubicBezTo>
                    <a:pt x="2271916" y="2044561"/>
                    <a:pt x="2164682" y="1993129"/>
                    <a:pt x="2071108" y="1902584"/>
                  </a:cubicBezTo>
                  <a:lnTo>
                    <a:pt x="2067431" y="1898604"/>
                  </a:lnTo>
                  <a:lnTo>
                    <a:pt x="2063754" y="1902584"/>
                  </a:lnTo>
                  <a:cubicBezTo>
                    <a:pt x="1970180" y="1993129"/>
                    <a:pt x="1862946" y="2044561"/>
                    <a:pt x="1748968" y="2044561"/>
                  </a:cubicBezTo>
                  <a:cubicBezTo>
                    <a:pt x="1634990" y="2044561"/>
                    <a:pt x="1527756" y="1993129"/>
                    <a:pt x="1434182" y="1902584"/>
                  </a:cubicBezTo>
                  <a:lnTo>
                    <a:pt x="1430505" y="1898604"/>
                  </a:lnTo>
                  <a:lnTo>
                    <a:pt x="1426828" y="1902584"/>
                  </a:lnTo>
                  <a:cubicBezTo>
                    <a:pt x="1333254" y="1993129"/>
                    <a:pt x="1226020" y="2044561"/>
                    <a:pt x="1112042" y="2044561"/>
                  </a:cubicBezTo>
                  <a:cubicBezTo>
                    <a:pt x="998064" y="2044561"/>
                    <a:pt x="890830" y="1993129"/>
                    <a:pt x="797256" y="1902584"/>
                  </a:cubicBezTo>
                  <a:lnTo>
                    <a:pt x="793579" y="1898605"/>
                  </a:lnTo>
                  <a:lnTo>
                    <a:pt x="789902" y="1902584"/>
                  </a:lnTo>
                  <a:cubicBezTo>
                    <a:pt x="696328" y="1993129"/>
                    <a:pt x="589094" y="2044561"/>
                    <a:pt x="475116" y="2044561"/>
                  </a:cubicBezTo>
                  <a:cubicBezTo>
                    <a:pt x="292752" y="2044561"/>
                    <a:pt x="127652" y="1912895"/>
                    <a:pt x="8143" y="1700020"/>
                  </a:cubicBezTo>
                  <a:close/>
                  <a:moveTo>
                    <a:pt x="552847" y="495"/>
                  </a:moveTo>
                  <a:cubicBezTo>
                    <a:pt x="995778" y="-14158"/>
                    <a:pt x="1527068" y="297672"/>
                    <a:pt x="1894056" y="833778"/>
                  </a:cubicBezTo>
                  <a:cubicBezTo>
                    <a:pt x="2077550" y="1101831"/>
                    <a:pt x="2193911" y="1387888"/>
                    <a:pt x="2242657" y="1657884"/>
                  </a:cubicBezTo>
                  <a:lnTo>
                    <a:pt x="2249874" y="1709306"/>
                  </a:lnTo>
                  <a:lnTo>
                    <a:pt x="2220851" y="1699415"/>
                  </a:lnTo>
                  <a:cubicBezTo>
                    <a:pt x="2168098" y="1675239"/>
                    <a:pt x="2117896" y="1639745"/>
                    <a:pt x="2071109" y="1594472"/>
                  </a:cubicBezTo>
                  <a:lnTo>
                    <a:pt x="2067432" y="1590492"/>
                  </a:lnTo>
                  <a:lnTo>
                    <a:pt x="2063755" y="1594472"/>
                  </a:lnTo>
                  <a:cubicBezTo>
                    <a:pt x="1970181" y="1685017"/>
                    <a:pt x="1862947" y="1736449"/>
                    <a:pt x="1748969" y="1736449"/>
                  </a:cubicBezTo>
                  <a:cubicBezTo>
                    <a:pt x="1634991" y="1736449"/>
                    <a:pt x="1527757" y="1685017"/>
                    <a:pt x="1434183" y="1594472"/>
                  </a:cubicBezTo>
                  <a:lnTo>
                    <a:pt x="1430506" y="1590492"/>
                  </a:lnTo>
                  <a:lnTo>
                    <a:pt x="1426829" y="1594472"/>
                  </a:lnTo>
                  <a:cubicBezTo>
                    <a:pt x="1333255" y="1685017"/>
                    <a:pt x="1226021" y="1736449"/>
                    <a:pt x="1112043" y="1736449"/>
                  </a:cubicBezTo>
                  <a:cubicBezTo>
                    <a:pt x="998065" y="1736449"/>
                    <a:pt x="890831" y="1685017"/>
                    <a:pt x="797257" y="1594472"/>
                  </a:cubicBezTo>
                  <a:lnTo>
                    <a:pt x="793580" y="1590493"/>
                  </a:lnTo>
                  <a:lnTo>
                    <a:pt x="789903" y="1594472"/>
                  </a:lnTo>
                  <a:cubicBezTo>
                    <a:pt x="743116" y="1639745"/>
                    <a:pt x="692914" y="1675239"/>
                    <a:pt x="640162" y="1699415"/>
                  </a:cubicBezTo>
                  <a:lnTo>
                    <a:pt x="602051" y="1712404"/>
                  </a:lnTo>
                  <a:lnTo>
                    <a:pt x="627116" y="1687214"/>
                  </a:lnTo>
                  <a:cubicBezTo>
                    <a:pt x="950472" y="1319481"/>
                    <a:pt x="950012" y="686855"/>
                    <a:pt x="596402" y="170291"/>
                  </a:cubicBezTo>
                  <a:cubicBezTo>
                    <a:pt x="571145" y="133394"/>
                    <a:pt x="544683" y="97962"/>
                    <a:pt x="517151" y="64035"/>
                  </a:cubicBezTo>
                  <a:lnTo>
                    <a:pt x="468361" y="867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0"/>
            <p:cNvSpPr/>
            <p:nvPr/>
          </p:nvSpPr>
          <p:spPr>
            <a:xfrm>
              <a:off x="995521" y="2623034"/>
              <a:ext cx="2347825" cy="1949235"/>
            </a:xfrm>
            <a:custGeom>
              <a:avLst/>
              <a:gdLst>
                <a:gd name="connsiteX0" fmla="*/ 973156 w 2347825"/>
                <a:gd name="connsiteY0" fmla="*/ 0 h 1949235"/>
                <a:gd name="connsiteX1" fmla="*/ 2347825 w 2347825"/>
                <a:gd name="connsiteY1" fmla="*/ 1192480 h 1949235"/>
                <a:gd name="connsiteX2" fmla="*/ 2347825 w 2347825"/>
                <a:gd name="connsiteY2" fmla="*/ 1949235 h 1949235"/>
                <a:gd name="connsiteX3" fmla="*/ 941247 w 2347825"/>
                <a:gd name="connsiteY3" fmla="*/ 1949235 h 1949235"/>
                <a:gd name="connsiteX4" fmla="*/ 0 w 2347825"/>
                <a:gd name="connsiteY4" fmla="*/ 1132735 h 1949235"/>
                <a:gd name="connsiteX5" fmla="*/ 2167 w 2347825"/>
                <a:gd name="connsiteY5" fmla="*/ 1134229 h 1949235"/>
                <a:gd name="connsiteX6" fmla="*/ 144083 w 2347825"/>
                <a:gd name="connsiteY6" fmla="*/ 1174655 h 1949235"/>
                <a:gd name="connsiteX7" fmla="*/ 371563 w 2347825"/>
                <a:gd name="connsiteY7" fmla="*/ 1066126 h 1949235"/>
                <a:gd name="connsiteX8" fmla="*/ 374219 w 2347825"/>
                <a:gd name="connsiteY8" fmla="*/ 1063085 h 1949235"/>
                <a:gd name="connsiteX9" fmla="*/ 376878 w 2347825"/>
                <a:gd name="connsiteY9" fmla="*/ 1066126 h 1949235"/>
                <a:gd name="connsiteX10" fmla="*/ 604358 w 2347825"/>
                <a:gd name="connsiteY10" fmla="*/ 1174655 h 1949235"/>
                <a:gd name="connsiteX11" fmla="*/ 831837 w 2347825"/>
                <a:gd name="connsiteY11" fmla="*/ 1066126 h 1949235"/>
                <a:gd name="connsiteX12" fmla="*/ 834495 w 2347825"/>
                <a:gd name="connsiteY12" fmla="*/ 1063085 h 1949235"/>
                <a:gd name="connsiteX13" fmla="*/ 837151 w 2347825"/>
                <a:gd name="connsiteY13" fmla="*/ 1066126 h 1949235"/>
                <a:gd name="connsiteX14" fmla="*/ 1064633 w 2347825"/>
                <a:gd name="connsiteY14" fmla="*/ 1174655 h 1949235"/>
                <a:gd name="connsiteX15" fmla="*/ 1292112 w 2347825"/>
                <a:gd name="connsiteY15" fmla="*/ 1066126 h 1949235"/>
                <a:gd name="connsiteX16" fmla="*/ 1294770 w 2347825"/>
                <a:gd name="connsiteY16" fmla="*/ 1063084 h 1949235"/>
                <a:gd name="connsiteX17" fmla="*/ 1297426 w 2347825"/>
                <a:gd name="connsiteY17" fmla="*/ 1066126 h 1949235"/>
                <a:gd name="connsiteX18" fmla="*/ 1524906 w 2347825"/>
                <a:gd name="connsiteY18" fmla="*/ 1174655 h 1949235"/>
                <a:gd name="connsiteX19" fmla="*/ 1862366 w 2347825"/>
                <a:gd name="connsiteY19" fmla="*/ 911287 h 1949235"/>
                <a:gd name="connsiteX20" fmla="*/ 1868250 w 2347825"/>
                <a:gd name="connsiteY20" fmla="*/ 899086 h 1949235"/>
                <a:gd name="connsiteX21" fmla="*/ 1779952 w 2347825"/>
                <a:gd name="connsiteY21" fmla="*/ 899086 h 1949235"/>
                <a:gd name="connsiteX22" fmla="*/ 1762456 w 2347825"/>
                <a:gd name="connsiteY22" fmla="*/ 921931 h 1949235"/>
                <a:gd name="connsiteX23" fmla="*/ 1524907 w 2347825"/>
                <a:gd name="connsiteY23" fmla="*/ 1041066 h 1949235"/>
                <a:gd name="connsiteX24" fmla="*/ 1297427 w 2347825"/>
                <a:gd name="connsiteY24" fmla="*/ 932538 h 1949235"/>
                <a:gd name="connsiteX25" fmla="*/ 1294770 w 2347825"/>
                <a:gd name="connsiteY25" fmla="*/ 929494 h 1949235"/>
                <a:gd name="connsiteX26" fmla="*/ 1292113 w 2347825"/>
                <a:gd name="connsiteY26" fmla="*/ 932538 h 1949235"/>
                <a:gd name="connsiteX27" fmla="*/ 1064633 w 2347825"/>
                <a:gd name="connsiteY27" fmla="*/ 1041065 h 1949235"/>
                <a:gd name="connsiteX28" fmla="*/ 837152 w 2347825"/>
                <a:gd name="connsiteY28" fmla="*/ 932538 h 1949235"/>
                <a:gd name="connsiteX29" fmla="*/ 834495 w 2347825"/>
                <a:gd name="connsiteY29" fmla="*/ 929494 h 1949235"/>
                <a:gd name="connsiteX30" fmla="*/ 831838 w 2347825"/>
                <a:gd name="connsiteY30" fmla="*/ 932538 h 1949235"/>
                <a:gd name="connsiteX31" fmla="*/ 604358 w 2347825"/>
                <a:gd name="connsiteY31" fmla="*/ 1041065 h 1949235"/>
                <a:gd name="connsiteX32" fmla="*/ 376878 w 2347825"/>
                <a:gd name="connsiteY32" fmla="*/ 932537 h 1949235"/>
                <a:gd name="connsiteX33" fmla="*/ 374220 w 2347825"/>
                <a:gd name="connsiteY33" fmla="*/ 929495 h 1949235"/>
                <a:gd name="connsiteX34" fmla="*/ 371562 w 2347825"/>
                <a:gd name="connsiteY34" fmla="*/ 932537 h 1949235"/>
                <a:gd name="connsiteX35" fmla="*/ 319074 w 2347825"/>
                <a:gd name="connsiteY35" fmla="*/ 978694 h 1949235"/>
                <a:gd name="connsiteX36" fmla="*/ 311353 w 2347825"/>
                <a:gd name="connsiteY36" fmla="*/ 983414 h 1949235"/>
                <a:gd name="connsiteX37" fmla="*/ 238451 w 2347825"/>
                <a:gd name="connsiteY37" fmla="*/ 920174 h 1949235"/>
                <a:gd name="connsiteX38" fmla="*/ 238921 w 2347825"/>
                <a:gd name="connsiteY38" fmla="*/ 919633 h 1949235"/>
                <a:gd name="connsiteX39" fmla="*/ 263353 w 2347825"/>
                <a:gd name="connsiteY39" fmla="*/ 910823 h 1949235"/>
                <a:gd name="connsiteX40" fmla="*/ 371564 w 2347825"/>
                <a:gd name="connsiteY40" fmla="*/ 830604 h 1949235"/>
                <a:gd name="connsiteX41" fmla="*/ 374220 w 2347825"/>
                <a:gd name="connsiteY41" fmla="*/ 827563 h 1949235"/>
                <a:gd name="connsiteX42" fmla="*/ 376878 w 2347825"/>
                <a:gd name="connsiteY42" fmla="*/ 830604 h 1949235"/>
                <a:gd name="connsiteX43" fmla="*/ 604358 w 2347825"/>
                <a:gd name="connsiteY43" fmla="*/ 939132 h 1949235"/>
                <a:gd name="connsiteX44" fmla="*/ 831839 w 2347825"/>
                <a:gd name="connsiteY44" fmla="*/ 830604 h 1949235"/>
                <a:gd name="connsiteX45" fmla="*/ 834496 w 2347825"/>
                <a:gd name="connsiteY45" fmla="*/ 827562 h 1949235"/>
                <a:gd name="connsiteX46" fmla="*/ 837153 w 2347825"/>
                <a:gd name="connsiteY46" fmla="*/ 830604 h 1949235"/>
                <a:gd name="connsiteX47" fmla="*/ 1064633 w 2347825"/>
                <a:gd name="connsiteY47" fmla="*/ 939132 h 1949235"/>
                <a:gd name="connsiteX48" fmla="*/ 1292114 w 2347825"/>
                <a:gd name="connsiteY48" fmla="*/ 830604 h 1949235"/>
                <a:gd name="connsiteX49" fmla="*/ 1294771 w 2347825"/>
                <a:gd name="connsiteY49" fmla="*/ 827562 h 1949235"/>
                <a:gd name="connsiteX50" fmla="*/ 1297428 w 2347825"/>
                <a:gd name="connsiteY50" fmla="*/ 830604 h 1949235"/>
                <a:gd name="connsiteX51" fmla="*/ 1405638 w 2347825"/>
                <a:gd name="connsiteY51" fmla="*/ 910823 h 1949235"/>
                <a:gd name="connsiteX52" fmla="*/ 1426613 w 2347825"/>
                <a:gd name="connsiteY52" fmla="*/ 918385 h 1949235"/>
                <a:gd name="connsiteX53" fmla="*/ 1421397 w 2347825"/>
                <a:gd name="connsiteY53" fmla="*/ 879077 h 1949235"/>
                <a:gd name="connsiteX54" fmla="*/ 1169479 w 2347825"/>
                <a:gd name="connsiteY54" fmla="*/ 249126 h 1949235"/>
                <a:gd name="connsiteX55" fmla="*/ 1064819 w 2347825"/>
                <a:gd name="connsiteY55" fmla="*/ 103640 h 1949235"/>
                <a:gd name="connsiteX56" fmla="*/ 973156 w 2347825"/>
                <a:gd name="connsiteY56" fmla="*/ 0 h 194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347825" h="1949235">
                  <a:moveTo>
                    <a:pt x="973156" y="0"/>
                  </a:moveTo>
                  <a:lnTo>
                    <a:pt x="2347825" y="1192480"/>
                  </a:lnTo>
                  <a:lnTo>
                    <a:pt x="2347825" y="1949235"/>
                  </a:lnTo>
                  <a:lnTo>
                    <a:pt x="941247" y="1949235"/>
                  </a:lnTo>
                  <a:lnTo>
                    <a:pt x="0" y="1132735"/>
                  </a:lnTo>
                  <a:lnTo>
                    <a:pt x="2167" y="1134229"/>
                  </a:lnTo>
                  <a:cubicBezTo>
                    <a:pt x="46997" y="1160501"/>
                    <a:pt x="94663" y="1174655"/>
                    <a:pt x="144083" y="1174655"/>
                  </a:cubicBezTo>
                  <a:cubicBezTo>
                    <a:pt x="226448" y="1174655"/>
                    <a:pt x="303941" y="1135339"/>
                    <a:pt x="371563" y="1066126"/>
                  </a:cubicBezTo>
                  <a:lnTo>
                    <a:pt x="374219" y="1063085"/>
                  </a:lnTo>
                  <a:lnTo>
                    <a:pt x="376878" y="1066126"/>
                  </a:lnTo>
                  <a:cubicBezTo>
                    <a:pt x="444499" y="1135340"/>
                    <a:pt x="521991" y="1174655"/>
                    <a:pt x="604358" y="1174655"/>
                  </a:cubicBezTo>
                  <a:cubicBezTo>
                    <a:pt x="686723" y="1174655"/>
                    <a:pt x="764217" y="1135340"/>
                    <a:pt x="831837" y="1066126"/>
                  </a:cubicBezTo>
                  <a:lnTo>
                    <a:pt x="834495" y="1063085"/>
                  </a:lnTo>
                  <a:lnTo>
                    <a:pt x="837151" y="1066126"/>
                  </a:lnTo>
                  <a:cubicBezTo>
                    <a:pt x="904773" y="1135340"/>
                    <a:pt x="982266" y="1174655"/>
                    <a:pt x="1064633" y="1174655"/>
                  </a:cubicBezTo>
                  <a:cubicBezTo>
                    <a:pt x="1146998" y="1174655"/>
                    <a:pt x="1224492" y="1135340"/>
                    <a:pt x="1292112" y="1066126"/>
                  </a:cubicBezTo>
                  <a:lnTo>
                    <a:pt x="1294770" y="1063084"/>
                  </a:lnTo>
                  <a:lnTo>
                    <a:pt x="1297426" y="1066126"/>
                  </a:lnTo>
                  <a:cubicBezTo>
                    <a:pt x="1365048" y="1135339"/>
                    <a:pt x="1442541" y="1174655"/>
                    <a:pt x="1524906" y="1174655"/>
                  </a:cubicBezTo>
                  <a:cubicBezTo>
                    <a:pt x="1656694" y="1174655"/>
                    <a:pt x="1776003" y="1074009"/>
                    <a:pt x="1862366" y="911287"/>
                  </a:cubicBezTo>
                  <a:lnTo>
                    <a:pt x="1868250" y="899086"/>
                  </a:lnTo>
                  <a:lnTo>
                    <a:pt x="1779952" y="899086"/>
                  </a:lnTo>
                  <a:lnTo>
                    <a:pt x="1762456" y="921931"/>
                  </a:lnTo>
                  <a:cubicBezTo>
                    <a:pt x="1692503" y="997720"/>
                    <a:pt x="1611392" y="1041065"/>
                    <a:pt x="1524907" y="1041066"/>
                  </a:cubicBezTo>
                  <a:cubicBezTo>
                    <a:pt x="1442541" y="1041065"/>
                    <a:pt x="1365048" y="1001750"/>
                    <a:pt x="1297427" y="932538"/>
                  </a:cubicBezTo>
                  <a:lnTo>
                    <a:pt x="1294770" y="929494"/>
                  </a:lnTo>
                  <a:lnTo>
                    <a:pt x="1292113" y="932538"/>
                  </a:lnTo>
                  <a:cubicBezTo>
                    <a:pt x="1224492" y="1001750"/>
                    <a:pt x="1146999" y="1041066"/>
                    <a:pt x="1064633" y="1041065"/>
                  </a:cubicBezTo>
                  <a:cubicBezTo>
                    <a:pt x="982266" y="1041065"/>
                    <a:pt x="904773" y="1001750"/>
                    <a:pt x="837152" y="932538"/>
                  </a:cubicBezTo>
                  <a:lnTo>
                    <a:pt x="834495" y="929494"/>
                  </a:lnTo>
                  <a:lnTo>
                    <a:pt x="831838" y="932538"/>
                  </a:lnTo>
                  <a:cubicBezTo>
                    <a:pt x="764217" y="1001750"/>
                    <a:pt x="686724" y="1041066"/>
                    <a:pt x="604358" y="1041065"/>
                  </a:cubicBezTo>
                  <a:cubicBezTo>
                    <a:pt x="521991" y="1041065"/>
                    <a:pt x="444498" y="1001751"/>
                    <a:pt x="376878" y="932537"/>
                  </a:cubicBezTo>
                  <a:lnTo>
                    <a:pt x="374220" y="929495"/>
                  </a:lnTo>
                  <a:lnTo>
                    <a:pt x="371562" y="932537"/>
                  </a:lnTo>
                  <a:cubicBezTo>
                    <a:pt x="354657" y="949840"/>
                    <a:pt x="337136" y="965275"/>
                    <a:pt x="319074" y="978694"/>
                  </a:cubicBezTo>
                  <a:lnTo>
                    <a:pt x="311353" y="983414"/>
                  </a:lnTo>
                  <a:lnTo>
                    <a:pt x="238451" y="920174"/>
                  </a:lnTo>
                  <a:lnTo>
                    <a:pt x="238921" y="919633"/>
                  </a:lnTo>
                  <a:lnTo>
                    <a:pt x="263353" y="910823"/>
                  </a:lnTo>
                  <a:cubicBezTo>
                    <a:pt x="301475" y="892344"/>
                    <a:pt x="337753" y="865212"/>
                    <a:pt x="371564" y="830604"/>
                  </a:cubicBezTo>
                  <a:lnTo>
                    <a:pt x="374220" y="827563"/>
                  </a:lnTo>
                  <a:lnTo>
                    <a:pt x="376878" y="830604"/>
                  </a:lnTo>
                  <a:cubicBezTo>
                    <a:pt x="444500" y="899818"/>
                    <a:pt x="521992" y="939132"/>
                    <a:pt x="604358" y="939132"/>
                  </a:cubicBezTo>
                  <a:cubicBezTo>
                    <a:pt x="686724" y="939132"/>
                    <a:pt x="764217" y="899818"/>
                    <a:pt x="831839" y="830604"/>
                  </a:cubicBezTo>
                  <a:lnTo>
                    <a:pt x="834496" y="827562"/>
                  </a:lnTo>
                  <a:lnTo>
                    <a:pt x="837153" y="830604"/>
                  </a:lnTo>
                  <a:cubicBezTo>
                    <a:pt x="904773" y="899818"/>
                    <a:pt x="982267" y="939133"/>
                    <a:pt x="1064633" y="939132"/>
                  </a:cubicBezTo>
                  <a:cubicBezTo>
                    <a:pt x="1146999" y="939132"/>
                    <a:pt x="1224492" y="899817"/>
                    <a:pt x="1292114" y="830604"/>
                  </a:cubicBezTo>
                  <a:lnTo>
                    <a:pt x="1294771" y="827562"/>
                  </a:lnTo>
                  <a:lnTo>
                    <a:pt x="1297428" y="830604"/>
                  </a:lnTo>
                  <a:cubicBezTo>
                    <a:pt x="1331239" y="865211"/>
                    <a:pt x="1367516" y="892344"/>
                    <a:pt x="1405638" y="910823"/>
                  </a:cubicBezTo>
                  <a:lnTo>
                    <a:pt x="1426613" y="918385"/>
                  </a:lnTo>
                  <a:lnTo>
                    <a:pt x="1421397" y="879077"/>
                  </a:lnTo>
                  <a:cubicBezTo>
                    <a:pt x="1386171" y="672690"/>
                    <a:pt x="1302083" y="454027"/>
                    <a:pt x="1169479" y="249126"/>
                  </a:cubicBezTo>
                  <a:cubicBezTo>
                    <a:pt x="1136329" y="197901"/>
                    <a:pt x="1101323" y="149355"/>
                    <a:pt x="1064819" y="103640"/>
                  </a:cubicBezTo>
                  <a:lnTo>
                    <a:pt x="973156"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 name="Group 45"/>
          <p:cNvGrpSpPr/>
          <p:nvPr/>
        </p:nvGrpSpPr>
        <p:grpSpPr>
          <a:xfrm>
            <a:off x="6183483" y="1766306"/>
            <a:ext cx="2002536" cy="2002536"/>
            <a:chOff x="135854" y="1376084"/>
            <a:chExt cx="3026665" cy="3026665"/>
          </a:xfrm>
        </p:grpSpPr>
        <p:sp>
          <p:nvSpPr>
            <p:cNvPr id="47" name="Rectangle 46"/>
            <p:cNvSpPr/>
            <p:nvPr/>
          </p:nvSpPr>
          <p:spPr>
            <a:xfrm>
              <a:off x="135854" y="1376084"/>
              <a:ext cx="3026664" cy="302666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reeform 47"/>
            <p:cNvSpPr/>
            <p:nvPr/>
          </p:nvSpPr>
          <p:spPr>
            <a:xfrm rot="15639646" flipH="1">
              <a:off x="975623" y="1755835"/>
              <a:ext cx="1347125" cy="2267163"/>
            </a:xfrm>
            <a:custGeom>
              <a:avLst/>
              <a:gdLst>
                <a:gd name="connsiteX0" fmla="*/ 1342980 w 1984118"/>
                <a:gd name="connsiteY0" fmla="*/ 1727695 h 3339199"/>
                <a:gd name="connsiteX1" fmla="*/ 1495206 w 1984118"/>
                <a:gd name="connsiteY1" fmla="*/ 2653306 h 3339199"/>
                <a:gd name="connsiteX2" fmla="*/ 1594369 w 1984118"/>
                <a:gd name="connsiteY2" fmla="*/ 2724459 h 3339199"/>
                <a:gd name="connsiteX3" fmla="*/ 1665522 w 1984118"/>
                <a:gd name="connsiteY3" fmla="*/ 2625296 h 3339199"/>
                <a:gd name="connsiteX4" fmla="*/ 1513297 w 1984118"/>
                <a:gd name="connsiteY4" fmla="*/ 1699685 h 3339199"/>
                <a:gd name="connsiteX5" fmla="*/ 1414133 w 1984118"/>
                <a:gd name="connsiteY5" fmla="*/ 1628532 h 3339199"/>
                <a:gd name="connsiteX6" fmla="*/ 1342980 w 1984118"/>
                <a:gd name="connsiteY6" fmla="*/ 1727695 h 3339199"/>
                <a:gd name="connsiteX7" fmla="*/ 1089238 w 1984118"/>
                <a:gd name="connsiteY7" fmla="*/ 1045028 h 3339199"/>
                <a:gd name="connsiteX8" fmla="*/ 1236398 w 1984118"/>
                <a:gd name="connsiteY8" fmla="*/ 1224570 h 3339199"/>
                <a:gd name="connsiteX9" fmla="*/ 1283414 w 1984118"/>
                <a:gd name="connsiteY9" fmla="*/ 1238650 h 3339199"/>
                <a:gd name="connsiteX10" fmla="*/ 1336259 w 1984118"/>
                <a:gd name="connsiteY10" fmla="*/ 1281822 h 3339199"/>
                <a:gd name="connsiteX11" fmla="*/ 1522397 w 1984118"/>
                <a:gd name="connsiteY11" fmla="*/ 1508921 h 3339199"/>
                <a:gd name="connsiteX12" fmla="*/ 1558090 w 1984118"/>
                <a:gd name="connsiteY12" fmla="*/ 1651113 h 3339199"/>
                <a:gd name="connsiteX13" fmla="*/ 1552914 w 1984118"/>
                <a:gd name="connsiteY13" fmla="*/ 1665795 h 3339199"/>
                <a:gd name="connsiteX14" fmla="*/ 1594009 w 1984118"/>
                <a:gd name="connsiteY14" fmla="*/ 1915664 h 3339199"/>
                <a:gd name="connsiteX15" fmla="*/ 1599408 w 1984118"/>
                <a:gd name="connsiteY15" fmla="*/ 1912802 h 3339199"/>
                <a:gd name="connsiteX16" fmla="*/ 1637501 w 1984118"/>
                <a:gd name="connsiteY16" fmla="*/ 1881580 h 3339199"/>
                <a:gd name="connsiteX17" fmla="*/ 1681738 w 1984118"/>
                <a:gd name="connsiteY17" fmla="*/ 1435293 h 3339199"/>
                <a:gd name="connsiteX18" fmla="*/ 1439735 w 1984118"/>
                <a:gd name="connsiteY18" fmla="*/ 1140037 h 3339199"/>
                <a:gd name="connsiteX19" fmla="*/ 1104712 w 1984118"/>
                <a:gd name="connsiteY19" fmla="*/ 1036826 h 3339199"/>
                <a:gd name="connsiteX20" fmla="*/ 1155970 w 1984118"/>
                <a:gd name="connsiteY20" fmla="*/ 1871405 h 3339199"/>
                <a:gd name="connsiteX21" fmla="*/ 1198618 w 1984118"/>
                <a:gd name="connsiteY21" fmla="*/ 1913911 h 3339199"/>
                <a:gd name="connsiteX22" fmla="*/ 1250644 w 1984118"/>
                <a:gd name="connsiteY22" fmla="*/ 1948235 h 3339199"/>
                <a:gd name="connsiteX23" fmla="*/ 1338378 w 1984118"/>
                <a:gd name="connsiteY23" fmla="*/ 1974510 h 3339199"/>
                <a:gd name="connsiteX24" fmla="*/ 1304025 w 1984118"/>
                <a:gd name="connsiteY24" fmla="*/ 1765626 h 3339199"/>
                <a:gd name="connsiteX25" fmla="*/ 1294964 w 1984118"/>
                <a:gd name="connsiteY25" fmla="*/ 1761404 h 3339199"/>
                <a:gd name="connsiteX26" fmla="*/ 1256597 w 1984118"/>
                <a:gd name="connsiteY26" fmla="*/ 1726780 h 3339199"/>
                <a:gd name="connsiteX27" fmla="*/ 1255678 w 1984118"/>
                <a:gd name="connsiteY27" fmla="*/ 1725659 h 3339199"/>
                <a:gd name="connsiteX28" fmla="*/ 1247465 w 1984118"/>
                <a:gd name="connsiteY28" fmla="*/ 1743892 h 3339199"/>
                <a:gd name="connsiteX29" fmla="*/ 1243483 w 1984118"/>
                <a:gd name="connsiteY29" fmla="*/ 2696792 h 3339199"/>
                <a:gd name="connsiteX30" fmla="*/ 1305435 w 1984118"/>
                <a:gd name="connsiteY30" fmla="*/ 3073494 h 3339199"/>
                <a:gd name="connsiteX31" fmla="*/ 1669813 w 1984118"/>
                <a:gd name="connsiteY31" fmla="*/ 3334948 h 3339199"/>
                <a:gd name="connsiteX32" fmla="*/ 1718413 w 1984118"/>
                <a:gd name="connsiteY32" fmla="*/ 3326955 h 3339199"/>
                <a:gd name="connsiteX33" fmla="*/ 1979867 w 1984118"/>
                <a:gd name="connsiteY33" fmla="*/ 2962577 h 3339199"/>
                <a:gd name="connsiteX34" fmla="*/ 1917914 w 1984118"/>
                <a:gd name="connsiteY34" fmla="*/ 2585876 h 3339199"/>
                <a:gd name="connsiteX35" fmla="*/ 1679382 w 1984118"/>
                <a:gd name="connsiteY35" fmla="*/ 2328981 h 3339199"/>
                <a:gd name="connsiteX36" fmla="*/ 1661880 w 1984118"/>
                <a:gd name="connsiteY36" fmla="*/ 2328347 h 3339199"/>
                <a:gd name="connsiteX37" fmla="*/ 1699553 w 1984118"/>
                <a:gd name="connsiteY37" fmla="*/ 2557416 h 3339199"/>
                <a:gd name="connsiteX38" fmla="*/ 1733230 w 1984118"/>
                <a:gd name="connsiteY38" fmla="*/ 2593118 h 3339199"/>
                <a:gd name="connsiteX39" fmla="*/ 1757409 w 1984118"/>
                <a:gd name="connsiteY39" fmla="*/ 2656928 h 3339199"/>
                <a:gd name="connsiteX40" fmla="*/ 1805060 w 1984118"/>
                <a:gd name="connsiteY40" fmla="*/ 2946670 h 3339199"/>
                <a:gd name="connsiteX41" fmla="*/ 1727195 w 1984118"/>
                <a:gd name="connsiteY41" fmla="*/ 3119937 h 3339199"/>
                <a:gd name="connsiteX42" fmla="*/ 1663386 w 1984118"/>
                <a:gd name="connsiteY42" fmla="*/ 3144116 h 3339199"/>
                <a:gd name="connsiteX43" fmla="*/ 1595195 w 1984118"/>
                <a:gd name="connsiteY43" fmla="*/ 3141645 h 3339199"/>
                <a:gd name="connsiteX44" fmla="*/ 1465940 w 1984118"/>
                <a:gd name="connsiteY44" fmla="*/ 3002441 h 3339199"/>
                <a:gd name="connsiteX45" fmla="*/ 1418289 w 1984118"/>
                <a:gd name="connsiteY45" fmla="*/ 2712701 h 3339199"/>
                <a:gd name="connsiteX46" fmla="*/ 1420759 w 1984118"/>
                <a:gd name="connsiteY46" fmla="*/ 2644508 h 3339199"/>
                <a:gd name="connsiteX47" fmla="*/ 1441231 w 1984118"/>
                <a:gd name="connsiteY47" fmla="*/ 2599896 h 3339199"/>
                <a:gd name="connsiteX48" fmla="*/ 1403558 w 1984118"/>
                <a:gd name="connsiteY48" fmla="*/ 2370830 h 3339199"/>
                <a:gd name="connsiteX49" fmla="*/ 1387180 w 1984118"/>
                <a:gd name="connsiteY49" fmla="*/ 2377037 h 3339199"/>
                <a:gd name="connsiteX50" fmla="*/ 1243483 w 1984118"/>
                <a:gd name="connsiteY50" fmla="*/ 2696792 h 3339199"/>
                <a:gd name="connsiteX51" fmla="*/ 1042032 w 1984118"/>
                <a:gd name="connsiteY51" fmla="*/ 2243597 h 3339199"/>
                <a:gd name="connsiteX52" fmla="*/ 1111598 w 1984118"/>
                <a:gd name="connsiteY52" fmla="*/ 2243597 h 3339199"/>
                <a:gd name="connsiteX53" fmla="*/ 1094207 w 1984118"/>
                <a:gd name="connsiteY53" fmla="*/ 2039232 h 3339199"/>
                <a:gd name="connsiteX54" fmla="*/ 1059424 w 1984118"/>
                <a:gd name="connsiteY54" fmla="*/ 2039232 h 3339199"/>
                <a:gd name="connsiteX55" fmla="*/ 840610 w 1984118"/>
                <a:gd name="connsiteY55" fmla="*/ 1401849 h 3339199"/>
                <a:gd name="connsiteX56" fmla="*/ 911118 w 1984118"/>
                <a:gd name="connsiteY56" fmla="*/ 1573308 h 3339199"/>
                <a:gd name="connsiteX57" fmla="*/ 983921 w 1984118"/>
                <a:gd name="connsiteY57" fmla="*/ 1662131 h 3339199"/>
                <a:gd name="connsiteX58" fmla="*/ 1034764 w 1984118"/>
                <a:gd name="connsiteY58" fmla="*/ 1591272 h 3339199"/>
                <a:gd name="connsiteX59" fmla="*/ 1072825 w 1984118"/>
                <a:gd name="connsiteY59" fmla="*/ 1555872 h 3339199"/>
                <a:gd name="connsiteX60" fmla="*/ 1106329 w 1984118"/>
                <a:gd name="connsiteY60" fmla="*/ 1543446 h 3339199"/>
                <a:gd name="connsiteX61" fmla="*/ 1070459 w 1984118"/>
                <a:gd name="connsiteY61" fmla="*/ 1499683 h 3339199"/>
                <a:gd name="connsiteX62" fmla="*/ 1038502 w 1984118"/>
                <a:gd name="connsiteY62" fmla="*/ 1439390 h 3339199"/>
                <a:gd name="connsiteX63" fmla="*/ 1033925 w 1984118"/>
                <a:gd name="connsiteY63" fmla="*/ 1390519 h 3339199"/>
                <a:gd name="connsiteX64" fmla="*/ 886766 w 1984118"/>
                <a:gd name="connsiteY64" fmla="*/ 1210979 h 3339199"/>
                <a:gd name="connsiteX65" fmla="*/ 875686 w 1984118"/>
                <a:gd name="connsiteY65" fmla="*/ 1224543 h 3339199"/>
                <a:gd name="connsiteX66" fmla="*/ 840610 w 1984118"/>
                <a:gd name="connsiteY66" fmla="*/ 1401849 h 3339199"/>
                <a:gd name="connsiteX67" fmla="*/ 797305 w 1984118"/>
                <a:gd name="connsiteY67" fmla="*/ 2311737 h 3339199"/>
                <a:gd name="connsiteX68" fmla="*/ 920933 w 1984118"/>
                <a:gd name="connsiteY68" fmla="*/ 2358355 h 3339199"/>
                <a:gd name="connsiteX69" fmla="*/ 1026978 w 1984118"/>
                <a:gd name="connsiteY69" fmla="*/ 1983517 h 3339199"/>
                <a:gd name="connsiteX70" fmla="*/ 965164 w 1984118"/>
                <a:gd name="connsiteY70" fmla="*/ 1960207 h 3339199"/>
                <a:gd name="connsiteX71" fmla="*/ 496687 w 1984118"/>
                <a:gd name="connsiteY71" fmla="*/ 654018 h 3339199"/>
                <a:gd name="connsiteX72" fmla="*/ 512736 w 1984118"/>
                <a:gd name="connsiteY72" fmla="*/ 684298 h 3339199"/>
                <a:gd name="connsiteX73" fmla="*/ 1107373 w 1984118"/>
                <a:gd name="connsiteY73" fmla="*/ 1409788 h 3339199"/>
                <a:gd name="connsiteX74" fmla="*/ 1228827 w 1984118"/>
                <a:gd name="connsiteY74" fmla="*/ 1421827 h 3339199"/>
                <a:gd name="connsiteX75" fmla="*/ 1240866 w 1984118"/>
                <a:gd name="connsiteY75" fmla="*/ 1300372 h 3339199"/>
                <a:gd name="connsiteX76" fmla="*/ 646229 w 1984118"/>
                <a:gd name="connsiteY76" fmla="*/ 574882 h 3339199"/>
                <a:gd name="connsiteX77" fmla="*/ 524775 w 1984118"/>
                <a:gd name="connsiteY77" fmla="*/ 562843 h 3339199"/>
                <a:gd name="connsiteX78" fmla="*/ 496687 w 1984118"/>
                <a:gd name="connsiteY78" fmla="*/ 654018 h 3339199"/>
                <a:gd name="connsiteX79" fmla="*/ 640184 w 1984118"/>
                <a:gd name="connsiteY79" fmla="*/ 1624936 h 3339199"/>
                <a:gd name="connsiteX80" fmla="*/ 831045 w 1984118"/>
                <a:gd name="connsiteY80" fmla="*/ 1700019 h 3339199"/>
                <a:gd name="connsiteX81" fmla="*/ 846414 w 1984118"/>
                <a:gd name="connsiteY81" fmla="*/ 1668952 h 3339199"/>
                <a:gd name="connsiteX82" fmla="*/ 670922 w 1984118"/>
                <a:gd name="connsiteY82" fmla="*/ 1562802 h 3339199"/>
                <a:gd name="connsiteX83" fmla="*/ 470499 w 1984118"/>
                <a:gd name="connsiteY83" fmla="*/ 1813555 h 3339199"/>
                <a:gd name="connsiteX84" fmla="*/ 860000 w 1984118"/>
                <a:gd name="connsiteY84" fmla="*/ 1819087 h 3339199"/>
                <a:gd name="connsiteX85" fmla="*/ 866493 w 1984118"/>
                <a:gd name="connsiteY85" fmla="*/ 1753579 h 3339199"/>
                <a:gd name="connsiteX86" fmla="*/ 483485 w 1984118"/>
                <a:gd name="connsiteY86" fmla="*/ 1682538 h 3339199"/>
                <a:gd name="connsiteX87" fmla="*/ 1358 w 1984118"/>
                <a:gd name="connsiteY87" fmla="*/ 377915 h 3339199"/>
                <a:gd name="connsiteX88" fmla="*/ 71867 w 1984118"/>
                <a:gd name="connsiteY88" fmla="*/ 549375 h 3339199"/>
                <a:gd name="connsiteX89" fmla="*/ 313869 w 1984118"/>
                <a:gd name="connsiteY89" fmla="*/ 844632 h 3339199"/>
                <a:gd name="connsiteX90" fmla="*/ 648892 w 1984118"/>
                <a:gd name="connsiteY90" fmla="*/ 947843 h 3339199"/>
                <a:gd name="connsiteX91" fmla="*/ 664366 w 1984118"/>
                <a:gd name="connsiteY91" fmla="*/ 939641 h 3339199"/>
                <a:gd name="connsiteX92" fmla="*/ 517206 w 1984118"/>
                <a:gd name="connsiteY92" fmla="*/ 760098 h 3339199"/>
                <a:gd name="connsiteX93" fmla="*/ 470190 w 1984118"/>
                <a:gd name="connsiteY93" fmla="*/ 746018 h 3339199"/>
                <a:gd name="connsiteX94" fmla="*/ 417345 w 1984118"/>
                <a:gd name="connsiteY94" fmla="*/ 702846 h 3339199"/>
                <a:gd name="connsiteX95" fmla="*/ 231207 w 1984118"/>
                <a:gd name="connsiteY95" fmla="*/ 475748 h 3339199"/>
                <a:gd name="connsiteX96" fmla="*/ 212007 w 1984118"/>
                <a:gd name="connsiteY96" fmla="*/ 286762 h 3339199"/>
                <a:gd name="connsiteX97" fmla="*/ 255178 w 1984118"/>
                <a:gd name="connsiteY97" fmla="*/ 233918 h 3339199"/>
                <a:gd name="connsiteX98" fmla="*/ 315468 w 1984118"/>
                <a:gd name="connsiteY98" fmla="*/ 201962 h 3339199"/>
                <a:gd name="connsiteX99" fmla="*/ 497008 w 1984118"/>
                <a:gd name="connsiteY99" fmla="*/ 257889 h 3339199"/>
                <a:gd name="connsiteX100" fmla="*/ 683145 w 1984118"/>
                <a:gd name="connsiteY100" fmla="*/ 484986 h 3339199"/>
                <a:gd name="connsiteX101" fmla="*/ 715102 w 1984118"/>
                <a:gd name="connsiteY101" fmla="*/ 545278 h 3339199"/>
                <a:gd name="connsiteX102" fmla="*/ 719680 w 1984118"/>
                <a:gd name="connsiteY102" fmla="*/ 594149 h 3339199"/>
                <a:gd name="connsiteX103" fmla="*/ 866838 w 1984118"/>
                <a:gd name="connsiteY103" fmla="*/ 773689 h 3339199"/>
                <a:gd name="connsiteX104" fmla="*/ 877918 w 1984118"/>
                <a:gd name="connsiteY104" fmla="*/ 760125 h 3339199"/>
                <a:gd name="connsiteX105" fmla="*/ 842486 w 1984118"/>
                <a:gd name="connsiteY105" fmla="*/ 411360 h 3339199"/>
                <a:gd name="connsiteX106" fmla="*/ 600483 w 1984118"/>
                <a:gd name="connsiteY106" fmla="*/ 116103 h 3339199"/>
                <a:gd name="connsiteX107" fmla="*/ 154196 w 1984118"/>
                <a:gd name="connsiteY107" fmla="*/ 71866 h 3339199"/>
                <a:gd name="connsiteX108" fmla="*/ 116103 w 1984118"/>
                <a:gd name="connsiteY108" fmla="*/ 103088 h 3339199"/>
                <a:gd name="connsiteX109" fmla="*/ 1358 w 1984118"/>
                <a:gd name="connsiteY109" fmla="*/ 377915 h 3339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1984118" h="3339199">
                  <a:moveTo>
                    <a:pt x="1342980" y="1727695"/>
                  </a:moveTo>
                  <a:lnTo>
                    <a:pt x="1495206" y="2653306"/>
                  </a:lnTo>
                  <a:cubicBezTo>
                    <a:pt x="1502941" y="2700338"/>
                    <a:pt x="1547338" y="2732194"/>
                    <a:pt x="1594369" y="2724459"/>
                  </a:cubicBezTo>
                  <a:cubicBezTo>
                    <a:pt x="1641400" y="2716725"/>
                    <a:pt x="1673257" y="2672328"/>
                    <a:pt x="1665522" y="2625296"/>
                  </a:cubicBezTo>
                  <a:lnTo>
                    <a:pt x="1513297" y="1699685"/>
                  </a:lnTo>
                  <a:cubicBezTo>
                    <a:pt x="1505562" y="1652654"/>
                    <a:pt x="1461165" y="1620798"/>
                    <a:pt x="1414133" y="1628532"/>
                  </a:cubicBezTo>
                  <a:cubicBezTo>
                    <a:pt x="1367102" y="1636267"/>
                    <a:pt x="1335246" y="1680664"/>
                    <a:pt x="1342980" y="1727695"/>
                  </a:cubicBezTo>
                  <a:close/>
                  <a:moveTo>
                    <a:pt x="1089238" y="1045028"/>
                  </a:moveTo>
                  <a:lnTo>
                    <a:pt x="1236398" y="1224570"/>
                  </a:lnTo>
                  <a:lnTo>
                    <a:pt x="1283414" y="1238650"/>
                  </a:lnTo>
                  <a:cubicBezTo>
                    <a:pt x="1303172" y="1249040"/>
                    <a:pt x="1321219" y="1263472"/>
                    <a:pt x="1336259" y="1281822"/>
                  </a:cubicBezTo>
                  <a:lnTo>
                    <a:pt x="1522397" y="1508921"/>
                  </a:lnTo>
                  <a:cubicBezTo>
                    <a:pt x="1556238" y="1550208"/>
                    <a:pt x="1567646" y="1602529"/>
                    <a:pt x="1558090" y="1651113"/>
                  </a:cubicBezTo>
                  <a:lnTo>
                    <a:pt x="1552914" y="1665795"/>
                  </a:lnTo>
                  <a:lnTo>
                    <a:pt x="1594009" y="1915664"/>
                  </a:lnTo>
                  <a:lnTo>
                    <a:pt x="1599408" y="1912802"/>
                  </a:lnTo>
                  <a:lnTo>
                    <a:pt x="1637501" y="1881580"/>
                  </a:lnTo>
                  <a:cubicBezTo>
                    <a:pt x="1772955" y="1770557"/>
                    <a:pt x="1792761" y="1570748"/>
                    <a:pt x="1681738" y="1435293"/>
                  </a:cubicBezTo>
                  <a:lnTo>
                    <a:pt x="1439735" y="1140037"/>
                  </a:lnTo>
                  <a:cubicBezTo>
                    <a:pt x="1356467" y="1038446"/>
                    <a:pt x="1223258" y="1001907"/>
                    <a:pt x="1104712" y="1036826"/>
                  </a:cubicBezTo>
                  <a:close/>
                  <a:moveTo>
                    <a:pt x="1155970" y="1871405"/>
                  </a:moveTo>
                  <a:lnTo>
                    <a:pt x="1198618" y="1913911"/>
                  </a:lnTo>
                  <a:cubicBezTo>
                    <a:pt x="1214972" y="1927199"/>
                    <a:pt x="1232413" y="1938650"/>
                    <a:pt x="1250644" y="1948235"/>
                  </a:cubicBezTo>
                  <a:lnTo>
                    <a:pt x="1338378" y="1974510"/>
                  </a:lnTo>
                  <a:lnTo>
                    <a:pt x="1304025" y="1765626"/>
                  </a:lnTo>
                  <a:lnTo>
                    <a:pt x="1294964" y="1761404"/>
                  </a:lnTo>
                  <a:cubicBezTo>
                    <a:pt x="1280848" y="1752102"/>
                    <a:pt x="1267877" y="1740542"/>
                    <a:pt x="1256597" y="1726780"/>
                  </a:cubicBezTo>
                  <a:lnTo>
                    <a:pt x="1255678" y="1725659"/>
                  </a:lnTo>
                  <a:lnTo>
                    <a:pt x="1247465" y="1743892"/>
                  </a:lnTo>
                  <a:close/>
                  <a:moveTo>
                    <a:pt x="1243483" y="2696792"/>
                  </a:moveTo>
                  <a:lnTo>
                    <a:pt x="1305435" y="3073494"/>
                  </a:lnTo>
                  <a:cubicBezTo>
                    <a:pt x="1333857" y="3246313"/>
                    <a:pt x="1496994" y="3363369"/>
                    <a:pt x="1669813" y="3334948"/>
                  </a:cubicBezTo>
                  <a:lnTo>
                    <a:pt x="1718413" y="3326955"/>
                  </a:lnTo>
                  <a:cubicBezTo>
                    <a:pt x="1891231" y="3298533"/>
                    <a:pt x="2008288" y="3135396"/>
                    <a:pt x="1979867" y="2962577"/>
                  </a:cubicBezTo>
                  <a:lnTo>
                    <a:pt x="1917914" y="2585876"/>
                  </a:lnTo>
                  <a:cubicBezTo>
                    <a:pt x="1896598" y="2456262"/>
                    <a:pt x="1799505" y="2358014"/>
                    <a:pt x="1679382" y="2328981"/>
                  </a:cubicBezTo>
                  <a:lnTo>
                    <a:pt x="1661880" y="2328347"/>
                  </a:lnTo>
                  <a:lnTo>
                    <a:pt x="1699553" y="2557416"/>
                  </a:lnTo>
                  <a:lnTo>
                    <a:pt x="1733230" y="2593118"/>
                  </a:lnTo>
                  <a:cubicBezTo>
                    <a:pt x="1745146" y="2611994"/>
                    <a:pt x="1753559" y="2633517"/>
                    <a:pt x="1757409" y="2656928"/>
                  </a:cubicBezTo>
                  <a:lnTo>
                    <a:pt x="1805060" y="2946670"/>
                  </a:lnTo>
                  <a:cubicBezTo>
                    <a:pt x="1816611" y="3016905"/>
                    <a:pt x="1783819" y="3084188"/>
                    <a:pt x="1727195" y="3119937"/>
                  </a:cubicBezTo>
                  <a:lnTo>
                    <a:pt x="1663386" y="3144116"/>
                  </a:lnTo>
                  <a:lnTo>
                    <a:pt x="1595195" y="3141645"/>
                  </a:lnTo>
                  <a:cubicBezTo>
                    <a:pt x="1530103" y="3125914"/>
                    <a:pt x="1477491" y="3072676"/>
                    <a:pt x="1465940" y="3002441"/>
                  </a:cubicBezTo>
                  <a:lnTo>
                    <a:pt x="1418289" y="2712701"/>
                  </a:lnTo>
                  <a:cubicBezTo>
                    <a:pt x="1414439" y="2689289"/>
                    <a:pt x="1415515" y="2666206"/>
                    <a:pt x="1420759" y="2644508"/>
                  </a:cubicBezTo>
                  <a:lnTo>
                    <a:pt x="1441231" y="2599896"/>
                  </a:lnTo>
                  <a:lnTo>
                    <a:pt x="1403558" y="2370830"/>
                  </a:lnTo>
                  <a:lnTo>
                    <a:pt x="1387180" y="2377037"/>
                  </a:lnTo>
                  <a:cubicBezTo>
                    <a:pt x="1282682" y="2443010"/>
                    <a:pt x="1222167" y="2567178"/>
                    <a:pt x="1243483" y="2696792"/>
                  </a:cubicBezTo>
                  <a:close/>
                  <a:moveTo>
                    <a:pt x="1042032" y="2243597"/>
                  </a:moveTo>
                  <a:lnTo>
                    <a:pt x="1111598" y="2243597"/>
                  </a:lnTo>
                  <a:lnTo>
                    <a:pt x="1094207" y="2039232"/>
                  </a:lnTo>
                  <a:lnTo>
                    <a:pt x="1059424" y="2039232"/>
                  </a:lnTo>
                  <a:close/>
                  <a:moveTo>
                    <a:pt x="840610" y="1401849"/>
                  </a:moveTo>
                  <a:cubicBezTo>
                    <a:pt x="846249" y="1462668"/>
                    <a:pt x="869485" y="1522513"/>
                    <a:pt x="911118" y="1573308"/>
                  </a:cubicBezTo>
                  <a:lnTo>
                    <a:pt x="983921" y="1662131"/>
                  </a:lnTo>
                  <a:lnTo>
                    <a:pt x="1034764" y="1591272"/>
                  </a:lnTo>
                  <a:cubicBezTo>
                    <a:pt x="1045301" y="1576589"/>
                    <a:pt x="1058314" y="1564735"/>
                    <a:pt x="1072825" y="1555872"/>
                  </a:cubicBezTo>
                  <a:lnTo>
                    <a:pt x="1106329" y="1543446"/>
                  </a:lnTo>
                  <a:lnTo>
                    <a:pt x="1070459" y="1499683"/>
                  </a:lnTo>
                  <a:cubicBezTo>
                    <a:pt x="1055419" y="1481333"/>
                    <a:pt x="1044809" y="1460804"/>
                    <a:pt x="1038502" y="1439390"/>
                  </a:cubicBezTo>
                  <a:lnTo>
                    <a:pt x="1033925" y="1390519"/>
                  </a:lnTo>
                  <a:lnTo>
                    <a:pt x="886766" y="1210979"/>
                  </a:lnTo>
                  <a:lnTo>
                    <a:pt x="875686" y="1224543"/>
                  </a:lnTo>
                  <a:cubicBezTo>
                    <a:pt x="846930" y="1279236"/>
                    <a:pt x="834971" y="1341028"/>
                    <a:pt x="840610" y="1401849"/>
                  </a:cubicBezTo>
                  <a:close/>
                  <a:moveTo>
                    <a:pt x="797305" y="2311737"/>
                  </a:moveTo>
                  <a:lnTo>
                    <a:pt x="920933" y="2358355"/>
                  </a:lnTo>
                  <a:lnTo>
                    <a:pt x="1026978" y="1983517"/>
                  </a:lnTo>
                  <a:lnTo>
                    <a:pt x="965164" y="1960207"/>
                  </a:lnTo>
                  <a:close/>
                  <a:moveTo>
                    <a:pt x="496687" y="654018"/>
                  </a:moveTo>
                  <a:cubicBezTo>
                    <a:pt x="499855" y="664771"/>
                    <a:pt x="505183" y="675082"/>
                    <a:pt x="512736" y="684298"/>
                  </a:cubicBezTo>
                  <a:lnTo>
                    <a:pt x="1107373" y="1409788"/>
                  </a:lnTo>
                  <a:cubicBezTo>
                    <a:pt x="1137587" y="1446650"/>
                    <a:pt x="1191965" y="1452040"/>
                    <a:pt x="1228827" y="1421827"/>
                  </a:cubicBezTo>
                  <a:cubicBezTo>
                    <a:pt x="1265690" y="1391612"/>
                    <a:pt x="1271080" y="1337235"/>
                    <a:pt x="1240866" y="1300372"/>
                  </a:cubicBezTo>
                  <a:lnTo>
                    <a:pt x="646229" y="574882"/>
                  </a:lnTo>
                  <a:cubicBezTo>
                    <a:pt x="616015" y="538020"/>
                    <a:pt x="561638" y="532629"/>
                    <a:pt x="524775" y="562843"/>
                  </a:cubicBezTo>
                  <a:cubicBezTo>
                    <a:pt x="497128" y="585504"/>
                    <a:pt x="487184" y="621756"/>
                    <a:pt x="496687" y="654018"/>
                  </a:cubicBezTo>
                  <a:close/>
                  <a:moveTo>
                    <a:pt x="640184" y="1624936"/>
                  </a:moveTo>
                  <a:lnTo>
                    <a:pt x="831045" y="1700019"/>
                  </a:lnTo>
                  <a:lnTo>
                    <a:pt x="846414" y="1668952"/>
                  </a:lnTo>
                  <a:lnTo>
                    <a:pt x="670922" y="1562802"/>
                  </a:lnTo>
                  <a:close/>
                  <a:moveTo>
                    <a:pt x="470499" y="1813555"/>
                  </a:moveTo>
                  <a:lnTo>
                    <a:pt x="860000" y="1819087"/>
                  </a:lnTo>
                  <a:lnTo>
                    <a:pt x="866493" y="1753579"/>
                  </a:lnTo>
                  <a:lnTo>
                    <a:pt x="483485" y="1682538"/>
                  </a:lnTo>
                  <a:close/>
                  <a:moveTo>
                    <a:pt x="1358" y="377915"/>
                  </a:moveTo>
                  <a:cubicBezTo>
                    <a:pt x="6997" y="438734"/>
                    <a:pt x="30233" y="498580"/>
                    <a:pt x="71867" y="549375"/>
                  </a:cubicBezTo>
                  <a:lnTo>
                    <a:pt x="313869" y="844632"/>
                  </a:lnTo>
                  <a:cubicBezTo>
                    <a:pt x="397137" y="946223"/>
                    <a:pt x="530346" y="982761"/>
                    <a:pt x="648892" y="947843"/>
                  </a:cubicBezTo>
                  <a:lnTo>
                    <a:pt x="664366" y="939641"/>
                  </a:lnTo>
                  <a:lnTo>
                    <a:pt x="517206" y="760098"/>
                  </a:lnTo>
                  <a:lnTo>
                    <a:pt x="470190" y="746018"/>
                  </a:lnTo>
                  <a:cubicBezTo>
                    <a:pt x="450432" y="735629"/>
                    <a:pt x="432385" y="721196"/>
                    <a:pt x="417345" y="702846"/>
                  </a:cubicBezTo>
                  <a:lnTo>
                    <a:pt x="231207" y="475748"/>
                  </a:lnTo>
                  <a:cubicBezTo>
                    <a:pt x="186086" y="420699"/>
                    <a:pt x="180844" y="346033"/>
                    <a:pt x="212007" y="286762"/>
                  </a:cubicBezTo>
                  <a:lnTo>
                    <a:pt x="255178" y="233918"/>
                  </a:lnTo>
                  <a:lnTo>
                    <a:pt x="315468" y="201962"/>
                  </a:lnTo>
                  <a:cubicBezTo>
                    <a:pt x="379705" y="183040"/>
                    <a:pt x="451887" y="202839"/>
                    <a:pt x="497008" y="257889"/>
                  </a:cubicBezTo>
                  <a:lnTo>
                    <a:pt x="683145" y="484986"/>
                  </a:lnTo>
                  <a:cubicBezTo>
                    <a:pt x="698185" y="503335"/>
                    <a:pt x="708795" y="523865"/>
                    <a:pt x="715102" y="545278"/>
                  </a:cubicBezTo>
                  <a:lnTo>
                    <a:pt x="719680" y="594149"/>
                  </a:lnTo>
                  <a:lnTo>
                    <a:pt x="866838" y="773689"/>
                  </a:lnTo>
                  <a:lnTo>
                    <a:pt x="877918" y="760125"/>
                  </a:lnTo>
                  <a:cubicBezTo>
                    <a:pt x="935430" y="650741"/>
                    <a:pt x="925753" y="512951"/>
                    <a:pt x="842486" y="411360"/>
                  </a:cubicBezTo>
                  <a:lnTo>
                    <a:pt x="600483" y="116103"/>
                  </a:lnTo>
                  <a:cubicBezTo>
                    <a:pt x="489460" y="-19352"/>
                    <a:pt x="289650" y="-39157"/>
                    <a:pt x="154196" y="71866"/>
                  </a:cubicBezTo>
                  <a:lnTo>
                    <a:pt x="116103" y="103088"/>
                  </a:lnTo>
                  <a:cubicBezTo>
                    <a:pt x="31444" y="172478"/>
                    <a:pt x="-8039" y="276549"/>
                    <a:pt x="1358" y="37791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reeform 48"/>
            <p:cNvSpPr/>
            <p:nvPr/>
          </p:nvSpPr>
          <p:spPr>
            <a:xfrm>
              <a:off x="587614" y="2495572"/>
              <a:ext cx="2574905" cy="1907177"/>
            </a:xfrm>
            <a:custGeom>
              <a:avLst/>
              <a:gdLst>
                <a:gd name="connsiteX0" fmla="*/ 111458 w 2574905"/>
                <a:gd name="connsiteY0" fmla="*/ 291 h 1907177"/>
                <a:gd name="connsiteX1" fmla="*/ 177914 w 2574905"/>
                <a:gd name="connsiteY1" fmla="*/ 15650 h 1907177"/>
                <a:gd name="connsiteX2" fmla="*/ 338916 w 2574905"/>
                <a:gd name="connsiteY2" fmla="*/ 108605 h 1907177"/>
                <a:gd name="connsiteX3" fmla="*/ 338917 w 2574905"/>
                <a:gd name="connsiteY3" fmla="*/ 108603 h 1907177"/>
                <a:gd name="connsiteX4" fmla="*/ 350570 w 2574905"/>
                <a:gd name="connsiteY4" fmla="*/ 115332 h 1907177"/>
                <a:gd name="connsiteX5" fmla="*/ 385315 w 2574905"/>
                <a:gd name="connsiteY5" fmla="*/ 145978 h 1907177"/>
                <a:gd name="connsiteX6" fmla="*/ 399928 w 2574905"/>
                <a:gd name="connsiteY6" fmla="*/ 175925 h 1907177"/>
                <a:gd name="connsiteX7" fmla="*/ 524463 w 2574905"/>
                <a:gd name="connsiteY7" fmla="*/ 247827 h 1907177"/>
                <a:gd name="connsiteX8" fmla="*/ 524464 w 2574905"/>
                <a:gd name="connsiteY8" fmla="*/ 247827 h 1907177"/>
                <a:gd name="connsiteX9" fmla="*/ 536427 w 2574905"/>
                <a:gd name="connsiteY9" fmla="*/ 254735 h 1907177"/>
                <a:gd name="connsiteX10" fmla="*/ 540217 w 2574905"/>
                <a:gd name="connsiteY10" fmla="*/ 243464 h 1907177"/>
                <a:gd name="connsiteX11" fmla="*/ 520025 w 2574905"/>
                <a:gd name="connsiteY11" fmla="*/ 122422 h 1907177"/>
                <a:gd name="connsiteX12" fmla="*/ 495814 w 2574905"/>
                <a:gd name="connsiteY12" fmla="*/ 86963 h 1907177"/>
                <a:gd name="connsiteX13" fmla="*/ 790798 w 2574905"/>
                <a:gd name="connsiteY13" fmla="*/ 342851 h 1907177"/>
                <a:gd name="connsiteX14" fmla="*/ 750582 w 2574905"/>
                <a:gd name="connsiteY14" fmla="*/ 364918 h 1907177"/>
                <a:gd name="connsiteX15" fmla="*/ 742716 w 2574905"/>
                <a:gd name="connsiteY15" fmla="*/ 373837 h 1907177"/>
                <a:gd name="connsiteX16" fmla="*/ 753060 w 2574905"/>
                <a:gd name="connsiteY16" fmla="*/ 379809 h 1907177"/>
                <a:gd name="connsiteX17" fmla="*/ 753060 w 2574905"/>
                <a:gd name="connsiteY17" fmla="*/ 379807 h 1907177"/>
                <a:gd name="connsiteX18" fmla="*/ 879215 w 2574905"/>
                <a:gd name="connsiteY18" fmla="*/ 452643 h 1907177"/>
                <a:gd name="connsiteX19" fmla="*/ 912459 w 2574905"/>
                <a:gd name="connsiteY19" fmla="*/ 450325 h 1907177"/>
                <a:gd name="connsiteX20" fmla="*/ 945074 w 2574905"/>
                <a:gd name="connsiteY20" fmla="*/ 461291 h 1907177"/>
                <a:gd name="connsiteX21" fmla="*/ 956375 w 2574905"/>
                <a:gd name="connsiteY21" fmla="*/ 465091 h 1907177"/>
                <a:gd name="connsiteX22" fmla="*/ 989646 w 2574905"/>
                <a:gd name="connsiteY22" fmla="*/ 484301 h 1907177"/>
                <a:gd name="connsiteX23" fmla="*/ 994279 w 2574905"/>
                <a:gd name="connsiteY23" fmla="*/ 460486 h 1907177"/>
                <a:gd name="connsiteX24" fmla="*/ 1013802 w 2574905"/>
                <a:gd name="connsiteY24" fmla="*/ 431086 h 1907177"/>
                <a:gd name="connsiteX25" fmla="*/ 1013803 w 2574905"/>
                <a:gd name="connsiteY25" fmla="*/ 431086 h 1907177"/>
                <a:gd name="connsiteX26" fmla="*/ 1053510 w 2574905"/>
                <a:gd name="connsiteY26" fmla="*/ 391379 h 1907177"/>
                <a:gd name="connsiteX27" fmla="*/ 1188114 w 2574905"/>
                <a:gd name="connsiteY27" fmla="*/ 508143 h 1907177"/>
                <a:gd name="connsiteX28" fmla="*/ 1159189 w 2574905"/>
                <a:gd name="connsiteY28" fmla="*/ 537066 h 1907177"/>
                <a:gd name="connsiteX29" fmla="*/ 1139486 w 2574905"/>
                <a:gd name="connsiteY29" fmla="*/ 556770 h 1907177"/>
                <a:gd name="connsiteX30" fmla="*/ 1128177 w 2574905"/>
                <a:gd name="connsiteY30" fmla="*/ 564282 h 1907177"/>
                <a:gd name="connsiteX31" fmla="*/ 1129029 w 2574905"/>
                <a:gd name="connsiteY31" fmla="*/ 564774 h 1907177"/>
                <a:gd name="connsiteX32" fmla="*/ 1156452 w 2574905"/>
                <a:gd name="connsiteY32" fmla="*/ 586663 h 1907177"/>
                <a:gd name="connsiteX33" fmla="*/ 1160280 w 2574905"/>
                <a:gd name="connsiteY33" fmla="*/ 592268 h 1907177"/>
                <a:gd name="connsiteX34" fmla="*/ 1236608 w 2574905"/>
                <a:gd name="connsiteY34" fmla="*/ 592269 h 1907177"/>
                <a:gd name="connsiteX35" fmla="*/ 1285489 w 2574905"/>
                <a:gd name="connsiteY35" fmla="*/ 592268 h 1907177"/>
                <a:gd name="connsiteX36" fmla="*/ 1285491 w 2574905"/>
                <a:gd name="connsiteY36" fmla="*/ 592269 h 1907177"/>
                <a:gd name="connsiteX37" fmla="*/ 1304005 w 2574905"/>
                <a:gd name="connsiteY37" fmla="*/ 592268 h 1907177"/>
                <a:gd name="connsiteX38" fmla="*/ 1276736 w 2574905"/>
                <a:gd name="connsiteY38" fmla="*/ 536386 h 1907177"/>
                <a:gd name="connsiteX39" fmla="*/ 1252660 w 2574905"/>
                <a:gd name="connsiteY39" fmla="*/ 510345 h 1907177"/>
                <a:gd name="connsiteX40" fmla="*/ 1382004 w 2574905"/>
                <a:gd name="connsiteY40" fmla="*/ 622546 h 1907177"/>
                <a:gd name="connsiteX41" fmla="*/ 1139157 w 2574905"/>
                <a:gd name="connsiteY41" fmla="*/ 622546 h 1907177"/>
                <a:gd name="connsiteX42" fmla="*/ 1118122 w 2574905"/>
                <a:gd name="connsiteY42" fmla="*/ 626794 h 1907177"/>
                <a:gd name="connsiteX43" fmla="*/ 1118123 w 2574905"/>
                <a:gd name="connsiteY43" fmla="*/ 626795 h 1907177"/>
                <a:gd name="connsiteX44" fmla="*/ 1116349 w 2574905"/>
                <a:gd name="connsiteY44" fmla="*/ 627152 h 1907177"/>
                <a:gd name="connsiteX45" fmla="*/ 1095979 w 2574905"/>
                <a:gd name="connsiteY45" fmla="*/ 643928 h 1907177"/>
                <a:gd name="connsiteX46" fmla="*/ 1090219 w 2574905"/>
                <a:gd name="connsiteY46" fmla="*/ 657830 h 1907177"/>
                <a:gd name="connsiteX47" fmla="*/ 1080563 w 2574905"/>
                <a:gd name="connsiteY47" fmla="*/ 681141 h 1907177"/>
                <a:gd name="connsiteX48" fmla="*/ 1139160 w 2574905"/>
                <a:gd name="connsiteY48" fmla="*/ 739736 h 1907177"/>
                <a:gd name="connsiteX49" fmla="*/ 1455090 w 2574905"/>
                <a:gd name="connsiteY49" fmla="*/ 739736 h 1907177"/>
                <a:gd name="connsiteX50" fmla="*/ 1776048 w 2574905"/>
                <a:gd name="connsiteY50" fmla="*/ 739736 h 1907177"/>
                <a:gd name="connsiteX51" fmla="*/ 1834644 w 2574905"/>
                <a:gd name="connsiteY51" fmla="*/ 681141 h 1907177"/>
                <a:gd name="connsiteX52" fmla="*/ 1776047 w 2574905"/>
                <a:gd name="connsiteY52" fmla="*/ 622546 h 1907177"/>
                <a:gd name="connsiteX53" fmla="*/ 1605741 w 2574905"/>
                <a:gd name="connsiteY53" fmla="*/ 622546 h 1907177"/>
                <a:gd name="connsiteX54" fmla="*/ 1605742 w 2574905"/>
                <a:gd name="connsiteY54" fmla="*/ 622545 h 1907177"/>
                <a:gd name="connsiteX55" fmla="*/ 1515457 w 2574905"/>
                <a:gd name="connsiteY55" fmla="*/ 622545 h 1907177"/>
                <a:gd name="connsiteX56" fmla="*/ 1515458 w 2574905"/>
                <a:gd name="connsiteY56" fmla="*/ 622546 h 1907177"/>
                <a:gd name="connsiteX57" fmla="*/ 1425667 w 2574905"/>
                <a:gd name="connsiteY57" fmla="*/ 622547 h 1907177"/>
                <a:gd name="connsiteX58" fmla="*/ 1047572 w 2574905"/>
                <a:gd name="connsiteY58" fmla="*/ 294562 h 1907177"/>
                <a:gd name="connsiteX59" fmla="*/ 1064212 w 2574905"/>
                <a:gd name="connsiteY59" fmla="*/ 282622 h 1907177"/>
                <a:gd name="connsiteX60" fmla="*/ 1000543 w 2574905"/>
                <a:gd name="connsiteY60" fmla="*/ 175875 h 1907177"/>
                <a:gd name="connsiteX61" fmla="*/ 1085687 w 2574905"/>
                <a:gd name="connsiteY61" fmla="*/ 249735 h 1907177"/>
                <a:gd name="connsiteX62" fmla="*/ 1104000 w 2574905"/>
                <a:gd name="connsiteY62" fmla="*/ 300469 h 1907177"/>
                <a:gd name="connsiteX63" fmla="*/ 1124739 w 2574905"/>
                <a:gd name="connsiteY63" fmla="*/ 294912 h 1907177"/>
                <a:gd name="connsiteX64" fmla="*/ 1124738 w 2574905"/>
                <a:gd name="connsiteY64" fmla="*/ 294911 h 1907177"/>
                <a:gd name="connsiteX65" fmla="*/ 1147172 w 2574905"/>
                <a:gd name="connsiteY65" fmla="*/ 288900 h 1907177"/>
                <a:gd name="connsiteX66" fmla="*/ 1100749 w 2574905"/>
                <a:gd name="connsiteY66" fmla="*/ 29670 h 1907177"/>
                <a:gd name="connsiteX67" fmla="*/ 1369533 w 2574905"/>
                <a:gd name="connsiteY67" fmla="*/ 262832 h 1907177"/>
                <a:gd name="connsiteX68" fmla="*/ 1253303 w 2574905"/>
                <a:gd name="connsiteY68" fmla="*/ 343807 h 1907177"/>
                <a:gd name="connsiteX69" fmla="*/ 1275730 w 2574905"/>
                <a:gd name="connsiteY69" fmla="*/ 382651 h 1907177"/>
                <a:gd name="connsiteX70" fmla="*/ 1426246 w 2574905"/>
                <a:gd name="connsiteY70" fmla="*/ 312030 h 1907177"/>
                <a:gd name="connsiteX71" fmla="*/ 1515170 w 2574905"/>
                <a:gd name="connsiteY71" fmla="*/ 270306 h 1907177"/>
                <a:gd name="connsiteX72" fmla="*/ 1475980 w 2574905"/>
                <a:gd name="connsiteY72" fmla="*/ 202428 h 1907177"/>
                <a:gd name="connsiteX73" fmla="*/ 1762890 w 2574905"/>
                <a:gd name="connsiteY73" fmla="*/ 451312 h 1907177"/>
                <a:gd name="connsiteX74" fmla="*/ 1713420 w 2574905"/>
                <a:gd name="connsiteY74" fmla="*/ 458791 h 1907177"/>
                <a:gd name="connsiteX75" fmla="*/ 1611304 w 2574905"/>
                <a:gd name="connsiteY75" fmla="*/ 527463 h 1907177"/>
                <a:gd name="connsiteX76" fmla="*/ 1605206 w 2574905"/>
                <a:gd name="connsiteY76" fmla="*/ 537512 h 1907177"/>
                <a:gd name="connsiteX77" fmla="*/ 1579057 w 2574905"/>
                <a:gd name="connsiteY77" fmla="*/ 580613 h 1907177"/>
                <a:gd name="connsiteX78" fmla="*/ 1576703 w 2574905"/>
                <a:gd name="connsiteY78" fmla="*/ 592268 h 1907177"/>
                <a:gd name="connsiteX79" fmla="*/ 1734318 w 2574905"/>
                <a:gd name="connsiteY79" fmla="*/ 592269 h 1907177"/>
                <a:gd name="connsiteX80" fmla="*/ 1742749 w 2574905"/>
                <a:gd name="connsiteY80" fmla="*/ 586585 h 1907177"/>
                <a:gd name="connsiteX81" fmla="*/ 1742749 w 2574905"/>
                <a:gd name="connsiteY81" fmla="*/ 586586 h 1907177"/>
                <a:gd name="connsiteX82" fmla="*/ 1761951 w 2574905"/>
                <a:gd name="connsiteY82" fmla="*/ 573639 h 1907177"/>
                <a:gd name="connsiteX83" fmla="*/ 1807364 w 2574905"/>
                <a:gd name="connsiteY83" fmla="*/ 564471 h 1907177"/>
                <a:gd name="connsiteX84" fmla="*/ 2006729 w 2574905"/>
                <a:gd name="connsiteY84" fmla="*/ 564471 h 1907177"/>
                <a:gd name="connsiteX85" fmla="*/ 2114229 w 2574905"/>
                <a:gd name="connsiteY85" fmla="*/ 635730 h 1907177"/>
                <a:gd name="connsiteX86" fmla="*/ 2123398 w 2574905"/>
                <a:gd name="connsiteY86" fmla="*/ 681142 h 1907177"/>
                <a:gd name="connsiteX87" fmla="*/ 2114230 w 2574905"/>
                <a:gd name="connsiteY87" fmla="*/ 726554 h 1907177"/>
                <a:gd name="connsiteX88" fmla="*/ 2006729 w 2574905"/>
                <a:gd name="connsiteY88" fmla="*/ 797811 h 1907177"/>
                <a:gd name="connsiteX89" fmla="*/ 1807363 w 2574905"/>
                <a:gd name="connsiteY89" fmla="*/ 797811 h 1907177"/>
                <a:gd name="connsiteX90" fmla="*/ 1761951 w 2574905"/>
                <a:gd name="connsiteY90" fmla="*/ 788643 h 1907177"/>
                <a:gd name="connsiteX91" fmla="*/ 1734321 w 2574905"/>
                <a:gd name="connsiteY91" fmla="*/ 770014 h 1907177"/>
                <a:gd name="connsiteX92" fmla="*/ 1576704 w 2574905"/>
                <a:gd name="connsiteY92" fmla="*/ 770014 h 1907177"/>
                <a:gd name="connsiteX93" fmla="*/ 1579058 w 2574905"/>
                <a:gd name="connsiteY93" fmla="*/ 781671 h 1907177"/>
                <a:gd name="connsiteX94" fmla="*/ 1777446 w 2574905"/>
                <a:gd name="connsiteY94" fmla="*/ 913171 h 1907177"/>
                <a:gd name="connsiteX95" fmla="*/ 2036645 w 2574905"/>
                <a:gd name="connsiteY95" fmla="*/ 913172 h 1907177"/>
                <a:gd name="connsiteX96" fmla="*/ 2251955 w 2574905"/>
                <a:gd name="connsiteY96" fmla="*/ 697862 h 1907177"/>
                <a:gd name="connsiteX97" fmla="*/ 2251956 w 2574905"/>
                <a:gd name="connsiteY97" fmla="*/ 664421 h 1907177"/>
                <a:gd name="connsiteX98" fmla="*/ 2235034 w 2574905"/>
                <a:gd name="connsiteY98" fmla="*/ 580613 h 1907177"/>
                <a:gd name="connsiteX99" fmla="*/ 2200214 w 2574905"/>
                <a:gd name="connsiteY99" fmla="*/ 528969 h 1907177"/>
                <a:gd name="connsiteX100" fmla="*/ 2574905 w 2574905"/>
                <a:gd name="connsiteY100" fmla="*/ 854001 h 1907177"/>
                <a:gd name="connsiteX101" fmla="*/ 2574905 w 2574905"/>
                <a:gd name="connsiteY101" fmla="*/ 1907177 h 1907177"/>
                <a:gd name="connsiteX102" fmla="*/ 1834772 w 2574905"/>
                <a:gd name="connsiteY102" fmla="*/ 1907177 h 1907177"/>
                <a:gd name="connsiteX103" fmla="*/ 2 w 2574905"/>
                <a:gd name="connsiteY103" fmla="*/ 315576 h 1907177"/>
                <a:gd name="connsiteX104" fmla="*/ 8 w 2574905"/>
                <a:gd name="connsiteY104" fmla="*/ 315579 h 1907177"/>
                <a:gd name="connsiteX105" fmla="*/ 0 w 2574905"/>
                <a:gd name="connsiteY105" fmla="*/ 315572 h 1907177"/>
                <a:gd name="connsiteX106" fmla="*/ 202128 w 2574905"/>
                <a:gd name="connsiteY106" fmla="*/ 432273 h 1907177"/>
                <a:gd name="connsiteX107" fmla="*/ 385190 w 2574905"/>
                <a:gd name="connsiteY107" fmla="*/ 447488 h 1907177"/>
                <a:gd name="connsiteX108" fmla="*/ 439689 w 2574905"/>
                <a:gd name="connsiteY108" fmla="*/ 417584 h 1907177"/>
                <a:gd name="connsiteX109" fmla="*/ 447555 w 2574905"/>
                <a:gd name="connsiteY109" fmla="*/ 408666 h 1907177"/>
                <a:gd name="connsiteX110" fmla="*/ 311058 w 2574905"/>
                <a:gd name="connsiteY110" fmla="*/ 329859 h 1907177"/>
                <a:gd name="connsiteX111" fmla="*/ 277812 w 2574905"/>
                <a:gd name="connsiteY111" fmla="*/ 332176 h 1907177"/>
                <a:gd name="connsiteX112" fmla="*/ 233897 w 2574905"/>
                <a:gd name="connsiteY112" fmla="*/ 317410 h 1907177"/>
                <a:gd name="connsiteX113" fmla="*/ 61245 w 2574905"/>
                <a:gd name="connsiteY113" fmla="*/ 217728 h 1907177"/>
                <a:gd name="connsiteX114" fmla="*/ 3774 w 2574905"/>
                <a:gd name="connsiteY114" fmla="*/ 102266 h 1907177"/>
                <a:gd name="connsiteX115" fmla="*/ 18539 w 2574905"/>
                <a:gd name="connsiteY115" fmla="*/ 58354 h 1907177"/>
                <a:gd name="connsiteX116" fmla="*/ 49186 w 2574905"/>
                <a:gd name="connsiteY116" fmla="*/ 23609 h 1907177"/>
                <a:gd name="connsiteX117" fmla="*/ 111458 w 2574905"/>
                <a:gd name="connsiteY117" fmla="*/ 291 h 1907177"/>
                <a:gd name="connsiteX118" fmla="*/ 326597 w 2574905"/>
                <a:gd name="connsiteY118" fmla="*/ 173868 h 1907177"/>
                <a:gd name="connsiteX119" fmla="*/ 293656 w 2574905"/>
                <a:gd name="connsiteY119" fmla="*/ 179362 h 1907177"/>
                <a:gd name="connsiteX120" fmla="*/ 289228 w 2574905"/>
                <a:gd name="connsiteY120" fmla="*/ 183494 h 1907177"/>
                <a:gd name="connsiteX121" fmla="*/ 268610 w 2574905"/>
                <a:gd name="connsiteY121" fmla="*/ 202729 h 1907177"/>
                <a:gd name="connsiteX122" fmla="*/ 290058 w 2574905"/>
                <a:gd name="connsiteY122" fmla="*/ 282772 h 1907177"/>
                <a:gd name="connsiteX123" fmla="*/ 827743 w 2574905"/>
                <a:gd name="connsiteY123" fmla="*/ 593205 h 1907177"/>
                <a:gd name="connsiteX124" fmla="*/ 827744 w 2574905"/>
                <a:gd name="connsiteY124" fmla="*/ 593204 h 1907177"/>
                <a:gd name="connsiteX125" fmla="*/ 841621 w 2574905"/>
                <a:gd name="connsiteY125" fmla="*/ 601217 h 1907177"/>
                <a:gd name="connsiteX126" fmla="*/ 906271 w 2574905"/>
                <a:gd name="connsiteY126" fmla="*/ 597219 h 1907177"/>
                <a:gd name="connsiteX127" fmla="*/ 921662 w 2574905"/>
                <a:gd name="connsiteY127" fmla="*/ 579770 h 1907177"/>
                <a:gd name="connsiteX128" fmla="*/ 926920 w 2574905"/>
                <a:gd name="connsiteY128" fmla="*/ 539831 h 1907177"/>
                <a:gd name="connsiteX129" fmla="*/ 923044 w 2574905"/>
                <a:gd name="connsiteY129" fmla="*/ 529481 h 1907177"/>
                <a:gd name="connsiteX130" fmla="*/ 900214 w 2574905"/>
                <a:gd name="connsiteY130" fmla="*/ 499729 h 1907177"/>
                <a:gd name="connsiteX131" fmla="*/ 348652 w 2574905"/>
                <a:gd name="connsiteY131" fmla="*/ 181283 h 1907177"/>
                <a:gd name="connsiteX132" fmla="*/ 326597 w 2574905"/>
                <a:gd name="connsiteY132" fmla="*/ 173868 h 1907177"/>
                <a:gd name="connsiteX133" fmla="*/ 653845 w 2574905"/>
                <a:gd name="connsiteY133" fmla="*/ 527768 h 1907177"/>
                <a:gd name="connsiteX134" fmla="*/ 650054 w 2574905"/>
                <a:gd name="connsiteY134" fmla="*/ 539038 h 1907177"/>
                <a:gd name="connsiteX135" fmla="*/ 756115 w 2574905"/>
                <a:gd name="connsiteY135" fmla="*/ 752116 h 1907177"/>
                <a:gd name="connsiteX136" fmla="*/ 980587 w 2574905"/>
                <a:gd name="connsiteY136" fmla="*/ 881715 h 1907177"/>
                <a:gd name="connsiteX137" fmla="*/ 1030576 w 2574905"/>
                <a:gd name="connsiteY137" fmla="*/ 902750 h 1907177"/>
                <a:gd name="connsiteX138" fmla="*/ 1070735 w 2574905"/>
                <a:gd name="connsiteY138" fmla="*/ 908768 h 1907177"/>
                <a:gd name="connsiteX139" fmla="*/ 1110107 w 2574905"/>
                <a:gd name="connsiteY139" fmla="*/ 907912 h 1907177"/>
                <a:gd name="connsiteX140" fmla="*/ 1128192 w 2574905"/>
                <a:gd name="connsiteY140" fmla="*/ 906203 h 1907177"/>
                <a:gd name="connsiteX141" fmla="*/ 1182665 w 2574905"/>
                <a:gd name="connsiteY141" fmla="*/ 888776 h 1907177"/>
                <a:gd name="connsiteX142" fmla="*/ 1182669 w 2574905"/>
                <a:gd name="connsiteY142" fmla="*/ 888774 h 1907177"/>
                <a:gd name="connsiteX143" fmla="*/ 1182672 w 2574905"/>
                <a:gd name="connsiteY143" fmla="*/ 888773 h 1907177"/>
                <a:gd name="connsiteX144" fmla="*/ 1223640 w 2574905"/>
                <a:gd name="connsiteY144" fmla="*/ 860800 h 1907177"/>
                <a:gd name="connsiteX145" fmla="*/ 1274704 w 2574905"/>
                <a:gd name="connsiteY145" fmla="*/ 802907 h 1907177"/>
                <a:gd name="connsiteX146" fmla="*/ 1290200 w 2574905"/>
                <a:gd name="connsiteY146" fmla="*/ 776066 h 1907177"/>
                <a:gd name="connsiteX147" fmla="*/ 1291426 w 2574905"/>
                <a:gd name="connsiteY147" fmla="*/ 773946 h 1907177"/>
                <a:gd name="connsiteX148" fmla="*/ 1292748 w 2574905"/>
                <a:gd name="connsiteY148" fmla="*/ 770013 h 1907177"/>
                <a:gd name="connsiteX149" fmla="*/ 1283222 w 2574905"/>
                <a:gd name="connsiteY149" fmla="*/ 770013 h 1907177"/>
                <a:gd name="connsiteX150" fmla="*/ 1283224 w 2574905"/>
                <a:gd name="connsiteY150" fmla="*/ 770015 h 1907177"/>
                <a:gd name="connsiteX151" fmla="*/ 1120818 w 2574905"/>
                <a:gd name="connsiteY151" fmla="*/ 770013 h 1907177"/>
                <a:gd name="connsiteX152" fmla="*/ 1111551 w 2574905"/>
                <a:gd name="connsiteY152" fmla="*/ 775098 h 1907177"/>
                <a:gd name="connsiteX153" fmla="*/ 1012356 w 2574905"/>
                <a:gd name="connsiteY153" fmla="*/ 766852 h 1907177"/>
                <a:gd name="connsiteX154" fmla="*/ 839701 w 2574905"/>
                <a:gd name="connsiteY154" fmla="*/ 667170 h 1907177"/>
                <a:gd name="connsiteX155" fmla="*/ 804957 w 2574905"/>
                <a:gd name="connsiteY155" fmla="*/ 636523 h 1907177"/>
                <a:gd name="connsiteX156" fmla="*/ 790343 w 2574905"/>
                <a:gd name="connsiteY156" fmla="*/ 606576 h 1907177"/>
                <a:gd name="connsiteX157" fmla="*/ 653845 w 2574905"/>
                <a:gd name="connsiteY157" fmla="*/ 527768 h 1907177"/>
                <a:gd name="connsiteX158" fmla="*/ 1451631 w 2574905"/>
                <a:gd name="connsiteY158" fmla="*/ 364081 h 1907177"/>
                <a:gd name="connsiteX159" fmla="*/ 1396610 w 2574905"/>
                <a:gd name="connsiteY159" fmla="*/ 378007 h 1907177"/>
                <a:gd name="connsiteX160" fmla="*/ 1316631 w 2574905"/>
                <a:gd name="connsiteY160" fmla="*/ 398251 h 1907177"/>
                <a:gd name="connsiteX161" fmla="*/ 1320463 w 2574905"/>
                <a:gd name="connsiteY161" fmla="*/ 421554 h 1907177"/>
                <a:gd name="connsiteX162" fmla="*/ 1459295 w 2574905"/>
                <a:gd name="connsiteY162" fmla="*/ 410687 h 1907177"/>
                <a:gd name="connsiteX163" fmla="*/ 1451631 w 2574905"/>
                <a:gd name="connsiteY163" fmla="*/ 364081 h 190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2574905" h="1907177">
                  <a:moveTo>
                    <a:pt x="111458" y="291"/>
                  </a:moveTo>
                  <a:cubicBezTo>
                    <a:pt x="133875" y="-1294"/>
                    <a:pt x="156988" y="3568"/>
                    <a:pt x="177914" y="15650"/>
                  </a:cubicBezTo>
                  <a:lnTo>
                    <a:pt x="338916" y="108605"/>
                  </a:lnTo>
                  <a:lnTo>
                    <a:pt x="338917" y="108603"/>
                  </a:lnTo>
                  <a:lnTo>
                    <a:pt x="350570" y="115332"/>
                  </a:lnTo>
                  <a:cubicBezTo>
                    <a:pt x="364520" y="123386"/>
                    <a:pt x="376177" y="133885"/>
                    <a:pt x="385315" y="145978"/>
                  </a:cubicBezTo>
                  <a:lnTo>
                    <a:pt x="399928" y="175925"/>
                  </a:lnTo>
                  <a:lnTo>
                    <a:pt x="524463" y="247827"/>
                  </a:lnTo>
                  <a:lnTo>
                    <a:pt x="524464" y="247827"/>
                  </a:lnTo>
                  <a:lnTo>
                    <a:pt x="536427" y="254735"/>
                  </a:lnTo>
                  <a:lnTo>
                    <a:pt x="540217" y="243464"/>
                  </a:lnTo>
                  <a:cubicBezTo>
                    <a:pt x="545383" y="201830"/>
                    <a:pt x="538177" y="159709"/>
                    <a:pt x="520025" y="122422"/>
                  </a:cubicBezTo>
                  <a:lnTo>
                    <a:pt x="495814" y="86963"/>
                  </a:lnTo>
                  <a:lnTo>
                    <a:pt x="790798" y="342851"/>
                  </a:lnTo>
                  <a:lnTo>
                    <a:pt x="750582" y="364918"/>
                  </a:lnTo>
                  <a:lnTo>
                    <a:pt x="742716" y="373837"/>
                  </a:lnTo>
                  <a:lnTo>
                    <a:pt x="753060" y="379809"/>
                  </a:lnTo>
                  <a:lnTo>
                    <a:pt x="753060" y="379807"/>
                  </a:lnTo>
                  <a:lnTo>
                    <a:pt x="879215" y="452643"/>
                  </a:lnTo>
                  <a:lnTo>
                    <a:pt x="912459" y="450325"/>
                  </a:lnTo>
                  <a:lnTo>
                    <a:pt x="945074" y="461291"/>
                  </a:lnTo>
                  <a:lnTo>
                    <a:pt x="956375" y="465091"/>
                  </a:lnTo>
                  <a:lnTo>
                    <a:pt x="989646" y="484301"/>
                  </a:lnTo>
                  <a:lnTo>
                    <a:pt x="994279" y="460486"/>
                  </a:lnTo>
                  <a:cubicBezTo>
                    <a:pt x="998617" y="449787"/>
                    <a:pt x="1005126" y="439763"/>
                    <a:pt x="1013802" y="431086"/>
                  </a:cubicBezTo>
                  <a:lnTo>
                    <a:pt x="1013803" y="431086"/>
                  </a:lnTo>
                  <a:lnTo>
                    <a:pt x="1053510" y="391379"/>
                  </a:lnTo>
                  <a:lnTo>
                    <a:pt x="1188114" y="508143"/>
                  </a:lnTo>
                  <a:lnTo>
                    <a:pt x="1159189" y="537066"/>
                  </a:lnTo>
                  <a:lnTo>
                    <a:pt x="1139486" y="556770"/>
                  </a:lnTo>
                  <a:lnTo>
                    <a:pt x="1128177" y="564282"/>
                  </a:lnTo>
                  <a:lnTo>
                    <a:pt x="1129029" y="564774"/>
                  </a:lnTo>
                  <a:cubicBezTo>
                    <a:pt x="1139492" y="570815"/>
                    <a:pt x="1148665" y="578231"/>
                    <a:pt x="1156452" y="586663"/>
                  </a:cubicBezTo>
                  <a:lnTo>
                    <a:pt x="1160280" y="592268"/>
                  </a:lnTo>
                  <a:lnTo>
                    <a:pt x="1236608" y="592269"/>
                  </a:lnTo>
                  <a:lnTo>
                    <a:pt x="1285489" y="592268"/>
                  </a:lnTo>
                  <a:lnTo>
                    <a:pt x="1285491" y="592269"/>
                  </a:lnTo>
                  <a:lnTo>
                    <a:pt x="1304005" y="592268"/>
                  </a:lnTo>
                  <a:lnTo>
                    <a:pt x="1276736" y="536386"/>
                  </a:lnTo>
                  <a:lnTo>
                    <a:pt x="1252660" y="510345"/>
                  </a:lnTo>
                  <a:lnTo>
                    <a:pt x="1382004" y="622546"/>
                  </a:lnTo>
                  <a:lnTo>
                    <a:pt x="1139157" y="622546"/>
                  </a:lnTo>
                  <a:lnTo>
                    <a:pt x="1118122" y="626794"/>
                  </a:lnTo>
                  <a:lnTo>
                    <a:pt x="1118123" y="626795"/>
                  </a:lnTo>
                  <a:lnTo>
                    <a:pt x="1116349" y="627152"/>
                  </a:lnTo>
                  <a:lnTo>
                    <a:pt x="1095979" y="643928"/>
                  </a:lnTo>
                  <a:lnTo>
                    <a:pt x="1090219" y="657830"/>
                  </a:lnTo>
                  <a:lnTo>
                    <a:pt x="1080563" y="681141"/>
                  </a:lnTo>
                  <a:cubicBezTo>
                    <a:pt x="1080565" y="713502"/>
                    <a:pt x="1106799" y="739736"/>
                    <a:pt x="1139160" y="739736"/>
                  </a:cubicBezTo>
                  <a:lnTo>
                    <a:pt x="1455090" y="739736"/>
                  </a:lnTo>
                  <a:lnTo>
                    <a:pt x="1776048" y="739736"/>
                  </a:lnTo>
                  <a:cubicBezTo>
                    <a:pt x="1808410" y="739737"/>
                    <a:pt x="1834643" y="713503"/>
                    <a:pt x="1834644" y="681141"/>
                  </a:cubicBezTo>
                  <a:cubicBezTo>
                    <a:pt x="1834643" y="648780"/>
                    <a:pt x="1808409" y="622546"/>
                    <a:pt x="1776047" y="622546"/>
                  </a:cubicBezTo>
                  <a:lnTo>
                    <a:pt x="1605741" y="622546"/>
                  </a:lnTo>
                  <a:lnTo>
                    <a:pt x="1605742" y="622545"/>
                  </a:lnTo>
                  <a:lnTo>
                    <a:pt x="1515457" y="622545"/>
                  </a:lnTo>
                  <a:lnTo>
                    <a:pt x="1515458" y="622546"/>
                  </a:lnTo>
                  <a:lnTo>
                    <a:pt x="1425667" y="622547"/>
                  </a:lnTo>
                  <a:lnTo>
                    <a:pt x="1047572" y="294562"/>
                  </a:lnTo>
                  <a:lnTo>
                    <a:pt x="1064212" y="282622"/>
                  </a:lnTo>
                  <a:lnTo>
                    <a:pt x="1000543" y="175875"/>
                  </a:lnTo>
                  <a:lnTo>
                    <a:pt x="1085687" y="249735"/>
                  </a:lnTo>
                  <a:lnTo>
                    <a:pt x="1104000" y="300469"/>
                  </a:lnTo>
                  <a:lnTo>
                    <a:pt x="1124739" y="294912"/>
                  </a:lnTo>
                  <a:lnTo>
                    <a:pt x="1124738" y="294911"/>
                  </a:lnTo>
                  <a:lnTo>
                    <a:pt x="1147172" y="288900"/>
                  </a:lnTo>
                  <a:lnTo>
                    <a:pt x="1100749" y="29670"/>
                  </a:lnTo>
                  <a:lnTo>
                    <a:pt x="1369533" y="262832"/>
                  </a:lnTo>
                  <a:lnTo>
                    <a:pt x="1253303" y="343807"/>
                  </a:lnTo>
                  <a:lnTo>
                    <a:pt x="1275730" y="382651"/>
                  </a:lnTo>
                  <a:lnTo>
                    <a:pt x="1426246" y="312030"/>
                  </a:lnTo>
                  <a:lnTo>
                    <a:pt x="1515170" y="270306"/>
                  </a:lnTo>
                  <a:lnTo>
                    <a:pt x="1475980" y="202428"/>
                  </a:lnTo>
                  <a:lnTo>
                    <a:pt x="1762890" y="451312"/>
                  </a:lnTo>
                  <a:lnTo>
                    <a:pt x="1713420" y="458791"/>
                  </a:lnTo>
                  <a:cubicBezTo>
                    <a:pt x="1672968" y="471373"/>
                    <a:pt x="1637631" y="495562"/>
                    <a:pt x="1611304" y="527463"/>
                  </a:cubicBezTo>
                  <a:lnTo>
                    <a:pt x="1605206" y="537512"/>
                  </a:lnTo>
                  <a:lnTo>
                    <a:pt x="1579057" y="580613"/>
                  </a:lnTo>
                  <a:lnTo>
                    <a:pt x="1576703" y="592268"/>
                  </a:lnTo>
                  <a:lnTo>
                    <a:pt x="1734318" y="592269"/>
                  </a:lnTo>
                  <a:lnTo>
                    <a:pt x="1742749" y="586585"/>
                  </a:lnTo>
                  <a:lnTo>
                    <a:pt x="1742749" y="586586"/>
                  </a:lnTo>
                  <a:lnTo>
                    <a:pt x="1761951" y="573639"/>
                  </a:lnTo>
                  <a:cubicBezTo>
                    <a:pt x="1775911" y="567735"/>
                    <a:pt x="1791256" y="564471"/>
                    <a:pt x="1807364" y="564471"/>
                  </a:cubicBezTo>
                  <a:lnTo>
                    <a:pt x="2006729" y="564471"/>
                  </a:lnTo>
                  <a:cubicBezTo>
                    <a:pt x="2055055" y="564471"/>
                    <a:pt x="2096520" y="593853"/>
                    <a:pt x="2114229" y="635730"/>
                  </a:cubicBezTo>
                  <a:lnTo>
                    <a:pt x="2123398" y="681142"/>
                  </a:lnTo>
                  <a:lnTo>
                    <a:pt x="2114230" y="726554"/>
                  </a:lnTo>
                  <a:cubicBezTo>
                    <a:pt x="2096518" y="768430"/>
                    <a:pt x="2055055" y="797811"/>
                    <a:pt x="2006729" y="797811"/>
                  </a:cubicBezTo>
                  <a:lnTo>
                    <a:pt x="1807363" y="797811"/>
                  </a:lnTo>
                  <a:cubicBezTo>
                    <a:pt x="1791256" y="797811"/>
                    <a:pt x="1775909" y="794546"/>
                    <a:pt x="1761951" y="788643"/>
                  </a:cubicBezTo>
                  <a:lnTo>
                    <a:pt x="1734321" y="770014"/>
                  </a:lnTo>
                  <a:lnTo>
                    <a:pt x="1576704" y="770014"/>
                  </a:lnTo>
                  <a:lnTo>
                    <a:pt x="1579058" y="781671"/>
                  </a:lnTo>
                  <a:cubicBezTo>
                    <a:pt x="1611745" y="858949"/>
                    <a:pt x="1688263" y="913171"/>
                    <a:pt x="1777446" y="913171"/>
                  </a:cubicBezTo>
                  <a:lnTo>
                    <a:pt x="2036645" y="913172"/>
                  </a:lnTo>
                  <a:cubicBezTo>
                    <a:pt x="2155557" y="913172"/>
                    <a:pt x="2251956" y="816773"/>
                    <a:pt x="2251955" y="697862"/>
                  </a:cubicBezTo>
                  <a:lnTo>
                    <a:pt x="2251956" y="664421"/>
                  </a:lnTo>
                  <a:cubicBezTo>
                    <a:pt x="2251956" y="634693"/>
                    <a:pt x="2245931" y="606372"/>
                    <a:pt x="2235034" y="580613"/>
                  </a:cubicBezTo>
                  <a:lnTo>
                    <a:pt x="2200214" y="528969"/>
                  </a:lnTo>
                  <a:lnTo>
                    <a:pt x="2574905" y="854001"/>
                  </a:lnTo>
                  <a:lnTo>
                    <a:pt x="2574905" y="1907177"/>
                  </a:lnTo>
                  <a:lnTo>
                    <a:pt x="1834772" y="1907177"/>
                  </a:lnTo>
                  <a:lnTo>
                    <a:pt x="2" y="315576"/>
                  </a:lnTo>
                  <a:lnTo>
                    <a:pt x="8" y="315579"/>
                  </a:lnTo>
                  <a:lnTo>
                    <a:pt x="0" y="315572"/>
                  </a:lnTo>
                  <a:lnTo>
                    <a:pt x="202128" y="432273"/>
                  </a:lnTo>
                  <a:cubicBezTo>
                    <a:pt x="260055" y="465716"/>
                    <a:pt x="327063" y="469184"/>
                    <a:pt x="385190" y="447488"/>
                  </a:cubicBezTo>
                  <a:lnTo>
                    <a:pt x="439689" y="417584"/>
                  </a:lnTo>
                  <a:lnTo>
                    <a:pt x="447555" y="408666"/>
                  </a:lnTo>
                  <a:lnTo>
                    <a:pt x="311058" y="329859"/>
                  </a:lnTo>
                  <a:lnTo>
                    <a:pt x="277812" y="332176"/>
                  </a:lnTo>
                  <a:cubicBezTo>
                    <a:pt x="262772" y="330310"/>
                    <a:pt x="247847" y="325465"/>
                    <a:pt x="233897" y="317410"/>
                  </a:cubicBezTo>
                  <a:lnTo>
                    <a:pt x="61245" y="217728"/>
                  </a:lnTo>
                  <a:cubicBezTo>
                    <a:pt x="19391" y="193564"/>
                    <a:pt x="-1825" y="147387"/>
                    <a:pt x="3774" y="102266"/>
                  </a:cubicBezTo>
                  <a:lnTo>
                    <a:pt x="18539" y="58354"/>
                  </a:lnTo>
                  <a:lnTo>
                    <a:pt x="49186" y="23609"/>
                  </a:lnTo>
                  <a:cubicBezTo>
                    <a:pt x="67324" y="9905"/>
                    <a:pt x="89043" y="1875"/>
                    <a:pt x="111458" y="291"/>
                  </a:cubicBezTo>
                  <a:close/>
                  <a:moveTo>
                    <a:pt x="326597" y="173868"/>
                  </a:moveTo>
                  <a:cubicBezTo>
                    <a:pt x="315267" y="172462"/>
                    <a:pt x="303804" y="174423"/>
                    <a:pt x="293656" y="179362"/>
                  </a:cubicBezTo>
                  <a:lnTo>
                    <a:pt x="289228" y="183494"/>
                  </a:lnTo>
                  <a:lnTo>
                    <a:pt x="268610" y="202729"/>
                  </a:lnTo>
                  <a:cubicBezTo>
                    <a:pt x="252430" y="230756"/>
                    <a:pt x="262033" y="266591"/>
                    <a:pt x="290058" y="282772"/>
                  </a:cubicBezTo>
                  <a:lnTo>
                    <a:pt x="827743" y="593205"/>
                  </a:lnTo>
                  <a:lnTo>
                    <a:pt x="827744" y="593204"/>
                  </a:lnTo>
                  <a:lnTo>
                    <a:pt x="841621" y="601217"/>
                  </a:lnTo>
                  <a:cubicBezTo>
                    <a:pt x="862640" y="613351"/>
                    <a:pt x="888052" y="610985"/>
                    <a:pt x="906271" y="597219"/>
                  </a:cubicBezTo>
                  <a:lnTo>
                    <a:pt x="921662" y="579770"/>
                  </a:lnTo>
                  <a:lnTo>
                    <a:pt x="926920" y="539831"/>
                  </a:lnTo>
                  <a:lnTo>
                    <a:pt x="923044" y="529481"/>
                  </a:lnTo>
                  <a:lnTo>
                    <a:pt x="900214" y="499729"/>
                  </a:lnTo>
                  <a:lnTo>
                    <a:pt x="348652" y="181283"/>
                  </a:lnTo>
                  <a:cubicBezTo>
                    <a:pt x="341646" y="177238"/>
                    <a:pt x="334151" y="174805"/>
                    <a:pt x="326597" y="173868"/>
                  </a:cubicBezTo>
                  <a:close/>
                  <a:moveTo>
                    <a:pt x="653845" y="527768"/>
                  </a:moveTo>
                  <a:lnTo>
                    <a:pt x="650054" y="539038"/>
                  </a:lnTo>
                  <a:cubicBezTo>
                    <a:pt x="639722" y="622305"/>
                    <a:pt x="678878" y="707523"/>
                    <a:pt x="756115" y="752116"/>
                  </a:cubicBezTo>
                  <a:lnTo>
                    <a:pt x="980587" y="881715"/>
                  </a:lnTo>
                  <a:cubicBezTo>
                    <a:pt x="996678" y="891005"/>
                    <a:pt x="1013469" y="897983"/>
                    <a:pt x="1030576" y="902750"/>
                  </a:cubicBezTo>
                  <a:lnTo>
                    <a:pt x="1070735" y="908768"/>
                  </a:lnTo>
                  <a:lnTo>
                    <a:pt x="1110107" y="907912"/>
                  </a:lnTo>
                  <a:lnTo>
                    <a:pt x="1128192" y="906203"/>
                  </a:lnTo>
                  <a:lnTo>
                    <a:pt x="1182665" y="888776"/>
                  </a:lnTo>
                  <a:lnTo>
                    <a:pt x="1182669" y="888774"/>
                  </a:lnTo>
                  <a:lnTo>
                    <a:pt x="1182672" y="888773"/>
                  </a:lnTo>
                  <a:lnTo>
                    <a:pt x="1223640" y="860800"/>
                  </a:lnTo>
                  <a:lnTo>
                    <a:pt x="1274704" y="802907"/>
                  </a:lnTo>
                  <a:lnTo>
                    <a:pt x="1290200" y="776066"/>
                  </a:lnTo>
                  <a:lnTo>
                    <a:pt x="1291426" y="773946"/>
                  </a:lnTo>
                  <a:lnTo>
                    <a:pt x="1292748" y="770013"/>
                  </a:lnTo>
                  <a:lnTo>
                    <a:pt x="1283222" y="770013"/>
                  </a:lnTo>
                  <a:lnTo>
                    <a:pt x="1283224" y="770015"/>
                  </a:lnTo>
                  <a:lnTo>
                    <a:pt x="1120818" y="770013"/>
                  </a:lnTo>
                  <a:lnTo>
                    <a:pt x="1111551" y="775098"/>
                  </a:lnTo>
                  <a:cubicBezTo>
                    <a:pt x="1080055" y="786853"/>
                    <a:pt x="1043745" y="784976"/>
                    <a:pt x="1012356" y="766852"/>
                  </a:cubicBezTo>
                  <a:lnTo>
                    <a:pt x="839701" y="667170"/>
                  </a:lnTo>
                  <a:cubicBezTo>
                    <a:pt x="825752" y="659116"/>
                    <a:pt x="814094" y="648615"/>
                    <a:pt x="804957" y="636523"/>
                  </a:cubicBezTo>
                  <a:lnTo>
                    <a:pt x="790343" y="606576"/>
                  </a:lnTo>
                  <a:lnTo>
                    <a:pt x="653845" y="527768"/>
                  </a:lnTo>
                  <a:close/>
                  <a:moveTo>
                    <a:pt x="1451631" y="364081"/>
                  </a:moveTo>
                  <a:lnTo>
                    <a:pt x="1396610" y="378007"/>
                  </a:lnTo>
                  <a:lnTo>
                    <a:pt x="1316631" y="398251"/>
                  </a:lnTo>
                  <a:lnTo>
                    <a:pt x="1320463" y="421554"/>
                  </a:lnTo>
                  <a:lnTo>
                    <a:pt x="1459295" y="410687"/>
                  </a:lnTo>
                  <a:lnTo>
                    <a:pt x="1451631" y="364081"/>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4" name="Group 53"/>
          <p:cNvGrpSpPr/>
          <p:nvPr/>
        </p:nvGrpSpPr>
        <p:grpSpPr>
          <a:xfrm>
            <a:off x="4004777" y="3946744"/>
            <a:ext cx="2002536" cy="2002536"/>
            <a:chOff x="206763" y="1212703"/>
            <a:chExt cx="3026664" cy="3026664"/>
          </a:xfrm>
        </p:grpSpPr>
        <p:sp>
          <p:nvSpPr>
            <p:cNvPr id="55" name="Rectangle 54"/>
            <p:cNvSpPr/>
            <p:nvPr/>
          </p:nvSpPr>
          <p:spPr>
            <a:xfrm>
              <a:off x="206763" y="1212703"/>
              <a:ext cx="3026664" cy="3026664"/>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55"/>
            <p:cNvSpPr/>
            <p:nvPr/>
          </p:nvSpPr>
          <p:spPr>
            <a:xfrm rot="16200000">
              <a:off x="753409" y="1828305"/>
              <a:ext cx="1933372" cy="1926969"/>
            </a:xfrm>
            <a:custGeom>
              <a:avLst/>
              <a:gdLst>
                <a:gd name="connsiteX0" fmla="*/ 1810507 w 2118961"/>
                <a:gd name="connsiteY0" fmla="*/ 817307 h 2111943"/>
                <a:gd name="connsiteX1" fmla="*/ 1810507 w 2118961"/>
                <a:gd name="connsiteY1" fmla="*/ 1185873 h 2111943"/>
                <a:gd name="connsiteX2" fmla="*/ 184114 w 2118961"/>
                <a:gd name="connsiteY2" fmla="*/ 1185873 h 2111943"/>
                <a:gd name="connsiteX3" fmla="*/ 184114 w 2118961"/>
                <a:gd name="connsiteY3" fmla="*/ 1152820 h 2111943"/>
                <a:gd name="connsiteX4" fmla="*/ 1774830 w 2118961"/>
                <a:gd name="connsiteY4" fmla="*/ 1152820 h 2111943"/>
                <a:gd name="connsiteX5" fmla="*/ 1774830 w 2118961"/>
                <a:gd name="connsiteY5" fmla="*/ 817307 h 2111943"/>
                <a:gd name="connsiteX6" fmla="*/ 1774829 w 2118961"/>
                <a:gd name="connsiteY6" fmla="*/ 817307 h 2111943"/>
                <a:gd name="connsiteX7" fmla="*/ 1774829 w 2118961"/>
                <a:gd name="connsiteY7" fmla="*/ 204103 h 2111943"/>
                <a:gd name="connsiteX8" fmla="*/ 184113 w 2118961"/>
                <a:gd name="connsiteY8" fmla="*/ 204103 h 2111943"/>
                <a:gd name="connsiteX9" fmla="*/ 184113 w 2118961"/>
                <a:gd name="connsiteY9" fmla="*/ 171051 h 2111943"/>
                <a:gd name="connsiteX10" fmla="*/ 1810506 w 2118961"/>
                <a:gd name="connsiteY10" fmla="*/ 171051 h 2111943"/>
                <a:gd name="connsiteX11" fmla="*/ 1810506 w 2118961"/>
                <a:gd name="connsiteY11" fmla="*/ 817307 h 2111943"/>
                <a:gd name="connsiteX12" fmla="*/ 2118960 w 2118961"/>
                <a:gd name="connsiteY12" fmla="*/ 2021117 h 2111943"/>
                <a:gd name="connsiteX13" fmla="*/ 1 w 2118961"/>
                <a:gd name="connsiteY13" fmla="*/ 2021117 h 2111943"/>
                <a:gd name="connsiteX14" fmla="*/ 181607 w 2118961"/>
                <a:gd name="connsiteY14" fmla="*/ 1235961 h 2111943"/>
                <a:gd name="connsiteX15" fmla="*/ 184114 w 2118961"/>
                <a:gd name="connsiteY15" fmla="*/ 1235961 h 2111943"/>
                <a:gd name="connsiteX16" fmla="*/ 184114 w 2118961"/>
                <a:gd name="connsiteY16" fmla="*/ 1234541 h 2111943"/>
                <a:gd name="connsiteX17" fmla="*/ 1866589 w 2118961"/>
                <a:gd name="connsiteY17" fmla="*/ 1234541 h 2111943"/>
                <a:gd name="connsiteX18" fmla="*/ 1866589 w 2118961"/>
                <a:gd name="connsiteY18" fmla="*/ 817307 h 2111943"/>
                <a:gd name="connsiteX19" fmla="*/ 1866588 w 2118961"/>
                <a:gd name="connsiteY19" fmla="*/ 817307 h 2111943"/>
                <a:gd name="connsiteX20" fmla="*/ 1866588 w 2118961"/>
                <a:gd name="connsiteY20" fmla="*/ 122381 h 2111943"/>
                <a:gd name="connsiteX21" fmla="*/ 184113 w 2118961"/>
                <a:gd name="connsiteY21" fmla="*/ 122381 h 2111943"/>
                <a:gd name="connsiteX22" fmla="*/ 184113 w 2118961"/>
                <a:gd name="connsiteY22" fmla="*/ 0 h 2111943"/>
                <a:gd name="connsiteX23" fmla="*/ 2006794 w 2118961"/>
                <a:gd name="connsiteY23" fmla="*/ 0 h 2111943"/>
                <a:gd name="connsiteX24" fmla="*/ 2006794 w 2118961"/>
                <a:gd name="connsiteY24" fmla="*/ 817307 h 2111943"/>
                <a:gd name="connsiteX25" fmla="*/ 2006795 w 2118961"/>
                <a:gd name="connsiteY25" fmla="*/ 817307 h 2111943"/>
                <a:gd name="connsiteX26" fmla="*/ 2006795 w 2118961"/>
                <a:gd name="connsiteY26" fmla="*/ 1356923 h 2111943"/>
                <a:gd name="connsiteX27" fmla="*/ 1965332 w 2118961"/>
                <a:gd name="connsiteY27" fmla="*/ 1356923 h 2111943"/>
                <a:gd name="connsiteX28" fmla="*/ 2118961 w 2118961"/>
                <a:gd name="connsiteY28" fmla="*/ 2041352 h 2111943"/>
                <a:gd name="connsiteX29" fmla="*/ 2118961 w 2118961"/>
                <a:gd name="connsiteY29" fmla="*/ 2111943 h 2111943"/>
                <a:gd name="connsiteX30" fmla="*/ 0 w 2118961"/>
                <a:gd name="connsiteY30" fmla="*/ 2111943 h 2111943"/>
                <a:gd name="connsiteX31" fmla="*/ 0 w 2118961"/>
                <a:gd name="connsiteY31" fmla="*/ 2041352 h 2111943"/>
                <a:gd name="connsiteX0" fmla="*/ 1810507 w 2118961"/>
                <a:gd name="connsiteY0" fmla="*/ 817307 h 2111943"/>
                <a:gd name="connsiteX1" fmla="*/ 1810507 w 2118961"/>
                <a:gd name="connsiteY1" fmla="*/ 1185873 h 2111943"/>
                <a:gd name="connsiteX2" fmla="*/ 184114 w 2118961"/>
                <a:gd name="connsiteY2" fmla="*/ 1185873 h 2111943"/>
                <a:gd name="connsiteX3" fmla="*/ 184114 w 2118961"/>
                <a:gd name="connsiteY3" fmla="*/ 1152820 h 2111943"/>
                <a:gd name="connsiteX4" fmla="*/ 1774830 w 2118961"/>
                <a:gd name="connsiteY4" fmla="*/ 1152820 h 2111943"/>
                <a:gd name="connsiteX5" fmla="*/ 1774830 w 2118961"/>
                <a:gd name="connsiteY5" fmla="*/ 817307 h 2111943"/>
                <a:gd name="connsiteX6" fmla="*/ 1774829 w 2118961"/>
                <a:gd name="connsiteY6" fmla="*/ 817307 h 2111943"/>
                <a:gd name="connsiteX7" fmla="*/ 1774829 w 2118961"/>
                <a:gd name="connsiteY7" fmla="*/ 204103 h 2111943"/>
                <a:gd name="connsiteX8" fmla="*/ 184113 w 2118961"/>
                <a:gd name="connsiteY8" fmla="*/ 204103 h 2111943"/>
                <a:gd name="connsiteX9" fmla="*/ 184113 w 2118961"/>
                <a:gd name="connsiteY9" fmla="*/ 171051 h 2111943"/>
                <a:gd name="connsiteX10" fmla="*/ 1810506 w 2118961"/>
                <a:gd name="connsiteY10" fmla="*/ 171051 h 2111943"/>
                <a:gd name="connsiteX11" fmla="*/ 1810506 w 2118961"/>
                <a:gd name="connsiteY11" fmla="*/ 817307 h 2111943"/>
                <a:gd name="connsiteX12" fmla="*/ 1810507 w 2118961"/>
                <a:gd name="connsiteY12" fmla="*/ 817307 h 2111943"/>
                <a:gd name="connsiteX13" fmla="*/ 2118960 w 2118961"/>
                <a:gd name="connsiteY13" fmla="*/ 2021117 h 2111943"/>
                <a:gd name="connsiteX14" fmla="*/ 1 w 2118961"/>
                <a:gd name="connsiteY14" fmla="*/ 2021117 h 2111943"/>
                <a:gd name="connsiteX15" fmla="*/ 181607 w 2118961"/>
                <a:gd name="connsiteY15" fmla="*/ 1235961 h 2111943"/>
                <a:gd name="connsiteX16" fmla="*/ 184114 w 2118961"/>
                <a:gd name="connsiteY16" fmla="*/ 1235961 h 2111943"/>
                <a:gd name="connsiteX17" fmla="*/ 184114 w 2118961"/>
                <a:gd name="connsiteY17" fmla="*/ 1234541 h 2111943"/>
                <a:gd name="connsiteX18" fmla="*/ 1866589 w 2118961"/>
                <a:gd name="connsiteY18" fmla="*/ 1234541 h 2111943"/>
                <a:gd name="connsiteX19" fmla="*/ 1866589 w 2118961"/>
                <a:gd name="connsiteY19" fmla="*/ 817307 h 2111943"/>
                <a:gd name="connsiteX20" fmla="*/ 1866588 w 2118961"/>
                <a:gd name="connsiteY20" fmla="*/ 817307 h 2111943"/>
                <a:gd name="connsiteX21" fmla="*/ 1866588 w 2118961"/>
                <a:gd name="connsiteY21" fmla="*/ 122381 h 2111943"/>
                <a:gd name="connsiteX22" fmla="*/ 184113 w 2118961"/>
                <a:gd name="connsiteY22" fmla="*/ 122381 h 2111943"/>
                <a:gd name="connsiteX23" fmla="*/ 184113 w 2118961"/>
                <a:gd name="connsiteY23" fmla="*/ 0 h 2111943"/>
                <a:gd name="connsiteX24" fmla="*/ 2006794 w 2118961"/>
                <a:gd name="connsiteY24" fmla="*/ 0 h 2111943"/>
                <a:gd name="connsiteX25" fmla="*/ 2006794 w 2118961"/>
                <a:gd name="connsiteY25" fmla="*/ 817307 h 2111943"/>
                <a:gd name="connsiteX26" fmla="*/ 2006795 w 2118961"/>
                <a:gd name="connsiteY26" fmla="*/ 1356923 h 2111943"/>
                <a:gd name="connsiteX27" fmla="*/ 1965332 w 2118961"/>
                <a:gd name="connsiteY27" fmla="*/ 1356923 h 2111943"/>
                <a:gd name="connsiteX28" fmla="*/ 2118960 w 2118961"/>
                <a:gd name="connsiteY28" fmla="*/ 2021117 h 2111943"/>
                <a:gd name="connsiteX29" fmla="*/ 2118961 w 2118961"/>
                <a:gd name="connsiteY29" fmla="*/ 2041352 h 2111943"/>
                <a:gd name="connsiteX30" fmla="*/ 2118961 w 2118961"/>
                <a:gd name="connsiteY30" fmla="*/ 2111943 h 2111943"/>
                <a:gd name="connsiteX31" fmla="*/ 0 w 2118961"/>
                <a:gd name="connsiteY31" fmla="*/ 2111943 h 2111943"/>
                <a:gd name="connsiteX32" fmla="*/ 0 w 2118961"/>
                <a:gd name="connsiteY32" fmla="*/ 2041352 h 2111943"/>
                <a:gd name="connsiteX33" fmla="*/ 2118961 w 2118961"/>
                <a:gd name="connsiteY33" fmla="*/ 2041352 h 2111943"/>
                <a:gd name="connsiteX0" fmla="*/ 1810507 w 2118961"/>
                <a:gd name="connsiteY0" fmla="*/ 817307 h 2111943"/>
                <a:gd name="connsiteX1" fmla="*/ 1810507 w 2118961"/>
                <a:gd name="connsiteY1" fmla="*/ 1185873 h 2111943"/>
                <a:gd name="connsiteX2" fmla="*/ 184114 w 2118961"/>
                <a:gd name="connsiteY2" fmla="*/ 1185873 h 2111943"/>
                <a:gd name="connsiteX3" fmla="*/ 184114 w 2118961"/>
                <a:gd name="connsiteY3" fmla="*/ 1152820 h 2111943"/>
                <a:gd name="connsiteX4" fmla="*/ 1774830 w 2118961"/>
                <a:gd name="connsiteY4" fmla="*/ 1152820 h 2111943"/>
                <a:gd name="connsiteX5" fmla="*/ 1774830 w 2118961"/>
                <a:gd name="connsiteY5" fmla="*/ 817307 h 2111943"/>
                <a:gd name="connsiteX6" fmla="*/ 1774829 w 2118961"/>
                <a:gd name="connsiteY6" fmla="*/ 817307 h 2111943"/>
                <a:gd name="connsiteX7" fmla="*/ 1774829 w 2118961"/>
                <a:gd name="connsiteY7" fmla="*/ 204103 h 2111943"/>
                <a:gd name="connsiteX8" fmla="*/ 184113 w 2118961"/>
                <a:gd name="connsiteY8" fmla="*/ 204103 h 2111943"/>
                <a:gd name="connsiteX9" fmla="*/ 184113 w 2118961"/>
                <a:gd name="connsiteY9" fmla="*/ 171051 h 2111943"/>
                <a:gd name="connsiteX10" fmla="*/ 1810506 w 2118961"/>
                <a:gd name="connsiteY10" fmla="*/ 171051 h 2111943"/>
                <a:gd name="connsiteX11" fmla="*/ 1810506 w 2118961"/>
                <a:gd name="connsiteY11" fmla="*/ 817307 h 2111943"/>
                <a:gd name="connsiteX12" fmla="*/ 1810507 w 2118961"/>
                <a:gd name="connsiteY12" fmla="*/ 817307 h 2111943"/>
                <a:gd name="connsiteX13" fmla="*/ 2118960 w 2118961"/>
                <a:gd name="connsiteY13" fmla="*/ 2021117 h 2111943"/>
                <a:gd name="connsiteX14" fmla="*/ 1 w 2118961"/>
                <a:gd name="connsiteY14" fmla="*/ 2021117 h 2111943"/>
                <a:gd name="connsiteX15" fmla="*/ 181607 w 2118961"/>
                <a:gd name="connsiteY15" fmla="*/ 1235961 h 2111943"/>
                <a:gd name="connsiteX16" fmla="*/ 184114 w 2118961"/>
                <a:gd name="connsiteY16" fmla="*/ 1235961 h 2111943"/>
                <a:gd name="connsiteX17" fmla="*/ 184114 w 2118961"/>
                <a:gd name="connsiteY17" fmla="*/ 1234541 h 2111943"/>
                <a:gd name="connsiteX18" fmla="*/ 1866589 w 2118961"/>
                <a:gd name="connsiteY18" fmla="*/ 1234541 h 2111943"/>
                <a:gd name="connsiteX19" fmla="*/ 1866589 w 2118961"/>
                <a:gd name="connsiteY19" fmla="*/ 817307 h 2111943"/>
                <a:gd name="connsiteX20" fmla="*/ 1866588 w 2118961"/>
                <a:gd name="connsiteY20" fmla="*/ 122381 h 2111943"/>
                <a:gd name="connsiteX21" fmla="*/ 184113 w 2118961"/>
                <a:gd name="connsiteY21" fmla="*/ 122381 h 2111943"/>
                <a:gd name="connsiteX22" fmla="*/ 184113 w 2118961"/>
                <a:gd name="connsiteY22" fmla="*/ 0 h 2111943"/>
                <a:gd name="connsiteX23" fmla="*/ 2006794 w 2118961"/>
                <a:gd name="connsiteY23" fmla="*/ 0 h 2111943"/>
                <a:gd name="connsiteX24" fmla="*/ 2006794 w 2118961"/>
                <a:gd name="connsiteY24" fmla="*/ 817307 h 2111943"/>
                <a:gd name="connsiteX25" fmla="*/ 2006795 w 2118961"/>
                <a:gd name="connsiteY25" fmla="*/ 1356923 h 2111943"/>
                <a:gd name="connsiteX26" fmla="*/ 1965332 w 2118961"/>
                <a:gd name="connsiteY26" fmla="*/ 1356923 h 2111943"/>
                <a:gd name="connsiteX27" fmla="*/ 2118960 w 2118961"/>
                <a:gd name="connsiteY27" fmla="*/ 2021117 h 2111943"/>
                <a:gd name="connsiteX28" fmla="*/ 2118961 w 2118961"/>
                <a:gd name="connsiteY28" fmla="*/ 2041352 h 2111943"/>
                <a:gd name="connsiteX29" fmla="*/ 2118961 w 2118961"/>
                <a:gd name="connsiteY29" fmla="*/ 2111943 h 2111943"/>
                <a:gd name="connsiteX30" fmla="*/ 0 w 2118961"/>
                <a:gd name="connsiteY30" fmla="*/ 2111943 h 2111943"/>
                <a:gd name="connsiteX31" fmla="*/ 0 w 2118961"/>
                <a:gd name="connsiteY31" fmla="*/ 2041352 h 2111943"/>
                <a:gd name="connsiteX32" fmla="*/ 2118961 w 2118961"/>
                <a:gd name="connsiteY32" fmla="*/ 2041352 h 211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118961" h="2111943">
                  <a:moveTo>
                    <a:pt x="1810507" y="817307"/>
                  </a:moveTo>
                  <a:lnTo>
                    <a:pt x="1810507" y="1185873"/>
                  </a:lnTo>
                  <a:lnTo>
                    <a:pt x="184114" y="1185873"/>
                  </a:lnTo>
                  <a:lnTo>
                    <a:pt x="184114" y="1152820"/>
                  </a:lnTo>
                  <a:lnTo>
                    <a:pt x="1774830" y="1152820"/>
                  </a:lnTo>
                  <a:lnTo>
                    <a:pt x="1774830" y="817307"/>
                  </a:lnTo>
                  <a:lnTo>
                    <a:pt x="1774829" y="817307"/>
                  </a:lnTo>
                  <a:lnTo>
                    <a:pt x="1774829" y="204103"/>
                  </a:lnTo>
                  <a:lnTo>
                    <a:pt x="184113" y="204103"/>
                  </a:lnTo>
                  <a:lnTo>
                    <a:pt x="184113" y="171051"/>
                  </a:lnTo>
                  <a:lnTo>
                    <a:pt x="1810506" y="171051"/>
                  </a:lnTo>
                  <a:lnTo>
                    <a:pt x="1810506" y="817307"/>
                  </a:lnTo>
                  <a:lnTo>
                    <a:pt x="1810507" y="817307"/>
                  </a:lnTo>
                  <a:close/>
                  <a:moveTo>
                    <a:pt x="2118960" y="2021117"/>
                  </a:moveTo>
                  <a:lnTo>
                    <a:pt x="1" y="2021117"/>
                  </a:lnTo>
                  <a:lnTo>
                    <a:pt x="181607" y="1235961"/>
                  </a:lnTo>
                  <a:lnTo>
                    <a:pt x="184114" y="1235961"/>
                  </a:lnTo>
                  <a:lnTo>
                    <a:pt x="184114" y="1234541"/>
                  </a:lnTo>
                  <a:lnTo>
                    <a:pt x="1866589" y="1234541"/>
                  </a:lnTo>
                  <a:lnTo>
                    <a:pt x="1866589" y="817307"/>
                  </a:lnTo>
                  <a:cubicBezTo>
                    <a:pt x="1866589" y="585665"/>
                    <a:pt x="1866588" y="354023"/>
                    <a:pt x="1866588" y="122381"/>
                  </a:cubicBezTo>
                  <a:lnTo>
                    <a:pt x="184113" y="122381"/>
                  </a:lnTo>
                  <a:lnTo>
                    <a:pt x="184113" y="0"/>
                  </a:lnTo>
                  <a:lnTo>
                    <a:pt x="2006794" y="0"/>
                  </a:lnTo>
                  <a:lnTo>
                    <a:pt x="2006794" y="817307"/>
                  </a:lnTo>
                  <a:cubicBezTo>
                    <a:pt x="2006794" y="997179"/>
                    <a:pt x="2006795" y="1177051"/>
                    <a:pt x="2006795" y="1356923"/>
                  </a:cubicBezTo>
                  <a:lnTo>
                    <a:pt x="1965332" y="1356923"/>
                  </a:lnTo>
                  <a:lnTo>
                    <a:pt x="2118960" y="2021117"/>
                  </a:lnTo>
                  <a:close/>
                  <a:moveTo>
                    <a:pt x="2118961" y="2041352"/>
                  </a:moveTo>
                  <a:lnTo>
                    <a:pt x="2118961" y="2111943"/>
                  </a:lnTo>
                  <a:lnTo>
                    <a:pt x="0" y="2111943"/>
                  </a:lnTo>
                  <a:lnTo>
                    <a:pt x="0" y="2041352"/>
                  </a:lnTo>
                  <a:lnTo>
                    <a:pt x="2118961" y="204135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7" name="Freeform 56"/>
            <p:cNvSpPr/>
            <p:nvPr/>
          </p:nvSpPr>
          <p:spPr>
            <a:xfrm rot="16200000">
              <a:off x="793988" y="1799928"/>
              <a:ext cx="2412858" cy="2466020"/>
            </a:xfrm>
            <a:custGeom>
              <a:avLst/>
              <a:gdLst>
                <a:gd name="connsiteX0" fmla="*/ 2412858 w 2412858"/>
                <a:gd name="connsiteY0" fmla="*/ 1833302 h 2466020"/>
                <a:gd name="connsiteX1" fmla="*/ 2412858 w 2412858"/>
                <a:gd name="connsiteY1" fmla="*/ 1851764 h 2466020"/>
                <a:gd name="connsiteX2" fmla="*/ 480891 w 2412858"/>
                <a:gd name="connsiteY2" fmla="*/ 1851764 h 2466020"/>
                <a:gd name="connsiteX3" fmla="*/ 480891 w 2412858"/>
                <a:gd name="connsiteY3" fmla="*/ 1916173 h 2466020"/>
                <a:gd name="connsiteX4" fmla="*/ 2409504 w 2412858"/>
                <a:gd name="connsiteY4" fmla="*/ 1916173 h 2466020"/>
                <a:gd name="connsiteX5" fmla="*/ 1932530 w 2412858"/>
                <a:gd name="connsiteY5" fmla="*/ 2466020 h 2466020"/>
                <a:gd name="connsiteX6" fmla="*/ 0 w 2412858"/>
                <a:gd name="connsiteY6" fmla="*/ 2466020 h 2466020"/>
                <a:gd name="connsiteX7" fmla="*/ 0 w 2412858"/>
                <a:gd name="connsiteY7" fmla="*/ 748017 h 2466020"/>
                <a:gd name="connsiteX8" fmla="*/ 648880 w 2412858"/>
                <a:gd name="connsiteY8" fmla="*/ 0 h 2466020"/>
                <a:gd name="connsiteX9" fmla="*/ 648880 w 2412858"/>
                <a:gd name="connsiteY9" fmla="*/ 100866 h 2466020"/>
                <a:gd name="connsiteX10" fmla="*/ 2183996 w 2412858"/>
                <a:gd name="connsiteY10" fmla="*/ 100866 h 2466020"/>
                <a:gd name="connsiteX11" fmla="*/ 2183996 w 2412858"/>
                <a:gd name="connsiteY11" fmla="*/ 734927 h 2466020"/>
                <a:gd name="connsiteX12" fmla="*/ 2183996 w 2412858"/>
                <a:gd name="connsiteY12" fmla="*/ 1115618 h 2466020"/>
                <a:gd name="connsiteX13" fmla="*/ 648881 w 2412858"/>
                <a:gd name="connsiteY13" fmla="*/ 1115618 h 2466020"/>
                <a:gd name="connsiteX14" fmla="*/ 648881 w 2412858"/>
                <a:gd name="connsiteY14" fmla="*/ 1116913 h 2466020"/>
                <a:gd name="connsiteX15" fmla="*/ 646593 w 2412858"/>
                <a:gd name="connsiteY15" fmla="*/ 1116913 h 2466020"/>
                <a:gd name="connsiteX16" fmla="*/ 480893 w 2412858"/>
                <a:gd name="connsiteY16" fmla="*/ 1833302 h 2466020"/>
                <a:gd name="connsiteX17" fmla="*/ 2412858 w 2412858"/>
                <a:gd name="connsiteY17" fmla="*/ 1833302 h 2466020"/>
                <a:gd name="connsiteX18" fmla="*/ 2132826 w 2412858"/>
                <a:gd name="connsiteY18" fmla="*/ 734927 h 2466020"/>
                <a:gd name="connsiteX19" fmla="*/ 2132825 w 2412858"/>
                <a:gd name="connsiteY19" fmla="*/ 734927 h 2466020"/>
                <a:gd name="connsiteX20" fmla="*/ 2132825 w 2412858"/>
                <a:gd name="connsiteY20" fmla="*/ 145273 h 2466020"/>
                <a:gd name="connsiteX21" fmla="*/ 648880 w 2412858"/>
                <a:gd name="connsiteY21" fmla="*/ 145273 h 2466020"/>
                <a:gd name="connsiteX22" fmla="*/ 648880 w 2412858"/>
                <a:gd name="connsiteY22" fmla="*/ 175430 h 2466020"/>
                <a:gd name="connsiteX23" fmla="*/ 2100273 w 2412858"/>
                <a:gd name="connsiteY23" fmla="*/ 175430 h 2466020"/>
                <a:gd name="connsiteX24" fmla="*/ 2100273 w 2412858"/>
                <a:gd name="connsiteY24" fmla="*/ 734927 h 2466020"/>
                <a:gd name="connsiteX25" fmla="*/ 2100274 w 2412858"/>
                <a:gd name="connsiteY25" fmla="*/ 734927 h 2466020"/>
                <a:gd name="connsiteX26" fmla="*/ 2100274 w 2412858"/>
                <a:gd name="connsiteY26" fmla="*/ 1041054 h 2466020"/>
                <a:gd name="connsiteX27" fmla="*/ 648881 w 2412858"/>
                <a:gd name="connsiteY27" fmla="*/ 1041054 h 2466020"/>
                <a:gd name="connsiteX28" fmla="*/ 648881 w 2412858"/>
                <a:gd name="connsiteY28" fmla="*/ 1071212 h 2466020"/>
                <a:gd name="connsiteX29" fmla="*/ 2132826 w 2412858"/>
                <a:gd name="connsiteY29" fmla="*/ 1071212 h 2466020"/>
                <a:gd name="connsiteX30" fmla="*/ 2132826 w 2412858"/>
                <a:gd name="connsiteY30" fmla="*/ 734927 h 246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12858" h="2466020">
                  <a:moveTo>
                    <a:pt x="2412858" y="1833302"/>
                  </a:moveTo>
                  <a:lnTo>
                    <a:pt x="2412858" y="1851764"/>
                  </a:lnTo>
                  <a:lnTo>
                    <a:pt x="480891" y="1851764"/>
                  </a:lnTo>
                  <a:lnTo>
                    <a:pt x="480891" y="1916173"/>
                  </a:lnTo>
                  <a:lnTo>
                    <a:pt x="2409504" y="1916173"/>
                  </a:lnTo>
                  <a:lnTo>
                    <a:pt x="1932530" y="2466020"/>
                  </a:lnTo>
                  <a:lnTo>
                    <a:pt x="0" y="2466020"/>
                  </a:lnTo>
                  <a:lnTo>
                    <a:pt x="0" y="748017"/>
                  </a:lnTo>
                  <a:lnTo>
                    <a:pt x="648880" y="0"/>
                  </a:lnTo>
                  <a:lnTo>
                    <a:pt x="648880" y="100866"/>
                  </a:lnTo>
                  <a:lnTo>
                    <a:pt x="2183996" y="100866"/>
                  </a:lnTo>
                  <a:cubicBezTo>
                    <a:pt x="2183996" y="312220"/>
                    <a:pt x="2183996" y="523573"/>
                    <a:pt x="2183996" y="734927"/>
                  </a:cubicBezTo>
                  <a:lnTo>
                    <a:pt x="2183996" y="1115618"/>
                  </a:lnTo>
                  <a:lnTo>
                    <a:pt x="648881" y="1115618"/>
                  </a:lnTo>
                  <a:lnTo>
                    <a:pt x="648881" y="1116913"/>
                  </a:lnTo>
                  <a:lnTo>
                    <a:pt x="646593" y="1116913"/>
                  </a:lnTo>
                  <a:lnTo>
                    <a:pt x="480893" y="1833302"/>
                  </a:lnTo>
                  <a:lnTo>
                    <a:pt x="2412858" y="1833302"/>
                  </a:lnTo>
                  <a:close/>
                  <a:moveTo>
                    <a:pt x="2132826" y="734927"/>
                  </a:moveTo>
                  <a:lnTo>
                    <a:pt x="2132825" y="734927"/>
                  </a:lnTo>
                  <a:lnTo>
                    <a:pt x="2132825" y="145273"/>
                  </a:lnTo>
                  <a:lnTo>
                    <a:pt x="648880" y="145273"/>
                  </a:lnTo>
                  <a:lnTo>
                    <a:pt x="648880" y="175430"/>
                  </a:lnTo>
                  <a:lnTo>
                    <a:pt x="2100273" y="175430"/>
                  </a:lnTo>
                  <a:lnTo>
                    <a:pt x="2100273" y="734927"/>
                  </a:lnTo>
                  <a:lnTo>
                    <a:pt x="2100274" y="734927"/>
                  </a:lnTo>
                  <a:lnTo>
                    <a:pt x="2100274" y="1041054"/>
                  </a:lnTo>
                  <a:lnTo>
                    <a:pt x="648881" y="1041054"/>
                  </a:lnTo>
                  <a:lnTo>
                    <a:pt x="648881" y="1071212"/>
                  </a:lnTo>
                  <a:lnTo>
                    <a:pt x="2132826" y="1071212"/>
                  </a:lnTo>
                  <a:lnTo>
                    <a:pt x="2132826" y="73492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58" name="TextBox 57"/>
          <p:cNvSpPr txBox="1"/>
          <p:nvPr/>
        </p:nvSpPr>
        <p:spPr>
          <a:xfrm>
            <a:off x="4004777"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Positive</a:t>
            </a:r>
            <a:endParaRPr lang="en-US" sz="1600" i="1" dirty="0">
              <a:solidFill>
                <a:schemeClr val="tx1">
                  <a:lumMod val="65000"/>
                  <a:lumOff val="35000"/>
                </a:schemeClr>
              </a:solidFill>
            </a:endParaRPr>
          </a:p>
        </p:txBody>
      </p:sp>
      <p:sp>
        <p:nvSpPr>
          <p:cNvPr id="59" name="TextBox 58"/>
          <p:cNvSpPr txBox="1"/>
          <p:nvPr/>
        </p:nvSpPr>
        <p:spPr>
          <a:xfrm>
            <a:off x="6183483"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Negative</a:t>
            </a:r>
            <a:endParaRPr lang="en-US" sz="1600" i="1" dirty="0">
              <a:solidFill>
                <a:schemeClr val="tx1">
                  <a:lumMod val="65000"/>
                  <a:lumOff val="35000"/>
                </a:schemeClr>
              </a:solidFill>
            </a:endParaRPr>
          </a:p>
        </p:txBody>
      </p:sp>
      <p:sp>
        <p:nvSpPr>
          <p:cNvPr id="60" name="TextBox 59"/>
          <p:cNvSpPr txBox="1"/>
          <p:nvPr/>
        </p:nvSpPr>
        <p:spPr>
          <a:xfrm rot="16200000">
            <a:off x="7550721" y="4702778"/>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External</a:t>
            </a:r>
            <a:endParaRPr lang="en-US" sz="1600" i="1" dirty="0">
              <a:solidFill>
                <a:schemeClr val="tx1">
                  <a:lumMod val="65000"/>
                  <a:lumOff val="35000"/>
                </a:schemeClr>
              </a:solidFill>
            </a:endParaRPr>
          </a:p>
        </p:txBody>
      </p:sp>
      <p:sp>
        <p:nvSpPr>
          <p:cNvPr id="61" name="TextBox 60"/>
          <p:cNvSpPr txBox="1"/>
          <p:nvPr/>
        </p:nvSpPr>
        <p:spPr>
          <a:xfrm rot="16200000">
            <a:off x="7551148" y="2523115"/>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Internal</a:t>
            </a:r>
            <a:endParaRPr lang="en-US" sz="1600" i="1" dirty="0">
              <a:solidFill>
                <a:schemeClr val="tx1">
                  <a:lumMod val="65000"/>
                  <a:lumOff val="35000"/>
                </a:schemeClr>
              </a:solidFill>
            </a:endParaRPr>
          </a:p>
        </p:txBody>
      </p:sp>
    </p:spTree>
    <p:extLst>
      <p:ext uri="{BB962C8B-B14F-4D97-AF65-F5344CB8AC3E}">
        <p14:creationId xmlns:p14="http://schemas.microsoft.com/office/powerpoint/2010/main" val="28509765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4004777" y="1766306"/>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smtClean="0">
                <a:solidFill>
                  <a:schemeClr val="accent1">
                    <a:lumMod val="50000"/>
                  </a:schemeClr>
                </a:solidFill>
              </a:rPr>
              <a:t>STRENGTHS</a:t>
            </a:r>
            <a:endParaRPr lang="en-US" sz="1600" dirty="0">
              <a:solidFill>
                <a:schemeClr val="accent1">
                  <a:lumMod val="50000"/>
                </a:schemeClr>
              </a:solidFill>
            </a:endParaRPr>
          </a:p>
        </p:txBody>
      </p:sp>
      <p:sp>
        <p:nvSpPr>
          <p:cNvPr id="26" name="Rectangle 25"/>
          <p:cNvSpPr/>
          <p:nvPr/>
        </p:nvSpPr>
        <p:spPr>
          <a:xfrm>
            <a:off x="6183483" y="3946744"/>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smtClean="0">
                <a:solidFill>
                  <a:srgbClr val="0C584A"/>
                </a:solidFill>
              </a:rPr>
              <a:t>THREATS</a:t>
            </a:r>
            <a:endParaRPr lang="en-US" sz="1600" dirty="0">
              <a:solidFill>
                <a:srgbClr val="0C584A"/>
              </a:solidFill>
            </a:endParaRPr>
          </a:p>
        </p:txBody>
      </p:sp>
      <p:sp>
        <p:nvSpPr>
          <p:cNvPr id="27" name="Rectangle 26"/>
          <p:cNvSpPr/>
          <p:nvPr/>
        </p:nvSpPr>
        <p:spPr>
          <a:xfrm>
            <a:off x="6183483" y="1766306"/>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smtClean="0">
                <a:solidFill>
                  <a:srgbClr val="800000"/>
                </a:solidFill>
              </a:rPr>
              <a:t>WEAKNESSES</a:t>
            </a:r>
            <a:endParaRPr lang="en-US" sz="1600" dirty="0">
              <a:solidFill>
                <a:srgbClr val="800000"/>
              </a:solidFill>
            </a:endParaRPr>
          </a:p>
        </p:txBody>
      </p:sp>
      <p:sp>
        <p:nvSpPr>
          <p:cNvPr id="28" name="Rectangle 27"/>
          <p:cNvSpPr/>
          <p:nvPr/>
        </p:nvSpPr>
        <p:spPr>
          <a:xfrm>
            <a:off x="4004777" y="3946744"/>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smtClean="0">
                <a:solidFill>
                  <a:schemeClr val="accent2">
                    <a:lumMod val="50000"/>
                  </a:schemeClr>
                </a:solidFill>
              </a:rPr>
              <a:t>OPPORTUNITIES</a:t>
            </a:r>
            <a:endParaRPr lang="en-US" sz="1600" dirty="0">
              <a:solidFill>
                <a:schemeClr val="accent2">
                  <a:lumMod val="50000"/>
                </a:schemeClr>
              </a:solidFill>
            </a:endParaRPr>
          </a:p>
        </p:txBody>
      </p:sp>
      <p:sp>
        <p:nvSpPr>
          <p:cNvPr id="6" name="Subtitle 5"/>
          <p:cNvSpPr>
            <a:spLocks noGrp="1"/>
          </p:cNvSpPr>
          <p:nvPr>
            <p:ph type="subTitle" idx="1"/>
          </p:nvPr>
        </p:nvSpPr>
        <p:spPr/>
        <p:txBody>
          <a:bodyPr/>
          <a:lstStyle/>
          <a:p>
            <a:r>
              <a:rPr lang="en-US" dirty="0"/>
              <a:t>The Competitive Analysis Matrix</a:t>
            </a:r>
          </a:p>
        </p:txBody>
      </p:sp>
      <p:sp>
        <p:nvSpPr>
          <p:cNvPr id="5" name="Title 4"/>
          <p:cNvSpPr>
            <a:spLocks noGrp="1"/>
          </p:cNvSpPr>
          <p:nvPr>
            <p:ph type="title"/>
          </p:nvPr>
        </p:nvSpPr>
        <p:spPr/>
        <p:txBody>
          <a:bodyPr/>
          <a:lstStyle/>
          <a:p>
            <a:r>
              <a:rPr lang="en-US" dirty="0"/>
              <a:t>SWOT / TOWS Analysis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37</a:t>
            </a:fld>
            <a:endParaRPr lang="en-US"/>
          </a:p>
        </p:txBody>
      </p:sp>
      <p:sp>
        <p:nvSpPr>
          <p:cNvPr id="32" name="Freeform 31"/>
          <p:cNvSpPr/>
          <p:nvPr/>
        </p:nvSpPr>
        <p:spPr>
          <a:xfrm>
            <a:off x="4276362" y="2496908"/>
            <a:ext cx="1459365" cy="683980"/>
          </a:xfrm>
          <a:custGeom>
            <a:avLst/>
            <a:gdLst>
              <a:gd name="connsiteX0" fmla="*/ 1761492 w 3609342"/>
              <a:gd name="connsiteY0" fmla="*/ 647700 h 1691640"/>
              <a:gd name="connsiteX1" fmla="*/ 2346592 w 3609342"/>
              <a:gd name="connsiteY1" fmla="*/ 660550 h 1691640"/>
              <a:gd name="connsiteX2" fmla="*/ 2661922 w 3609342"/>
              <a:gd name="connsiteY2" fmla="*/ 681874 h 1691640"/>
              <a:gd name="connsiteX3" fmla="*/ 2661922 w 3609342"/>
              <a:gd name="connsiteY3" fmla="*/ 1009768 h 1691640"/>
              <a:gd name="connsiteX4" fmla="*/ 2346592 w 3609342"/>
              <a:gd name="connsiteY4" fmla="*/ 1031091 h 1691640"/>
              <a:gd name="connsiteX5" fmla="*/ 1761492 w 3609342"/>
              <a:gd name="connsiteY5" fmla="*/ 1043941 h 1691640"/>
              <a:gd name="connsiteX6" fmla="*/ 1176392 w 3609342"/>
              <a:gd name="connsiteY6" fmla="*/ 1031091 h 1691640"/>
              <a:gd name="connsiteX7" fmla="*/ 947420 w 3609342"/>
              <a:gd name="connsiteY7" fmla="*/ 1015608 h 1691640"/>
              <a:gd name="connsiteX8" fmla="*/ 947420 w 3609342"/>
              <a:gd name="connsiteY8" fmla="*/ 676034 h 1691640"/>
              <a:gd name="connsiteX9" fmla="*/ 1176392 w 3609342"/>
              <a:gd name="connsiteY9" fmla="*/ 660550 h 1691640"/>
              <a:gd name="connsiteX10" fmla="*/ 1761492 w 3609342"/>
              <a:gd name="connsiteY10" fmla="*/ 647700 h 1691640"/>
              <a:gd name="connsiteX11" fmla="*/ 491490 w 3609342"/>
              <a:gd name="connsiteY11" fmla="*/ 0 h 1691640"/>
              <a:gd name="connsiteX12" fmla="*/ 604025 w 3609342"/>
              <a:gd name="connsiteY12" fmla="*/ 0 h 1691640"/>
              <a:gd name="connsiteX13" fmla="*/ 922020 w 3609342"/>
              <a:gd name="connsiteY13" fmla="*/ 317995 h 1691640"/>
              <a:gd name="connsiteX14" fmla="*/ 922020 w 3609342"/>
              <a:gd name="connsiteY14" fmla="*/ 1373645 h 1691640"/>
              <a:gd name="connsiteX15" fmla="*/ 604025 w 3609342"/>
              <a:gd name="connsiteY15" fmla="*/ 1691640 h 1691640"/>
              <a:gd name="connsiteX16" fmla="*/ 491490 w 3609342"/>
              <a:gd name="connsiteY16" fmla="*/ 1691640 h 1691640"/>
              <a:gd name="connsiteX17" fmla="*/ 317995 w 3609342"/>
              <a:gd name="connsiteY17" fmla="*/ 0 h 1691640"/>
              <a:gd name="connsiteX18" fmla="*/ 430530 w 3609342"/>
              <a:gd name="connsiteY18" fmla="*/ 0 h 1691640"/>
              <a:gd name="connsiteX19" fmla="*/ 430530 w 3609342"/>
              <a:gd name="connsiteY19" fmla="*/ 1691640 h 1691640"/>
              <a:gd name="connsiteX20" fmla="*/ 317995 w 3609342"/>
              <a:gd name="connsiteY20" fmla="*/ 1691640 h 1691640"/>
              <a:gd name="connsiteX21" fmla="*/ 0 w 3609342"/>
              <a:gd name="connsiteY21" fmla="*/ 1373645 h 1691640"/>
              <a:gd name="connsiteX22" fmla="*/ 0 w 3609342"/>
              <a:gd name="connsiteY22" fmla="*/ 317995 h 1691640"/>
              <a:gd name="connsiteX23" fmla="*/ 317995 w 3609342"/>
              <a:gd name="connsiteY23" fmla="*/ 0 h 1691640"/>
              <a:gd name="connsiteX24" fmla="*/ 3178812 w 3609342"/>
              <a:gd name="connsiteY24" fmla="*/ 0 h 1691640"/>
              <a:gd name="connsiteX25" fmla="*/ 3291347 w 3609342"/>
              <a:gd name="connsiteY25" fmla="*/ 0 h 1691640"/>
              <a:gd name="connsiteX26" fmla="*/ 3609342 w 3609342"/>
              <a:gd name="connsiteY26" fmla="*/ 317995 h 1691640"/>
              <a:gd name="connsiteX27" fmla="*/ 3609342 w 3609342"/>
              <a:gd name="connsiteY27" fmla="*/ 1373645 h 1691640"/>
              <a:gd name="connsiteX28" fmla="*/ 3291347 w 3609342"/>
              <a:gd name="connsiteY28" fmla="*/ 1691640 h 1691640"/>
              <a:gd name="connsiteX29" fmla="*/ 3178812 w 3609342"/>
              <a:gd name="connsiteY29" fmla="*/ 1691640 h 1691640"/>
              <a:gd name="connsiteX30" fmla="*/ 3005317 w 3609342"/>
              <a:gd name="connsiteY30" fmla="*/ 0 h 1691640"/>
              <a:gd name="connsiteX31" fmla="*/ 3117852 w 3609342"/>
              <a:gd name="connsiteY31" fmla="*/ 0 h 1691640"/>
              <a:gd name="connsiteX32" fmla="*/ 3117852 w 3609342"/>
              <a:gd name="connsiteY32" fmla="*/ 1691640 h 1691640"/>
              <a:gd name="connsiteX33" fmla="*/ 3005317 w 3609342"/>
              <a:gd name="connsiteY33" fmla="*/ 1691640 h 1691640"/>
              <a:gd name="connsiteX34" fmla="*/ 2687322 w 3609342"/>
              <a:gd name="connsiteY34" fmla="*/ 1373645 h 1691640"/>
              <a:gd name="connsiteX35" fmla="*/ 2687322 w 3609342"/>
              <a:gd name="connsiteY35" fmla="*/ 317995 h 1691640"/>
              <a:gd name="connsiteX36" fmla="*/ 3005317 w 3609342"/>
              <a:gd name="connsiteY36" fmla="*/ 0 h 1691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609342" h="1691640">
                <a:moveTo>
                  <a:pt x="1761492" y="647700"/>
                </a:moveTo>
                <a:cubicBezTo>
                  <a:pt x="1961918" y="647700"/>
                  <a:pt x="2157600" y="652125"/>
                  <a:pt x="2346592" y="660550"/>
                </a:cubicBezTo>
                <a:lnTo>
                  <a:pt x="2661922" y="681874"/>
                </a:lnTo>
                <a:lnTo>
                  <a:pt x="2661922" y="1009768"/>
                </a:lnTo>
                <a:lnTo>
                  <a:pt x="2346592" y="1031091"/>
                </a:lnTo>
                <a:cubicBezTo>
                  <a:pt x="2157599" y="1039516"/>
                  <a:pt x="1961917" y="1043941"/>
                  <a:pt x="1761492" y="1043941"/>
                </a:cubicBezTo>
                <a:cubicBezTo>
                  <a:pt x="1561066" y="1043941"/>
                  <a:pt x="1365384" y="1039516"/>
                  <a:pt x="1176392" y="1031091"/>
                </a:cubicBezTo>
                <a:lnTo>
                  <a:pt x="947420" y="1015608"/>
                </a:lnTo>
                <a:lnTo>
                  <a:pt x="947420" y="676034"/>
                </a:lnTo>
                <a:lnTo>
                  <a:pt x="1176392" y="660550"/>
                </a:lnTo>
                <a:cubicBezTo>
                  <a:pt x="1365385" y="652125"/>
                  <a:pt x="1561067" y="647700"/>
                  <a:pt x="1761492" y="647700"/>
                </a:cubicBezTo>
                <a:close/>
                <a:moveTo>
                  <a:pt x="491490" y="0"/>
                </a:moveTo>
                <a:lnTo>
                  <a:pt x="604025" y="0"/>
                </a:lnTo>
                <a:cubicBezTo>
                  <a:pt x="779649" y="0"/>
                  <a:pt x="922020" y="142371"/>
                  <a:pt x="922020" y="317995"/>
                </a:cubicBezTo>
                <a:lnTo>
                  <a:pt x="922020" y="1373645"/>
                </a:lnTo>
                <a:cubicBezTo>
                  <a:pt x="922020" y="1549269"/>
                  <a:pt x="779649" y="1691640"/>
                  <a:pt x="604025" y="1691640"/>
                </a:cubicBezTo>
                <a:lnTo>
                  <a:pt x="491490" y="1691640"/>
                </a:lnTo>
                <a:close/>
                <a:moveTo>
                  <a:pt x="317995" y="0"/>
                </a:moveTo>
                <a:lnTo>
                  <a:pt x="430530" y="0"/>
                </a:lnTo>
                <a:lnTo>
                  <a:pt x="430530" y="1691640"/>
                </a:lnTo>
                <a:lnTo>
                  <a:pt x="317995" y="1691640"/>
                </a:lnTo>
                <a:cubicBezTo>
                  <a:pt x="142371" y="1691640"/>
                  <a:pt x="0" y="1549269"/>
                  <a:pt x="0" y="1373645"/>
                </a:cubicBezTo>
                <a:lnTo>
                  <a:pt x="0" y="317995"/>
                </a:lnTo>
                <a:cubicBezTo>
                  <a:pt x="0" y="142371"/>
                  <a:pt x="142371" y="0"/>
                  <a:pt x="317995" y="0"/>
                </a:cubicBezTo>
                <a:close/>
                <a:moveTo>
                  <a:pt x="3178812" y="0"/>
                </a:moveTo>
                <a:lnTo>
                  <a:pt x="3291347" y="0"/>
                </a:lnTo>
                <a:cubicBezTo>
                  <a:pt x="3466971" y="0"/>
                  <a:pt x="3609342" y="142371"/>
                  <a:pt x="3609342" y="317995"/>
                </a:cubicBezTo>
                <a:lnTo>
                  <a:pt x="3609342" y="1373645"/>
                </a:lnTo>
                <a:cubicBezTo>
                  <a:pt x="3609342" y="1549269"/>
                  <a:pt x="3466971" y="1691640"/>
                  <a:pt x="3291347" y="1691640"/>
                </a:cubicBezTo>
                <a:lnTo>
                  <a:pt x="3178812" y="1691640"/>
                </a:lnTo>
                <a:close/>
                <a:moveTo>
                  <a:pt x="3005317" y="0"/>
                </a:moveTo>
                <a:lnTo>
                  <a:pt x="3117852" y="0"/>
                </a:lnTo>
                <a:lnTo>
                  <a:pt x="3117852" y="1691640"/>
                </a:lnTo>
                <a:lnTo>
                  <a:pt x="3005317" y="1691640"/>
                </a:lnTo>
                <a:cubicBezTo>
                  <a:pt x="2829693" y="1691640"/>
                  <a:pt x="2687322" y="1549269"/>
                  <a:pt x="2687322" y="1373645"/>
                </a:cubicBezTo>
                <a:lnTo>
                  <a:pt x="2687322" y="317995"/>
                </a:lnTo>
                <a:cubicBezTo>
                  <a:pt x="2687322" y="142371"/>
                  <a:pt x="2829693" y="0"/>
                  <a:pt x="300531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32"/>
          <p:cNvSpPr/>
          <p:nvPr/>
        </p:nvSpPr>
        <p:spPr>
          <a:xfrm>
            <a:off x="4338275" y="2496974"/>
            <a:ext cx="1669038" cy="1271868"/>
          </a:xfrm>
          <a:custGeom>
            <a:avLst/>
            <a:gdLst>
              <a:gd name="connsiteX0" fmla="*/ 170538 w 2522610"/>
              <a:gd name="connsiteY0" fmla="*/ 0 h 1922321"/>
              <a:gd name="connsiteX1" fmla="*/ 206777 w 2522610"/>
              <a:gd name="connsiteY1" fmla="*/ 0 h 1922321"/>
              <a:gd name="connsiteX2" fmla="*/ 206777 w 2522610"/>
              <a:gd name="connsiteY2" fmla="*/ 1033677 h 1922321"/>
              <a:gd name="connsiteX3" fmla="*/ 275548 w 2522610"/>
              <a:gd name="connsiteY3" fmla="*/ 1033677 h 1922321"/>
              <a:gd name="connsiteX4" fmla="*/ 469878 w 2522610"/>
              <a:gd name="connsiteY4" fmla="*/ 839347 h 1922321"/>
              <a:gd name="connsiteX5" fmla="*/ 469878 w 2522610"/>
              <a:gd name="connsiteY5" fmla="*/ 416718 h 1922321"/>
              <a:gd name="connsiteX6" fmla="*/ 469879 w 2522610"/>
              <a:gd name="connsiteY6" fmla="*/ 416718 h 1922321"/>
              <a:gd name="connsiteX7" fmla="*/ 469879 w 2522610"/>
              <a:gd name="connsiteY7" fmla="*/ 194229 h 1922321"/>
              <a:gd name="connsiteX8" fmla="*/ 454608 w 2522610"/>
              <a:gd name="connsiteY8" fmla="*/ 118587 h 1922321"/>
              <a:gd name="connsiteX9" fmla="*/ 417584 w 2522610"/>
              <a:gd name="connsiteY9" fmla="*/ 63674 h 1922321"/>
              <a:gd name="connsiteX10" fmla="*/ 804863 w 2522610"/>
              <a:gd name="connsiteY10" fmla="*/ 399625 h 1922321"/>
              <a:gd name="connsiteX11" fmla="*/ 625329 w 2522610"/>
              <a:gd name="connsiteY11" fmla="*/ 403568 h 1922321"/>
              <a:gd name="connsiteX12" fmla="*/ 485402 w 2522610"/>
              <a:gd name="connsiteY12" fmla="*/ 413031 h 1922321"/>
              <a:gd name="connsiteX13" fmla="*/ 485402 w 2522610"/>
              <a:gd name="connsiteY13" fmla="*/ 451309 h 1922321"/>
              <a:gd name="connsiteX14" fmla="*/ 485401 w 2522610"/>
              <a:gd name="connsiteY14" fmla="*/ 451308 h 1922321"/>
              <a:gd name="connsiteX15" fmla="*/ 485401 w 2522610"/>
              <a:gd name="connsiteY15" fmla="*/ 620547 h 1922321"/>
              <a:gd name="connsiteX16" fmla="*/ 625328 w 2522610"/>
              <a:gd name="connsiteY16" fmla="*/ 630009 h 1922321"/>
              <a:gd name="connsiteX17" fmla="*/ 982889 w 2522610"/>
              <a:gd name="connsiteY17" fmla="*/ 637861 h 1922321"/>
              <a:gd name="connsiteX18" fmla="*/ 1340449 w 2522610"/>
              <a:gd name="connsiteY18" fmla="*/ 630009 h 1922321"/>
              <a:gd name="connsiteX19" fmla="*/ 1533151 w 2522610"/>
              <a:gd name="connsiteY19" fmla="*/ 616978 h 1922321"/>
              <a:gd name="connsiteX20" fmla="*/ 1533151 w 2522610"/>
              <a:gd name="connsiteY20" fmla="*/ 416718 h 1922321"/>
              <a:gd name="connsiteX21" fmla="*/ 1548673 w 2522610"/>
              <a:gd name="connsiteY21" fmla="*/ 416718 h 1922321"/>
              <a:gd name="connsiteX22" fmla="*/ 1548673 w 2522610"/>
              <a:gd name="connsiteY22" fmla="*/ 839347 h 1922321"/>
              <a:gd name="connsiteX23" fmla="*/ 1743003 w 2522610"/>
              <a:gd name="connsiteY23" fmla="*/ 1033677 h 1922321"/>
              <a:gd name="connsiteX24" fmla="*/ 1811774 w 2522610"/>
              <a:gd name="connsiteY24" fmla="*/ 1033677 h 1922321"/>
              <a:gd name="connsiteX25" fmla="*/ 1811774 w 2522610"/>
              <a:gd name="connsiteY25" fmla="*/ 0 h 1922321"/>
              <a:gd name="connsiteX26" fmla="*/ 1849028 w 2522610"/>
              <a:gd name="connsiteY26" fmla="*/ 0 h 1922321"/>
              <a:gd name="connsiteX27" fmla="*/ 1849028 w 2522610"/>
              <a:gd name="connsiteY27" fmla="*/ 1033677 h 1922321"/>
              <a:gd name="connsiteX28" fmla="*/ 1917799 w 2522610"/>
              <a:gd name="connsiteY28" fmla="*/ 1033677 h 1922321"/>
              <a:gd name="connsiteX29" fmla="*/ 2112129 w 2522610"/>
              <a:gd name="connsiteY29" fmla="*/ 839347 h 1922321"/>
              <a:gd name="connsiteX30" fmla="*/ 2112129 w 2522610"/>
              <a:gd name="connsiteY30" fmla="*/ 194228 h 1922321"/>
              <a:gd name="connsiteX31" fmla="*/ 2096858 w 2522610"/>
              <a:gd name="connsiteY31" fmla="*/ 118586 h 1922321"/>
              <a:gd name="connsiteX32" fmla="*/ 2074824 w 2522610"/>
              <a:gd name="connsiteY32" fmla="*/ 85906 h 1922321"/>
              <a:gd name="connsiteX33" fmla="*/ 2522610 w 2522610"/>
              <a:gd name="connsiteY33" fmla="*/ 474345 h 1922321"/>
              <a:gd name="connsiteX34" fmla="*/ 2522610 w 2522610"/>
              <a:gd name="connsiteY34" fmla="*/ 1922321 h 1922321"/>
              <a:gd name="connsiteX35" fmla="*/ 1061533 w 2522610"/>
              <a:gd name="connsiteY35" fmla="*/ 1922321 h 1922321"/>
              <a:gd name="connsiteX36" fmla="*/ 0 w 2522610"/>
              <a:gd name="connsiteY36" fmla="*/ 1001476 h 1922321"/>
              <a:gd name="connsiteX37" fmla="*/ 25110 w 2522610"/>
              <a:gd name="connsiteY37" fmla="*/ 1018406 h 1922321"/>
              <a:gd name="connsiteX38" fmla="*/ 100752 w 2522610"/>
              <a:gd name="connsiteY38" fmla="*/ 1033677 h 1922321"/>
              <a:gd name="connsiteX39" fmla="*/ 169524 w 2522610"/>
              <a:gd name="connsiteY39" fmla="*/ 1033677 h 1922321"/>
              <a:gd name="connsiteX40" fmla="*/ 169524 w 2522610"/>
              <a:gd name="connsiteY40" fmla="*/ 978693 h 1922321"/>
              <a:gd name="connsiteX41" fmla="*/ 170538 w 2522610"/>
              <a:gd name="connsiteY41" fmla="*/ 978693 h 1922321"/>
              <a:gd name="connsiteX42" fmla="*/ 170538 w 2522610"/>
              <a:gd name="connsiteY42" fmla="*/ 0 h 192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522610" h="1922321">
                <a:moveTo>
                  <a:pt x="170538" y="0"/>
                </a:moveTo>
                <a:lnTo>
                  <a:pt x="206777" y="0"/>
                </a:lnTo>
                <a:lnTo>
                  <a:pt x="206777" y="1033677"/>
                </a:lnTo>
                <a:lnTo>
                  <a:pt x="275548" y="1033677"/>
                </a:lnTo>
                <a:cubicBezTo>
                  <a:pt x="382874" y="1033677"/>
                  <a:pt x="469878" y="946673"/>
                  <a:pt x="469878" y="839347"/>
                </a:cubicBezTo>
                <a:lnTo>
                  <a:pt x="469878" y="416718"/>
                </a:lnTo>
                <a:lnTo>
                  <a:pt x="469879" y="416718"/>
                </a:lnTo>
                <a:lnTo>
                  <a:pt x="469879" y="194229"/>
                </a:lnTo>
                <a:cubicBezTo>
                  <a:pt x="469879" y="167398"/>
                  <a:pt x="464441" y="141836"/>
                  <a:pt x="454608" y="118587"/>
                </a:cubicBezTo>
                <a:lnTo>
                  <a:pt x="417584" y="63674"/>
                </a:lnTo>
                <a:lnTo>
                  <a:pt x="804863" y="399625"/>
                </a:lnTo>
                <a:lnTo>
                  <a:pt x="625329" y="403568"/>
                </a:lnTo>
                <a:lnTo>
                  <a:pt x="485402" y="413031"/>
                </a:lnTo>
                <a:lnTo>
                  <a:pt x="485402" y="451309"/>
                </a:lnTo>
                <a:lnTo>
                  <a:pt x="485401" y="451308"/>
                </a:lnTo>
                <a:lnTo>
                  <a:pt x="485401" y="620547"/>
                </a:lnTo>
                <a:lnTo>
                  <a:pt x="625328" y="630009"/>
                </a:lnTo>
                <a:cubicBezTo>
                  <a:pt x="740823" y="635157"/>
                  <a:pt x="860406" y="637861"/>
                  <a:pt x="982889" y="637861"/>
                </a:cubicBezTo>
                <a:cubicBezTo>
                  <a:pt x="1105370" y="637861"/>
                  <a:pt x="1224954" y="635157"/>
                  <a:pt x="1340449" y="630009"/>
                </a:cubicBezTo>
                <a:lnTo>
                  <a:pt x="1533151" y="616978"/>
                </a:lnTo>
                <a:lnTo>
                  <a:pt x="1533151" y="416718"/>
                </a:lnTo>
                <a:lnTo>
                  <a:pt x="1548673" y="416718"/>
                </a:lnTo>
                <a:lnTo>
                  <a:pt x="1548673" y="839347"/>
                </a:lnTo>
                <a:cubicBezTo>
                  <a:pt x="1548673" y="946673"/>
                  <a:pt x="1635677" y="1033677"/>
                  <a:pt x="1743003" y="1033677"/>
                </a:cubicBezTo>
                <a:lnTo>
                  <a:pt x="1811774" y="1033677"/>
                </a:lnTo>
                <a:lnTo>
                  <a:pt x="1811774" y="0"/>
                </a:lnTo>
                <a:lnTo>
                  <a:pt x="1849028" y="0"/>
                </a:lnTo>
                <a:lnTo>
                  <a:pt x="1849028" y="1033677"/>
                </a:lnTo>
                <a:lnTo>
                  <a:pt x="1917799" y="1033677"/>
                </a:lnTo>
                <a:cubicBezTo>
                  <a:pt x="2025125" y="1033677"/>
                  <a:pt x="2112129" y="946673"/>
                  <a:pt x="2112129" y="839347"/>
                </a:cubicBezTo>
                <a:lnTo>
                  <a:pt x="2112129" y="194228"/>
                </a:lnTo>
                <a:cubicBezTo>
                  <a:pt x="2112129" y="167397"/>
                  <a:pt x="2106691" y="141835"/>
                  <a:pt x="2096858" y="118586"/>
                </a:cubicBezTo>
                <a:lnTo>
                  <a:pt x="2074824" y="85906"/>
                </a:lnTo>
                <a:lnTo>
                  <a:pt x="2522610" y="474345"/>
                </a:lnTo>
                <a:lnTo>
                  <a:pt x="2522610" y="1922321"/>
                </a:lnTo>
                <a:lnTo>
                  <a:pt x="1061533" y="1922321"/>
                </a:lnTo>
                <a:lnTo>
                  <a:pt x="0" y="1001476"/>
                </a:lnTo>
                <a:lnTo>
                  <a:pt x="25110" y="1018406"/>
                </a:lnTo>
                <a:cubicBezTo>
                  <a:pt x="48359" y="1028239"/>
                  <a:pt x="73921" y="1033677"/>
                  <a:pt x="100752" y="1033677"/>
                </a:cubicBezTo>
                <a:lnTo>
                  <a:pt x="169524" y="1033677"/>
                </a:lnTo>
                <a:lnTo>
                  <a:pt x="169524" y="978693"/>
                </a:lnTo>
                <a:lnTo>
                  <a:pt x="170538" y="978693"/>
                </a:lnTo>
                <a:lnTo>
                  <a:pt x="170538"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39"/>
          <p:cNvSpPr/>
          <p:nvPr/>
        </p:nvSpPr>
        <p:spPr>
          <a:xfrm>
            <a:off x="6500786" y="4402748"/>
            <a:ext cx="1367929" cy="1034044"/>
          </a:xfrm>
          <a:custGeom>
            <a:avLst/>
            <a:gdLst>
              <a:gd name="connsiteX0" fmla="*/ 0 w 2861010"/>
              <a:gd name="connsiteY0" fmla="*/ 1684061 h 2044561"/>
              <a:gd name="connsiteX1" fmla="*/ 122186 w 2861010"/>
              <a:gd name="connsiteY1" fmla="*/ 1684061 h 2044561"/>
              <a:gd name="connsiteX2" fmla="*/ 146398 w 2861010"/>
              <a:gd name="connsiteY2" fmla="*/ 1713947 h 2044561"/>
              <a:gd name="connsiteX3" fmla="*/ 475116 w 2861010"/>
              <a:gd name="connsiteY3" fmla="*/ 1869798 h 2044561"/>
              <a:gd name="connsiteX4" fmla="*/ 789902 w 2861010"/>
              <a:gd name="connsiteY4" fmla="*/ 1727821 h 2044561"/>
              <a:gd name="connsiteX5" fmla="*/ 793579 w 2861010"/>
              <a:gd name="connsiteY5" fmla="*/ 1723842 h 2044561"/>
              <a:gd name="connsiteX6" fmla="*/ 797256 w 2861010"/>
              <a:gd name="connsiteY6" fmla="*/ 1727821 h 2044561"/>
              <a:gd name="connsiteX7" fmla="*/ 1112042 w 2861010"/>
              <a:gd name="connsiteY7" fmla="*/ 1869798 h 2044561"/>
              <a:gd name="connsiteX8" fmla="*/ 1426828 w 2861010"/>
              <a:gd name="connsiteY8" fmla="*/ 1727821 h 2044561"/>
              <a:gd name="connsiteX9" fmla="*/ 1430505 w 2861010"/>
              <a:gd name="connsiteY9" fmla="*/ 1723841 h 2044561"/>
              <a:gd name="connsiteX10" fmla="*/ 1434182 w 2861010"/>
              <a:gd name="connsiteY10" fmla="*/ 1727821 h 2044561"/>
              <a:gd name="connsiteX11" fmla="*/ 1748968 w 2861010"/>
              <a:gd name="connsiteY11" fmla="*/ 1869798 h 2044561"/>
              <a:gd name="connsiteX12" fmla="*/ 2063754 w 2861010"/>
              <a:gd name="connsiteY12" fmla="*/ 1727821 h 2044561"/>
              <a:gd name="connsiteX13" fmla="*/ 2067431 w 2861010"/>
              <a:gd name="connsiteY13" fmla="*/ 1723841 h 2044561"/>
              <a:gd name="connsiteX14" fmla="*/ 2071108 w 2861010"/>
              <a:gd name="connsiteY14" fmla="*/ 1727821 h 2044561"/>
              <a:gd name="connsiteX15" fmla="*/ 2385894 w 2861010"/>
              <a:gd name="connsiteY15" fmla="*/ 1869798 h 2044561"/>
              <a:gd name="connsiteX16" fmla="*/ 2714613 w 2861010"/>
              <a:gd name="connsiteY16" fmla="*/ 1713947 h 2044561"/>
              <a:gd name="connsiteX17" fmla="*/ 2738825 w 2861010"/>
              <a:gd name="connsiteY17" fmla="*/ 1684061 h 2044561"/>
              <a:gd name="connsiteX18" fmla="*/ 2861010 w 2861010"/>
              <a:gd name="connsiteY18" fmla="*/ 1684061 h 2044561"/>
              <a:gd name="connsiteX19" fmla="*/ 2852868 w 2861010"/>
              <a:gd name="connsiteY19" fmla="*/ 1700020 h 2044561"/>
              <a:gd name="connsiteX20" fmla="*/ 2385894 w 2861010"/>
              <a:gd name="connsiteY20" fmla="*/ 2044561 h 2044561"/>
              <a:gd name="connsiteX21" fmla="*/ 2071108 w 2861010"/>
              <a:gd name="connsiteY21" fmla="*/ 1902584 h 2044561"/>
              <a:gd name="connsiteX22" fmla="*/ 2067431 w 2861010"/>
              <a:gd name="connsiteY22" fmla="*/ 1898604 h 2044561"/>
              <a:gd name="connsiteX23" fmla="*/ 2063754 w 2861010"/>
              <a:gd name="connsiteY23" fmla="*/ 1902584 h 2044561"/>
              <a:gd name="connsiteX24" fmla="*/ 1748968 w 2861010"/>
              <a:gd name="connsiteY24" fmla="*/ 2044561 h 2044561"/>
              <a:gd name="connsiteX25" fmla="*/ 1434182 w 2861010"/>
              <a:gd name="connsiteY25" fmla="*/ 1902584 h 2044561"/>
              <a:gd name="connsiteX26" fmla="*/ 1430505 w 2861010"/>
              <a:gd name="connsiteY26" fmla="*/ 1898604 h 2044561"/>
              <a:gd name="connsiteX27" fmla="*/ 1426828 w 2861010"/>
              <a:gd name="connsiteY27" fmla="*/ 1902584 h 2044561"/>
              <a:gd name="connsiteX28" fmla="*/ 1112042 w 2861010"/>
              <a:gd name="connsiteY28" fmla="*/ 2044561 h 2044561"/>
              <a:gd name="connsiteX29" fmla="*/ 797256 w 2861010"/>
              <a:gd name="connsiteY29" fmla="*/ 1902584 h 2044561"/>
              <a:gd name="connsiteX30" fmla="*/ 793579 w 2861010"/>
              <a:gd name="connsiteY30" fmla="*/ 1898605 h 2044561"/>
              <a:gd name="connsiteX31" fmla="*/ 789902 w 2861010"/>
              <a:gd name="connsiteY31" fmla="*/ 1902584 h 2044561"/>
              <a:gd name="connsiteX32" fmla="*/ 475116 w 2861010"/>
              <a:gd name="connsiteY32" fmla="*/ 2044561 h 2044561"/>
              <a:gd name="connsiteX33" fmla="*/ 8143 w 2861010"/>
              <a:gd name="connsiteY33" fmla="*/ 1700020 h 2044561"/>
              <a:gd name="connsiteX34" fmla="*/ 552847 w 2861010"/>
              <a:gd name="connsiteY34" fmla="*/ 495 h 2044561"/>
              <a:gd name="connsiteX35" fmla="*/ 1894056 w 2861010"/>
              <a:gd name="connsiteY35" fmla="*/ 833778 h 2044561"/>
              <a:gd name="connsiteX36" fmla="*/ 2242657 w 2861010"/>
              <a:gd name="connsiteY36" fmla="*/ 1657884 h 2044561"/>
              <a:gd name="connsiteX37" fmla="*/ 2249874 w 2861010"/>
              <a:gd name="connsiteY37" fmla="*/ 1709306 h 2044561"/>
              <a:gd name="connsiteX38" fmla="*/ 2220851 w 2861010"/>
              <a:gd name="connsiteY38" fmla="*/ 1699415 h 2044561"/>
              <a:gd name="connsiteX39" fmla="*/ 2071109 w 2861010"/>
              <a:gd name="connsiteY39" fmla="*/ 1594472 h 2044561"/>
              <a:gd name="connsiteX40" fmla="*/ 2067432 w 2861010"/>
              <a:gd name="connsiteY40" fmla="*/ 1590492 h 2044561"/>
              <a:gd name="connsiteX41" fmla="*/ 2063755 w 2861010"/>
              <a:gd name="connsiteY41" fmla="*/ 1594472 h 2044561"/>
              <a:gd name="connsiteX42" fmla="*/ 1748969 w 2861010"/>
              <a:gd name="connsiteY42" fmla="*/ 1736449 h 2044561"/>
              <a:gd name="connsiteX43" fmla="*/ 1434183 w 2861010"/>
              <a:gd name="connsiteY43" fmla="*/ 1594472 h 2044561"/>
              <a:gd name="connsiteX44" fmla="*/ 1430506 w 2861010"/>
              <a:gd name="connsiteY44" fmla="*/ 1590492 h 2044561"/>
              <a:gd name="connsiteX45" fmla="*/ 1426829 w 2861010"/>
              <a:gd name="connsiteY45" fmla="*/ 1594472 h 2044561"/>
              <a:gd name="connsiteX46" fmla="*/ 1112043 w 2861010"/>
              <a:gd name="connsiteY46" fmla="*/ 1736449 h 2044561"/>
              <a:gd name="connsiteX47" fmla="*/ 797257 w 2861010"/>
              <a:gd name="connsiteY47" fmla="*/ 1594472 h 2044561"/>
              <a:gd name="connsiteX48" fmla="*/ 793580 w 2861010"/>
              <a:gd name="connsiteY48" fmla="*/ 1590493 h 2044561"/>
              <a:gd name="connsiteX49" fmla="*/ 789903 w 2861010"/>
              <a:gd name="connsiteY49" fmla="*/ 1594472 h 2044561"/>
              <a:gd name="connsiteX50" fmla="*/ 640162 w 2861010"/>
              <a:gd name="connsiteY50" fmla="*/ 1699415 h 2044561"/>
              <a:gd name="connsiteX51" fmla="*/ 602051 w 2861010"/>
              <a:gd name="connsiteY51" fmla="*/ 1712404 h 2044561"/>
              <a:gd name="connsiteX52" fmla="*/ 627116 w 2861010"/>
              <a:gd name="connsiteY52" fmla="*/ 1687214 h 2044561"/>
              <a:gd name="connsiteX53" fmla="*/ 596402 w 2861010"/>
              <a:gd name="connsiteY53" fmla="*/ 170291 h 2044561"/>
              <a:gd name="connsiteX54" fmla="*/ 517151 w 2861010"/>
              <a:gd name="connsiteY54" fmla="*/ 64035 h 2044561"/>
              <a:gd name="connsiteX55" fmla="*/ 468361 w 2861010"/>
              <a:gd name="connsiteY55" fmla="*/ 8672 h 2044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861010" h="2044561">
                <a:moveTo>
                  <a:pt x="0" y="1684061"/>
                </a:moveTo>
                <a:lnTo>
                  <a:pt x="122186" y="1684061"/>
                </a:lnTo>
                <a:lnTo>
                  <a:pt x="146398" y="1713947"/>
                </a:lnTo>
                <a:cubicBezTo>
                  <a:pt x="243198" y="1813094"/>
                  <a:pt x="355440" y="1869798"/>
                  <a:pt x="475116" y="1869798"/>
                </a:cubicBezTo>
                <a:cubicBezTo>
                  <a:pt x="589094" y="1869798"/>
                  <a:pt x="696328" y="1818366"/>
                  <a:pt x="789902" y="1727821"/>
                </a:cubicBezTo>
                <a:lnTo>
                  <a:pt x="793579" y="1723842"/>
                </a:lnTo>
                <a:lnTo>
                  <a:pt x="797256" y="1727821"/>
                </a:lnTo>
                <a:cubicBezTo>
                  <a:pt x="890830" y="1818366"/>
                  <a:pt x="998064" y="1869798"/>
                  <a:pt x="1112042" y="1869798"/>
                </a:cubicBezTo>
                <a:cubicBezTo>
                  <a:pt x="1226020" y="1869798"/>
                  <a:pt x="1333254" y="1818366"/>
                  <a:pt x="1426828" y="1727821"/>
                </a:cubicBezTo>
                <a:lnTo>
                  <a:pt x="1430505" y="1723841"/>
                </a:lnTo>
                <a:lnTo>
                  <a:pt x="1434182" y="1727821"/>
                </a:lnTo>
                <a:cubicBezTo>
                  <a:pt x="1527756" y="1818366"/>
                  <a:pt x="1634990" y="1869798"/>
                  <a:pt x="1748968" y="1869798"/>
                </a:cubicBezTo>
                <a:cubicBezTo>
                  <a:pt x="1862946" y="1869798"/>
                  <a:pt x="1970180" y="1818366"/>
                  <a:pt x="2063754" y="1727821"/>
                </a:cubicBezTo>
                <a:lnTo>
                  <a:pt x="2067431" y="1723841"/>
                </a:lnTo>
                <a:lnTo>
                  <a:pt x="2071108" y="1727821"/>
                </a:lnTo>
                <a:cubicBezTo>
                  <a:pt x="2164682" y="1818366"/>
                  <a:pt x="2271916" y="1869798"/>
                  <a:pt x="2385894" y="1869798"/>
                </a:cubicBezTo>
                <a:cubicBezTo>
                  <a:pt x="2505571" y="1869798"/>
                  <a:pt x="2617812" y="1813094"/>
                  <a:pt x="2714613" y="1713947"/>
                </a:cubicBezTo>
                <a:lnTo>
                  <a:pt x="2738825" y="1684061"/>
                </a:lnTo>
                <a:lnTo>
                  <a:pt x="2861010" y="1684061"/>
                </a:lnTo>
                <a:lnTo>
                  <a:pt x="2852868" y="1700020"/>
                </a:lnTo>
                <a:cubicBezTo>
                  <a:pt x="2733359" y="1912895"/>
                  <a:pt x="2568259" y="2044561"/>
                  <a:pt x="2385894" y="2044561"/>
                </a:cubicBezTo>
                <a:cubicBezTo>
                  <a:pt x="2271916" y="2044561"/>
                  <a:pt x="2164682" y="1993129"/>
                  <a:pt x="2071108" y="1902584"/>
                </a:cubicBezTo>
                <a:lnTo>
                  <a:pt x="2067431" y="1898604"/>
                </a:lnTo>
                <a:lnTo>
                  <a:pt x="2063754" y="1902584"/>
                </a:lnTo>
                <a:cubicBezTo>
                  <a:pt x="1970180" y="1993129"/>
                  <a:pt x="1862946" y="2044561"/>
                  <a:pt x="1748968" y="2044561"/>
                </a:cubicBezTo>
                <a:cubicBezTo>
                  <a:pt x="1634990" y="2044561"/>
                  <a:pt x="1527756" y="1993129"/>
                  <a:pt x="1434182" y="1902584"/>
                </a:cubicBezTo>
                <a:lnTo>
                  <a:pt x="1430505" y="1898604"/>
                </a:lnTo>
                <a:lnTo>
                  <a:pt x="1426828" y="1902584"/>
                </a:lnTo>
                <a:cubicBezTo>
                  <a:pt x="1333254" y="1993129"/>
                  <a:pt x="1226020" y="2044561"/>
                  <a:pt x="1112042" y="2044561"/>
                </a:cubicBezTo>
                <a:cubicBezTo>
                  <a:pt x="998064" y="2044561"/>
                  <a:pt x="890830" y="1993129"/>
                  <a:pt x="797256" y="1902584"/>
                </a:cubicBezTo>
                <a:lnTo>
                  <a:pt x="793579" y="1898605"/>
                </a:lnTo>
                <a:lnTo>
                  <a:pt x="789902" y="1902584"/>
                </a:lnTo>
                <a:cubicBezTo>
                  <a:pt x="696328" y="1993129"/>
                  <a:pt x="589094" y="2044561"/>
                  <a:pt x="475116" y="2044561"/>
                </a:cubicBezTo>
                <a:cubicBezTo>
                  <a:pt x="292752" y="2044561"/>
                  <a:pt x="127652" y="1912895"/>
                  <a:pt x="8143" y="1700020"/>
                </a:cubicBezTo>
                <a:close/>
                <a:moveTo>
                  <a:pt x="552847" y="495"/>
                </a:moveTo>
                <a:cubicBezTo>
                  <a:pt x="995778" y="-14158"/>
                  <a:pt x="1527068" y="297672"/>
                  <a:pt x="1894056" y="833778"/>
                </a:cubicBezTo>
                <a:cubicBezTo>
                  <a:pt x="2077550" y="1101831"/>
                  <a:pt x="2193911" y="1387888"/>
                  <a:pt x="2242657" y="1657884"/>
                </a:cubicBezTo>
                <a:lnTo>
                  <a:pt x="2249874" y="1709306"/>
                </a:lnTo>
                <a:lnTo>
                  <a:pt x="2220851" y="1699415"/>
                </a:lnTo>
                <a:cubicBezTo>
                  <a:pt x="2168098" y="1675239"/>
                  <a:pt x="2117896" y="1639745"/>
                  <a:pt x="2071109" y="1594472"/>
                </a:cubicBezTo>
                <a:lnTo>
                  <a:pt x="2067432" y="1590492"/>
                </a:lnTo>
                <a:lnTo>
                  <a:pt x="2063755" y="1594472"/>
                </a:lnTo>
                <a:cubicBezTo>
                  <a:pt x="1970181" y="1685017"/>
                  <a:pt x="1862947" y="1736449"/>
                  <a:pt x="1748969" y="1736449"/>
                </a:cubicBezTo>
                <a:cubicBezTo>
                  <a:pt x="1634991" y="1736449"/>
                  <a:pt x="1527757" y="1685017"/>
                  <a:pt x="1434183" y="1594472"/>
                </a:cubicBezTo>
                <a:lnTo>
                  <a:pt x="1430506" y="1590492"/>
                </a:lnTo>
                <a:lnTo>
                  <a:pt x="1426829" y="1594472"/>
                </a:lnTo>
                <a:cubicBezTo>
                  <a:pt x="1333255" y="1685017"/>
                  <a:pt x="1226021" y="1736449"/>
                  <a:pt x="1112043" y="1736449"/>
                </a:cubicBezTo>
                <a:cubicBezTo>
                  <a:pt x="998065" y="1736449"/>
                  <a:pt x="890831" y="1685017"/>
                  <a:pt x="797257" y="1594472"/>
                </a:cubicBezTo>
                <a:lnTo>
                  <a:pt x="793580" y="1590493"/>
                </a:lnTo>
                <a:lnTo>
                  <a:pt x="789903" y="1594472"/>
                </a:lnTo>
                <a:cubicBezTo>
                  <a:pt x="743116" y="1639745"/>
                  <a:pt x="692914" y="1675239"/>
                  <a:pt x="640162" y="1699415"/>
                </a:cubicBezTo>
                <a:lnTo>
                  <a:pt x="602051" y="1712404"/>
                </a:lnTo>
                <a:lnTo>
                  <a:pt x="627116" y="1687214"/>
                </a:lnTo>
                <a:cubicBezTo>
                  <a:pt x="950472" y="1319481"/>
                  <a:pt x="950012" y="686855"/>
                  <a:pt x="596402" y="170291"/>
                </a:cubicBezTo>
                <a:cubicBezTo>
                  <a:pt x="571145" y="133394"/>
                  <a:pt x="544683" y="97962"/>
                  <a:pt x="517151" y="64035"/>
                </a:cubicBezTo>
                <a:lnTo>
                  <a:pt x="468361" y="867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0"/>
          <p:cNvSpPr/>
          <p:nvPr/>
        </p:nvSpPr>
        <p:spPr>
          <a:xfrm>
            <a:off x="6632625" y="4659605"/>
            <a:ext cx="1553394" cy="1289675"/>
          </a:xfrm>
          <a:custGeom>
            <a:avLst/>
            <a:gdLst>
              <a:gd name="connsiteX0" fmla="*/ 973156 w 2347825"/>
              <a:gd name="connsiteY0" fmla="*/ 0 h 1949235"/>
              <a:gd name="connsiteX1" fmla="*/ 2347825 w 2347825"/>
              <a:gd name="connsiteY1" fmla="*/ 1192480 h 1949235"/>
              <a:gd name="connsiteX2" fmla="*/ 2347825 w 2347825"/>
              <a:gd name="connsiteY2" fmla="*/ 1949235 h 1949235"/>
              <a:gd name="connsiteX3" fmla="*/ 941247 w 2347825"/>
              <a:gd name="connsiteY3" fmla="*/ 1949235 h 1949235"/>
              <a:gd name="connsiteX4" fmla="*/ 0 w 2347825"/>
              <a:gd name="connsiteY4" fmla="*/ 1132735 h 1949235"/>
              <a:gd name="connsiteX5" fmla="*/ 2167 w 2347825"/>
              <a:gd name="connsiteY5" fmla="*/ 1134229 h 1949235"/>
              <a:gd name="connsiteX6" fmla="*/ 144083 w 2347825"/>
              <a:gd name="connsiteY6" fmla="*/ 1174655 h 1949235"/>
              <a:gd name="connsiteX7" fmla="*/ 371563 w 2347825"/>
              <a:gd name="connsiteY7" fmla="*/ 1066126 h 1949235"/>
              <a:gd name="connsiteX8" fmla="*/ 374219 w 2347825"/>
              <a:gd name="connsiteY8" fmla="*/ 1063085 h 1949235"/>
              <a:gd name="connsiteX9" fmla="*/ 376878 w 2347825"/>
              <a:gd name="connsiteY9" fmla="*/ 1066126 h 1949235"/>
              <a:gd name="connsiteX10" fmla="*/ 604358 w 2347825"/>
              <a:gd name="connsiteY10" fmla="*/ 1174655 h 1949235"/>
              <a:gd name="connsiteX11" fmla="*/ 831837 w 2347825"/>
              <a:gd name="connsiteY11" fmla="*/ 1066126 h 1949235"/>
              <a:gd name="connsiteX12" fmla="*/ 834495 w 2347825"/>
              <a:gd name="connsiteY12" fmla="*/ 1063085 h 1949235"/>
              <a:gd name="connsiteX13" fmla="*/ 837151 w 2347825"/>
              <a:gd name="connsiteY13" fmla="*/ 1066126 h 1949235"/>
              <a:gd name="connsiteX14" fmla="*/ 1064633 w 2347825"/>
              <a:gd name="connsiteY14" fmla="*/ 1174655 h 1949235"/>
              <a:gd name="connsiteX15" fmla="*/ 1292112 w 2347825"/>
              <a:gd name="connsiteY15" fmla="*/ 1066126 h 1949235"/>
              <a:gd name="connsiteX16" fmla="*/ 1294770 w 2347825"/>
              <a:gd name="connsiteY16" fmla="*/ 1063084 h 1949235"/>
              <a:gd name="connsiteX17" fmla="*/ 1297426 w 2347825"/>
              <a:gd name="connsiteY17" fmla="*/ 1066126 h 1949235"/>
              <a:gd name="connsiteX18" fmla="*/ 1524906 w 2347825"/>
              <a:gd name="connsiteY18" fmla="*/ 1174655 h 1949235"/>
              <a:gd name="connsiteX19" fmla="*/ 1862366 w 2347825"/>
              <a:gd name="connsiteY19" fmla="*/ 911287 h 1949235"/>
              <a:gd name="connsiteX20" fmla="*/ 1868250 w 2347825"/>
              <a:gd name="connsiteY20" fmla="*/ 899086 h 1949235"/>
              <a:gd name="connsiteX21" fmla="*/ 1779952 w 2347825"/>
              <a:gd name="connsiteY21" fmla="*/ 899086 h 1949235"/>
              <a:gd name="connsiteX22" fmla="*/ 1762456 w 2347825"/>
              <a:gd name="connsiteY22" fmla="*/ 921931 h 1949235"/>
              <a:gd name="connsiteX23" fmla="*/ 1524907 w 2347825"/>
              <a:gd name="connsiteY23" fmla="*/ 1041066 h 1949235"/>
              <a:gd name="connsiteX24" fmla="*/ 1297427 w 2347825"/>
              <a:gd name="connsiteY24" fmla="*/ 932538 h 1949235"/>
              <a:gd name="connsiteX25" fmla="*/ 1294770 w 2347825"/>
              <a:gd name="connsiteY25" fmla="*/ 929494 h 1949235"/>
              <a:gd name="connsiteX26" fmla="*/ 1292113 w 2347825"/>
              <a:gd name="connsiteY26" fmla="*/ 932538 h 1949235"/>
              <a:gd name="connsiteX27" fmla="*/ 1064633 w 2347825"/>
              <a:gd name="connsiteY27" fmla="*/ 1041065 h 1949235"/>
              <a:gd name="connsiteX28" fmla="*/ 837152 w 2347825"/>
              <a:gd name="connsiteY28" fmla="*/ 932538 h 1949235"/>
              <a:gd name="connsiteX29" fmla="*/ 834495 w 2347825"/>
              <a:gd name="connsiteY29" fmla="*/ 929494 h 1949235"/>
              <a:gd name="connsiteX30" fmla="*/ 831838 w 2347825"/>
              <a:gd name="connsiteY30" fmla="*/ 932538 h 1949235"/>
              <a:gd name="connsiteX31" fmla="*/ 604358 w 2347825"/>
              <a:gd name="connsiteY31" fmla="*/ 1041065 h 1949235"/>
              <a:gd name="connsiteX32" fmla="*/ 376878 w 2347825"/>
              <a:gd name="connsiteY32" fmla="*/ 932537 h 1949235"/>
              <a:gd name="connsiteX33" fmla="*/ 374220 w 2347825"/>
              <a:gd name="connsiteY33" fmla="*/ 929495 h 1949235"/>
              <a:gd name="connsiteX34" fmla="*/ 371562 w 2347825"/>
              <a:gd name="connsiteY34" fmla="*/ 932537 h 1949235"/>
              <a:gd name="connsiteX35" fmla="*/ 319074 w 2347825"/>
              <a:gd name="connsiteY35" fmla="*/ 978694 h 1949235"/>
              <a:gd name="connsiteX36" fmla="*/ 311353 w 2347825"/>
              <a:gd name="connsiteY36" fmla="*/ 983414 h 1949235"/>
              <a:gd name="connsiteX37" fmla="*/ 238451 w 2347825"/>
              <a:gd name="connsiteY37" fmla="*/ 920174 h 1949235"/>
              <a:gd name="connsiteX38" fmla="*/ 238921 w 2347825"/>
              <a:gd name="connsiteY38" fmla="*/ 919633 h 1949235"/>
              <a:gd name="connsiteX39" fmla="*/ 263353 w 2347825"/>
              <a:gd name="connsiteY39" fmla="*/ 910823 h 1949235"/>
              <a:gd name="connsiteX40" fmla="*/ 371564 w 2347825"/>
              <a:gd name="connsiteY40" fmla="*/ 830604 h 1949235"/>
              <a:gd name="connsiteX41" fmla="*/ 374220 w 2347825"/>
              <a:gd name="connsiteY41" fmla="*/ 827563 h 1949235"/>
              <a:gd name="connsiteX42" fmla="*/ 376878 w 2347825"/>
              <a:gd name="connsiteY42" fmla="*/ 830604 h 1949235"/>
              <a:gd name="connsiteX43" fmla="*/ 604358 w 2347825"/>
              <a:gd name="connsiteY43" fmla="*/ 939132 h 1949235"/>
              <a:gd name="connsiteX44" fmla="*/ 831839 w 2347825"/>
              <a:gd name="connsiteY44" fmla="*/ 830604 h 1949235"/>
              <a:gd name="connsiteX45" fmla="*/ 834496 w 2347825"/>
              <a:gd name="connsiteY45" fmla="*/ 827562 h 1949235"/>
              <a:gd name="connsiteX46" fmla="*/ 837153 w 2347825"/>
              <a:gd name="connsiteY46" fmla="*/ 830604 h 1949235"/>
              <a:gd name="connsiteX47" fmla="*/ 1064633 w 2347825"/>
              <a:gd name="connsiteY47" fmla="*/ 939132 h 1949235"/>
              <a:gd name="connsiteX48" fmla="*/ 1292114 w 2347825"/>
              <a:gd name="connsiteY48" fmla="*/ 830604 h 1949235"/>
              <a:gd name="connsiteX49" fmla="*/ 1294771 w 2347825"/>
              <a:gd name="connsiteY49" fmla="*/ 827562 h 1949235"/>
              <a:gd name="connsiteX50" fmla="*/ 1297428 w 2347825"/>
              <a:gd name="connsiteY50" fmla="*/ 830604 h 1949235"/>
              <a:gd name="connsiteX51" fmla="*/ 1405638 w 2347825"/>
              <a:gd name="connsiteY51" fmla="*/ 910823 h 1949235"/>
              <a:gd name="connsiteX52" fmla="*/ 1426613 w 2347825"/>
              <a:gd name="connsiteY52" fmla="*/ 918385 h 1949235"/>
              <a:gd name="connsiteX53" fmla="*/ 1421397 w 2347825"/>
              <a:gd name="connsiteY53" fmla="*/ 879077 h 1949235"/>
              <a:gd name="connsiteX54" fmla="*/ 1169479 w 2347825"/>
              <a:gd name="connsiteY54" fmla="*/ 249126 h 1949235"/>
              <a:gd name="connsiteX55" fmla="*/ 1064819 w 2347825"/>
              <a:gd name="connsiteY55" fmla="*/ 103640 h 1949235"/>
              <a:gd name="connsiteX56" fmla="*/ 973156 w 2347825"/>
              <a:gd name="connsiteY56" fmla="*/ 0 h 194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347825" h="1949235">
                <a:moveTo>
                  <a:pt x="973156" y="0"/>
                </a:moveTo>
                <a:lnTo>
                  <a:pt x="2347825" y="1192480"/>
                </a:lnTo>
                <a:lnTo>
                  <a:pt x="2347825" y="1949235"/>
                </a:lnTo>
                <a:lnTo>
                  <a:pt x="941247" y="1949235"/>
                </a:lnTo>
                <a:lnTo>
                  <a:pt x="0" y="1132735"/>
                </a:lnTo>
                <a:lnTo>
                  <a:pt x="2167" y="1134229"/>
                </a:lnTo>
                <a:cubicBezTo>
                  <a:pt x="46997" y="1160501"/>
                  <a:pt x="94663" y="1174655"/>
                  <a:pt x="144083" y="1174655"/>
                </a:cubicBezTo>
                <a:cubicBezTo>
                  <a:pt x="226448" y="1174655"/>
                  <a:pt x="303941" y="1135339"/>
                  <a:pt x="371563" y="1066126"/>
                </a:cubicBezTo>
                <a:lnTo>
                  <a:pt x="374219" y="1063085"/>
                </a:lnTo>
                <a:lnTo>
                  <a:pt x="376878" y="1066126"/>
                </a:lnTo>
                <a:cubicBezTo>
                  <a:pt x="444499" y="1135340"/>
                  <a:pt x="521991" y="1174655"/>
                  <a:pt x="604358" y="1174655"/>
                </a:cubicBezTo>
                <a:cubicBezTo>
                  <a:pt x="686723" y="1174655"/>
                  <a:pt x="764217" y="1135340"/>
                  <a:pt x="831837" y="1066126"/>
                </a:cubicBezTo>
                <a:lnTo>
                  <a:pt x="834495" y="1063085"/>
                </a:lnTo>
                <a:lnTo>
                  <a:pt x="837151" y="1066126"/>
                </a:lnTo>
                <a:cubicBezTo>
                  <a:pt x="904773" y="1135340"/>
                  <a:pt x="982266" y="1174655"/>
                  <a:pt x="1064633" y="1174655"/>
                </a:cubicBezTo>
                <a:cubicBezTo>
                  <a:pt x="1146998" y="1174655"/>
                  <a:pt x="1224492" y="1135340"/>
                  <a:pt x="1292112" y="1066126"/>
                </a:cubicBezTo>
                <a:lnTo>
                  <a:pt x="1294770" y="1063084"/>
                </a:lnTo>
                <a:lnTo>
                  <a:pt x="1297426" y="1066126"/>
                </a:lnTo>
                <a:cubicBezTo>
                  <a:pt x="1365048" y="1135339"/>
                  <a:pt x="1442541" y="1174655"/>
                  <a:pt x="1524906" y="1174655"/>
                </a:cubicBezTo>
                <a:cubicBezTo>
                  <a:pt x="1656694" y="1174655"/>
                  <a:pt x="1776003" y="1074009"/>
                  <a:pt x="1862366" y="911287"/>
                </a:cubicBezTo>
                <a:lnTo>
                  <a:pt x="1868250" y="899086"/>
                </a:lnTo>
                <a:lnTo>
                  <a:pt x="1779952" y="899086"/>
                </a:lnTo>
                <a:lnTo>
                  <a:pt x="1762456" y="921931"/>
                </a:lnTo>
                <a:cubicBezTo>
                  <a:pt x="1692503" y="997720"/>
                  <a:pt x="1611392" y="1041065"/>
                  <a:pt x="1524907" y="1041066"/>
                </a:cubicBezTo>
                <a:cubicBezTo>
                  <a:pt x="1442541" y="1041065"/>
                  <a:pt x="1365048" y="1001750"/>
                  <a:pt x="1297427" y="932538"/>
                </a:cubicBezTo>
                <a:lnTo>
                  <a:pt x="1294770" y="929494"/>
                </a:lnTo>
                <a:lnTo>
                  <a:pt x="1292113" y="932538"/>
                </a:lnTo>
                <a:cubicBezTo>
                  <a:pt x="1224492" y="1001750"/>
                  <a:pt x="1146999" y="1041066"/>
                  <a:pt x="1064633" y="1041065"/>
                </a:cubicBezTo>
                <a:cubicBezTo>
                  <a:pt x="982266" y="1041065"/>
                  <a:pt x="904773" y="1001750"/>
                  <a:pt x="837152" y="932538"/>
                </a:cubicBezTo>
                <a:lnTo>
                  <a:pt x="834495" y="929494"/>
                </a:lnTo>
                <a:lnTo>
                  <a:pt x="831838" y="932538"/>
                </a:lnTo>
                <a:cubicBezTo>
                  <a:pt x="764217" y="1001750"/>
                  <a:pt x="686724" y="1041066"/>
                  <a:pt x="604358" y="1041065"/>
                </a:cubicBezTo>
                <a:cubicBezTo>
                  <a:pt x="521991" y="1041065"/>
                  <a:pt x="444498" y="1001751"/>
                  <a:pt x="376878" y="932537"/>
                </a:cubicBezTo>
                <a:lnTo>
                  <a:pt x="374220" y="929495"/>
                </a:lnTo>
                <a:lnTo>
                  <a:pt x="371562" y="932537"/>
                </a:lnTo>
                <a:cubicBezTo>
                  <a:pt x="354657" y="949840"/>
                  <a:pt x="337136" y="965275"/>
                  <a:pt x="319074" y="978694"/>
                </a:cubicBezTo>
                <a:lnTo>
                  <a:pt x="311353" y="983414"/>
                </a:lnTo>
                <a:lnTo>
                  <a:pt x="238451" y="920174"/>
                </a:lnTo>
                <a:lnTo>
                  <a:pt x="238921" y="919633"/>
                </a:lnTo>
                <a:lnTo>
                  <a:pt x="263353" y="910823"/>
                </a:lnTo>
                <a:cubicBezTo>
                  <a:pt x="301475" y="892344"/>
                  <a:pt x="337753" y="865212"/>
                  <a:pt x="371564" y="830604"/>
                </a:cubicBezTo>
                <a:lnTo>
                  <a:pt x="374220" y="827563"/>
                </a:lnTo>
                <a:lnTo>
                  <a:pt x="376878" y="830604"/>
                </a:lnTo>
                <a:cubicBezTo>
                  <a:pt x="444500" y="899818"/>
                  <a:pt x="521992" y="939132"/>
                  <a:pt x="604358" y="939132"/>
                </a:cubicBezTo>
                <a:cubicBezTo>
                  <a:pt x="686724" y="939132"/>
                  <a:pt x="764217" y="899818"/>
                  <a:pt x="831839" y="830604"/>
                </a:cubicBezTo>
                <a:lnTo>
                  <a:pt x="834496" y="827562"/>
                </a:lnTo>
                <a:lnTo>
                  <a:pt x="837153" y="830604"/>
                </a:lnTo>
                <a:cubicBezTo>
                  <a:pt x="904773" y="899818"/>
                  <a:pt x="982267" y="939133"/>
                  <a:pt x="1064633" y="939132"/>
                </a:cubicBezTo>
                <a:cubicBezTo>
                  <a:pt x="1146999" y="939132"/>
                  <a:pt x="1224492" y="899817"/>
                  <a:pt x="1292114" y="830604"/>
                </a:cubicBezTo>
                <a:lnTo>
                  <a:pt x="1294771" y="827562"/>
                </a:lnTo>
                <a:lnTo>
                  <a:pt x="1297428" y="830604"/>
                </a:lnTo>
                <a:cubicBezTo>
                  <a:pt x="1331239" y="865211"/>
                  <a:pt x="1367516" y="892344"/>
                  <a:pt x="1405638" y="910823"/>
                </a:cubicBezTo>
                <a:lnTo>
                  <a:pt x="1426613" y="918385"/>
                </a:lnTo>
                <a:lnTo>
                  <a:pt x="1421397" y="879077"/>
                </a:lnTo>
                <a:cubicBezTo>
                  <a:pt x="1386171" y="672690"/>
                  <a:pt x="1302083" y="454027"/>
                  <a:pt x="1169479" y="249126"/>
                </a:cubicBezTo>
                <a:cubicBezTo>
                  <a:pt x="1136329" y="197901"/>
                  <a:pt x="1101323" y="149355"/>
                  <a:pt x="1064819" y="103640"/>
                </a:cubicBezTo>
                <a:lnTo>
                  <a:pt x="973156"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reeform 47"/>
          <p:cNvSpPr/>
          <p:nvPr/>
        </p:nvSpPr>
        <p:spPr>
          <a:xfrm rot="15639646" flipH="1">
            <a:off x="6739100" y="2017561"/>
            <a:ext cx="891300" cy="1500026"/>
          </a:xfrm>
          <a:custGeom>
            <a:avLst/>
            <a:gdLst>
              <a:gd name="connsiteX0" fmla="*/ 1342980 w 1984118"/>
              <a:gd name="connsiteY0" fmla="*/ 1727695 h 3339199"/>
              <a:gd name="connsiteX1" fmla="*/ 1495206 w 1984118"/>
              <a:gd name="connsiteY1" fmla="*/ 2653306 h 3339199"/>
              <a:gd name="connsiteX2" fmla="*/ 1594369 w 1984118"/>
              <a:gd name="connsiteY2" fmla="*/ 2724459 h 3339199"/>
              <a:gd name="connsiteX3" fmla="*/ 1665522 w 1984118"/>
              <a:gd name="connsiteY3" fmla="*/ 2625296 h 3339199"/>
              <a:gd name="connsiteX4" fmla="*/ 1513297 w 1984118"/>
              <a:gd name="connsiteY4" fmla="*/ 1699685 h 3339199"/>
              <a:gd name="connsiteX5" fmla="*/ 1414133 w 1984118"/>
              <a:gd name="connsiteY5" fmla="*/ 1628532 h 3339199"/>
              <a:gd name="connsiteX6" fmla="*/ 1342980 w 1984118"/>
              <a:gd name="connsiteY6" fmla="*/ 1727695 h 3339199"/>
              <a:gd name="connsiteX7" fmla="*/ 1089238 w 1984118"/>
              <a:gd name="connsiteY7" fmla="*/ 1045028 h 3339199"/>
              <a:gd name="connsiteX8" fmla="*/ 1236398 w 1984118"/>
              <a:gd name="connsiteY8" fmla="*/ 1224570 h 3339199"/>
              <a:gd name="connsiteX9" fmla="*/ 1283414 w 1984118"/>
              <a:gd name="connsiteY9" fmla="*/ 1238650 h 3339199"/>
              <a:gd name="connsiteX10" fmla="*/ 1336259 w 1984118"/>
              <a:gd name="connsiteY10" fmla="*/ 1281822 h 3339199"/>
              <a:gd name="connsiteX11" fmla="*/ 1522397 w 1984118"/>
              <a:gd name="connsiteY11" fmla="*/ 1508921 h 3339199"/>
              <a:gd name="connsiteX12" fmla="*/ 1558090 w 1984118"/>
              <a:gd name="connsiteY12" fmla="*/ 1651113 h 3339199"/>
              <a:gd name="connsiteX13" fmla="*/ 1552914 w 1984118"/>
              <a:gd name="connsiteY13" fmla="*/ 1665795 h 3339199"/>
              <a:gd name="connsiteX14" fmla="*/ 1594009 w 1984118"/>
              <a:gd name="connsiteY14" fmla="*/ 1915664 h 3339199"/>
              <a:gd name="connsiteX15" fmla="*/ 1599408 w 1984118"/>
              <a:gd name="connsiteY15" fmla="*/ 1912802 h 3339199"/>
              <a:gd name="connsiteX16" fmla="*/ 1637501 w 1984118"/>
              <a:gd name="connsiteY16" fmla="*/ 1881580 h 3339199"/>
              <a:gd name="connsiteX17" fmla="*/ 1681738 w 1984118"/>
              <a:gd name="connsiteY17" fmla="*/ 1435293 h 3339199"/>
              <a:gd name="connsiteX18" fmla="*/ 1439735 w 1984118"/>
              <a:gd name="connsiteY18" fmla="*/ 1140037 h 3339199"/>
              <a:gd name="connsiteX19" fmla="*/ 1104712 w 1984118"/>
              <a:gd name="connsiteY19" fmla="*/ 1036826 h 3339199"/>
              <a:gd name="connsiteX20" fmla="*/ 1155970 w 1984118"/>
              <a:gd name="connsiteY20" fmla="*/ 1871405 h 3339199"/>
              <a:gd name="connsiteX21" fmla="*/ 1198618 w 1984118"/>
              <a:gd name="connsiteY21" fmla="*/ 1913911 h 3339199"/>
              <a:gd name="connsiteX22" fmla="*/ 1250644 w 1984118"/>
              <a:gd name="connsiteY22" fmla="*/ 1948235 h 3339199"/>
              <a:gd name="connsiteX23" fmla="*/ 1338378 w 1984118"/>
              <a:gd name="connsiteY23" fmla="*/ 1974510 h 3339199"/>
              <a:gd name="connsiteX24" fmla="*/ 1304025 w 1984118"/>
              <a:gd name="connsiteY24" fmla="*/ 1765626 h 3339199"/>
              <a:gd name="connsiteX25" fmla="*/ 1294964 w 1984118"/>
              <a:gd name="connsiteY25" fmla="*/ 1761404 h 3339199"/>
              <a:gd name="connsiteX26" fmla="*/ 1256597 w 1984118"/>
              <a:gd name="connsiteY26" fmla="*/ 1726780 h 3339199"/>
              <a:gd name="connsiteX27" fmla="*/ 1255678 w 1984118"/>
              <a:gd name="connsiteY27" fmla="*/ 1725659 h 3339199"/>
              <a:gd name="connsiteX28" fmla="*/ 1247465 w 1984118"/>
              <a:gd name="connsiteY28" fmla="*/ 1743892 h 3339199"/>
              <a:gd name="connsiteX29" fmla="*/ 1243483 w 1984118"/>
              <a:gd name="connsiteY29" fmla="*/ 2696792 h 3339199"/>
              <a:gd name="connsiteX30" fmla="*/ 1305435 w 1984118"/>
              <a:gd name="connsiteY30" fmla="*/ 3073494 h 3339199"/>
              <a:gd name="connsiteX31" fmla="*/ 1669813 w 1984118"/>
              <a:gd name="connsiteY31" fmla="*/ 3334948 h 3339199"/>
              <a:gd name="connsiteX32" fmla="*/ 1718413 w 1984118"/>
              <a:gd name="connsiteY32" fmla="*/ 3326955 h 3339199"/>
              <a:gd name="connsiteX33" fmla="*/ 1979867 w 1984118"/>
              <a:gd name="connsiteY33" fmla="*/ 2962577 h 3339199"/>
              <a:gd name="connsiteX34" fmla="*/ 1917914 w 1984118"/>
              <a:gd name="connsiteY34" fmla="*/ 2585876 h 3339199"/>
              <a:gd name="connsiteX35" fmla="*/ 1679382 w 1984118"/>
              <a:gd name="connsiteY35" fmla="*/ 2328981 h 3339199"/>
              <a:gd name="connsiteX36" fmla="*/ 1661880 w 1984118"/>
              <a:gd name="connsiteY36" fmla="*/ 2328347 h 3339199"/>
              <a:gd name="connsiteX37" fmla="*/ 1699553 w 1984118"/>
              <a:gd name="connsiteY37" fmla="*/ 2557416 h 3339199"/>
              <a:gd name="connsiteX38" fmla="*/ 1733230 w 1984118"/>
              <a:gd name="connsiteY38" fmla="*/ 2593118 h 3339199"/>
              <a:gd name="connsiteX39" fmla="*/ 1757409 w 1984118"/>
              <a:gd name="connsiteY39" fmla="*/ 2656928 h 3339199"/>
              <a:gd name="connsiteX40" fmla="*/ 1805060 w 1984118"/>
              <a:gd name="connsiteY40" fmla="*/ 2946670 h 3339199"/>
              <a:gd name="connsiteX41" fmla="*/ 1727195 w 1984118"/>
              <a:gd name="connsiteY41" fmla="*/ 3119937 h 3339199"/>
              <a:gd name="connsiteX42" fmla="*/ 1663386 w 1984118"/>
              <a:gd name="connsiteY42" fmla="*/ 3144116 h 3339199"/>
              <a:gd name="connsiteX43" fmla="*/ 1595195 w 1984118"/>
              <a:gd name="connsiteY43" fmla="*/ 3141645 h 3339199"/>
              <a:gd name="connsiteX44" fmla="*/ 1465940 w 1984118"/>
              <a:gd name="connsiteY44" fmla="*/ 3002441 h 3339199"/>
              <a:gd name="connsiteX45" fmla="*/ 1418289 w 1984118"/>
              <a:gd name="connsiteY45" fmla="*/ 2712701 h 3339199"/>
              <a:gd name="connsiteX46" fmla="*/ 1420759 w 1984118"/>
              <a:gd name="connsiteY46" fmla="*/ 2644508 h 3339199"/>
              <a:gd name="connsiteX47" fmla="*/ 1441231 w 1984118"/>
              <a:gd name="connsiteY47" fmla="*/ 2599896 h 3339199"/>
              <a:gd name="connsiteX48" fmla="*/ 1403558 w 1984118"/>
              <a:gd name="connsiteY48" fmla="*/ 2370830 h 3339199"/>
              <a:gd name="connsiteX49" fmla="*/ 1387180 w 1984118"/>
              <a:gd name="connsiteY49" fmla="*/ 2377037 h 3339199"/>
              <a:gd name="connsiteX50" fmla="*/ 1243483 w 1984118"/>
              <a:gd name="connsiteY50" fmla="*/ 2696792 h 3339199"/>
              <a:gd name="connsiteX51" fmla="*/ 1042032 w 1984118"/>
              <a:gd name="connsiteY51" fmla="*/ 2243597 h 3339199"/>
              <a:gd name="connsiteX52" fmla="*/ 1111598 w 1984118"/>
              <a:gd name="connsiteY52" fmla="*/ 2243597 h 3339199"/>
              <a:gd name="connsiteX53" fmla="*/ 1094207 w 1984118"/>
              <a:gd name="connsiteY53" fmla="*/ 2039232 h 3339199"/>
              <a:gd name="connsiteX54" fmla="*/ 1059424 w 1984118"/>
              <a:gd name="connsiteY54" fmla="*/ 2039232 h 3339199"/>
              <a:gd name="connsiteX55" fmla="*/ 840610 w 1984118"/>
              <a:gd name="connsiteY55" fmla="*/ 1401849 h 3339199"/>
              <a:gd name="connsiteX56" fmla="*/ 911118 w 1984118"/>
              <a:gd name="connsiteY56" fmla="*/ 1573308 h 3339199"/>
              <a:gd name="connsiteX57" fmla="*/ 983921 w 1984118"/>
              <a:gd name="connsiteY57" fmla="*/ 1662131 h 3339199"/>
              <a:gd name="connsiteX58" fmla="*/ 1034764 w 1984118"/>
              <a:gd name="connsiteY58" fmla="*/ 1591272 h 3339199"/>
              <a:gd name="connsiteX59" fmla="*/ 1072825 w 1984118"/>
              <a:gd name="connsiteY59" fmla="*/ 1555872 h 3339199"/>
              <a:gd name="connsiteX60" fmla="*/ 1106329 w 1984118"/>
              <a:gd name="connsiteY60" fmla="*/ 1543446 h 3339199"/>
              <a:gd name="connsiteX61" fmla="*/ 1070459 w 1984118"/>
              <a:gd name="connsiteY61" fmla="*/ 1499683 h 3339199"/>
              <a:gd name="connsiteX62" fmla="*/ 1038502 w 1984118"/>
              <a:gd name="connsiteY62" fmla="*/ 1439390 h 3339199"/>
              <a:gd name="connsiteX63" fmla="*/ 1033925 w 1984118"/>
              <a:gd name="connsiteY63" fmla="*/ 1390519 h 3339199"/>
              <a:gd name="connsiteX64" fmla="*/ 886766 w 1984118"/>
              <a:gd name="connsiteY64" fmla="*/ 1210979 h 3339199"/>
              <a:gd name="connsiteX65" fmla="*/ 875686 w 1984118"/>
              <a:gd name="connsiteY65" fmla="*/ 1224543 h 3339199"/>
              <a:gd name="connsiteX66" fmla="*/ 840610 w 1984118"/>
              <a:gd name="connsiteY66" fmla="*/ 1401849 h 3339199"/>
              <a:gd name="connsiteX67" fmla="*/ 797305 w 1984118"/>
              <a:gd name="connsiteY67" fmla="*/ 2311737 h 3339199"/>
              <a:gd name="connsiteX68" fmla="*/ 920933 w 1984118"/>
              <a:gd name="connsiteY68" fmla="*/ 2358355 h 3339199"/>
              <a:gd name="connsiteX69" fmla="*/ 1026978 w 1984118"/>
              <a:gd name="connsiteY69" fmla="*/ 1983517 h 3339199"/>
              <a:gd name="connsiteX70" fmla="*/ 965164 w 1984118"/>
              <a:gd name="connsiteY70" fmla="*/ 1960207 h 3339199"/>
              <a:gd name="connsiteX71" fmla="*/ 496687 w 1984118"/>
              <a:gd name="connsiteY71" fmla="*/ 654018 h 3339199"/>
              <a:gd name="connsiteX72" fmla="*/ 512736 w 1984118"/>
              <a:gd name="connsiteY72" fmla="*/ 684298 h 3339199"/>
              <a:gd name="connsiteX73" fmla="*/ 1107373 w 1984118"/>
              <a:gd name="connsiteY73" fmla="*/ 1409788 h 3339199"/>
              <a:gd name="connsiteX74" fmla="*/ 1228827 w 1984118"/>
              <a:gd name="connsiteY74" fmla="*/ 1421827 h 3339199"/>
              <a:gd name="connsiteX75" fmla="*/ 1240866 w 1984118"/>
              <a:gd name="connsiteY75" fmla="*/ 1300372 h 3339199"/>
              <a:gd name="connsiteX76" fmla="*/ 646229 w 1984118"/>
              <a:gd name="connsiteY76" fmla="*/ 574882 h 3339199"/>
              <a:gd name="connsiteX77" fmla="*/ 524775 w 1984118"/>
              <a:gd name="connsiteY77" fmla="*/ 562843 h 3339199"/>
              <a:gd name="connsiteX78" fmla="*/ 496687 w 1984118"/>
              <a:gd name="connsiteY78" fmla="*/ 654018 h 3339199"/>
              <a:gd name="connsiteX79" fmla="*/ 640184 w 1984118"/>
              <a:gd name="connsiteY79" fmla="*/ 1624936 h 3339199"/>
              <a:gd name="connsiteX80" fmla="*/ 831045 w 1984118"/>
              <a:gd name="connsiteY80" fmla="*/ 1700019 h 3339199"/>
              <a:gd name="connsiteX81" fmla="*/ 846414 w 1984118"/>
              <a:gd name="connsiteY81" fmla="*/ 1668952 h 3339199"/>
              <a:gd name="connsiteX82" fmla="*/ 670922 w 1984118"/>
              <a:gd name="connsiteY82" fmla="*/ 1562802 h 3339199"/>
              <a:gd name="connsiteX83" fmla="*/ 470499 w 1984118"/>
              <a:gd name="connsiteY83" fmla="*/ 1813555 h 3339199"/>
              <a:gd name="connsiteX84" fmla="*/ 860000 w 1984118"/>
              <a:gd name="connsiteY84" fmla="*/ 1819087 h 3339199"/>
              <a:gd name="connsiteX85" fmla="*/ 866493 w 1984118"/>
              <a:gd name="connsiteY85" fmla="*/ 1753579 h 3339199"/>
              <a:gd name="connsiteX86" fmla="*/ 483485 w 1984118"/>
              <a:gd name="connsiteY86" fmla="*/ 1682538 h 3339199"/>
              <a:gd name="connsiteX87" fmla="*/ 1358 w 1984118"/>
              <a:gd name="connsiteY87" fmla="*/ 377915 h 3339199"/>
              <a:gd name="connsiteX88" fmla="*/ 71867 w 1984118"/>
              <a:gd name="connsiteY88" fmla="*/ 549375 h 3339199"/>
              <a:gd name="connsiteX89" fmla="*/ 313869 w 1984118"/>
              <a:gd name="connsiteY89" fmla="*/ 844632 h 3339199"/>
              <a:gd name="connsiteX90" fmla="*/ 648892 w 1984118"/>
              <a:gd name="connsiteY90" fmla="*/ 947843 h 3339199"/>
              <a:gd name="connsiteX91" fmla="*/ 664366 w 1984118"/>
              <a:gd name="connsiteY91" fmla="*/ 939641 h 3339199"/>
              <a:gd name="connsiteX92" fmla="*/ 517206 w 1984118"/>
              <a:gd name="connsiteY92" fmla="*/ 760098 h 3339199"/>
              <a:gd name="connsiteX93" fmla="*/ 470190 w 1984118"/>
              <a:gd name="connsiteY93" fmla="*/ 746018 h 3339199"/>
              <a:gd name="connsiteX94" fmla="*/ 417345 w 1984118"/>
              <a:gd name="connsiteY94" fmla="*/ 702846 h 3339199"/>
              <a:gd name="connsiteX95" fmla="*/ 231207 w 1984118"/>
              <a:gd name="connsiteY95" fmla="*/ 475748 h 3339199"/>
              <a:gd name="connsiteX96" fmla="*/ 212007 w 1984118"/>
              <a:gd name="connsiteY96" fmla="*/ 286762 h 3339199"/>
              <a:gd name="connsiteX97" fmla="*/ 255178 w 1984118"/>
              <a:gd name="connsiteY97" fmla="*/ 233918 h 3339199"/>
              <a:gd name="connsiteX98" fmla="*/ 315468 w 1984118"/>
              <a:gd name="connsiteY98" fmla="*/ 201962 h 3339199"/>
              <a:gd name="connsiteX99" fmla="*/ 497008 w 1984118"/>
              <a:gd name="connsiteY99" fmla="*/ 257889 h 3339199"/>
              <a:gd name="connsiteX100" fmla="*/ 683145 w 1984118"/>
              <a:gd name="connsiteY100" fmla="*/ 484986 h 3339199"/>
              <a:gd name="connsiteX101" fmla="*/ 715102 w 1984118"/>
              <a:gd name="connsiteY101" fmla="*/ 545278 h 3339199"/>
              <a:gd name="connsiteX102" fmla="*/ 719680 w 1984118"/>
              <a:gd name="connsiteY102" fmla="*/ 594149 h 3339199"/>
              <a:gd name="connsiteX103" fmla="*/ 866838 w 1984118"/>
              <a:gd name="connsiteY103" fmla="*/ 773689 h 3339199"/>
              <a:gd name="connsiteX104" fmla="*/ 877918 w 1984118"/>
              <a:gd name="connsiteY104" fmla="*/ 760125 h 3339199"/>
              <a:gd name="connsiteX105" fmla="*/ 842486 w 1984118"/>
              <a:gd name="connsiteY105" fmla="*/ 411360 h 3339199"/>
              <a:gd name="connsiteX106" fmla="*/ 600483 w 1984118"/>
              <a:gd name="connsiteY106" fmla="*/ 116103 h 3339199"/>
              <a:gd name="connsiteX107" fmla="*/ 154196 w 1984118"/>
              <a:gd name="connsiteY107" fmla="*/ 71866 h 3339199"/>
              <a:gd name="connsiteX108" fmla="*/ 116103 w 1984118"/>
              <a:gd name="connsiteY108" fmla="*/ 103088 h 3339199"/>
              <a:gd name="connsiteX109" fmla="*/ 1358 w 1984118"/>
              <a:gd name="connsiteY109" fmla="*/ 377915 h 3339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1984118" h="3339199">
                <a:moveTo>
                  <a:pt x="1342980" y="1727695"/>
                </a:moveTo>
                <a:lnTo>
                  <a:pt x="1495206" y="2653306"/>
                </a:lnTo>
                <a:cubicBezTo>
                  <a:pt x="1502941" y="2700338"/>
                  <a:pt x="1547338" y="2732194"/>
                  <a:pt x="1594369" y="2724459"/>
                </a:cubicBezTo>
                <a:cubicBezTo>
                  <a:pt x="1641400" y="2716725"/>
                  <a:pt x="1673257" y="2672328"/>
                  <a:pt x="1665522" y="2625296"/>
                </a:cubicBezTo>
                <a:lnTo>
                  <a:pt x="1513297" y="1699685"/>
                </a:lnTo>
                <a:cubicBezTo>
                  <a:pt x="1505562" y="1652654"/>
                  <a:pt x="1461165" y="1620798"/>
                  <a:pt x="1414133" y="1628532"/>
                </a:cubicBezTo>
                <a:cubicBezTo>
                  <a:pt x="1367102" y="1636267"/>
                  <a:pt x="1335246" y="1680664"/>
                  <a:pt x="1342980" y="1727695"/>
                </a:cubicBezTo>
                <a:close/>
                <a:moveTo>
                  <a:pt x="1089238" y="1045028"/>
                </a:moveTo>
                <a:lnTo>
                  <a:pt x="1236398" y="1224570"/>
                </a:lnTo>
                <a:lnTo>
                  <a:pt x="1283414" y="1238650"/>
                </a:lnTo>
                <a:cubicBezTo>
                  <a:pt x="1303172" y="1249040"/>
                  <a:pt x="1321219" y="1263472"/>
                  <a:pt x="1336259" y="1281822"/>
                </a:cubicBezTo>
                <a:lnTo>
                  <a:pt x="1522397" y="1508921"/>
                </a:lnTo>
                <a:cubicBezTo>
                  <a:pt x="1556238" y="1550208"/>
                  <a:pt x="1567646" y="1602529"/>
                  <a:pt x="1558090" y="1651113"/>
                </a:cubicBezTo>
                <a:lnTo>
                  <a:pt x="1552914" y="1665795"/>
                </a:lnTo>
                <a:lnTo>
                  <a:pt x="1594009" y="1915664"/>
                </a:lnTo>
                <a:lnTo>
                  <a:pt x="1599408" y="1912802"/>
                </a:lnTo>
                <a:lnTo>
                  <a:pt x="1637501" y="1881580"/>
                </a:lnTo>
                <a:cubicBezTo>
                  <a:pt x="1772955" y="1770557"/>
                  <a:pt x="1792761" y="1570748"/>
                  <a:pt x="1681738" y="1435293"/>
                </a:cubicBezTo>
                <a:lnTo>
                  <a:pt x="1439735" y="1140037"/>
                </a:lnTo>
                <a:cubicBezTo>
                  <a:pt x="1356467" y="1038446"/>
                  <a:pt x="1223258" y="1001907"/>
                  <a:pt x="1104712" y="1036826"/>
                </a:cubicBezTo>
                <a:close/>
                <a:moveTo>
                  <a:pt x="1155970" y="1871405"/>
                </a:moveTo>
                <a:lnTo>
                  <a:pt x="1198618" y="1913911"/>
                </a:lnTo>
                <a:cubicBezTo>
                  <a:pt x="1214972" y="1927199"/>
                  <a:pt x="1232413" y="1938650"/>
                  <a:pt x="1250644" y="1948235"/>
                </a:cubicBezTo>
                <a:lnTo>
                  <a:pt x="1338378" y="1974510"/>
                </a:lnTo>
                <a:lnTo>
                  <a:pt x="1304025" y="1765626"/>
                </a:lnTo>
                <a:lnTo>
                  <a:pt x="1294964" y="1761404"/>
                </a:lnTo>
                <a:cubicBezTo>
                  <a:pt x="1280848" y="1752102"/>
                  <a:pt x="1267877" y="1740542"/>
                  <a:pt x="1256597" y="1726780"/>
                </a:cubicBezTo>
                <a:lnTo>
                  <a:pt x="1255678" y="1725659"/>
                </a:lnTo>
                <a:lnTo>
                  <a:pt x="1247465" y="1743892"/>
                </a:lnTo>
                <a:close/>
                <a:moveTo>
                  <a:pt x="1243483" y="2696792"/>
                </a:moveTo>
                <a:lnTo>
                  <a:pt x="1305435" y="3073494"/>
                </a:lnTo>
                <a:cubicBezTo>
                  <a:pt x="1333857" y="3246313"/>
                  <a:pt x="1496994" y="3363369"/>
                  <a:pt x="1669813" y="3334948"/>
                </a:cubicBezTo>
                <a:lnTo>
                  <a:pt x="1718413" y="3326955"/>
                </a:lnTo>
                <a:cubicBezTo>
                  <a:pt x="1891231" y="3298533"/>
                  <a:pt x="2008288" y="3135396"/>
                  <a:pt x="1979867" y="2962577"/>
                </a:cubicBezTo>
                <a:lnTo>
                  <a:pt x="1917914" y="2585876"/>
                </a:lnTo>
                <a:cubicBezTo>
                  <a:pt x="1896598" y="2456262"/>
                  <a:pt x="1799505" y="2358014"/>
                  <a:pt x="1679382" y="2328981"/>
                </a:cubicBezTo>
                <a:lnTo>
                  <a:pt x="1661880" y="2328347"/>
                </a:lnTo>
                <a:lnTo>
                  <a:pt x="1699553" y="2557416"/>
                </a:lnTo>
                <a:lnTo>
                  <a:pt x="1733230" y="2593118"/>
                </a:lnTo>
                <a:cubicBezTo>
                  <a:pt x="1745146" y="2611994"/>
                  <a:pt x="1753559" y="2633517"/>
                  <a:pt x="1757409" y="2656928"/>
                </a:cubicBezTo>
                <a:lnTo>
                  <a:pt x="1805060" y="2946670"/>
                </a:lnTo>
                <a:cubicBezTo>
                  <a:pt x="1816611" y="3016905"/>
                  <a:pt x="1783819" y="3084188"/>
                  <a:pt x="1727195" y="3119937"/>
                </a:cubicBezTo>
                <a:lnTo>
                  <a:pt x="1663386" y="3144116"/>
                </a:lnTo>
                <a:lnTo>
                  <a:pt x="1595195" y="3141645"/>
                </a:lnTo>
                <a:cubicBezTo>
                  <a:pt x="1530103" y="3125914"/>
                  <a:pt x="1477491" y="3072676"/>
                  <a:pt x="1465940" y="3002441"/>
                </a:cubicBezTo>
                <a:lnTo>
                  <a:pt x="1418289" y="2712701"/>
                </a:lnTo>
                <a:cubicBezTo>
                  <a:pt x="1414439" y="2689289"/>
                  <a:pt x="1415515" y="2666206"/>
                  <a:pt x="1420759" y="2644508"/>
                </a:cubicBezTo>
                <a:lnTo>
                  <a:pt x="1441231" y="2599896"/>
                </a:lnTo>
                <a:lnTo>
                  <a:pt x="1403558" y="2370830"/>
                </a:lnTo>
                <a:lnTo>
                  <a:pt x="1387180" y="2377037"/>
                </a:lnTo>
                <a:cubicBezTo>
                  <a:pt x="1282682" y="2443010"/>
                  <a:pt x="1222167" y="2567178"/>
                  <a:pt x="1243483" y="2696792"/>
                </a:cubicBezTo>
                <a:close/>
                <a:moveTo>
                  <a:pt x="1042032" y="2243597"/>
                </a:moveTo>
                <a:lnTo>
                  <a:pt x="1111598" y="2243597"/>
                </a:lnTo>
                <a:lnTo>
                  <a:pt x="1094207" y="2039232"/>
                </a:lnTo>
                <a:lnTo>
                  <a:pt x="1059424" y="2039232"/>
                </a:lnTo>
                <a:close/>
                <a:moveTo>
                  <a:pt x="840610" y="1401849"/>
                </a:moveTo>
                <a:cubicBezTo>
                  <a:pt x="846249" y="1462668"/>
                  <a:pt x="869485" y="1522513"/>
                  <a:pt x="911118" y="1573308"/>
                </a:cubicBezTo>
                <a:lnTo>
                  <a:pt x="983921" y="1662131"/>
                </a:lnTo>
                <a:lnTo>
                  <a:pt x="1034764" y="1591272"/>
                </a:lnTo>
                <a:cubicBezTo>
                  <a:pt x="1045301" y="1576589"/>
                  <a:pt x="1058314" y="1564735"/>
                  <a:pt x="1072825" y="1555872"/>
                </a:cubicBezTo>
                <a:lnTo>
                  <a:pt x="1106329" y="1543446"/>
                </a:lnTo>
                <a:lnTo>
                  <a:pt x="1070459" y="1499683"/>
                </a:lnTo>
                <a:cubicBezTo>
                  <a:pt x="1055419" y="1481333"/>
                  <a:pt x="1044809" y="1460804"/>
                  <a:pt x="1038502" y="1439390"/>
                </a:cubicBezTo>
                <a:lnTo>
                  <a:pt x="1033925" y="1390519"/>
                </a:lnTo>
                <a:lnTo>
                  <a:pt x="886766" y="1210979"/>
                </a:lnTo>
                <a:lnTo>
                  <a:pt x="875686" y="1224543"/>
                </a:lnTo>
                <a:cubicBezTo>
                  <a:pt x="846930" y="1279236"/>
                  <a:pt x="834971" y="1341028"/>
                  <a:pt x="840610" y="1401849"/>
                </a:cubicBezTo>
                <a:close/>
                <a:moveTo>
                  <a:pt x="797305" y="2311737"/>
                </a:moveTo>
                <a:lnTo>
                  <a:pt x="920933" y="2358355"/>
                </a:lnTo>
                <a:lnTo>
                  <a:pt x="1026978" y="1983517"/>
                </a:lnTo>
                <a:lnTo>
                  <a:pt x="965164" y="1960207"/>
                </a:lnTo>
                <a:close/>
                <a:moveTo>
                  <a:pt x="496687" y="654018"/>
                </a:moveTo>
                <a:cubicBezTo>
                  <a:pt x="499855" y="664771"/>
                  <a:pt x="505183" y="675082"/>
                  <a:pt x="512736" y="684298"/>
                </a:cubicBezTo>
                <a:lnTo>
                  <a:pt x="1107373" y="1409788"/>
                </a:lnTo>
                <a:cubicBezTo>
                  <a:pt x="1137587" y="1446650"/>
                  <a:pt x="1191965" y="1452040"/>
                  <a:pt x="1228827" y="1421827"/>
                </a:cubicBezTo>
                <a:cubicBezTo>
                  <a:pt x="1265690" y="1391612"/>
                  <a:pt x="1271080" y="1337235"/>
                  <a:pt x="1240866" y="1300372"/>
                </a:cubicBezTo>
                <a:lnTo>
                  <a:pt x="646229" y="574882"/>
                </a:lnTo>
                <a:cubicBezTo>
                  <a:pt x="616015" y="538020"/>
                  <a:pt x="561638" y="532629"/>
                  <a:pt x="524775" y="562843"/>
                </a:cubicBezTo>
                <a:cubicBezTo>
                  <a:pt x="497128" y="585504"/>
                  <a:pt x="487184" y="621756"/>
                  <a:pt x="496687" y="654018"/>
                </a:cubicBezTo>
                <a:close/>
                <a:moveTo>
                  <a:pt x="640184" y="1624936"/>
                </a:moveTo>
                <a:lnTo>
                  <a:pt x="831045" y="1700019"/>
                </a:lnTo>
                <a:lnTo>
                  <a:pt x="846414" y="1668952"/>
                </a:lnTo>
                <a:lnTo>
                  <a:pt x="670922" y="1562802"/>
                </a:lnTo>
                <a:close/>
                <a:moveTo>
                  <a:pt x="470499" y="1813555"/>
                </a:moveTo>
                <a:lnTo>
                  <a:pt x="860000" y="1819087"/>
                </a:lnTo>
                <a:lnTo>
                  <a:pt x="866493" y="1753579"/>
                </a:lnTo>
                <a:lnTo>
                  <a:pt x="483485" y="1682538"/>
                </a:lnTo>
                <a:close/>
                <a:moveTo>
                  <a:pt x="1358" y="377915"/>
                </a:moveTo>
                <a:cubicBezTo>
                  <a:pt x="6997" y="438734"/>
                  <a:pt x="30233" y="498580"/>
                  <a:pt x="71867" y="549375"/>
                </a:cubicBezTo>
                <a:lnTo>
                  <a:pt x="313869" y="844632"/>
                </a:lnTo>
                <a:cubicBezTo>
                  <a:pt x="397137" y="946223"/>
                  <a:pt x="530346" y="982761"/>
                  <a:pt x="648892" y="947843"/>
                </a:cubicBezTo>
                <a:lnTo>
                  <a:pt x="664366" y="939641"/>
                </a:lnTo>
                <a:lnTo>
                  <a:pt x="517206" y="760098"/>
                </a:lnTo>
                <a:lnTo>
                  <a:pt x="470190" y="746018"/>
                </a:lnTo>
                <a:cubicBezTo>
                  <a:pt x="450432" y="735629"/>
                  <a:pt x="432385" y="721196"/>
                  <a:pt x="417345" y="702846"/>
                </a:cubicBezTo>
                <a:lnTo>
                  <a:pt x="231207" y="475748"/>
                </a:lnTo>
                <a:cubicBezTo>
                  <a:pt x="186086" y="420699"/>
                  <a:pt x="180844" y="346033"/>
                  <a:pt x="212007" y="286762"/>
                </a:cubicBezTo>
                <a:lnTo>
                  <a:pt x="255178" y="233918"/>
                </a:lnTo>
                <a:lnTo>
                  <a:pt x="315468" y="201962"/>
                </a:lnTo>
                <a:cubicBezTo>
                  <a:pt x="379705" y="183040"/>
                  <a:pt x="451887" y="202839"/>
                  <a:pt x="497008" y="257889"/>
                </a:cubicBezTo>
                <a:lnTo>
                  <a:pt x="683145" y="484986"/>
                </a:lnTo>
                <a:cubicBezTo>
                  <a:pt x="698185" y="503335"/>
                  <a:pt x="708795" y="523865"/>
                  <a:pt x="715102" y="545278"/>
                </a:cubicBezTo>
                <a:lnTo>
                  <a:pt x="719680" y="594149"/>
                </a:lnTo>
                <a:lnTo>
                  <a:pt x="866838" y="773689"/>
                </a:lnTo>
                <a:lnTo>
                  <a:pt x="877918" y="760125"/>
                </a:lnTo>
                <a:cubicBezTo>
                  <a:pt x="935430" y="650741"/>
                  <a:pt x="925753" y="512951"/>
                  <a:pt x="842486" y="411360"/>
                </a:cubicBezTo>
                <a:lnTo>
                  <a:pt x="600483" y="116103"/>
                </a:lnTo>
                <a:cubicBezTo>
                  <a:pt x="489460" y="-19352"/>
                  <a:pt x="289650" y="-39157"/>
                  <a:pt x="154196" y="71866"/>
                </a:cubicBezTo>
                <a:lnTo>
                  <a:pt x="116103" y="103088"/>
                </a:lnTo>
                <a:cubicBezTo>
                  <a:pt x="31444" y="172478"/>
                  <a:pt x="-8039" y="276549"/>
                  <a:pt x="1358" y="37791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reeform 48"/>
          <p:cNvSpPr/>
          <p:nvPr/>
        </p:nvSpPr>
        <p:spPr>
          <a:xfrm>
            <a:off x="6482382" y="2506994"/>
            <a:ext cx="1703637" cy="1261848"/>
          </a:xfrm>
          <a:custGeom>
            <a:avLst/>
            <a:gdLst>
              <a:gd name="connsiteX0" fmla="*/ 111458 w 2574905"/>
              <a:gd name="connsiteY0" fmla="*/ 291 h 1907177"/>
              <a:gd name="connsiteX1" fmla="*/ 177914 w 2574905"/>
              <a:gd name="connsiteY1" fmla="*/ 15650 h 1907177"/>
              <a:gd name="connsiteX2" fmla="*/ 338916 w 2574905"/>
              <a:gd name="connsiteY2" fmla="*/ 108605 h 1907177"/>
              <a:gd name="connsiteX3" fmla="*/ 338917 w 2574905"/>
              <a:gd name="connsiteY3" fmla="*/ 108603 h 1907177"/>
              <a:gd name="connsiteX4" fmla="*/ 350570 w 2574905"/>
              <a:gd name="connsiteY4" fmla="*/ 115332 h 1907177"/>
              <a:gd name="connsiteX5" fmla="*/ 385315 w 2574905"/>
              <a:gd name="connsiteY5" fmla="*/ 145978 h 1907177"/>
              <a:gd name="connsiteX6" fmla="*/ 399928 w 2574905"/>
              <a:gd name="connsiteY6" fmla="*/ 175925 h 1907177"/>
              <a:gd name="connsiteX7" fmla="*/ 524463 w 2574905"/>
              <a:gd name="connsiteY7" fmla="*/ 247827 h 1907177"/>
              <a:gd name="connsiteX8" fmla="*/ 524464 w 2574905"/>
              <a:gd name="connsiteY8" fmla="*/ 247827 h 1907177"/>
              <a:gd name="connsiteX9" fmla="*/ 536427 w 2574905"/>
              <a:gd name="connsiteY9" fmla="*/ 254735 h 1907177"/>
              <a:gd name="connsiteX10" fmla="*/ 540217 w 2574905"/>
              <a:gd name="connsiteY10" fmla="*/ 243464 h 1907177"/>
              <a:gd name="connsiteX11" fmla="*/ 520025 w 2574905"/>
              <a:gd name="connsiteY11" fmla="*/ 122422 h 1907177"/>
              <a:gd name="connsiteX12" fmla="*/ 495814 w 2574905"/>
              <a:gd name="connsiteY12" fmla="*/ 86963 h 1907177"/>
              <a:gd name="connsiteX13" fmla="*/ 790798 w 2574905"/>
              <a:gd name="connsiteY13" fmla="*/ 342851 h 1907177"/>
              <a:gd name="connsiteX14" fmla="*/ 750582 w 2574905"/>
              <a:gd name="connsiteY14" fmla="*/ 364918 h 1907177"/>
              <a:gd name="connsiteX15" fmla="*/ 742716 w 2574905"/>
              <a:gd name="connsiteY15" fmla="*/ 373837 h 1907177"/>
              <a:gd name="connsiteX16" fmla="*/ 753060 w 2574905"/>
              <a:gd name="connsiteY16" fmla="*/ 379809 h 1907177"/>
              <a:gd name="connsiteX17" fmla="*/ 753060 w 2574905"/>
              <a:gd name="connsiteY17" fmla="*/ 379807 h 1907177"/>
              <a:gd name="connsiteX18" fmla="*/ 879215 w 2574905"/>
              <a:gd name="connsiteY18" fmla="*/ 452643 h 1907177"/>
              <a:gd name="connsiteX19" fmla="*/ 912459 w 2574905"/>
              <a:gd name="connsiteY19" fmla="*/ 450325 h 1907177"/>
              <a:gd name="connsiteX20" fmla="*/ 945074 w 2574905"/>
              <a:gd name="connsiteY20" fmla="*/ 461291 h 1907177"/>
              <a:gd name="connsiteX21" fmla="*/ 956375 w 2574905"/>
              <a:gd name="connsiteY21" fmla="*/ 465091 h 1907177"/>
              <a:gd name="connsiteX22" fmla="*/ 989646 w 2574905"/>
              <a:gd name="connsiteY22" fmla="*/ 484301 h 1907177"/>
              <a:gd name="connsiteX23" fmla="*/ 994279 w 2574905"/>
              <a:gd name="connsiteY23" fmla="*/ 460486 h 1907177"/>
              <a:gd name="connsiteX24" fmla="*/ 1013802 w 2574905"/>
              <a:gd name="connsiteY24" fmla="*/ 431086 h 1907177"/>
              <a:gd name="connsiteX25" fmla="*/ 1013803 w 2574905"/>
              <a:gd name="connsiteY25" fmla="*/ 431086 h 1907177"/>
              <a:gd name="connsiteX26" fmla="*/ 1053510 w 2574905"/>
              <a:gd name="connsiteY26" fmla="*/ 391379 h 1907177"/>
              <a:gd name="connsiteX27" fmla="*/ 1188114 w 2574905"/>
              <a:gd name="connsiteY27" fmla="*/ 508143 h 1907177"/>
              <a:gd name="connsiteX28" fmla="*/ 1159189 w 2574905"/>
              <a:gd name="connsiteY28" fmla="*/ 537066 h 1907177"/>
              <a:gd name="connsiteX29" fmla="*/ 1139486 w 2574905"/>
              <a:gd name="connsiteY29" fmla="*/ 556770 h 1907177"/>
              <a:gd name="connsiteX30" fmla="*/ 1128177 w 2574905"/>
              <a:gd name="connsiteY30" fmla="*/ 564282 h 1907177"/>
              <a:gd name="connsiteX31" fmla="*/ 1129029 w 2574905"/>
              <a:gd name="connsiteY31" fmla="*/ 564774 h 1907177"/>
              <a:gd name="connsiteX32" fmla="*/ 1156452 w 2574905"/>
              <a:gd name="connsiteY32" fmla="*/ 586663 h 1907177"/>
              <a:gd name="connsiteX33" fmla="*/ 1160280 w 2574905"/>
              <a:gd name="connsiteY33" fmla="*/ 592268 h 1907177"/>
              <a:gd name="connsiteX34" fmla="*/ 1236608 w 2574905"/>
              <a:gd name="connsiteY34" fmla="*/ 592269 h 1907177"/>
              <a:gd name="connsiteX35" fmla="*/ 1285489 w 2574905"/>
              <a:gd name="connsiteY35" fmla="*/ 592268 h 1907177"/>
              <a:gd name="connsiteX36" fmla="*/ 1285491 w 2574905"/>
              <a:gd name="connsiteY36" fmla="*/ 592269 h 1907177"/>
              <a:gd name="connsiteX37" fmla="*/ 1304005 w 2574905"/>
              <a:gd name="connsiteY37" fmla="*/ 592268 h 1907177"/>
              <a:gd name="connsiteX38" fmla="*/ 1276736 w 2574905"/>
              <a:gd name="connsiteY38" fmla="*/ 536386 h 1907177"/>
              <a:gd name="connsiteX39" fmla="*/ 1252660 w 2574905"/>
              <a:gd name="connsiteY39" fmla="*/ 510345 h 1907177"/>
              <a:gd name="connsiteX40" fmla="*/ 1382004 w 2574905"/>
              <a:gd name="connsiteY40" fmla="*/ 622546 h 1907177"/>
              <a:gd name="connsiteX41" fmla="*/ 1139157 w 2574905"/>
              <a:gd name="connsiteY41" fmla="*/ 622546 h 1907177"/>
              <a:gd name="connsiteX42" fmla="*/ 1118122 w 2574905"/>
              <a:gd name="connsiteY42" fmla="*/ 626794 h 1907177"/>
              <a:gd name="connsiteX43" fmla="*/ 1118123 w 2574905"/>
              <a:gd name="connsiteY43" fmla="*/ 626795 h 1907177"/>
              <a:gd name="connsiteX44" fmla="*/ 1116349 w 2574905"/>
              <a:gd name="connsiteY44" fmla="*/ 627152 h 1907177"/>
              <a:gd name="connsiteX45" fmla="*/ 1095979 w 2574905"/>
              <a:gd name="connsiteY45" fmla="*/ 643928 h 1907177"/>
              <a:gd name="connsiteX46" fmla="*/ 1090219 w 2574905"/>
              <a:gd name="connsiteY46" fmla="*/ 657830 h 1907177"/>
              <a:gd name="connsiteX47" fmla="*/ 1080563 w 2574905"/>
              <a:gd name="connsiteY47" fmla="*/ 681141 h 1907177"/>
              <a:gd name="connsiteX48" fmla="*/ 1139160 w 2574905"/>
              <a:gd name="connsiteY48" fmla="*/ 739736 h 1907177"/>
              <a:gd name="connsiteX49" fmla="*/ 1455090 w 2574905"/>
              <a:gd name="connsiteY49" fmla="*/ 739736 h 1907177"/>
              <a:gd name="connsiteX50" fmla="*/ 1776048 w 2574905"/>
              <a:gd name="connsiteY50" fmla="*/ 739736 h 1907177"/>
              <a:gd name="connsiteX51" fmla="*/ 1834644 w 2574905"/>
              <a:gd name="connsiteY51" fmla="*/ 681141 h 1907177"/>
              <a:gd name="connsiteX52" fmla="*/ 1776047 w 2574905"/>
              <a:gd name="connsiteY52" fmla="*/ 622546 h 1907177"/>
              <a:gd name="connsiteX53" fmla="*/ 1605741 w 2574905"/>
              <a:gd name="connsiteY53" fmla="*/ 622546 h 1907177"/>
              <a:gd name="connsiteX54" fmla="*/ 1605742 w 2574905"/>
              <a:gd name="connsiteY54" fmla="*/ 622545 h 1907177"/>
              <a:gd name="connsiteX55" fmla="*/ 1515457 w 2574905"/>
              <a:gd name="connsiteY55" fmla="*/ 622545 h 1907177"/>
              <a:gd name="connsiteX56" fmla="*/ 1515458 w 2574905"/>
              <a:gd name="connsiteY56" fmla="*/ 622546 h 1907177"/>
              <a:gd name="connsiteX57" fmla="*/ 1425667 w 2574905"/>
              <a:gd name="connsiteY57" fmla="*/ 622547 h 1907177"/>
              <a:gd name="connsiteX58" fmla="*/ 1047572 w 2574905"/>
              <a:gd name="connsiteY58" fmla="*/ 294562 h 1907177"/>
              <a:gd name="connsiteX59" fmla="*/ 1064212 w 2574905"/>
              <a:gd name="connsiteY59" fmla="*/ 282622 h 1907177"/>
              <a:gd name="connsiteX60" fmla="*/ 1000543 w 2574905"/>
              <a:gd name="connsiteY60" fmla="*/ 175875 h 1907177"/>
              <a:gd name="connsiteX61" fmla="*/ 1085687 w 2574905"/>
              <a:gd name="connsiteY61" fmla="*/ 249735 h 1907177"/>
              <a:gd name="connsiteX62" fmla="*/ 1104000 w 2574905"/>
              <a:gd name="connsiteY62" fmla="*/ 300469 h 1907177"/>
              <a:gd name="connsiteX63" fmla="*/ 1124739 w 2574905"/>
              <a:gd name="connsiteY63" fmla="*/ 294912 h 1907177"/>
              <a:gd name="connsiteX64" fmla="*/ 1124738 w 2574905"/>
              <a:gd name="connsiteY64" fmla="*/ 294911 h 1907177"/>
              <a:gd name="connsiteX65" fmla="*/ 1147172 w 2574905"/>
              <a:gd name="connsiteY65" fmla="*/ 288900 h 1907177"/>
              <a:gd name="connsiteX66" fmla="*/ 1100749 w 2574905"/>
              <a:gd name="connsiteY66" fmla="*/ 29670 h 1907177"/>
              <a:gd name="connsiteX67" fmla="*/ 1369533 w 2574905"/>
              <a:gd name="connsiteY67" fmla="*/ 262832 h 1907177"/>
              <a:gd name="connsiteX68" fmla="*/ 1253303 w 2574905"/>
              <a:gd name="connsiteY68" fmla="*/ 343807 h 1907177"/>
              <a:gd name="connsiteX69" fmla="*/ 1275730 w 2574905"/>
              <a:gd name="connsiteY69" fmla="*/ 382651 h 1907177"/>
              <a:gd name="connsiteX70" fmla="*/ 1426246 w 2574905"/>
              <a:gd name="connsiteY70" fmla="*/ 312030 h 1907177"/>
              <a:gd name="connsiteX71" fmla="*/ 1515170 w 2574905"/>
              <a:gd name="connsiteY71" fmla="*/ 270306 h 1907177"/>
              <a:gd name="connsiteX72" fmla="*/ 1475980 w 2574905"/>
              <a:gd name="connsiteY72" fmla="*/ 202428 h 1907177"/>
              <a:gd name="connsiteX73" fmla="*/ 1762890 w 2574905"/>
              <a:gd name="connsiteY73" fmla="*/ 451312 h 1907177"/>
              <a:gd name="connsiteX74" fmla="*/ 1713420 w 2574905"/>
              <a:gd name="connsiteY74" fmla="*/ 458791 h 1907177"/>
              <a:gd name="connsiteX75" fmla="*/ 1611304 w 2574905"/>
              <a:gd name="connsiteY75" fmla="*/ 527463 h 1907177"/>
              <a:gd name="connsiteX76" fmla="*/ 1605206 w 2574905"/>
              <a:gd name="connsiteY76" fmla="*/ 537512 h 1907177"/>
              <a:gd name="connsiteX77" fmla="*/ 1579057 w 2574905"/>
              <a:gd name="connsiteY77" fmla="*/ 580613 h 1907177"/>
              <a:gd name="connsiteX78" fmla="*/ 1576703 w 2574905"/>
              <a:gd name="connsiteY78" fmla="*/ 592268 h 1907177"/>
              <a:gd name="connsiteX79" fmla="*/ 1734318 w 2574905"/>
              <a:gd name="connsiteY79" fmla="*/ 592269 h 1907177"/>
              <a:gd name="connsiteX80" fmla="*/ 1742749 w 2574905"/>
              <a:gd name="connsiteY80" fmla="*/ 586585 h 1907177"/>
              <a:gd name="connsiteX81" fmla="*/ 1742749 w 2574905"/>
              <a:gd name="connsiteY81" fmla="*/ 586586 h 1907177"/>
              <a:gd name="connsiteX82" fmla="*/ 1761951 w 2574905"/>
              <a:gd name="connsiteY82" fmla="*/ 573639 h 1907177"/>
              <a:gd name="connsiteX83" fmla="*/ 1807364 w 2574905"/>
              <a:gd name="connsiteY83" fmla="*/ 564471 h 1907177"/>
              <a:gd name="connsiteX84" fmla="*/ 2006729 w 2574905"/>
              <a:gd name="connsiteY84" fmla="*/ 564471 h 1907177"/>
              <a:gd name="connsiteX85" fmla="*/ 2114229 w 2574905"/>
              <a:gd name="connsiteY85" fmla="*/ 635730 h 1907177"/>
              <a:gd name="connsiteX86" fmla="*/ 2123398 w 2574905"/>
              <a:gd name="connsiteY86" fmla="*/ 681142 h 1907177"/>
              <a:gd name="connsiteX87" fmla="*/ 2114230 w 2574905"/>
              <a:gd name="connsiteY87" fmla="*/ 726554 h 1907177"/>
              <a:gd name="connsiteX88" fmla="*/ 2006729 w 2574905"/>
              <a:gd name="connsiteY88" fmla="*/ 797811 h 1907177"/>
              <a:gd name="connsiteX89" fmla="*/ 1807363 w 2574905"/>
              <a:gd name="connsiteY89" fmla="*/ 797811 h 1907177"/>
              <a:gd name="connsiteX90" fmla="*/ 1761951 w 2574905"/>
              <a:gd name="connsiteY90" fmla="*/ 788643 h 1907177"/>
              <a:gd name="connsiteX91" fmla="*/ 1734321 w 2574905"/>
              <a:gd name="connsiteY91" fmla="*/ 770014 h 1907177"/>
              <a:gd name="connsiteX92" fmla="*/ 1576704 w 2574905"/>
              <a:gd name="connsiteY92" fmla="*/ 770014 h 1907177"/>
              <a:gd name="connsiteX93" fmla="*/ 1579058 w 2574905"/>
              <a:gd name="connsiteY93" fmla="*/ 781671 h 1907177"/>
              <a:gd name="connsiteX94" fmla="*/ 1777446 w 2574905"/>
              <a:gd name="connsiteY94" fmla="*/ 913171 h 1907177"/>
              <a:gd name="connsiteX95" fmla="*/ 2036645 w 2574905"/>
              <a:gd name="connsiteY95" fmla="*/ 913172 h 1907177"/>
              <a:gd name="connsiteX96" fmla="*/ 2251955 w 2574905"/>
              <a:gd name="connsiteY96" fmla="*/ 697862 h 1907177"/>
              <a:gd name="connsiteX97" fmla="*/ 2251956 w 2574905"/>
              <a:gd name="connsiteY97" fmla="*/ 664421 h 1907177"/>
              <a:gd name="connsiteX98" fmla="*/ 2235034 w 2574905"/>
              <a:gd name="connsiteY98" fmla="*/ 580613 h 1907177"/>
              <a:gd name="connsiteX99" fmla="*/ 2200214 w 2574905"/>
              <a:gd name="connsiteY99" fmla="*/ 528969 h 1907177"/>
              <a:gd name="connsiteX100" fmla="*/ 2574905 w 2574905"/>
              <a:gd name="connsiteY100" fmla="*/ 854001 h 1907177"/>
              <a:gd name="connsiteX101" fmla="*/ 2574905 w 2574905"/>
              <a:gd name="connsiteY101" fmla="*/ 1907177 h 1907177"/>
              <a:gd name="connsiteX102" fmla="*/ 1834772 w 2574905"/>
              <a:gd name="connsiteY102" fmla="*/ 1907177 h 1907177"/>
              <a:gd name="connsiteX103" fmla="*/ 2 w 2574905"/>
              <a:gd name="connsiteY103" fmla="*/ 315576 h 1907177"/>
              <a:gd name="connsiteX104" fmla="*/ 8 w 2574905"/>
              <a:gd name="connsiteY104" fmla="*/ 315579 h 1907177"/>
              <a:gd name="connsiteX105" fmla="*/ 0 w 2574905"/>
              <a:gd name="connsiteY105" fmla="*/ 315572 h 1907177"/>
              <a:gd name="connsiteX106" fmla="*/ 202128 w 2574905"/>
              <a:gd name="connsiteY106" fmla="*/ 432273 h 1907177"/>
              <a:gd name="connsiteX107" fmla="*/ 385190 w 2574905"/>
              <a:gd name="connsiteY107" fmla="*/ 447488 h 1907177"/>
              <a:gd name="connsiteX108" fmla="*/ 439689 w 2574905"/>
              <a:gd name="connsiteY108" fmla="*/ 417584 h 1907177"/>
              <a:gd name="connsiteX109" fmla="*/ 447555 w 2574905"/>
              <a:gd name="connsiteY109" fmla="*/ 408666 h 1907177"/>
              <a:gd name="connsiteX110" fmla="*/ 311058 w 2574905"/>
              <a:gd name="connsiteY110" fmla="*/ 329859 h 1907177"/>
              <a:gd name="connsiteX111" fmla="*/ 277812 w 2574905"/>
              <a:gd name="connsiteY111" fmla="*/ 332176 h 1907177"/>
              <a:gd name="connsiteX112" fmla="*/ 233897 w 2574905"/>
              <a:gd name="connsiteY112" fmla="*/ 317410 h 1907177"/>
              <a:gd name="connsiteX113" fmla="*/ 61245 w 2574905"/>
              <a:gd name="connsiteY113" fmla="*/ 217728 h 1907177"/>
              <a:gd name="connsiteX114" fmla="*/ 3774 w 2574905"/>
              <a:gd name="connsiteY114" fmla="*/ 102266 h 1907177"/>
              <a:gd name="connsiteX115" fmla="*/ 18539 w 2574905"/>
              <a:gd name="connsiteY115" fmla="*/ 58354 h 1907177"/>
              <a:gd name="connsiteX116" fmla="*/ 49186 w 2574905"/>
              <a:gd name="connsiteY116" fmla="*/ 23609 h 1907177"/>
              <a:gd name="connsiteX117" fmla="*/ 111458 w 2574905"/>
              <a:gd name="connsiteY117" fmla="*/ 291 h 1907177"/>
              <a:gd name="connsiteX118" fmla="*/ 326597 w 2574905"/>
              <a:gd name="connsiteY118" fmla="*/ 173868 h 1907177"/>
              <a:gd name="connsiteX119" fmla="*/ 293656 w 2574905"/>
              <a:gd name="connsiteY119" fmla="*/ 179362 h 1907177"/>
              <a:gd name="connsiteX120" fmla="*/ 289228 w 2574905"/>
              <a:gd name="connsiteY120" fmla="*/ 183494 h 1907177"/>
              <a:gd name="connsiteX121" fmla="*/ 268610 w 2574905"/>
              <a:gd name="connsiteY121" fmla="*/ 202729 h 1907177"/>
              <a:gd name="connsiteX122" fmla="*/ 290058 w 2574905"/>
              <a:gd name="connsiteY122" fmla="*/ 282772 h 1907177"/>
              <a:gd name="connsiteX123" fmla="*/ 827743 w 2574905"/>
              <a:gd name="connsiteY123" fmla="*/ 593205 h 1907177"/>
              <a:gd name="connsiteX124" fmla="*/ 827744 w 2574905"/>
              <a:gd name="connsiteY124" fmla="*/ 593204 h 1907177"/>
              <a:gd name="connsiteX125" fmla="*/ 841621 w 2574905"/>
              <a:gd name="connsiteY125" fmla="*/ 601217 h 1907177"/>
              <a:gd name="connsiteX126" fmla="*/ 906271 w 2574905"/>
              <a:gd name="connsiteY126" fmla="*/ 597219 h 1907177"/>
              <a:gd name="connsiteX127" fmla="*/ 921662 w 2574905"/>
              <a:gd name="connsiteY127" fmla="*/ 579770 h 1907177"/>
              <a:gd name="connsiteX128" fmla="*/ 926920 w 2574905"/>
              <a:gd name="connsiteY128" fmla="*/ 539831 h 1907177"/>
              <a:gd name="connsiteX129" fmla="*/ 923044 w 2574905"/>
              <a:gd name="connsiteY129" fmla="*/ 529481 h 1907177"/>
              <a:gd name="connsiteX130" fmla="*/ 900214 w 2574905"/>
              <a:gd name="connsiteY130" fmla="*/ 499729 h 1907177"/>
              <a:gd name="connsiteX131" fmla="*/ 348652 w 2574905"/>
              <a:gd name="connsiteY131" fmla="*/ 181283 h 1907177"/>
              <a:gd name="connsiteX132" fmla="*/ 326597 w 2574905"/>
              <a:gd name="connsiteY132" fmla="*/ 173868 h 1907177"/>
              <a:gd name="connsiteX133" fmla="*/ 653845 w 2574905"/>
              <a:gd name="connsiteY133" fmla="*/ 527768 h 1907177"/>
              <a:gd name="connsiteX134" fmla="*/ 650054 w 2574905"/>
              <a:gd name="connsiteY134" fmla="*/ 539038 h 1907177"/>
              <a:gd name="connsiteX135" fmla="*/ 756115 w 2574905"/>
              <a:gd name="connsiteY135" fmla="*/ 752116 h 1907177"/>
              <a:gd name="connsiteX136" fmla="*/ 980587 w 2574905"/>
              <a:gd name="connsiteY136" fmla="*/ 881715 h 1907177"/>
              <a:gd name="connsiteX137" fmla="*/ 1030576 w 2574905"/>
              <a:gd name="connsiteY137" fmla="*/ 902750 h 1907177"/>
              <a:gd name="connsiteX138" fmla="*/ 1070735 w 2574905"/>
              <a:gd name="connsiteY138" fmla="*/ 908768 h 1907177"/>
              <a:gd name="connsiteX139" fmla="*/ 1110107 w 2574905"/>
              <a:gd name="connsiteY139" fmla="*/ 907912 h 1907177"/>
              <a:gd name="connsiteX140" fmla="*/ 1128192 w 2574905"/>
              <a:gd name="connsiteY140" fmla="*/ 906203 h 1907177"/>
              <a:gd name="connsiteX141" fmla="*/ 1182665 w 2574905"/>
              <a:gd name="connsiteY141" fmla="*/ 888776 h 1907177"/>
              <a:gd name="connsiteX142" fmla="*/ 1182669 w 2574905"/>
              <a:gd name="connsiteY142" fmla="*/ 888774 h 1907177"/>
              <a:gd name="connsiteX143" fmla="*/ 1182672 w 2574905"/>
              <a:gd name="connsiteY143" fmla="*/ 888773 h 1907177"/>
              <a:gd name="connsiteX144" fmla="*/ 1223640 w 2574905"/>
              <a:gd name="connsiteY144" fmla="*/ 860800 h 1907177"/>
              <a:gd name="connsiteX145" fmla="*/ 1274704 w 2574905"/>
              <a:gd name="connsiteY145" fmla="*/ 802907 h 1907177"/>
              <a:gd name="connsiteX146" fmla="*/ 1290200 w 2574905"/>
              <a:gd name="connsiteY146" fmla="*/ 776066 h 1907177"/>
              <a:gd name="connsiteX147" fmla="*/ 1291426 w 2574905"/>
              <a:gd name="connsiteY147" fmla="*/ 773946 h 1907177"/>
              <a:gd name="connsiteX148" fmla="*/ 1292748 w 2574905"/>
              <a:gd name="connsiteY148" fmla="*/ 770013 h 1907177"/>
              <a:gd name="connsiteX149" fmla="*/ 1283222 w 2574905"/>
              <a:gd name="connsiteY149" fmla="*/ 770013 h 1907177"/>
              <a:gd name="connsiteX150" fmla="*/ 1283224 w 2574905"/>
              <a:gd name="connsiteY150" fmla="*/ 770015 h 1907177"/>
              <a:gd name="connsiteX151" fmla="*/ 1120818 w 2574905"/>
              <a:gd name="connsiteY151" fmla="*/ 770013 h 1907177"/>
              <a:gd name="connsiteX152" fmla="*/ 1111551 w 2574905"/>
              <a:gd name="connsiteY152" fmla="*/ 775098 h 1907177"/>
              <a:gd name="connsiteX153" fmla="*/ 1012356 w 2574905"/>
              <a:gd name="connsiteY153" fmla="*/ 766852 h 1907177"/>
              <a:gd name="connsiteX154" fmla="*/ 839701 w 2574905"/>
              <a:gd name="connsiteY154" fmla="*/ 667170 h 1907177"/>
              <a:gd name="connsiteX155" fmla="*/ 804957 w 2574905"/>
              <a:gd name="connsiteY155" fmla="*/ 636523 h 1907177"/>
              <a:gd name="connsiteX156" fmla="*/ 790343 w 2574905"/>
              <a:gd name="connsiteY156" fmla="*/ 606576 h 1907177"/>
              <a:gd name="connsiteX157" fmla="*/ 653845 w 2574905"/>
              <a:gd name="connsiteY157" fmla="*/ 527768 h 1907177"/>
              <a:gd name="connsiteX158" fmla="*/ 1451631 w 2574905"/>
              <a:gd name="connsiteY158" fmla="*/ 364081 h 1907177"/>
              <a:gd name="connsiteX159" fmla="*/ 1396610 w 2574905"/>
              <a:gd name="connsiteY159" fmla="*/ 378007 h 1907177"/>
              <a:gd name="connsiteX160" fmla="*/ 1316631 w 2574905"/>
              <a:gd name="connsiteY160" fmla="*/ 398251 h 1907177"/>
              <a:gd name="connsiteX161" fmla="*/ 1320463 w 2574905"/>
              <a:gd name="connsiteY161" fmla="*/ 421554 h 1907177"/>
              <a:gd name="connsiteX162" fmla="*/ 1459295 w 2574905"/>
              <a:gd name="connsiteY162" fmla="*/ 410687 h 1907177"/>
              <a:gd name="connsiteX163" fmla="*/ 1451631 w 2574905"/>
              <a:gd name="connsiteY163" fmla="*/ 364081 h 190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2574905" h="1907177">
                <a:moveTo>
                  <a:pt x="111458" y="291"/>
                </a:moveTo>
                <a:cubicBezTo>
                  <a:pt x="133875" y="-1294"/>
                  <a:pt x="156988" y="3568"/>
                  <a:pt x="177914" y="15650"/>
                </a:cubicBezTo>
                <a:lnTo>
                  <a:pt x="338916" y="108605"/>
                </a:lnTo>
                <a:lnTo>
                  <a:pt x="338917" y="108603"/>
                </a:lnTo>
                <a:lnTo>
                  <a:pt x="350570" y="115332"/>
                </a:lnTo>
                <a:cubicBezTo>
                  <a:pt x="364520" y="123386"/>
                  <a:pt x="376177" y="133885"/>
                  <a:pt x="385315" y="145978"/>
                </a:cubicBezTo>
                <a:lnTo>
                  <a:pt x="399928" y="175925"/>
                </a:lnTo>
                <a:lnTo>
                  <a:pt x="524463" y="247827"/>
                </a:lnTo>
                <a:lnTo>
                  <a:pt x="524464" y="247827"/>
                </a:lnTo>
                <a:lnTo>
                  <a:pt x="536427" y="254735"/>
                </a:lnTo>
                <a:lnTo>
                  <a:pt x="540217" y="243464"/>
                </a:lnTo>
                <a:cubicBezTo>
                  <a:pt x="545383" y="201830"/>
                  <a:pt x="538177" y="159709"/>
                  <a:pt x="520025" y="122422"/>
                </a:cubicBezTo>
                <a:lnTo>
                  <a:pt x="495814" y="86963"/>
                </a:lnTo>
                <a:lnTo>
                  <a:pt x="790798" y="342851"/>
                </a:lnTo>
                <a:lnTo>
                  <a:pt x="750582" y="364918"/>
                </a:lnTo>
                <a:lnTo>
                  <a:pt x="742716" y="373837"/>
                </a:lnTo>
                <a:lnTo>
                  <a:pt x="753060" y="379809"/>
                </a:lnTo>
                <a:lnTo>
                  <a:pt x="753060" y="379807"/>
                </a:lnTo>
                <a:lnTo>
                  <a:pt x="879215" y="452643"/>
                </a:lnTo>
                <a:lnTo>
                  <a:pt x="912459" y="450325"/>
                </a:lnTo>
                <a:lnTo>
                  <a:pt x="945074" y="461291"/>
                </a:lnTo>
                <a:lnTo>
                  <a:pt x="956375" y="465091"/>
                </a:lnTo>
                <a:lnTo>
                  <a:pt x="989646" y="484301"/>
                </a:lnTo>
                <a:lnTo>
                  <a:pt x="994279" y="460486"/>
                </a:lnTo>
                <a:cubicBezTo>
                  <a:pt x="998617" y="449787"/>
                  <a:pt x="1005126" y="439763"/>
                  <a:pt x="1013802" y="431086"/>
                </a:cubicBezTo>
                <a:lnTo>
                  <a:pt x="1013803" y="431086"/>
                </a:lnTo>
                <a:lnTo>
                  <a:pt x="1053510" y="391379"/>
                </a:lnTo>
                <a:lnTo>
                  <a:pt x="1188114" y="508143"/>
                </a:lnTo>
                <a:lnTo>
                  <a:pt x="1159189" y="537066"/>
                </a:lnTo>
                <a:lnTo>
                  <a:pt x="1139486" y="556770"/>
                </a:lnTo>
                <a:lnTo>
                  <a:pt x="1128177" y="564282"/>
                </a:lnTo>
                <a:lnTo>
                  <a:pt x="1129029" y="564774"/>
                </a:lnTo>
                <a:cubicBezTo>
                  <a:pt x="1139492" y="570815"/>
                  <a:pt x="1148665" y="578231"/>
                  <a:pt x="1156452" y="586663"/>
                </a:cubicBezTo>
                <a:lnTo>
                  <a:pt x="1160280" y="592268"/>
                </a:lnTo>
                <a:lnTo>
                  <a:pt x="1236608" y="592269"/>
                </a:lnTo>
                <a:lnTo>
                  <a:pt x="1285489" y="592268"/>
                </a:lnTo>
                <a:lnTo>
                  <a:pt x="1285491" y="592269"/>
                </a:lnTo>
                <a:lnTo>
                  <a:pt x="1304005" y="592268"/>
                </a:lnTo>
                <a:lnTo>
                  <a:pt x="1276736" y="536386"/>
                </a:lnTo>
                <a:lnTo>
                  <a:pt x="1252660" y="510345"/>
                </a:lnTo>
                <a:lnTo>
                  <a:pt x="1382004" y="622546"/>
                </a:lnTo>
                <a:lnTo>
                  <a:pt x="1139157" y="622546"/>
                </a:lnTo>
                <a:lnTo>
                  <a:pt x="1118122" y="626794"/>
                </a:lnTo>
                <a:lnTo>
                  <a:pt x="1118123" y="626795"/>
                </a:lnTo>
                <a:lnTo>
                  <a:pt x="1116349" y="627152"/>
                </a:lnTo>
                <a:lnTo>
                  <a:pt x="1095979" y="643928"/>
                </a:lnTo>
                <a:lnTo>
                  <a:pt x="1090219" y="657830"/>
                </a:lnTo>
                <a:lnTo>
                  <a:pt x="1080563" y="681141"/>
                </a:lnTo>
                <a:cubicBezTo>
                  <a:pt x="1080565" y="713502"/>
                  <a:pt x="1106799" y="739736"/>
                  <a:pt x="1139160" y="739736"/>
                </a:cubicBezTo>
                <a:lnTo>
                  <a:pt x="1455090" y="739736"/>
                </a:lnTo>
                <a:lnTo>
                  <a:pt x="1776048" y="739736"/>
                </a:lnTo>
                <a:cubicBezTo>
                  <a:pt x="1808410" y="739737"/>
                  <a:pt x="1834643" y="713503"/>
                  <a:pt x="1834644" y="681141"/>
                </a:cubicBezTo>
                <a:cubicBezTo>
                  <a:pt x="1834643" y="648780"/>
                  <a:pt x="1808409" y="622546"/>
                  <a:pt x="1776047" y="622546"/>
                </a:cubicBezTo>
                <a:lnTo>
                  <a:pt x="1605741" y="622546"/>
                </a:lnTo>
                <a:lnTo>
                  <a:pt x="1605742" y="622545"/>
                </a:lnTo>
                <a:lnTo>
                  <a:pt x="1515457" y="622545"/>
                </a:lnTo>
                <a:lnTo>
                  <a:pt x="1515458" y="622546"/>
                </a:lnTo>
                <a:lnTo>
                  <a:pt x="1425667" y="622547"/>
                </a:lnTo>
                <a:lnTo>
                  <a:pt x="1047572" y="294562"/>
                </a:lnTo>
                <a:lnTo>
                  <a:pt x="1064212" y="282622"/>
                </a:lnTo>
                <a:lnTo>
                  <a:pt x="1000543" y="175875"/>
                </a:lnTo>
                <a:lnTo>
                  <a:pt x="1085687" y="249735"/>
                </a:lnTo>
                <a:lnTo>
                  <a:pt x="1104000" y="300469"/>
                </a:lnTo>
                <a:lnTo>
                  <a:pt x="1124739" y="294912"/>
                </a:lnTo>
                <a:lnTo>
                  <a:pt x="1124738" y="294911"/>
                </a:lnTo>
                <a:lnTo>
                  <a:pt x="1147172" y="288900"/>
                </a:lnTo>
                <a:lnTo>
                  <a:pt x="1100749" y="29670"/>
                </a:lnTo>
                <a:lnTo>
                  <a:pt x="1369533" y="262832"/>
                </a:lnTo>
                <a:lnTo>
                  <a:pt x="1253303" y="343807"/>
                </a:lnTo>
                <a:lnTo>
                  <a:pt x="1275730" y="382651"/>
                </a:lnTo>
                <a:lnTo>
                  <a:pt x="1426246" y="312030"/>
                </a:lnTo>
                <a:lnTo>
                  <a:pt x="1515170" y="270306"/>
                </a:lnTo>
                <a:lnTo>
                  <a:pt x="1475980" y="202428"/>
                </a:lnTo>
                <a:lnTo>
                  <a:pt x="1762890" y="451312"/>
                </a:lnTo>
                <a:lnTo>
                  <a:pt x="1713420" y="458791"/>
                </a:lnTo>
                <a:cubicBezTo>
                  <a:pt x="1672968" y="471373"/>
                  <a:pt x="1637631" y="495562"/>
                  <a:pt x="1611304" y="527463"/>
                </a:cubicBezTo>
                <a:lnTo>
                  <a:pt x="1605206" y="537512"/>
                </a:lnTo>
                <a:lnTo>
                  <a:pt x="1579057" y="580613"/>
                </a:lnTo>
                <a:lnTo>
                  <a:pt x="1576703" y="592268"/>
                </a:lnTo>
                <a:lnTo>
                  <a:pt x="1734318" y="592269"/>
                </a:lnTo>
                <a:lnTo>
                  <a:pt x="1742749" y="586585"/>
                </a:lnTo>
                <a:lnTo>
                  <a:pt x="1742749" y="586586"/>
                </a:lnTo>
                <a:lnTo>
                  <a:pt x="1761951" y="573639"/>
                </a:lnTo>
                <a:cubicBezTo>
                  <a:pt x="1775911" y="567735"/>
                  <a:pt x="1791256" y="564471"/>
                  <a:pt x="1807364" y="564471"/>
                </a:cubicBezTo>
                <a:lnTo>
                  <a:pt x="2006729" y="564471"/>
                </a:lnTo>
                <a:cubicBezTo>
                  <a:pt x="2055055" y="564471"/>
                  <a:pt x="2096520" y="593853"/>
                  <a:pt x="2114229" y="635730"/>
                </a:cubicBezTo>
                <a:lnTo>
                  <a:pt x="2123398" y="681142"/>
                </a:lnTo>
                <a:lnTo>
                  <a:pt x="2114230" y="726554"/>
                </a:lnTo>
                <a:cubicBezTo>
                  <a:pt x="2096518" y="768430"/>
                  <a:pt x="2055055" y="797811"/>
                  <a:pt x="2006729" y="797811"/>
                </a:cubicBezTo>
                <a:lnTo>
                  <a:pt x="1807363" y="797811"/>
                </a:lnTo>
                <a:cubicBezTo>
                  <a:pt x="1791256" y="797811"/>
                  <a:pt x="1775909" y="794546"/>
                  <a:pt x="1761951" y="788643"/>
                </a:cubicBezTo>
                <a:lnTo>
                  <a:pt x="1734321" y="770014"/>
                </a:lnTo>
                <a:lnTo>
                  <a:pt x="1576704" y="770014"/>
                </a:lnTo>
                <a:lnTo>
                  <a:pt x="1579058" y="781671"/>
                </a:lnTo>
                <a:cubicBezTo>
                  <a:pt x="1611745" y="858949"/>
                  <a:pt x="1688263" y="913171"/>
                  <a:pt x="1777446" y="913171"/>
                </a:cubicBezTo>
                <a:lnTo>
                  <a:pt x="2036645" y="913172"/>
                </a:lnTo>
                <a:cubicBezTo>
                  <a:pt x="2155557" y="913172"/>
                  <a:pt x="2251956" y="816773"/>
                  <a:pt x="2251955" y="697862"/>
                </a:cubicBezTo>
                <a:lnTo>
                  <a:pt x="2251956" y="664421"/>
                </a:lnTo>
                <a:cubicBezTo>
                  <a:pt x="2251956" y="634693"/>
                  <a:pt x="2245931" y="606372"/>
                  <a:pt x="2235034" y="580613"/>
                </a:cubicBezTo>
                <a:lnTo>
                  <a:pt x="2200214" y="528969"/>
                </a:lnTo>
                <a:lnTo>
                  <a:pt x="2574905" y="854001"/>
                </a:lnTo>
                <a:lnTo>
                  <a:pt x="2574905" y="1907177"/>
                </a:lnTo>
                <a:lnTo>
                  <a:pt x="1834772" y="1907177"/>
                </a:lnTo>
                <a:lnTo>
                  <a:pt x="2" y="315576"/>
                </a:lnTo>
                <a:lnTo>
                  <a:pt x="8" y="315579"/>
                </a:lnTo>
                <a:lnTo>
                  <a:pt x="0" y="315572"/>
                </a:lnTo>
                <a:lnTo>
                  <a:pt x="202128" y="432273"/>
                </a:lnTo>
                <a:cubicBezTo>
                  <a:pt x="260055" y="465716"/>
                  <a:pt x="327063" y="469184"/>
                  <a:pt x="385190" y="447488"/>
                </a:cubicBezTo>
                <a:lnTo>
                  <a:pt x="439689" y="417584"/>
                </a:lnTo>
                <a:lnTo>
                  <a:pt x="447555" y="408666"/>
                </a:lnTo>
                <a:lnTo>
                  <a:pt x="311058" y="329859"/>
                </a:lnTo>
                <a:lnTo>
                  <a:pt x="277812" y="332176"/>
                </a:lnTo>
                <a:cubicBezTo>
                  <a:pt x="262772" y="330310"/>
                  <a:pt x="247847" y="325465"/>
                  <a:pt x="233897" y="317410"/>
                </a:cubicBezTo>
                <a:lnTo>
                  <a:pt x="61245" y="217728"/>
                </a:lnTo>
                <a:cubicBezTo>
                  <a:pt x="19391" y="193564"/>
                  <a:pt x="-1825" y="147387"/>
                  <a:pt x="3774" y="102266"/>
                </a:cubicBezTo>
                <a:lnTo>
                  <a:pt x="18539" y="58354"/>
                </a:lnTo>
                <a:lnTo>
                  <a:pt x="49186" y="23609"/>
                </a:lnTo>
                <a:cubicBezTo>
                  <a:pt x="67324" y="9905"/>
                  <a:pt x="89043" y="1875"/>
                  <a:pt x="111458" y="291"/>
                </a:cubicBezTo>
                <a:close/>
                <a:moveTo>
                  <a:pt x="326597" y="173868"/>
                </a:moveTo>
                <a:cubicBezTo>
                  <a:pt x="315267" y="172462"/>
                  <a:pt x="303804" y="174423"/>
                  <a:pt x="293656" y="179362"/>
                </a:cubicBezTo>
                <a:lnTo>
                  <a:pt x="289228" y="183494"/>
                </a:lnTo>
                <a:lnTo>
                  <a:pt x="268610" y="202729"/>
                </a:lnTo>
                <a:cubicBezTo>
                  <a:pt x="252430" y="230756"/>
                  <a:pt x="262033" y="266591"/>
                  <a:pt x="290058" y="282772"/>
                </a:cubicBezTo>
                <a:lnTo>
                  <a:pt x="827743" y="593205"/>
                </a:lnTo>
                <a:lnTo>
                  <a:pt x="827744" y="593204"/>
                </a:lnTo>
                <a:lnTo>
                  <a:pt x="841621" y="601217"/>
                </a:lnTo>
                <a:cubicBezTo>
                  <a:pt x="862640" y="613351"/>
                  <a:pt x="888052" y="610985"/>
                  <a:pt x="906271" y="597219"/>
                </a:cubicBezTo>
                <a:lnTo>
                  <a:pt x="921662" y="579770"/>
                </a:lnTo>
                <a:lnTo>
                  <a:pt x="926920" y="539831"/>
                </a:lnTo>
                <a:lnTo>
                  <a:pt x="923044" y="529481"/>
                </a:lnTo>
                <a:lnTo>
                  <a:pt x="900214" y="499729"/>
                </a:lnTo>
                <a:lnTo>
                  <a:pt x="348652" y="181283"/>
                </a:lnTo>
                <a:cubicBezTo>
                  <a:pt x="341646" y="177238"/>
                  <a:pt x="334151" y="174805"/>
                  <a:pt x="326597" y="173868"/>
                </a:cubicBezTo>
                <a:close/>
                <a:moveTo>
                  <a:pt x="653845" y="527768"/>
                </a:moveTo>
                <a:lnTo>
                  <a:pt x="650054" y="539038"/>
                </a:lnTo>
                <a:cubicBezTo>
                  <a:pt x="639722" y="622305"/>
                  <a:pt x="678878" y="707523"/>
                  <a:pt x="756115" y="752116"/>
                </a:cubicBezTo>
                <a:lnTo>
                  <a:pt x="980587" y="881715"/>
                </a:lnTo>
                <a:cubicBezTo>
                  <a:pt x="996678" y="891005"/>
                  <a:pt x="1013469" y="897983"/>
                  <a:pt x="1030576" y="902750"/>
                </a:cubicBezTo>
                <a:lnTo>
                  <a:pt x="1070735" y="908768"/>
                </a:lnTo>
                <a:lnTo>
                  <a:pt x="1110107" y="907912"/>
                </a:lnTo>
                <a:lnTo>
                  <a:pt x="1128192" y="906203"/>
                </a:lnTo>
                <a:lnTo>
                  <a:pt x="1182665" y="888776"/>
                </a:lnTo>
                <a:lnTo>
                  <a:pt x="1182669" y="888774"/>
                </a:lnTo>
                <a:lnTo>
                  <a:pt x="1182672" y="888773"/>
                </a:lnTo>
                <a:lnTo>
                  <a:pt x="1223640" y="860800"/>
                </a:lnTo>
                <a:lnTo>
                  <a:pt x="1274704" y="802907"/>
                </a:lnTo>
                <a:lnTo>
                  <a:pt x="1290200" y="776066"/>
                </a:lnTo>
                <a:lnTo>
                  <a:pt x="1291426" y="773946"/>
                </a:lnTo>
                <a:lnTo>
                  <a:pt x="1292748" y="770013"/>
                </a:lnTo>
                <a:lnTo>
                  <a:pt x="1283222" y="770013"/>
                </a:lnTo>
                <a:lnTo>
                  <a:pt x="1283224" y="770015"/>
                </a:lnTo>
                <a:lnTo>
                  <a:pt x="1120818" y="770013"/>
                </a:lnTo>
                <a:lnTo>
                  <a:pt x="1111551" y="775098"/>
                </a:lnTo>
                <a:cubicBezTo>
                  <a:pt x="1080055" y="786853"/>
                  <a:pt x="1043745" y="784976"/>
                  <a:pt x="1012356" y="766852"/>
                </a:cubicBezTo>
                <a:lnTo>
                  <a:pt x="839701" y="667170"/>
                </a:lnTo>
                <a:cubicBezTo>
                  <a:pt x="825752" y="659116"/>
                  <a:pt x="814094" y="648615"/>
                  <a:pt x="804957" y="636523"/>
                </a:cubicBezTo>
                <a:lnTo>
                  <a:pt x="790343" y="606576"/>
                </a:lnTo>
                <a:lnTo>
                  <a:pt x="653845" y="527768"/>
                </a:lnTo>
                <a:close/>
                <a:moveTo>
                  <a:pt x="1451631" y="364081"/>
                </a:moveTo>
                <a:lnTo>
                  <a:pt x="1396610" y="378007"/>
                </a:lnTo>
                <a:lnTo>
                  <a:pt x="1316631" y="398251"/>
                </a:lnTo>
                <a:lnTo>
                  <a:pt x="1320463" y="421554"/>
                </a:lnTo>
                <a:lnTo>
                  <a:pt x="1459295" y="410687"/>
                </a:lnTo>
                <a:lnTo>
                  <a:pt x="1451631" y="364081"/>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55"/>
          <p:cNvSpPr/>
          <p:nvPr/>
        </p:nvSpPr>
        <p:spPr>
          <a:xfrm rot="16200000">
            <a:off x="4366455" y="4354046"/>
            <a:ext cx="1279180" cy="1274943"/>
          </a:xfrm>
          <a:custGeom>
            <a:avLst/>
            <a:gdLst>
              <a:gd name="connsiteX0" fmla="*/ 1810507 w 2118961"/>
              <a:gd name="connsiteY0" fmla="*/ 817307 h 2111943"/>
              <a:gd name="connsiteX1" fmla="*/ 1810507 w 2118961"/>
              <a:gd name="connsiteY1" fmla="*/ 1185873 h 2111943"/>
              <a:gd name="connsiteX2" fmla="*/ 184114 w 2118961"/>
              <a:gd name="connsiteY2" fmla="*/ 1185873 h 2111943"/>
              <a:gd name="connsiteX3" fmla="*/ 184114 w 2118961"/>
              <a:gd name="connsiteY3" fmla="*/ 1152820 h 2111943"/>
              <a:gd name="connsiteX4" fmla="*/ 1774830 w 2118961"/>
              <a:gd name="connsiteY4" fmla="*/ 1152820 h 2111943"/>
              <a:gd name="connsiteX5" fmla="*/ 1774830 w 2118961"/>
              <a:gd name="connsiteY5" fmla="*/ 817307 h 2111943"/>
              <a:gd name="connsiteX6" fmla="*/ 1774829 w 2118961"/>
              <a:gd name="connsiteY6" fmla="*/ 817307 h 2111943"/>
              <a:gd name="connsiteX7" fmla="*/ 1774829 w 2118961"/>
              <a:gd name="connsiteY7" fmla="*/ 204103 h 2111943"/>
              <a:gd name="connsiteX8" fmla="*/ 184113 w 2118961"/>
              <a:gd name="connsiteY8" fmla="*/ 204103 h 2111943"/>
              <a:gd name="connsiteX9" fmla="*/ 184113 w 2118961"/>
              <a:gd name="connsiteY9" fmla="*/ 171051 h 2111943"/>
              <a:gd name="connsiteX10" fmla="*/ 1810506 w 2118961"/>
              <a:gd name="connsiteY10" fmla="*/ 171051 h 2111943"/>
              <a:gd name="connsiteX11" fmla="*/ 1810506 w 2118961"/>
              <a:gd name="connsiteY11" fmla="*/ 817307 h 2111943"/>
              <a:gd name="connsiteX12" fmla="*/ 2118960 w 2118961"/>
              <a:gd name="connsiteY12" fmla="*/ 2021117 h 2111943"/>
              <a:gd name="connsiteX13" fmla="*/ 1 w 2118961"/>
              <a:gd name="connsiteY13" fmla="*/ 2021117 h 2111943"/>
              <a:gd name="connsiteX14" fmla="*/ 181607 w 2118961"/>
              <a:gd name="connsiteY14" fmla="*/ 1235961 h 2111943"/>
              <a:gd name="connsiteX15" fmla="*/ 184114 w 2118961"/>
              <a:gd name="connsiteY15" fmla="*/ 1235961 h 2111943"/>
              <a:gd name="connsiteX16" fmla="*/ 184114 w 2118961"/>
              <a:gd name="connsiteY16" fmla="*/ 1234541 h 2111943"/>
              <a:gd name="connsiteX17" fmla="*/ 1866589 w 2118961"/>
              <a:gd name="connsiteY17" fmla="*/ 1234541 h 2111943"/>
              <a:gd name="connsiteX18" fmla="*/ 1866589 w 2118961"/>
              <a:gd name="connsiteY18" fmla="*/ 817307 h 2111943"/>
              <a:gd name="connsiteX19" fmla="*/ 1866588 w 2118961"/>
              <a:gd name="connsiteY19" fmla="*/ 817307 h 2111943"/>
              <a:gd name="connsiteX20" fmla="*/ 1866588 w 2118961"/>
              <a:gd name="connsiteY20" fmla="*/ 122381 h 2111943"/>
              <a:gd name="connsiteX21" fmla="*/ 184113 w 2118961"/>
              <a:gd name="connsiteY21" fmla="*/ 122381 h 2111943"/>
              <a:gd name="connsiteX22" fmla="*/ 184113 w 2118961"/>
              <a:gd name="connsiteY22" fmla="*/ 0 h 2111943"/>
              <a:gd name="connsiteX23" fmla="*/ 2006794 w 2118961"/>
              <a:gd name="connsiteY23" fmla="*/ 0 h 2111943"/>
              <a:gd name="connsiteX24" fmla="*/ 2006794 w 2118961"/>
              <a:gd name="connsiteY24" fmla="*/ 817307 h 2111943"/>
              <a:gd name="connsiteX25" fmla="*/ 2006795 w 2118961"/>
              <a:gd name="connsiteY25" fmla="*/ 817307 h 2111943"/>
              <a:gd name="connsiteX26" fmla="*/ 2006795 w 2118961"/>
              <a:gd name="connsiteY26" fmla="*/ 1356923 h 2111943"/>
              <a:gd name="connsiteX27" fmla="*/ 1965332 w 2118961"/>
              <a:gd name="connsiteY27" fmla="*/ 1356923 h 2111943"/>
              <a:gd name="connsiteX28" fmla="*/ 2118961 w 2118961"/>
              <a:gd name="connsiteY28" fmla="*/ 2041352 h 2111943"/>
              <a:gd name="connsiteX29" fmla="*/ 2118961 w 2118961"/>
              <a:gd name="connsiteY29" fmla="*/ 2111943 h 2111943"/>
              <a:gd name="connsiteX30" fmla="*/ 0 w 2118961"/>
              <a:gd name="connsiteY30" fmla="*/ 2111943 h 2111943"/>
              <a:gd name="connsiteX31" fmla="*/ 0 w 2118961"/>
              <a:gd name="connsiteY31" fmla="*/ 2041352 h 2111943"/>
              <a:gd name="connsiteX0" fmla="*/ 1810507 w 2118961"/>
              <a:gd name="connsiteY0" fmla="*/ 817307 h 2111943"/>
              <a:gd name="connsiteX1" fmla="*/ 1810507 w 2118961"/>
              <a:gd name="connsiteY1" fmla="*/ 1185873 h 2111943"/>
              <a:gd name="connsiteX2" fmla="*/ 184114 w 2118961"/>
              <a:gd name="connsiteY2" fmla="*/ 1185873 h 2111943"/>
              <a:gd name="connsiteX3" fmla="*/ 184114 w 2118961"/>
              <a:gd name="connsiteY3" fmla="*/ 1152820 h 2111943"/>
              <a:gd name="connsiteX4" fmla="*/ 1774830 w 2118961"/>
              <a:gd name="connsiteY4" fmla="*/ 1152820 h 2111943"/>
              <a:gd name="connsiteX5" fmla="*/ 1774830 w 2118961"/>
              <a:gd name="connsiteY5" fmla="*/ 817307 h 2111943"/>
              <a:gd name="connsiteX6" fmla="*/ 1774829 w 2118961"/>
              <a:gd name="connsiteY6" fmla="*/ 817307 h 2111943"/>
              <a:gd name="connsiteX7" fmla="*/ 1774829 w 2118961"/>
              <a:gd name="connsiteY7" fmla="*/ 204103 h 2111943"/>
              <a:gd name="connsiteX8" fmla="*/ 184113 w 2118961"/>
              <a:gd name="connsiteY8" fmla="*/ 204103 h 2111943"/>
              <a:gd name="connsiteX9" fmla="*/ 184113 w 2118961"/>
              <a:gd name="connsiteY9" fmla="*/ 171051 h 2111943"/>
              <a:gd name="connsiteX10" fmla="*/ 1810506 w 2118961"/>
              <a:gd name="connsiteY10" fmla="*/ 171051 h 2111943"/>
              <a:gd name="connsiteX11" fmla="*/ 1810506 w 2118961"/>
              <a:gd name="connsiteY11" fmla="*/ 817307 h 2111943"/>
              <a:gd name="connsiteX12" fmla="*/ 1810507 w 2118961"/>
              <a:gd name="connsiteY12" fmla="*/ 817307 h 2111943"/>
              <a:gd name="connsiteX13" fmla="*/ 2118960 w 2118961"/>
              <a:gd name="connsiteY13" fmla="*/ 2021117 h 2111943"/>
              <a:gd name="connsiteX14" fmla="*/ 1 w 2118961"/>
              <a:gd name="connsiteY14" fmla="*/ 2021117 h 2111943"/>
              <a:gd name="connsiteX15" fmla="*/ 181607 w 2118961"/>
              <a:gd name="connsiteY15" fmla="*/ 1235961 h 2111943"/>
              <a:gd name="connsiteX16" fmla="*/ 184114 w 2118961"/>
              <a:gd name="connsiteY16" fmla="*/ 1235961 h 2111943"/>
              <a:gd name="connsiteX17" fmla="*/ 184114 w 2118961"/>
              <a:gd name="connsiteY17" fmla="*/ 1234541 h 2111943"/>
              <a:gd name="connsiteX18" fmla="*/ 1866589 w 2118961"/>
              <a:gd name="connsiteY18" fmla="*/ 1234541 h 2111943"/>
              <a:gd name="connsiteX19" fmla="*/ 1866589 w 2118961"/>
              <a:gd name="connsiteY19" fmla="*/ 817307 h 2111943"/>
              <a:gd name="connsiteX20" fmla="*/ 1866588 w 2118961"/>
              <a:gd name="connsiteY20" fmla="*/ 817307 h 2111943"/>
              <a:gd name="connsiteX21" fmla="*/ 1866588 w 2118961"/>
              <a:gd name="connsiteY21" fmla="*/ 122381 h 2111943"/>
              <a:gd name="connsiteX22" fmla="*/ 184113 w 2118961"/>
              <a:gd name="connsiteY22" fmla="*/ 122381 h 2111943"/>
              <a:gd name="connsiteX23" fmla="*/ 184113 w 2118961"/>
              <a:gd name="connsiteY23" fmla="*/ 0 h 2111943"/>
              <a:gd name="connsiteX24" fmla="*/ 2006794 w 2118961"/>
              <a:gd name="connsiteY24" fmla="*/ 0 h 2111943"/>
              <a:gd name="connsiteX25" fmla="*/ 2006794 w 2118961"/>
              <a:gd name="connsiteY25" fmla="*/ 817307 h 2111943"/>
              <a:gd name="connsiteX26" fmla="*/ 2006795 w 2118961"/>
              <a:gd name="connsiteY26" fmla="*/ 1356923 h 2111943"/>
              <a:gd name="connsiteX27" fmla="*/ 1965332 w 2118961"/>
              <a:gd name="connsiteY27" fmla="*/ 1356923 h 2111943"/>
              <a:gd name="connsiteX28" fmla="*/ 2118960 w 2118961"/>
              <a:gd name="connsiteY28" fmla="*/ 2021117 h 2111943"/>
              <a:gd name="connsiteX29" fmla="*/ 2118961 w 2118961"/>
              <a:gd name="connsiteY29" fmla="*/ 2041352 h 2111943"/>
              <a:gd name="connsiteX30" fmla="*/ 2118961 w 2118961"/>
              <a:gd name="connsiteY30" fmla="*/ 2111943 h 2111943"/>
              <a:gd name="connsiteX31" fmla="*/ 0 w 2118961"/>
              <a:gd name="connsiteY31" fmla="*/ 2111943 h 2111943"/>
              <a:gd name="connsiteX32" fmla="*/ 0 w 2118961"/>
              <a:gd name="connsiteY32" fmla="*/ 2041352 h 2111943"/>
              <a:gd name="connsiteX33" fmla="*/ 2118961 w 2118961"/>
              <a:gd name="connsiteY33" fmla="*/ 2041352 h 2111943"/>
              <a:gd name="connsiteX0" fmla="*/ 1810507 w 2118961"/>
              <a:gd name="connsiteY0" fmla="*/ 817307 h 2111943"/>
              <a:gd name="connsiteX1" fmla="*/ 1810507 w 2118961"/>
              <a:gd name="connsiteY1" fmla="*/ 1185873 h 2111943"/>
              <a:gd name="connsiteX2" fmla="*/ 184114 w 2118961"/>
              <a:gd name="connsiteY2" fmla="*/ 1185873 h 2111943"/>
              <a:gd name="connsiteX3" fmla="*/ 184114 w 2118961"/>
              <a:gd name="connsiteY3" fmla="*/ 1152820 h 2111943"/>
              <a:gd name="connsiteX4" fmla="*/ 1774830 w 2118961"/>
              <a:gd name="connsiteY4" fmla="*/ 1152820 h 2111943"/>
              <a:gd name="connsiteX5" fmla="*/ 1774830 w 2118961"/>
              <a:gd name="connsiteY5" fmla="*/ 817307 h 2111943"/>
              <a:gd name="connsiteX6" fmla="*/ 1774829 w 2118961"/>
              <a:gd name="connsiteY6" fmla="*/ 817307 h 2111943"/>
              <a:gd name="connsiteX7" fmla="*/ 1774829 w 2118961"/>
              <a:gd name="connsiteY7" fmla="*/ 204103 h 2111943"/>
              <a:gd name="connsiteX8" fmla="*/ 184113 w 2118961"/>
              <a:gd name="connsiteY8" fmla="*/ 204103 h 2111943"/>
              <a:gd name="connsiteX9" fmla="*/ 184113 w 2118961"/>
              <a:gd name="connsiteY9" fmla="*/ 171051 h 2111943"/>
              <a:gd name="connsiteX10" fmla="*/ 1810506 w 2118961"/>
              <a:gd name="connsiteY10" fmla="*/ 171051 h 2111943"/>
              <a:gd name="connsiteX11" fmla="*/ 1810506 w 2118961"/>
              <a:gd name="connsiteY11" fmla="*/ 817307 h 2111943"/>
              <a:gd name="connsiteX12" fmla="*/ 1810507 w 2118961"/>
              <a:gd name="connsiteY12" fmla="*/ 817307 h 2111943"/>
              <a:gd name="connsiteX13" fmla="*/ 2118960 w 2118961"/>
              <a:gd name="connsiteY13" fmla="*/ 2021117 h 2111943"/>
              <a:gd name="connsiteX14" fmla="*/ 1 w 2118961"/>
              <a:gd name="connsiteY14" fmla="*/ 2021117 h 2111943"/>
              <a:gd name="connsiteX15" fmla="*/ 181607 w 2118961"/>
              <a:gd name="connsiteY15" fmla="*/ 1235961 h 2111943"/>
              <a:gd name="connsiteX16" fmla="*/ 184114 w 2118961"/>
              <a:gd name="connsiteY16" fmla="*/ 1235961 h 2111943"/>
              <a:gd name="connsiteX17" fmla="*/ 184114 w 2118961"/>
              <a:gd name="connsiteY17" fmla="*/ 1234541 h 2111943"/>
              <a:gd name="connsiteX18" fmla="*/ 1866589 w 2118961"/>
              <a:gd name="connsiteY18" fmla="*/ 1234541 h 2111943"/>
              <a:gd name="connsiteX19" fmla="*/ 1866589 w 2118961"/>
              <a:gd name="connsiteY19" fmla="*/ 817307 h 2111943"/>
              <a:gd name="connsiteX20" fmla="*/ 1866588 w 2118961"/>
              <a:gd name="connsiteY20" fmla="*/ 122381 h 2111943"/>
              <a:gd name="connsiteX21" fmla="*/ 184113 w 2118961"/>
              <a:gd name="connsiteY21" fmla="*/ 122381 h 2111943"/>
              <a:gd name="connsiteX22" fmla="*/ 184113 w 2118961"/>
              <a:gd name="connsiteY22" fmla="*/ 0 h 2111943"/>
              <a:gd name="connsiteX23" fmla="*/ 2006794 w 2118961"/>
              <a:gd name="connsiteY23" fmla="*/ 0 h 2111943"/>
              <a:gd name="connsiteX24" fmla="*/ 2006794 w 2118961"/>
              <a:gd name="connsiteY24" fmla="*/ 817307 h 2111943"/>
              <a:gd name="connsiteX25" fmla="*/ 2006795 w 2118961"/>
              <a:gd name="connsiteY25" fmla="*/ 1356923 h 2111943"/>
              <a:gd name="connsiteX26" fmla="*/ 1965332 w 2118961"/>
              <a:gd name="connsiteY26" fmla="*/ 1356923 h 2111943"/>
              <a:gd name="connsiteX27" fmla="*/ 2118960 w 2118961"/>
              <a:gd name="connsiteY27" fmla="*/ 2021117 h 2111943"/>
              <a:gd name="connsiteX28" fmla="*/ 2118961 w 2118961"/>
              <a:gd name="connsiteY28" fmla="*/ 2041352 h 2111943"/>
              <a:gd name="connsiteX29" fmla="*/ 2118961 w 2118961"/>
              <a:gd name="connsiteY29" fmla="*/ 2111943 h 2111943"/>
              <a:gd name="connsiteX30" fmla="*/ 0 w 2118961"/>
              <a:gd name="connsiteY30" fmla="*/ 2111943 h 2111943"/>
              <a:gd name="connsiteX31" fmla="*/ 0 w 2118961"/>
              <a:gd name="connsiteY31" fmla="*/ 2041352 h 2111943"/>
              <a:gd name="connsiteX32" fmla="*/ 2118961 w 2118961"/>
              <a:gd name="connsiteY32" fmla="*/ 2041352 h 211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118961" h="2111943">
                <a:moveTo>
                  <a:pt x="1810507" y="817307"/>
                </a:moveTo>
                <a:lnTo>
                  <a:pt x="1810507" y="1185873"/>
                </a:lnTo>
                <a:lnTo>
                  <a:pt x="184114" y="1185873"/>
                </a:lnTo>
                <a:lnTo>
                  <a:pt x="184114" y="1152820"/>
                </a:lnTo>
                <a:lnTo>
                  <a:pt x="1774830" y="1152820"/>
                </a:lnTo>
                <a:lnTo>
                  <a:pt x="1774830" y="817307"/>
                </a:lnTo>
                <a:lnTo>
                  <a:pt x="1774829" y="817307"/>
                </a:lnTo>
                <a:lnTo>
                  <a:pt x="1774829" y="204103"/>
                </a:lnTo>
                <a:lnTo>
                  <a:pt x="184113" y="204103"/>
                </a:lnTo>
                <a:lnTo>
                  <a:pt x="184113" y="171051"/>
                </a:lnTo>
                <a:lnTo>
                  <a:pt x="1810506" y="171051"/>
                </a:lnTo>
                <a:lnTo>
                  <a:pt x="1810506" y="817307"/>
                </a:lnTo>
                <a:lnTo>
                  <a:pt x="1810507" y="817307"/>
                </a:lnTo>
                <a:close/>
                <a:moveTo>
                  <a:pt x="2118960" y="2021117"/>
                </a:moveTo>
                <a:lnTo>
                  <a:pt x="1" y="2021117"/>
                </a:lnTo>
                <a:lnTo>
                  <a:pt x="181607" y="1235961"/>
                </a:lnTo>
                <a:lnTo>
                  <a:pt x="184114" y="1235961"/>
                </a:lnTo>
                <a:lnTo>
                  <a:pt x="184114" y="1234541"/>
                </a:lnTo>
                <a:lnTo>
                  <a:pt x="1866589" y="1234541"/>
                </a:lnTo>
                <a:lnTo>
                  <a:pt x="1866589" y="817307"/>
                </a:lnTo>
                <a:cubicBezTo>
                  <a:pt x="1866589" y="585665"/>
                  <a:pt x="1866588" y="354023"/>
                  <a:pt x="1866588" y="122381"/>
                </a:cubicBezTo>
                <a:lnTo>
                  <a:pt x="184113" y="122381"/>
                </a:lnTo>
                <a:lnTo>
                  <a:pt x="184113" y="0"/>
                </a:lnTo>
                <a:lnTo>
                  <a:pt x="2006794" y="0"/>
                </a:lnTo>
                <a:lnTo>
                  <a:pt x="2006794" y="817307"/>
                </a:lnTo>
                <a:cubicBezTo>
                  <a:pt x="2006794" y="997179"/>
                  <a:pt x="2006795" y="1177051"/>
                  <a:pt x="2006795" y="1356923"/>
                </a:cubicBezTo>
                <a:lnTo>
                  <a:pt x="1965332" y="1356923"/>
                </a:lnTo>
                <a:lnTo>
                  <a:pt x="2118960" y="2021117"/>
                </a:lnTo>
                <a:close/>
                <a:moveTo>
                  <a:pt x="2118961" y="2041352"/>
                </a:moveTo>
                <a:lnTo>
                  <a:pt x="2118961" y="2111943"/>
                </a:lnTo>
                <a:lnTo>
                  <a:pt x="0" y="2111943"/>
                </a:lnTo>
                <a:lnTo>
                  <a:pt x="0" y="2041352"/>
                </a:lnTo>
                <a:lnTo>
                  <a:pt x="2118961" y="204135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7" name="Freeform 56"/>
          <p:cNvSpPr/>
          <p:nvPr/>
        </p:nvSpPr>
        <p:spPr>
          <a:xfrm rot="16200000">
            <a:off x="4393304" y="4335271"/>
            <a:ext cx="1596423" cy="1631596"/>
          </a:xfrm>
          <a:custGeom>
            <a:avLst/>
            <a:gdLst>
              <a:gd name="connsiteX0" fmla="*/ 2412858 w 2412858"/>
              <a:gd name="connsiteY0" fmla="*/ 1833302 h 2466020"/>
              <a:gd name="connsiteX1" fmla="*/ 2412858 w 2412858"/>
              <a:gd name="connsiteY1" fmla="*/ 1851764 h 2466020"/>
              <a:gd name="connsiteX2" fmla="*/ 480891 w 2412858"/>
              <a:gd name="connsiteY2" fmla="*/ 1851764 h 2466020"/>
              <a:gd name="connsiteX3" fmla="*/ 480891 w 2412858"/>
              <a:gd name="connsiteY3" fmla="*/ 1916173 h 2466020"/>
              <a:gd name="connsiteX4" fmla="*/ 2409504 w 2412858"/>
              <a:gd name="connsiteY4" fmla="*/ 1916173 h 2466020"/>
              <a:gd name="connsiteX5" fmla="*/ 1932530 w 2412858"/>
              <a:gd name="connsiteY5" fmla="*/ 2466020 h 2466020"/>
              <a:gd name="connsiteX6" fmla="*/ 0 w 2412858"/>
              <a:gd name="connsiteY6" fmla="*/ 2466020 h 2466020"/>
              <a:gd name="connsiteX7" fmla="*/ 0 w 2412858"/>
              <a:gd name="connsiteY7" fmla="*/ 748017 h 2466020"/>
              <a:gd name="connsiteX8" fmla="*/ 648880 w 2412858"/>
              <a:gd name="connsiteY8" fmla="*/ 0 h 2466020"/>
              <a:gd name="connsiteX9" fmla="*/ 648880 w 2412858"/>
              <a:gd name="connsiteY9" fmla="*/ 100866 h 2466020"/>
              <a:gd name="connsiteX10" fmla="*/ 2183996 w 2412858"/>
              <a:gd name="connsiteY10" fmla="*/ 100866 h 2466020"/>
              <a:gd name="connsiteX11" fmla="*/ 2183996 w 2412858"/>
              <a:gd name="connsiteY11" fmla="*/ 734927 h 2466020"/>
              <a:gd name="connsiteX12" fmla="*/ 2183996 w 2412858"/>
              <a:gd name="connsiteY12" fmla="*/ 1115618 h 2466020"/>
              <a:gd name="connsiteX13" fmla="*/ 648881 w 2412858"/>
              <a:gd name="connsiteY13" fmla="*/ 1115618 h 2466020"/>
              <a:gd name="connsiteX14" fmla="*/ 648881 w 2412858"/>
              <a:gd name="connsiteY14" fmla="*/ 1116913 h 2466020"/>
              <a:gd name="connsiteX15" fmla="*/ 646593 w 2412858"/>
              <a:gd name="connsiteY15" fmla="*/ 1116913 h 2466020"/>
              <a:gd name="connsiteX16" fmla="*/ 480893 w 2412858"/>
              <a:gd name="connsiteY16" fmla="*/ 1833302 h 2466020"/>
              <a:gd name="connsiteX17" fmla="*/ 2412858 w 2412858"/>
              <a:gd name="connsiteY17" fmla="*/ 1833302 h 2466020"/>
              <a:gd name="connsiteX18" fmla="*/ 2132826 w 2412858"/>
              <a:gd name="connsiteY18" fmla="*/ 734927 h 2466020"/>
              <a:gd name="connsiteX19" fmla="*/ 2132825 w 2412858"/>
              <a:gd name="connsiteY19" fmla="*/ 734927 h 2466020"/>
              <a:gd name="connsiteX20" fmla="*/ 2132825 w 2412858"/>
              <a:gd name="connsiteY20" fmla="*/ 145273 h 2466020"/>
              <a:gd name="connsiteX21" fmla="*/ 648880 w 2412858"/>
              <a:gd name="connsiteY21" fmla="*/ 145273 h 2466020"/>
              <a:gd name="connsiteX22" fmla="*/ 648880 w 2412858"/>
              <a:gd name="connsiteY22" fmla="*/ 175430 h 2466020"/>
              <a:gd name="connsiteX23" fmla="*/ 2100273 w 2412858"/>
              <a:gd name="connsiteY23" fmla="*/ 175430 h 2466020"/>
              <a:gd name="connsiteX24" fmla="*/ 2100273 w 2412858"/>
              <a:gd name="connsiteY24" fmla="*/ 734927 h 2466020"/>
              <a:gd name="connsiteX25" fmla="*/ 2100274 w 2412858"/>
              <a:gd name="connsiteY25" fmla="*/ 734927 h 2466020"/>
              <a:gd name="connsiteX26" fmla="*/ 2100274 w 2412858"/>
              <a:gd name="connsiteY26" fmla="*/ 1041054 h 2466020"/>
              <a:gd name="connsiteX27" fmla="*/ 648881 w 2412858"/>
              <a:gd name="connsiteY27" fmla="*/ 1041054 h 2466020"/>
              <a:gd name="connsiteX28" fmla="*/ 648881 w 2412858"/>
              <a:gd name="connsiteY28" fmla="*/ 1071212 h 2466020"/>
              <a:gd name="connsiteX29" fmla="*/ 2132826 w 2412858"/>
              <a:gd name="connsiteY29" fmla="*/ 1071212 h 2466020"/>
              <a:gd name="connsiteX30" fmla="*/ 2132826 w 2412858"/>
              <a:gd name="connsiteY30" fmla="*/ 734927 h 246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12858" h="2466020">
                <a:moveTo>
                  <a:pt x="2412858" y="1833302"/>
                </a:moveTo>
                <a:lnTo>
                  <a:pt x="2412858" y="1851764"/>
                </a:lnTo>
                <a:lnTo>
                  <a:pt x="480891" y="1851764"/>
                </a:lnTo>
                <a:lnTo>
                  <a:pt x="480891" y="1916173"/>
                </a:lnTo>
                <a:lnTo>
                  <a:pt x="2409504" y="1916173"/>
                </a:lnTo>
                <a:lnTo>
                  <a:pt x="1932530" y="2466020"/>
                </a:lnTo>
                <a:lnTo>
                  <a:pt x="0" y="2466020"/>
                </a:lnTo>
                <a:lnTo>
                  <a:pt x="0" y="748017"/>
                </a:lnTo>
                <a:lnTo>
                  <a:pt x="648880" y="0"/>
                </a:lnTo>
                <a:lnTo>
                  <a:pt x="648880" y="100866"/>
                </a:lnTo>
                <a:lnTo>
                  <a:pt x="2183996" y="100866"/>
                </a:lnTo>
                <a:cubicBezTo>
                  <a:pt x="2183996" y="312220"/>
                  <a:pt x="2183996" y="523573"/>
                  <a:pt x="2183996" y="734927"/>
                </a:cubicBezTo>
                <a:lnTo>
                  <a:pt x="2183996" y="1115618"/>
                </a:lnTo>
                <a:lnTo>
                  <a:pt x="648881" y="1115618"/>
                </a:lnTo>
                <a:lnTo>
                  <a:pt x="648881" y="1116913"/>
                </a:lnTo>
                <a:lnTo>
                  <a:pt x="646593" y="1116913"/>
                </a:lnTo>
                <a:lnTo>
                  <a:pt x="480893" y="1833302"/>
                </a:lnTo>
                <a:lnTo>
                  <a:pt x="2412858" y="1833302"/>
                </a:lnTo>
                <a:close/>
                <a:moveTo>
                  <a:pt x="2132826" y="734927"/>
                </a:moveTo>
                <a:lnTo>
                  <a:pt x="2132825" y="734927"/>
                </a:lnTo>
                <a:lnTo>
                  <a:pt x="2132825" y="145273"/>
                </a:lnTo>
                <a:lnTo>
                  <a:pt x="648880" y="145273"/>
                </a:lnTo>
                <a:lnTo>
                  <a:pt x="648880" y="175430"/>
                </a:lnTo>
                <a:lnTo>
                  <a:pt x="2100273" y="175430"/>
                </a:lnTo>
                <a:lnTo>
                  <a:pt x="2100273" y="734927"/>
                </a:lnTo>
                <a:lnTo>
                  <a:pt x="2100274" y="734927"/>
                </a:lnTo>
                <a:lnTo>
                  <a:pt x="2100274" y="1041054"/>
                </a:lnTo>
                <a:lnTo>
                  <a:pt x="648881" y="1041054"/>
                </a:lnTo>
                <a:lnTo>
                  <a:pt x="648881" y="1071212"/>
                </a:lnTo>
                <a:lnTo>
                  <a:pt x="2132826" y="1071212"/>
                </a:lnTo>
                <a:lnTo>
                  <a:pt x="2132826" y="73492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8" name="TextBox 57"/>
          <p:cNvSpPr txBox="1"/>
          <p:nvPr/>
        </p:nvSpPr>
        <p:spPr>
          <a:xfrm>
            <a:off x="4004777"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Positive</a:t>
            </a:r>
            <a:endParaRPr lang="en-US" sz="1600" i="1" dirty="0">
              <a:solidFill>
                <a:schemeClr val="tx1">
                  <a:lumMod val="65000"/>
                  <a:lumOff val="35000"/>
                </a:schemeClr>
              </a:solidFill>
            </a:endParaRPr>
          </a:p>
        </p:txBody>
      </p:sp>
      <p:sp>
        <p:nvSpPr>
          <p:cNvPr id="59" name="TextBox 58"/>
          <p:cNvSpPr txBox="1"/>
          <p:nvPr/>
        </p:nvSpPr>
        <p:spPr>
          <a:xfrm>
            <a:off x="6183483"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Negative</a:t>
            </a:r>
            <a:endParaRPr lang="en-US" sz="1600" i="1" dirty="0">
              <a:solidFill>
                <a:schemeClr val="tx1">
                  <a:lumMod val="65000"/>
                  <a:lumOff val="35000"/>
                </a:schemeClr>
              </a:solidFill>
            </a:endParaRPr>
          </a:p>
        </p:txBody>
      </p:sp>
      <p:sp>
        <p:nvSpPr>
          <p:cNvPr id="60" name="TextBox 59"/>
          <p:cNvSpPr txBox="1"/>
          <p:nvPr/>
        </p:nvSpPr>
        <p:spPr>
          <a:xfrm rot="16200000">
            <a:off x="7550721" y="4702778"/>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External</a:t>
            </a:r>
            <a:endParaRPr lang="en-US" sz="1600" i="1" dirty="0">
              <a:solidFill>
                <a:schemeClr val="tx1">
                  <a:lumMod val="65000"/>
                  <a:lumOff val="35000"/>
                </a:schemeClr>
              </a:solidFill>
            </a:endParaRPr>
          </a:p>
        </p:txBody>
      </p:sp>
      <p:sp>
        <p:nvSpPr>
          <p:cNvPr id="61" name="TextBox 60"/>
          <p:cNvSpPr txBox="1"/>
          <p:nvPr/>
        </p:nvSpPr>
        <p:spPr>
          <a:xfrm rot="16200000">
            <a:off x="7551148" y="2523115"/>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Internal</a:t>
            </a:r>
            <a:endParaRPr lang="en-US" sz="1600" i="1" dirty="0">
              <a:solidFill>
                <a:schemeClr val="tx1">
                  <a:lumMod val="65000"/>
                  <a:lumOff val="35000"/>
                </a:schemeClr>
              </a:solidFill>
            </a:endParaRPr>
          </a:p>
        </p:txBody>
      </p:sp>
    </p:spTree>
    <p:extLst>
      <p:ext uri="{BB962C8B-B14F-4D97-AF65-F5344CB8AC3E}">
        <p14:creationId xmlns:p14="http://schemas.microsoft.com/office/powerpoint/2010/main" val="35063136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4004777" y="1766306"/>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1">
                  <a:lumMod val="50000"/>
                </a:schemeClr>
              </a:solidFill>
            </a:endParaRPr>
          </a:p>
        </p:txBody>
      </p:sp>
      <p:sp>
        <p:nvSpPr>
          <p:cNvPr id="26" name="Rectangle 25"/>
          <p:cNvSpPr/>
          <p:nvPr/>
        </p:nvSpPr>
        <p:spPr>
          <a:xfrm>
            <a:off x="6183483" y="3946744"/>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0C584A"/>
              </a:solidFill>
            </a:endParaRPr>
          </a:p>
        </p:txBody>
      </p:sp>
      <p:sp>
        <p:nvSpPr>
          <p:cNvPr id="27" name="Rectangle 26"/>
          <p:cNvSpPr/>
          <p:nvPr/>
        </p:nvSpPr>
        <p:spPr>
          <a:xfrm>
            <a:off x="6183483" y="1766306"/>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800000"/>
              </a:solidFill>
            </a:endParaRPr>
          </a:p>
        </p:txBody>
      </p:sp>
      <p:sp>
        <p:nvSpPr>
          <p:cNvPr id="28" name="Rectangle 27"/>
          <p:cNvSpPr/>
          <p:nvPr/>
        </p:nvSpPr>
        <p:spPr>
          <a:xfrm>
            <a:off x="4004777" y="3946744"/>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2">
                  <a:lumMod val="50000"/>
                </a:schemeClr>
              </a:solidFill>
            </a:endParaRPr>
          </a:p>
        </p:txBody>
      </p:sp>
      <p:sp>
        <p:nvSpPr>
          <p:cNvPr id="6" name="Subtitle 5"/>
          <p:cNvSpPr>
            <a:spLocks noGrp="1"/>
          </p:cNvSpPr>
          <p:nvPr>
            <p:ph type="subTitle" idx="1"/>
          </p:nvPr>
        </p:nvSpPr>
        <p:spPr/>
        <p:txBody>
          <a:bodyPr/>
          <a:lstStyle/>
          <a:p>
            <a:r>
              <a:rPr lang="en-US" dirty="0"/>
              <a:t>The Competitive Analysis Matrix</a:t>
            </a:r>
          </a:p>
        </p:txBody>
      </p:sp>
      <p:sp>
        <p:nvSpPr>
          <p:cNvPr id="5" name="Title 4"/>
          <p:cNvSpPr>
            <a:spLocks noGrp="1"/>
          </p:cNvSpPr>
          <p:nvPr>
            <p:ph type="title"/>
          </p:nvPr>
        </p:nvSpPr>
        <p:spPr/>
        <p:txBody>
          <a:bodyPr/>
          <a:lstStyle/>
          <a:p>
            <a:r>
              <a:rPr lang="en-US" dirty="0"/>
              <a:t>SWOT / TOWS Analysis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38</a:t>
            </a:fld>
            <a:endParaRPr lang="en-US"/>
          </a:p>
        </p:txBody>
      </p:sp>
      <p:sp>
        <p:nvSpPr>
          <p:cNvPr id="33" name="Freeform 32"/>
          <p:cNvSpPr/>
          <p:nvPr/>
        </p:nvSpPr>
        <p:spPr>
          <a:xfrm>
            <a:off x="4338275" y="2496974"/>
            <a:ext cx="1669038" cy="1271868"/>
          </a:xfrm>
          <a:custGeom>
            <a:avLst/>
            <a:gdLst>
              <a:gd name="connsiteX0" fmla="*/ 170538 w 2522610"/>
              <a:gd name="connsiteY0" fmla="*/ 0 h 1922321"/>
              <a:gd name="connsiteX1" fmla="*/ 206777 w 2522610"/>
              <a:gd name="connsiteY1" fmla="*/ 0 h 1922321"/>
              <a:gd name="connsiteX2" fmla="*/ 206777 w 2522610"/>
              <a:gd name="connsiteY2" fmla="*/ 1033677 h 1922321"/>
              <a:gd name="connsiteX3" fmla="*/ 275548 w 2522610"/>
              <a:gd name="connsiteY3" fmla="*/ 1033677 h 1922321"/>
              <a:gd name="connsiteX4" fmla="*/ 469878 w 2522610"/>
              <a:gd name="connsiteY4" fmla="*/ 839347 h 1922321"/>
              <a:gd name="connsiteX5" fmla="*/ 469878 w 2522610"/>
              <a:gd name="connsiteY5" fmla="*/ 416718 h 1922321"/>
              <a:gd name="connsiteX6" fmla="*/ 469879 w 2522610"/>
              <a:gd name="connsiteY6" fmla="*/ 416718 h 1922321"/>
              <a:gd name="connsiteX7" fmla="*/ 469879 w 2522610"/>
              <a:gd name="connsiteY7" fmla="*/ 194229 h 1922321"/>
              <a:gd name="connsiteX8" fmla="*/ 454608 w 2522610"/>
              <a:gd name="connsiteY8" fmla="*/ 118587 h 1922321"/>
              <a:gd name="connsiteX9" fmla="*/ 417584 w 2522610"/>
              <a:gd name="connsiteY9" fmla="*/ 63674 h 1922321"/>
              <a:gd name="connsiteX10" fmla="*/ 804863 w 2522610"/>
              <a:gd name="connsiteY10" fmla="*/ 399625 h 1922321"/>
              <a:gd name="connsiteX11" fmla="*/ 625329 w 2522610"/>
              <a:gd name="connsiteY11" fmla="*/ 403568 h 1922321"/>
              <a:gd name="connsiteX12" fmla="*/ 485402 w 2522610"/>
              <a:gd name="connsiteY12" fmla="*/ 413031 h 1922321"/>
              <a:gd name="connsiteX13" fmla="*/ 485402 w 2522610"/>
              <a:gd name="connsiteY13" fmla="*/ 451309 h 1922321"/>
              <a:gd name="connsiteX14" fmla="*/ 485401 w 2522610"/>
              <a:gd name="connsiteY14" fmla="*/ 451308 h 1922321"/>
              <a:gd name="connsiteX15" fmla="*/ 485401 w 2522610"/>
              <a:gd name="connsiteY15" fmla="*/ 620547 h 1922321"/>
              <a:gd name="connsiteX16" fmla="*/ 625328 w 2522610"/>
              <a:gd name="connsiteY16" fmla="*/ 630009 h 1922321"/>
              <a:gd name="connsiteX17" fmla="*/ 982889 w 2522610"/>
              <a:gd name="connsiteY17" fmla="*/ 637861 h 1922321"/>
              <a:gd name="connsiteX18" fmla="*/ 1340449 w 2522610"/>
              <a:gd name="connsiteY18" fmla="*/ 630009 h 1922321"/>
              <a:gd name="connsiteX19" fmla="*/ 1533151 w 2522610"/>
              <a:gd name="connsiteY19" fmla="*/ 616978 h 1922321"/>
              <a:gd name="connsiteX20" fmla="*/ 1533151 w 2522610"/>
              <a:gd name="connsiteY20" fmla="*/ 416718 h 1922321"/>
              <a:gd name="connsiteX21" fmla="*/ 1548673 w 2522610"/>
              <a:gd name="connsiteY21" fmla="*/ 416718 h 1922321"/>
              <a:gd name="connsiteX22" fmla="*/ 1548673 w 2522610"/>
              <a:gd name="connsiteY22" fmla="*/ 839347 h 1922321"/>
              <a:gd name="connsiteX23" fmla="*/ 1743003 w 2522610"/>
              <a:gd name="connsiteY23" fmla="*/ 1033677 h 1922321"/>
              <a:gd name="connsiteX24" fmla="*/ 1811774 w 2522610"/>
              <a:gd name="connsiteY24" fmla="*/ 1033677 h 1922321"/>
              <a:gd name="connsiteX25" fmla="*/ 1811774 w 2522610"/>
              <a:gd name="connsiteY25" fmla="*/ 0 h 1922321"/>
              <a:gd name="connsiteX26" fmla="*/ 1849028 w 2522610"/>
              <a:gd name="connsiteY26" fmla="*/ 0 h 1922321"/>
              <a:gd name="connsiteX27" fmla="*/ 1849028 w 2522610"/>
              <a:gd name="connsiteY27" fmla="*/ 1033677 h 1922321"/>
              <a:gd name="connsiteX28" fmla="*/ 1917799 w 2522610"/>
              <a:gd name="connsiteY28" fmla="*/ 1033677 h 1922321"/>
              <a:gd name="connsiteX29" fmla="*/ 2112129 w 2522610"/>
              <a:gd name="connsiteY29" fmla="*/ 839347 h 1922321"/>
              <a:gd name="connsiteX30" fmla="*/ 2112129 w 2522610"/>
              <a:gd name="connsiteY30" fmla="*/ 194228 h 1922321"/>
              <a:gd name="connsiteX31" fmla="*/ 2096858 w 2522610"/>
              <a:gd name="connsiteY31" fmla="*/ 118586 h 1922321"/>
              <a:gd name="connsiteX32" fmla="*/ 2074824 w 2522610"/>
              <a:gd name="connsiteY32" fmla="*/ 85906 h 1922321"/>
              <a:gd name="connsiteX33" fmla="*/ 2522610 w 2522610"/>
              <a:gd name="connsiteY33" fmla="*/ 474345 h 1922321"/>
              <a:gd name="connsiteX34" fmla="*/ 2522610 w 2522610"/>
              <a:gd name="connsiteY34" fmla="*/ 1922321 h 1922321"/>
              <a:gd name="connsiteX35" fmla="*/ 1061533 w 2522610"/>
              <a:gd name="connsiteY35" fmla="*/ 1922321 h 1922321"/>
              <a:gd name="connsiteX36" fmla="*/ 0 w 2522610"/>
              <a:gd name="connsiteY36" fmla="*/ 1001476 h 1922321"/>
              <a:gd name="connsiteX37" fmla="*/ 25110 w 2522610"/>
              <a:gd name="connsiteY37" fmla="*/ 1018406 h 1922321"/>
              <a:gd name="connsiteX38" fmla="*/ 100752 w 2522610"/>
              <a:gd name="connsiteY38" fmla="*/ 1033677 h 1922321"/>
              <a:gd name="connsiteX39" fmla="*/ 169524 w 2522610"/>
              <a:gd name="connsiteY39" fmla="*/ 1033677 h 1922321"/>
              <a:gd name="connsiteX40" fmla="*/ 169524 w 2522610"/>
              <a:gd name="connsiteY40" fmla="*/ 978693 h 1922321"/>
              <a:gd name="connsiteX41" fmla="*/ 170538 w 2522610"/>
              <a:gd name="connsiteY41" fmla="*/ 978693 h 1922321"/>
              <a:gd name="connsiteX42" fmla="*/ 170538 w 2522610"/>
              <a:gd name="connsiteY42" fmla="*/ 0 h 192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522610" h="1922321">
                <a:moveTo>
                  <a:pt x="170538" y="0"/>
                </a:moveTo>
                <a:lnTo>
                  <a:pt x="206777" y="0"/>
                </a:lnTo>
                <a:lnTo>
                  <a:pt x="206777" y="1033677"/>
                </a:lnTo>
                <a:lnTo>
                  <a:pt x="275548" y="1033677"/>
                </a:lnTo>
                <a:cubicBezTo>
                  <a:pt x="382874" y="1033677"/>
                  <a:pt x="469878" y="946673"/>
                  <a:pt x="469878" y="839347"/>
                </a:cubicBezTo>
                <a:lnTo>
                  <a:pt x="469878" y="416718"/>
                </a:lnTo>
                <a:lnTo>
                  <a:pt x="469879" y="416718"/>
                </a:lnTo>
                <a:lnTo>
                  <a:pt x="469879" y="194229"/>
                </a:lnTo>
                <a:cubicBezTo>
                  <a:pt x="469879" y="167398"/>
                  <a:pt x="464441" y="141836"/>
                  <a:pt x="454608" y="118587"/>
                </a:cubicBezTo>
                <a:lnTo>
                  <a:pt x="417584" y="63674"/>
                </a:lnTo>
                <a:lnTo>
                  <a:pt x="804863" y="399625"/>
                </a:lnTo>
                <a:lnTo>
                  <a:pt x="625329" y="403568"/>
                </a:lnTo>
                <a:lnTo>
                  <a:pt x="485402" y="413031"/>
                </a:lnTo>
                <a:lnTo>
                  <a:pt x="485402" y="451309"/>
                </a:lnTo>
                <a:lnTo>
                  <a:pt x="485401" y="451308"/>
                </a:lnTo>
                <a:lnTo>
                  <a:pt x="485401" y="620547"/>
                </a:lnTo>
                <a:lnTo>
                  <a:pt x="625328" y="630009"/>
                </a:lnTo>
                <a:cubicBezTo>
                  <a:pt x="740823" y="635157"/>
                  <a:pt x="860406" y="637861"/>
                  <a:pt x="982889" y="637861"/>
                </a:cubicBezTo>
                <a:cubicBezTo>
                  <a:pt x="1105370" y="637861"/>
                  <a:pt x="1224954" y="635157"/>
                  <a:pt x="1340449" y="630009"/>
                </a:cubicBezTo>
                <a:lnTo>
                  <a:pt x="1533151" y="616978"/>
                </a:lnTo>
                <a:lnTo>
                  <a:pt x="1533151" y="416718"/>
                </a:lnTo>
                <a:lnTo>
                  <a:pt x="1548673" y="416718"/>
                </a:lnTo>
                <a:lnTo>
                  <a:pt x="1548673" y="839347"/>
                </a:lnTo>
                <a:cubicBezTo>
                  <a:pt x="1548673" y="946673"/>
                  <a:pt x="1635677" y="1033677"/>
                  <a:pt x="1743003" y="1033677"/>
                </a:cubicBezTo>
                <a:lnTo>
                  <a:pt x="1811774" y="1033677"/>
                </a:lnTo>
                <a:lnTo>
                  <a:pt x="1811774" y="0"/>
                </a:lnTo>
                <a:lnTo>
                  <a:pt x="1849028" y="0"/>
                </a:lnTo>
                <a:lnTo>
                  <a:pt x="1849028" y="1033677"/>
                </a:lnTo>
                <a:lnTo>
                  <a:pt x="1917799" y="1033677"/>
                </a:lnTo>
                <a:cubicBezTo>
                  <a:pt x="2025125" y="1033677"/>
                  <a:pt x="2112129" y="946673"/>
                  <a:pt x="2112129" y="839347"/>
                </a:cubicBezTo>
                <a:lnTo>
                  <a:pt x="2112129" y="194228"/>
                </a:lnTo>
                <a:cubicBezTo>
                  <a:pt x="2112129" y="167397"/>
                  <a:pt x="2106691" y="141835"/>
                  <a:pt x="2096858" y="118586"/>
                </a:cubicBezTo>
                <a:lnTo>
                  <a:pt x="2074824" y="85906"/>
                </a:lnTo>
                <a:lnTo>
                  <a:pt x="2522610" y="474345"/>
                </a:lnTo>
                <a:lnTo>
                  <a:pt x="2522610" y="1922321"/>
                </a:lnTo>
                <a:lnTo>
                  <a:pt x="1061533" y="1922321"/>
                </a:lnTo>
                <a:lnTo>
                  <a:pt x="0" y="1001476"/>
                </a:lnTo>
                <a:lnTo>
                  <a:pt x="25110" y="1018406"/>
                </a:lnTo>
                <a:cubicBezTo>
                  <a:pt x="48359" y="1028239"/>
                  <a:pt x="73921" y="1033677"/>
                  <a:pt x="100752" y="1033677"/>
                </a:cubicBezTo>
                <a:lnTo>
                  <a:pt x="169524" y="1033677"/>
                </a:lnTo>
                <a:lnTo>
                  <a:pt x="169524" y="978693"/>
                </a:lnTo>
                <a:lnTo>
                  <a:pt x="170538" y="978693"/>
                </a:lnTo>
                <a:lnTo>
                  <a:pt x="170538"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0"/>
          <p:cNvSpPr/>
          <p:nvPr/>
        </p:nvSpPr>
        <p:spPr>
          <a:xfrm>
            <a:off x="6632625" y="4659605"/>
            <a:ext cx="1553394" cy="1289675"/>
          </a:xfrm>
          <a:custGeom>
            <a:avLst/>
            <a:gdLst>
              <a:gd name="connsiteX0" fmla="*/ 973156 w 2347825"/>
              <a:gd name="connsiteY0" fmla="*/ 0 h 1949235"/>
              <a:gd name="connsiteX1" fmla="*/ 2347825 w 2347825"/>
              <a:gd name="connsiteY1" fmla="*/ 1192480 h 1949235"/>
              <a:gd name="connsiteX2" fmla="*/ 2347825 w 2347825"/>
              <a:gd name="connsiteY2" fmla="*/ 1949235 h 1949235"/>
              <a:gd name="connsiteX3" fmla="*/ 941247 w 2347825"/>
              <a:gd name="connsiteY3" fmla="*/ 1949235 h 1949235"/>
              <a:gd name="connsiteX4" fmla="*/ 0 w 2347825"/>
              <a:gd name="connsiteY4" fmla="*/ 1132735 h 1949235"/>
              <a:gd name="connsiteX5" fmla="*/ 2167 w 2347825"/>
              <a:gd name="connsiteY5" fmla="*/ 1134229 h 1949235"/>
              <a:gd name="connsiteX6" fmla="*/ 144083 w 2347825"/>
              <a:gd name="connsiteY6" fmla="*/ 1174655 h 1949235"/>
              <a:gd name="connsiteX7" fmla="*/ 371563 w 2347825"/>
              <a:gd name="connsiteY7" fmla="*/ 1066126 h 1949235"/>
              <a:gd name="connsiteX8" fmla="*/ 374219 w 2347825"/>
              <a:gd name="connsiteY8" fmla="*/ 1063085 h 1949235"/>
              <a:gd name="connsiteX9" fmla="*/ 376878 w 2347825"/>
              <a:gd name="connsiteY9" fmla="*/ 1066126 h 1949235"/>
              <a:gd name="connsiteX10" fmla="*/ 604358 w 2347825"/>
              <a:gd name="connsiteY10" fmla="*/ 1174655 h 1949235"/>
              <a:gd name="connsiteX11" fmla="*/ 831837 w 2347825"/>
              <a:gd name="connsiteY11" fmla="*/ 1066126 h 1949235"/>
              <a:gd name="connsiteX12" fmla="*/ 834495 w 2347825"/>
              <a:gd name="connsiteY12" fmla="*/ 1063085 h 1949235"/>
              <a:gd name="connsiteX13" fmla="*/ 837151 w 2347825"/>
              <a:gd name="connsiteY13" fmla="*/ 1066126 h 1949235"/>
              <a:gd name="connsiteX14" fmla="*/ 1064633 w 2347825"/>
              <a:gd name="connsiteY14" fmla="*/ 1174655 h 1949235"/>
              <a:gd name="connsiteX15" fmla="*/ 1292112 w 2347825"/>
              <a:gd name="connsiteY15" fmla="*/ 1066126 h 1949235"/>
              <a:gd name="connsiteX16" fmla="*/ 1294770 w 2347825"/>
              <a:gd name="connsiteY16" fmla="*/ 1063084 h 1949235"/>
              <a:gd name="connsiteX17" fmla="*/ 1297426 w 2347825"/>
              <a:gd name="connsiteY17" fmla="*/ 1066126 h 1949235"/>
              <a:gd name="connsiteX18" fmla="*/ 1524906 w 2347825"/>
              <a:gd name="connsiteY18" fmla="*/ 1174655 h 1949235"/>
              <a:gd name="connsiteX19" fmla="*/ 1862366 w 2347825"/>
              <a:gd name="connsiteY19" fmla="*/ 911287 h 1949235"/>
              <a:gd name="connsiteX20" fmla="*/ 1868250 w 2347825"/>
              <a:gd name="connsiteY20" fmla="*/ 899086 h 1949235"/>
              <a:gd name="connsiteX21" fmla="*/ 1779952 w 2347825"/>
              <a:gd name="connsiteY21" fmla="*/ 899086 h 1949235"/>
              <a:gd name="connsiteX22" fmla="*/ 1762456 w 2347825"/>
              <a:gd name="connsiteY22" fmla="*/ 921931 h 1949235"/>
              <a:gd name="connsiteX23" fmla="*/ 1524907 w 2347825"/>
              <a:gd name="connsiteY23" fmla="*/ 1041066 h 1949235"/>
              <a:gd name="connsiteX24" fmla="*/ 1297427 w 2347825"/>
              <a:gd name="connsiteY24" fmla="*/ 932538 h 1949235"/>
              <a:gd name="connsiteX25" fmla="*/ 1294770 w 2347825"/>
              <a:gd name="connsiteY25" fmla="*/ 929494 h 1949235"/>
              <a:gd name="connsiteX26" fmla="*/ 1292113 w 2347825"/>
              <a:gd name="connsiteY26" fmla="*/ 932538 h 1949235"/>
              <a:gd name="connsiteX27" fmla="*/ 1064633 w 2347825"/>
              <a:gd name="connsiteY27" fmla="*/ 1041065 h 1949235"/>
              <a:gd name="connsiteX28" fmla="*/ 837152 w 2347825"/>
              <a:gd name="connsiteY28" fmla="*/ 932538 h 1949235"/>
              <a:gd name="connsiteX29" fmla="*/ 834495 w 2347825"/>
              <a:gd name="connsiteY29" fmla="*/ 929494 h 1949235"/>
              <a:gd name="connsiteX30" fmla="*/ 831838 w 2347825"/>
              <a:gd name="connsiteY30" fmla="*/ 932538 h 1949235"/>
              <a:gd name="connsiteX31" fmla="*/ 604358 w 2347825"/>
              <a:gd name="connsiteY31" fmla="*/ 1041065 h 1949235"/>
              <a:gd name="connsiteX32" fmla="*/ 376878 w 2347825"/>
              <a:gd name="connsiteY32" fmla="*/ 932537 h 1949235"/>
              <a:gd name="connsiteX33" fmla="*/ 374220 w 2347825"/>
              <a:gd name="connsiteY33" fmla="*/ 929495 h 1949235"/>
              <a:gd name="connsiteX34" fmla="*/ 371562 w 2347825"/>
              <a:gd name="connsiteY34" fmla="*/ 932537 h 1949235"/>
              <a:gd name="connsiteX35" fmla="*/ 319074 w 2347825"/>
              <a:gd name="connsiteY35" fmla="*/ 978694 h 1949235"/>
              <a:gd name="connsiteX36" fmla="*/ 311353 w 2347825"/>
              <a:gd name="connsiteY36" fmla="*/ 983414 h 1949235"/>
              <a:gd name="connsiteX37" fmla="*/ 238451 w 2347825"/>
              <a:gd name="connsiteY37" fmla="*/ 920174 h 1949235"/>
              <a:gd name="connsiteX38" fmla="*/ 238921 w 2347825"/>
              <a:gd name="connsiteY38" fmla="*/ 919633 h 1949235"/>
              <a:gd name="connsiteX39" fmla="*/ 263353 w 2347825"/>
              <a:gd name="connsiteY39" fmla="*/ 910823 h 1949235"/>
              <a:gd name="connsiteX40" fmla="*/ 371564 w 2347825"/>
              <a:gd name="connsiteY40" fmla="*/ 830604 h 1949235"/>
              <a:gd name="connsiteX41" fmla="*/ 374220 w 2347825"/>
              <a:gd name="connsiteY41" fmla="*/ 827563 h 1949235"/>
              <a:gd name="connsiteX42" fmla="*/ 376878 w 2347825"/>
              <a:gd name="connsiteY42" fmla="*/ 830604 h 1949235"/>
              <a:gd name="connsiteX43" fmla="*/ 604358 w 2347825"/>
              <a:gd name="connsiteY43" fmla="*/ 939132 h 1949235"/>
              <a:gd name="connsiteX44" fmla="*/ 831839 w 2347825"/>
              <a:gd name="connsiteY44" fmla="*/ 830604 h 1949235"/>
              <a:gd name="connsiteX45" fmla="*/ 834496 w 2347825"/>
              <a:gd name="connsiteY45" fmla="*/ 827562 h 1949235"/>
              <a:gd name="connsiteX46" fmla="*/ 837153 w 2347825"/>
              <a:gd name="connsiteY46" fmla="*/ 830604 h 1949235"/>
              <a:gd name="connsiteX47" fmla="*/ 1064633 w 2347825"/>
              <a:gd name="connsiteY47" fmla="*/ 939132 h 1949235"/>
              <a:gd name="connsiteX48" fmla="*/ 1292114 w 2347825"/>
              <a:gd name="connsiteY48" fmla="*/ 830604 h 1949235"/>
              <a:gd name="connsiteX49" fmla="*/ 1294771 w 2347825"/>
              <a:gd name="connsiteY49" fmla="*/ 827562 h 1949235"/>
              <a:gd name="connsiteX50" fmla="*/ 1297428 w 2347825"/>
              <a:gd name="connsiteY50" fmla="*/ 830604 h 1949235"/>
              <a:gd name="connsiteX51" fmla="*/ 1405638 w 2347825"/>
              <a:gd name="connsiteY51" fmla="*/ 910823 h 1949235"/>
              <a:gd name="connsiteX52" fmla="*/ 1426613 w 2347825"/>
              <a:gd name="connsiteY52" fmla="*/ 918385 h 1949235"/>
              <a:gd name="connsiteX53" fmla="*/ 1421397 w 2347825"/>
              <a:gd name="connsiteY53" fmla="*/ 879077 h 1949235"/>
              <a:gd name="connsiteX54" fmla="*/ 1169479 w 2347825"/>
              <a:gd name="connsiteY54" fmla="*/ 249126 h 1949235"/>
              <a:gd name="connsiteX55" fmla="*/ 1064819 w 2347825"/>
              <a:gd name="connsiteY55" fmla="*/ 103640 h 1949235"/>
              <a:gd name="connsiteX56" fmla="*/ 973156 w 2347825"/>
              <a:gd name="connsiteY56" fmla="*/ 0 h 194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347825" h="1949235">
                <a:moveTo>
                  <a:pt x="973156" y="0"/>
                </a:moveTo>
                <a:lnTo>
                  <a:pt x="2347825" y="1192480"/>
                </a:lnTo>
                <a:lnTo>
                  <a:pt x="2347825" y="1949235"/>
                </a:lnTo>
                <a:lnTo>
                  <a:pt x="941247" y="1949235"/>
                </a:lnTo>
                <a:lnTo>
                  <a:pt x="0" y="1132735"/>
                </a:lnTo>
                <a:lnTo>
                  <a:pt x="2167" y="1134229"/>
                </a:lnTo>
                <a:cubicBezTo>
                  <a:pt x="46997" y="1160501"/>
                  <a:pt x="94663" y="1174655"/>
                  <a:pt x="144083" y="1174655"/>
                </a:cubicBezTo>
                <a:cubicBezTo>
                  <a:pt x="226448" y="1174655"/>
                  <a:pt x="303941" y="1135339"/>
                  <a:pt x="371563" y="1066126"/>
                </a:cubicBezTo>
                <a:lnTo>
                  <a:pt x="374219" y="1063085"/>
                </a:lnTo>
                <a:lnTo>
                  <a:pt x="376878" y="1066126"/>
                </a:lnTo>
                <a:cubicBezTo>
                  <a:pt x="444499" y="1135340"/>
                  <a:pt x="521991" y="1174655"/>
                  <a:pt x="604358" y="1174655"/>
                </a:cubicBezTo>
                <a:cubicBezTo>
                  <a:pt x="686723" y="1174655"/>
                  <a:pt x="764217" y="1135340"/>
                  <a:pt x="831837" y="1066126"/>
                </a:cubicBezTo>
                <a:lnTo>
                  <a:pt x="834495" y="1063085"/>
                </a:lnTo>
                <a:lnTo>
                  <a:pt x="837151" y="1066126"/>
                </a:lnTo>
                <a:cubicBezTo>
                  <a:pt x="904773" y="1135340"/>
                  <a:pt x="982266" y="1174655"/>
                  <a:pt x="1064633" y="1174655"/>
                </a:cubicBezTo>
                <a:cubicBezTo>
                  <a:pt x="1146998" y="1174655"/>
                  <a:pt x="1224492" y="1135340"/>
                  <a:pt x="1292112" y="1066126"/>
                </a:cubicBezTo>
                <a:lnTo>
                  <a:pt x="1294770" y="1063084"/>
                </a:lnTo>
                <a:lnTo>
                  <a:pt x="1297426" y="1066126"/>
                </a:lnTo>
                <a:cubicBezTo>
                  <a:pt x="1365048" y="1135339"/>
                  <a:pt x="1442541" y="1174655"/>
                  <a:pt x="1524906" y="1174655"/>
                </a:cubicBezTo>
                <a:cubicBezTo>
                  <a:pt x="1656694" y="1174655"/>
                  <a:pt x="1776003" y="1074009"/>
                  <a:pt x="1862366" y="911287"/>
                </a:cubicBezTo>
                <a:lnTo>
                  <a:pt x="1868250" y="899086"/>
                </a:lnTo>
                <a:lnTo>
                  <a:pt x="1779952" y="899086"/>
                </a:lnTo>
                <a:lnTo>
                  <a:pt x="1762456" y="921931"/>
                </a:lnTo>
                <a:cubicBezTo>
                  <a:pt x="1692503" y="997720"/>
                  <a:pt x="1611392" y="1041065"/>
                  <a:pt x="1524907" y="1041066"/>
                </a:cubicBezTo>
                <a:cubicBezTo>
                  <a:pt x="1442541" y="1041065"/>
                  <a:pt x="1365048" y="1001750"/>
                  <a:pt x="1297427" y="932538"/>
                </a:cubicBezTo>
                <a:lnTo>
                  <a:pt x="1294770" y="929494"/>
                </a:lnTo>
                <a:lnTo>
                  <a:pt x="1292113" y="932538"/>
                </a:lnTo>
                <a:cubicBezTo>
                  <a:pt x="1224492" y="1001750"/>
                  <a:pt x="1146999" y="1041066"/>
                  <a:pt x="1064633" y="1041065"/>
                </a:cubicBezTo>
                <a:cubicBezTo>
                  <a:pt x="982266" y="1041065"/>
                  <a:pt x="904773" y="1001750"/>
                  <a:pt x="837152" y="932538"/>
                </a:cubicBezTo>
                <a:lnTo>
                  <a:pt x="834495" y="929494"/>
                </a:lnTo>
                <a:lnTo>
                  <a:pt x="831838" y="932538"/>
                </a:lnTo>
                <a:cubicBezTo>
                  <a:pt x="764217" y="1001750"/>
                  <a:pt x="686724" y="1041066"/>
                  <a:pt x="604358" y="1041065"/>
                </a:cubicBezTo>
                <a:cubicBezTo>
                  <a:pt x="521991" y="1041065"/>
                  <a:pt x="444498" y="1001751"/>
                  <a:pt x="376878" y="932537"/>
                </a:cubicBezTo>
                <a:lnTo>
                  <a:pt x="374220" y="929495"/>
                </a:lnTo>
                <a:lnTo>
                  <a:pt x="371562" y="932537"/>
                </a:lnTo>
                <a:cubicBezTo>
                  <a:pt x="354657" y="949840"/>
                  <a:pt x="337136" y="965275"/>
                  <a:pt x="319074" y="978694"/>
                </a:cubicBezTo>
                <a:lnTo>
                  <a:pt x="311353" y="983414"/>
                </a:lnTo>
                <a:lnTo>
                  <a:pt x="238451" y="920174"/>
                </a:lnTo>
                <a:lnTo>
                  <a:pt x="238921" y="919633"/>
                </a:lnTo>
                <a:lnTo>
                  <a:pt x="263353" y="910823"/>
                </a:lnTo>
                <a:cubicBezTo>
                  <a:pt x="301475" y="892344"/>
                  <a:pt x="337753" y="865212"/>
                  <a:pt x="371564" y="830604"/>
                </a:cubicBezTo>
                <a:lnTo>
                  <a:pt x="374220" y="827563"/>
                </a:lnTo>
                <a:lnTo>
                  <a:pt x="376878" y="830604"/>
                </a:lnTo>
                <a:cubicBezTo>
                  <a:pt x="444500" y="899818"/>
                  <a:pt x="521992" y="939132"/>
                  <a:pt x="604358" y="939132"/>
                </a:cubicBezTo>
                <a:cubicBezTo>
                  <a:pt x="686724" y="939132"/>
                  <a:pt x="764217" y="899818"/>
                  <a:pt x="831839" y="830604"/>
                </a:cubicBezTo>
                <a:lnTo>
                  <a:pt x="834496" y="827562"/>
                </a:lnTo>
                <a:lnTo>
                  <a:pt x="837153" y="830604"/>
                </a:lnTo>
                <a:cubicBezTo>
                  <a:pt x="904773" y="899818"/>
                  <a:pt x="982267" y="939133"/>
                  <a:pt x="1064633" y="939132"/>
                </a:cubicBezTo>
                <a:cubicBezTo>
                  <a:pt x="1146999" y="939132"/>
                  <a:pt x="1224492" y="899817"/>
                  <a:pt x="1292114" y="830604"/>
                </a:cubicBezTo>
                <a:lnTo>
                  <a:pt x="1294771" y="827562"/>
                </a:lnTo>
                <a:lnTo>
                  <a:pt x="1297428" y="830604"/>
                </a:lnTo>
                <a:cubicBezTo>
                  <a:pt x="1331239" y="865211"/>
                  <a:pt x="1367516" y="892344"/>
                  <a:pt x="1405638" y="910823"/>
                </a:cubicBezTo>
                <a:lnTo>
                  <a:pt x="1426613" y="918385"/>
                </a:lnTo>
                <a:lnTo>
                  <a:pt x="1421397" y="879077"/>
                </a:lnTo>
                <a:cubicBezTo>
                  <a:pt x="1386171" y="672690"/>
                  <a:pt x="1302083" y="454027"/>
                  <a:pt x="1169479" y="249126"/>
                </a:cubicBezTo>
                <a:cubicBezTo>
                  <a:pt x="1136329" y="197901"/>
                  <a:pt x="1101323" y="149355"/>
                  <a:pt x="1064819" y="103640"/>
                </a:cubicBezTo>
                <a:lnTo>
                  <a:pt x="973156"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reeform 48"/>
          <p:cNvSpPr/>
          <p:nvPr/>
        </p:nvSpPr>
        <p:spPr>
          <a:xfrm>
            <a:off x="6482382" y="2506994"/>
            <a:ext cx="1703637" cy="1261848"/>
          </a:xfrm>
          <a:custGeom>
            <a:avLst/>
            <a:gdLst>
              <a:gd name="connsiteX0" fmla="*/ 111458 w 2574905"/>
              <a:gd name="connsiteY0" fmla="*/ 291 h 1907177"/>
              <a:gd name="connsiteX1" fmla="*/ 177914 w 2574905"/>
              <a:gd name="connsiteY1" fmla="*/ 15650 h 1907177"/>
              <a:gd name="connsiteX2" fmla="*/ 338916 w 2574905"/>
              <a:gd name="connsiteY2" fmla="*/ 108605 h 1907177"/>
              <a:gd name="connsiteX3" fmla="*/ 338917 w 2574905"/>
              <a:gd name="connsiteY3" fmla="*/ 108603 h 1907177"/>
              <a:gd name="connsiteX4" fmla="*/ 350570 w 2574905"/>
              <a:gd name="connsiteY4" fmla="*/ 115332 h 1907177"/>
              <a:gd name="connsiteX5" fmla="*/ 385315 w 2574905"/>
              <a:gd name="connsiteY5" fmla="*/ 145978 h 1907177"/>
              <a:gd name="connsiteX6" fmla="*/ 399928 w 2574905"/>
              <a:gd name="connsiteY6" fmla="*/ 175925 h 1907177"/>
              <a:gd name="connsiteX7" fmla="*/ 524463 w 2574905"/>
              <a:gd name="connsiteY7" fmla="*/ 247827 h 1907177"/>
              <a:gd name="connsiteX8" fmla="*/ 524464 w 2574905"/>
              <a:gd name="connsiteY8" fmla="*/ 247827 h 1907177"/>
              <a:gd name="connsiteX9" fmla="*/ 536427 w 2574905"/>
              <a:gd name="connsiteY9" fmla="*/ 254735 h 1907177"/>
              <a:gd name="connsiteX10" fmla="*/ 540217 w 2574905"/>
              <a:gd name="connsiteY10" fmla="*/ 243464 h 1907177"/>
              <a:gd name="connsiteX11" fmla="*/ 520025 w 2574905"/>
              <a:gd name="connsiteY11" fmla="*/ 122422 h 1907177"/>
              <a:gd name="connsiteX12" fmla="*/ 495814 w 2574905"/>
              <a:gd name="connsiteY12" fmla="*/ 86963 h 1907177"/>
              <a:gd name="connsiteX13" fmla="*/ 790798 w 2574905"/>
              <a:gd name="connsiteY13" fmla="*/ 342851 h 1907177"/>
              <a:gd name="connsiteX14" fmla="*/ 750582 w 2574905"/>
              <a:gd name="connsiteY14" fmla="*/ 364918 h 1907177"/>
              <a:gd name="connsiteX15" fmla="*/ 742716 w 2574905"/>
              <a:gd name="connsiteY15" fmla="*/ 373837 h 1907177"/>
              <a:gd name="connsiteX16" fmla="*/ 753060 w 2574905"/>
              <a:gd name="connsiteY16" fmla="*/ 379809 h 1907177"/>
              <a:gd name="connsiteX17" fmla="*/ 753060 w 2574905"/>
              <a:gd name="connsiteY17" fmla="*/ 379807 h 1907177"/>
              <a:gd name="connsiteX18" fmla="*/ 879215 w 2574905"/>
              <a:gd name="connsiteY18" fmla="*/ 452643 h 1907177"/>
              <a:gd name="connsiteX19" fmla="*/ 912459 w 2574905"/>
              <a:gd name="connsiteY19" fmla="*/ 450325 h 1907177"/>
              <a:gd name="connsiteX20" fmla="*/ 945074 w 2574905"/>
              <a:gd name="connsiteY20" fmla="*/ 461291 h 1907177"/>
              <a:gd name="connsiteX21" fmla="*/ 956375 w 2574905"/>
              <a:gd name="connsiteY21" fmla="*/ 465091 h 1907177"/>
              <a:gd name="connsiteX22" fmla="*/ 989646 w 2574905"/>
              <a:gd name="connsiteY22" fmla="*/ 484301 h 1907177"/>
              <a:gd name="connsiteX23" fmla="*/ 994279 w 2574905"/>
              <a:gd name="connsiteY23" fmla="*/ 460486 h 1907177"/>
              <a:gd name="connsiteX24" fmla="*/ 1013802 w 2574905"/>
              <a:gd name="connsiteY24" fmla="*/ 431086 h 1907177"/>
              <a:gd name="connsiteX25" fmla="*/ 1013803 w 2574905"/>
              <a:gd name="connsiteY25" fmla="*/ 431086 h 1907177"/>
              <a:gd name="connsiteX26" fmla="*/ 1053510 w 2574905"/>
              <a:gd name="connsiteY26" fmla="*/ 391379 h 1907177"/>
              <a:gd name="connsiteX27" fmla="*/ 1188114 w 2574905"/>
              <a:gd name="connsiteY27" fmla="*/ 508143 h 1907177"/>
              <a:gd name="connsiteX28" fmla="*/ 1159189 w 2574905"/>
              <a:gd name="connsiteY28" fmla="*/ 537066 h 1907177"/>
              <a:gd name="connsiteX29" fmla="*/ 1139486 w 2574905"/>
              <a:gd name="connsiteY29" fmla="*/ 556770 h 1907177"/>
              <a:gd name="connsiteX30" fmla="*/ 1128177 w 2574905"/>
              <a:gd name="connsiteY30" fmla="*/ 564282 h 1907177"/>
              <a:gd name="connsiteX31" fmla="*/ 1129029 w 2574905"/>
              <a:gd name="connsiteY31" fmla="*/ 564774 h 1907177"/>
              <a:gd name="connsiteX32" fmla="*/ 1156452 w 2574905"/>
              <a:gd name="connsiteY32" fmla="*/ 586663 h 1907177"/>
              <a:gd name="connsiteX33" fmla="*/ 1160280 w 2574905"/>
              <a:gd name="connsiteY33" fmla="*/ 592268 h 1907177"/>
              <a:gd name="connsiteX34" fmla="*/ 1236608 w 2574905"/>
              <a:gd name="connsiteY34" fmla="*/ 592269 h 1907177"/>
              <a:gd name="connsiteX35" fmla="*/ 1285489 w 2574905"/>
              <a:gd name="connsiteY35" fmla="*/ 592268 h 1907177"/>
              <a:gd name="connsiteX36" fmla="*/ 1285491 w 2574905"/>
              <a:gd name="connsiteY36" fmla="*/ 592269 h 1907177"/>
              <a:gd name="connsiteX37" fmla="*/ 1304005 w 2574905"/>
              <a:gd name="connsiteY37" fmla="*/ 592268 h 1907177"/>
              <a:gd name="connsiteX38" fmla="*/ 1276736 w 2574905"/>
              <a:gd name="connsiteY38" fmla="*/ 536386 h 1907177"/>
              <a:gd name="connsiteX39" fmla="*/ 1252660 w 2574905"/>
              <a:gd name="connsiteY39" fmla="*/ 510345 h 1907177"/>
              <a:gd name="connsiteX40" fmla="*/ 1382004 w 2574905"/>
              <a:gd name="connsiteY40" fmla="*/ 622546 h 1907177"/>
              <a:gd name="connsiteX41" fmla="*/ 1139157 w 2574905"/>
              <a:gd name="connsiteY41" fmla="*/ 622546 h 1907177"/>
              <a:gd name="connsiteX42" fmla="*/ 1118122 w 2574905"/>
              <a:gd name="connsiteY42" fmla="*/ 626794 h 1907177"/>
              <a:gd name="connsiteX43" fmla="*/ 1118123 w 2574905"/>
              <a:gd name="connsiteY43" fmla="*/ 626795 h 1907177"/>
              <a:gd name="connsiteX44" fmla="*/ 1116349 w 2574905"/>
              <a:gd name="connsiteY44" fmla="*/ 627152 h 1907177"/>
              <a:gd name="connsiteX45" fmla="*/ 1095979 w 2574905"/>
              <a:gd name="connsiteY45" fmla="*/ 643928 h 1907177"/>
              <a:gd name="connsiteX46" fmla="*/ 1090219 w 2574905"/>
              <a:gd name="connsiteY46" fmla="*/ 657830 h 1907177"/>
              <a:gd name="connsiteX47" fmla="*/ 1080563 w 2574905"/>
              <a:gd name="connsiteY47" fmla="*/ 681141 h 1907177"/>
              <a:gd name="connsiteX48" fmla="*/ 1139160 w 2574905"/>
              <a:gd name="connsiteY48" fmla="*/ 739736 h 1907177"/>
              <a:gd name="connsiteX49" fmla="*/ 1455090 w 2574905"/>
              <a:gd name="connsiteY49" fmla="*/ 739736 h 1907177"/>
              <a:gd name="connsiteX50" fmla="*/ 1776048 w 2574905"/>
              <a:gd name="connsiteY50" fmla="*/ 739736 h 1907177"/>
              <a:gd name="connsiteX51" fmla="*/ 1834644 w 2574905"/>
              <a:gd name="connsiteY51" fmla="*/ 681141 h 1907177"/>
              <a:gd name="connsiteX52" fmla="*/ 1776047 w 2574905"/>
              <a:gd name="connsiteY52" fmla="*/ 622546 h 1907177"/>
              <a:gd name="connsiteX53" fmla="*/ 1605741 w 2574905"/>
              <a:gd name="connsiteY53" fmla="*/ 622546 h 1907177"/>
              <a:gd name="connsiteX54" fmla="*/ 1605742 w 2574905"/>
              <a:gd name="connsiteY54" fmla="*/ 622545 h 1907177"/>
              <a:gd name="connsiteX55" fmla="*/ 1515457 w 2574905"/>
              <a:gd name="connsiteY55" fmla="*/ 622545 h 1907177"/>
              <a:gd name="connsiteX56" fmla="*/ 1515458 w 2574905"/>
              <a:gd name="connsiteY56" fmla="*/ 622546 h 1907177"/>
              <a:gd name="connsiteX57" fmla="*/ 1425667 w 2574905"/>
              <a:gd name="connsiteY57" fmla="*/ 622547 h 1907177"/>
              <a:gd name="connsiteX58" fmla="*/ 1047572 w 2574905"/>
              <a:gd name="connsiteY58" fmla="*/ 294562 h 1907177"/>
              <a:gd name="connsiteX59" fmla="*/ 1064212 w 2574905"/>
              <a:gd name="connsiteY59" fmla="*/ 282622 h 1907177"/>
              <a:gd name="connsiteX60" fmla="*/ 1000543 w 2574905"/>
              <a:gd name="connsiteY60" fmla="*/ 175875 h 1907177"/>
              <a:gd name="connsiteX61" fmla="*/ 1085687 w 2574905"/>
              <a:gd name="connsiteY61" fmla="*/ 249735 h 1907177"/>
              <a:gd name="connsiteX62" fmla="*/ 1104000 w 2574905"/>
              <a:gd name="connsiteY62" fmla="*/ 300469 h 1907177"/>
              <a:gd name="connsiteX63" fmla="*/ 1124739 w 2574905"/>
              <a:gd name="connsiteY63" fmla="*/ 294912 h 1907177"/>
              <a:gd name="connsiteX64" fmla="*/ 1124738 w 2574905"/>
              <a:gd name="connsiteY64" fmla="*/ 294911 h 1907177"/>
              <a:gd name="connsiteX65" fmla="*/ 1147172 w 2574905"/>
              <a:gd name="connsiteY65" fmla="*/ 288900 h 1907177"/>
              <a:gd name="connsiteX66" fmla="*/ 1100749 w 2574905"/>
              <a:gd name="connsiteY66" fmla="*/ 29670 h 1907177"/>
              <a:gd name="connsiteX67" fmla="*/ 1369533 w 2574905"/>
              <a:gd name="connsiteY67" fmla="*/ 262832 h 1907177"/>
              <a:gd name="connsiteX68" fmla="*/ 1253303 w 2574905"/>
              <a:gd name="connsiteY68" fmla="*/ 343807 h 1907177"/>
              <a:gd name="connsiteX69" fmla="*/ 1275730 w 2574905"/>
              <a:gd name="connsiteY69" fmla="*/ 382651 h 1907177"/>
              <a:gd name="connsiteX70" fmla="*/ 1426246 w 2574905"/>
              <a:gd name="connsiteY70" fmla="*/ 312030 h 1907177"/>
              <a:gd name="connsiteX71" fmla="*/ 1515170 w 2574905"/>
              <a:gd name="connsiteY71" fmla="*/ 270306 h 1907177"/>
              <a:gd name="connsiteX72" fmla="*/ 1475980 w 2574905"/>
              <a:gd name="connsiteY72" fmla="*/ 202428 h 1907177"/>
              <a:gd name="connsiteX73" fmla="*/ 1762890 w 2574905"/>
              <a:gd name="connsiteY73" fmla="*/ 451312 h 1907177"/>
              <a:gd name="connsiteX74" fmla="*/ 1713420 w 2574905"/>
              <a:gd name="connsiteY74" fmla="*/ 458791 h 1907177"/>
              <a:gd name="connsiteX75" fmla="*/ 1611304 w 2574905"/>
              <a:gd name="connsiteY75" fmla="*/ 527463 h 1907177"/>
              <a:gd name="connsiteX76" fmla="*/ 1605206 w 2574905"/>
              <a:gd name="connsiteY76" fmla="*/ 537512 h 1907177"/>
              <a:gd name="connsiteX77" fmla="*/ 1579057 w 2574905"/>
              <a:gd name="connsiteY77" fmla="*/ 580613 h 1907177"/>
              <a:gd name="connsiteX78" fmla="*/ 1576703 w 2574905"/>
              <a:gd name="connsiteY78" fmla="*/ 592268 h 1907177"/>
              <a:gd name="connsiteX79" fmla="*/ 1734318 w 2574905"/>
              <a:gd name="connsiteY79" fmla="*/ 592269 h 1907177"/>
              <a:gd name="connsiteX80" fmla="*/ 1742749 w 2574905"/>
              <a:gd name="connsiteY80" fmla="*/ 586585 h 1907177"/>
              <a:gd name="connsiteX81" fmla="*/ 1742749 w 2574905"/>
              <a:gd name="connsiteY81" fmla="*/ 586586 h 1907177"/>
              <a:gd name="connsiteX82" fmla="*/ 1761951 w 2574905"/>
              <a:gd name="connsiteY82" fmla="*/ 573639 h 1907177"/>
              <a:gd name="connsiteX83" fmla="*/ 1807364 w 2574905"/>
              <a:gd name="connsiteY83" fmla="*/ 564471 h 1907177"/>
              <a:gd name="connsiteX84" fmla="*/ 2006729 w 2574905"/>
              <a:gd name="connsiteY84" fmla="*/ 564471 h 1907177"/>
              <a:gd name="connsiteX85" fmla="*/ 2114229 w 2574905"/>
              <a:gd name="connsiteY85" fmla="*/ 635730 h 1907177"/>
              <a:gd name="connsiteX86" fmla="*/ 2123398 w 2574905"/>
              <a:gd name="connsiteY86" fmla="*/ 681142 h 1907177"/>
              <a:gd name="connsiteX87" fmla="*/ 2114230 w 2574905"/>
              <a:gd name="connsiteY87" fmla="*/ 726554 h 1907177"/>
              <a:gd name="connsiteX88" fmla="*/ 2006729 w 2574905"/>
              <a:gd name="connsiteY88" fmla="*/ 797811 h 1907177"/>
              <a:gd name="connsiteX89" fmla="*/ 1807363 w 2574905"/>
              <a:gd name="connsiteY89" fmla="*/ 797811 h 1907177"/>
              <a:gd name="connsiteX90" fmla="*/ 1761951 w 2574905"/>
              <a:gd name="connsiteY90" fmla="*/ 788643 h 1907177"/>
              <a:gd name="connsiteX91" fmla="*/ 1734321 w 2574905"/>
              <a:gd name="connsiteY91" fmla="*/ 770014 h 1907177"/>
              <a:gd name="connsiteX92" fmla="*/ 1576704 w 2574905"/>
              <a:gd name="connsiteY92" fmla="*/ 770014 h 1907177"/>
              <a:gd name="connsiteX93" fmla="*/ 1579058 w 2574905"/>
              <a:gd name="connsiteY93" fmla="*/ 781671 h 1907177"/>
              <a:gd name="connsiteX94" fmla="*/ 1777446 w 2574905"/>
              <a:gd name="connsiteY94" fmla="*/ 913171 h 1907177"/>
              <a:gd name="connsiteX95" fmla="*/ 2036645 w 2574905"/>
              <a:gd name="connsiteY95" fmla="*/ 913172 h 1907177"/>
              <a:gd name="connsiteX96" fmla="*/ 2251955 w 2574905"/>
              <a:gd name="connsiteY96" fmla="*/ 697862 h 1907177"/>
              <a:gd name="connsiteX97" fmla="*/ 2251956 w 2574905"/>
              <a:gd name="connsiteY97" fmla="*/ 664421 h 1907177"/>
              <a:gd name="connsiteX98" fmla="*/ 2235034 w 2574905"/>
              <a:gd name="connsiteY98" fmla="*/ 580613 h 1907177"/>
              <a:gd name="connsiteX99" fmla="*/ 2200214 w 2574905"/>
              <a:gd name="connsiteY99" fmla="*/ 528969 h 1907177"/>
              <a:gd name="connsiteX100" fmla="*/ 2574905 w 2574905"/>
              <a:gd name="connsiteY100" fmla="*/ 854001 h 1907177"/>
              <a:gd name="connsiteX101" fmla="*/ 2574905 w 2574905"/>
              <a:gd name="connsiteY101" fmla="*/ 1907177 h 1907177"/>
              <a:gd name="connsiteX102" fmla="*/ 1834772 w 2574905"/>
              <a:gd name="connsiteY102" fmla="*/ 1907177 h 1907177"/>
              <a:gd name="connsiteX103" fmla="*/ 2 w 2574905"/>
              <a:gd name="connsiteY103" fmla="*/ 315576 h 1907177"/>
              <a:gd name="connsiteX104" fmla="*/ 8 w 2574905"/>
              <a:gd name="connsiteY104" fmla="*/ 315579 h 1907177"/>
              <a:gd name="connsiteX105" fmla="*/ 0 w 2574905"/>
              <a:gd name="connsiteY105" fmla="*/ 315572 h 1907177"/>
              <a:gd name="connsiteX106" fmla="*/ 202128 w 2574905"/>
              <a:gd name="connsiteY106" fmla="*/ 432273 h 1907177"/>
              <a:gd name="connsiteX107" fmla="*/ 385190 w 2574905"/>
              <a:gd name="connsiteY107" fmla="*/ 447488 h 1907177"/>
              <a:gd name="connsiteX108" fmla="*/ 439689 w 2574905"/>
              <a:gd name="connsiteY108" fmla="*/ 417584 h 1907177"/>
              <a:gd name="connsiteX109" fmla="*/ 447555 w 2574905"/>
              <a:gd name="connsiteY109" fmla="*/ 408666 h 1907177"/>
              <a:gd name="connsiteX110" fmla="*/ 311058 w 2574905"/>
              <a:gd name="connsiteY110" fmla="*/ 329859 h 1907177"/>
              <a:gd name="connsiteX111" fmla="*/ 277812 w 2574905"/>
              <a:gd name="connsiteY111" fmla="*/ 332176 h 1907177"/>
              <a:gd name="connsiteX112" fmla="*/ 233897 w 2574905"/>
              <a:gd name="connsiteY112" fmla="*/ 317410 h 1907177"/>
              <a:gd name="connsiteX113" fmla="*/ 61245 w 2574905"/>
              <a:gd name="connsiteY113" fmla="*/ 217728 h 1907177"/>
              <a:gd name="connsiteX114" fmla="*/ 3774 w 2574905"/>
              <a:gd name="connsiteY114" fmla="*/ 102266 h 1907177"/>
              <a:gd name="connsiteX115" fmla="*/ 18539 w 2574905"/>
              <a:gd name="connsiteY115" fmla="*/ 58354 h 1907177"/>
              <a:gd name="connsiteX116" fmla="*/ 49186 w 2574905"/>
              <a:gd name="connsiteY116" fmla="*/ 23609 h 1907177"/>
              <a:gd name="connsiteX117" fmla="*/ 111458 w 2574905"/>
              <a:gd name="connsiteY117" fmla="*/ 291 h 1907177"/>
              <a:gd name="connsiteX118" fmla="*/ 326597 w 2574905"/>
              <a:gd name="connsiteY118" fmla="*/ 173868 h 1907177"/>
              <a:gd name="connsiteX119" fmla="*/ 293656 w 2574905"/>
              <a:gd name="connsiteY119" fmla="*/ 179362 h 1907177"/>
              <a:gd name="connsiteX120" fmla="*/ 289228 w 2574905"/>
              <a:gd name="connsiteY120" fmla="*/ 183494 h 1907177"/>
              <a:gd name="connsiteX121" fmla="*/ 268610 w 2574905"/>
              <a:gd name="connsiteY121" fmla="*/ 202729 h 1907177"/>
              <a:gd name="connsiteX122" fmla="*/ 290058 w 2574905"/>
              <a:gd name="connsiteY122" fmla="*/ 282772 h 1907177"/>
              <a:gd name="connsiteX123" fmla="*/ 827743 w 2574905"/>
              <a:gd name="connsiteY123" fmla="*/ 593205 h 1907177"/>
              <a:gd name="connsiteX124" fmla="*/ 827744 w 2574905"/>
              <a:gd name="connsiteY124" fmla="*/ 593204 h 1907177"/>
              <a:gd name="connsiteX125" fmla="*/ 841621 w 2574905"/>
              <a:gd name="connsiteY125" fmla="*/ 601217 h 1907177"/>
              <a:gd name="connsiteX126" fmla="*/ 906271 w 2574905"/>
              <a:gd name="connsiteY126" fmla="*/ 597219 h 1907177"/>
              <a:gd name="connsiteX127" fmla="*/ 921662 w 2574905"/>
              <a:gd name="connsiteY127" fmla="*/ 579770 h 1907177"/>
              <a:gd name="connsiteX128" fmla="*/ 926920 w 2574905"/>
              <a:gd name="connsiteY128" fmla="*/ 539831 h 1907177"/>
              <a:gd name="connsiteX129" fmla="*/ 923044 w 2574905"/>
              <a:gd name="connsiteY129" fmla="*/ 529481 h 1907177"/>
              <a:gd name="connsiteX130" fmla="*/ 900214 w 2574905"/>
              <a:gd name="connsiteY130" fmla="*/ 499729 h 1907177"/>
              <a:gd name="connsiteX131" fmla="*/ 348652 w 2574905"/>
              <a:gd name="connsiteY131" fmla="*/ 181283 h 1907177"/>
              <a:gd name="connsiteX132" fmla="*/ 326597 w 2574905"/>
              <a:gd name="connsiteY132" fmla="*/ 173868 h 1907177"/>
              <a:gd name="connsiteX133" fmla="*/ 653845 w 2574905"/>
              <a:gd name="connsiteY133" fmla="*/ 527768 h 1907177"/>
              <a:gd name="connsiteX134" fmla="*/ 650054 w 2574905"/>
              <a:gd name="connsiteY134" fmla="*/ 539038 h 1907177"/>
              <a:gd name="connsiteX135" fmla="*/ 756115 w 2574905"/>
              <a:gd name="connsiteY135" fmla="*/ 752116 h 1907177"/>
              <a:gd name="connsiteX136" fmla="*/ 980587 w 2574905"/>
              <a:gd name="connsiteY136" fmla="*/ 881715 h 1907177"/>
              <a:gd name="connsiteX137" fmla="*/ 1030576 w 2574905"/>
              <a:gd name="connsiteY137" fmla="*/ 902750 h 1907177"/>
              <a:gd name="connsiteX138" fmla="*/ 1070735 w 2574905"/>
              <a:gd name="connsiteY138" fmla="*/ 908768 h 1907177"/>
              <a:gd name="connsiteX139" fmla="*/ 1110107 w 2574905"/>
              <a:gd name="connsiteY139" fmla="*/ 907912 h 1907177"/>
              <a:gd name="connsiteX140" fmla="*/ 1128192 w 2574905"/>
              <a:gd name="connsiteY140" fmla="*/ 906203 h 1907177"/>
              <a:gd name="connsiteX141" fmla="*/ 1182665 w 2574905"/>
              <a:gd name="connsiteY141" fmla="*/ 888776 h 1907177"/>
              <a:gd name="connsiteX142" fmla="*/ 1182669 w 2574905"/>
              <a:gd name="connsiteY142" fmla="*/ 888774 h 1907177"/>
              <a:gd name="connsiteX143" fmla="*/ 1182672 w 2574905"/>
              <a:gd name="connsiteY143" fmla="*/ 888773 h 1907177"/>
              <a:gd name="connsiteX144" fmla="*/ 1223640 w 2574905"/>
              <a:gd name="connsiteY144" fmla="*/ 860800 h 1907177"/>
              <a:gd name="connsiteX145" fmla="*/ 1274704 w 2574905"/>
              <a:gd name="connsiteY145" fmla="*/ 802907 h 1907177"/>
              <a:gd name="connsiteX146" fmla="*/ 1290200 w 2574905"/>
              <a:gd name="connsiteY146" fmla="*/ 776066 h 1907177"/>
              <a:gd name="connsiteX147" fmla="*/ 1291426 w 2574905"/>
              <a:gd name="connsiteY147" fmla="*/ 773946 h 1907177"/>
              <a:gd name="connsiteX148" fmla="*/ 1292748 w 2574905"/>
              <a:gd name="connsiteY148" fmla="*/ 770013 h 1907177"/>
              <a:gd name="connsiteX149" fmla="*/ 1283222 w 2574905"/>
              <a:gd name="connsiteY149" fmla="*/ 770013 h 1907177"/>
              <a:gd name="connsiteX150" fmla="*/ 1283224 w 2574905"/>
              <a:gd name="connsiteY150" fmla="*/ 770015 h 1907177"/>
              <a:gd name="connsiteX151" fmla="*/ 1120818 w 2574905"/>
              <a:gd name="connsiteY151" fmla="*/ 770013 h 1907177"/>
              <a:gd name="connsiteX152" fmla="*/ 1111551 w 2574905"/>
              <a:gd name="connsiteY152" fmla="*/ 775098 h 1907177"/>
              <a:gd name="connsiteX153" fmla="*/ 1012356 w 2574905"/>
              <a:gd name="connsiteY153" fmla="*/ 766852 h 1907177"/>
              <a:gd name="connsiteX154" fmla="*/ 839701 w 2574905"/>
              <a:gd name="connsiteY154" fmla="*/ 667170 h 1907177"/>
              <a:gd name="connsiteX155" fmla="*/ 804957 w 2574905"/>
              <a:gd name="connsiteY155" fmla="*/ 636523 h 1907177"/>
              <a:gd name="connsiteX156" fmla="*/ 790343 w 2574905"/>
              <a:gd name="connsiteY156" fmla="*/ 606576 h 1907177"/>
              <a:gd name="connsiteX157" fmla="*/ 653845 w 2574905"/>
              <a:gd name="connsiteY157" fmla="*/ 527768 h 1907177"/>
              <a:gd name="connsiteX158" fmla="*/ 1451631 w 2574905"/>
              <a:gd name="connsiteY158" fmla="*/ 364081 h 1907177"/>
              <a:gd name="connsiteX159" fmla="*/ 1396610 w 2574905"/>
              <a:gd name="connsiteY159" fmla="*/ 378007 h 1907177"/>
              <a:gd name="connsiteX160" fmla="*/ 1316631 w 2574905"/>
              <a:gd name="connsiteY160" fmla="*/ 398251 h 1907177"/>
              <a:gd name="connsiteX161" fmla="*/ 1320463 w 2574905"/>
              <a:gd name="connsiteY161" fmla="*/ 421554 h 1907177"/>
              <a:gd name="connsiteX162" fmla="*/ 1459295 w 2574905"/>
              <a:gd name="connsiteY162" fmla="*/ 410687 h 1907177"/>
              <a:gd name="connsiteX163" fmla="*/ 1451631 w 2574905"/>
              <a:gd name="connsiteY163" fmla="*/ 364081 h 190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2574905" h="1907177">
                <a:moveTo>
                  <a:pt x="111458" y="291"/>
                </a:moveTo>
                <a:cubicBezTo>
                  <a:pt x="133875" y="-1294"/>
                  <a:pt x="156988" y="3568"/>
                  <a:pt x="177914" y="15650"/>
                </a:cubicBezTo>
                <a:lnTo>
                  <a:pt x="338916" y="108605"/>
                </a:lnTo>
                <a:lnTo>
                  <a:pt x="338917" y="108603"/>
                </a:lnTo>
                <a:lnTo>
                  <a:pt x="350570" y="115332"/>
                </a:lnTo>
                <a:cubicBezTo>
                  <a:pt x="364520" y="123386"/>
                  <a:pt x="376177" y="133885"/>
                  <a:pt x="385315" y="145978"/>
                </a:cubicBezTo>
                <a:lnTo>
                  <a:pt x="399928" y="175925"/>
                </a:lnTo>
                <a:lnTo>
                  <a:pt x="524463" y="247827"/>
                </a:lnTo>
                <a:lnTo>
                  <a:pt x="524464" y="247827"/>
                </a:lnTo>
                <a:lnTo>
                  <a:pt x="536427" y="254735"/>
                </a:lnTo>
                <a:lnTo>
                  <a:pt x="540217" y="243464"/>
                </a:lnTo>
                <a:cubicBezTo>
                  <a:pt x="545383" y="201830"/>
                  <a:pt x="538177" y="159709"/>
                  <a:pt x="520025" y="122422"/>
                </a:cubicBezTo>
                <a:lnTo>
                  <a:pt x="495814" y="86963"/>
                </a:lnTo>
                <a:lnTo>
                  <a:pt x="790798" y="342851"/>
                </a:lnTo>
                <a:lnTo>
                  <a:pt x="750582" y="364918"/>
                </a:lnTo>
                <a:lnTo>
                  <a:pt x="742716" y="373837"/>
                </a:lnTo>
                <a:lnTo>
                  <a:pt x="753060" y="379809"/>
                </a:lnTo>
                <a:lnTo>
                  <a:pt x="753060" y="379807"/>
                </a:lnTo>
                <a:lnTo>
                  <a:pt x="879215" y="452643"/>
                </a:lnTo>
                <a:lnTo>
                  <a:pt x="912459" y="450325"/>
                </a:lnTo>
                <a:lnTo>
                  <a:pt x="945074" y="461291"/>
                </a:lnTo>
                <a:lnTo>
                  <a:pt x="956375" y="465091"/>
                </a:lnTo>
                <a:lnTo>
                  <a:pt x="989646" y="484301"/>
                </a:lnTo>
                <a:lnTo>
                  <a:pt x="994279" y="460486"/>
                </a:lnTo>
                <a:cubicBezTo>
                  <a:pt x="998617" y="449787"/>
                  <a:pt x="1005126" y="439763"/>
                  <a:pt x="1013802" y="431086"/>
                </a:cubicBezTo>
                <a:lnTo>
                  <a:pt x="1013803" y="431086"/>
                </a:lnTo>
                <a:lnTo>
                  <a:pt x="1053510" y="391379"/>
                </a:lnTo>
                <a:lnTo>
                  <a:pt x="1188114" y="508143"/>
                </a:lnTo>
                <a:lnTo>
                  <a:pt x="1159189" y="537066"/>
                </a:lnTo>
                <a:lnTo>
                  <a:pt x="1139486" y="556770"/>
                </a:lnTo>
                <a:lnTo>
                  <a:pt x="1128177" y="564282"/>
                </a:lnTo>
                <a:lnTo>
                  <a:pt x="1129029" y="564774"/>
                </a:lnTo>
                <a:cubicBezTo>
                  <a:pt x="1139492" y="570815"/>
                  <a:pt x="1148665" y="578231"/>
                  <a:pt x="1156452" y="586663"/>
                </a:cubicBezTo>
                <a:lnTo>
                  <a:pt x="1160280" y="592268"/>
                </a:lnTo>
                <a:lnTo>
                  <a:pt x="1236608" y="592269"/>
                </a:lnTo>
                <a:lnTo>
                  <a:pt x="1285489" y="592268"/>
                </a:lnTo>
                <a:lnTo>
                  <a:pt x="1285491" y="592269"/>
                </a:lnTo>
                <a:lnTo>
                  <a:pt x="1304005" y="592268"/>
                </a:lnTo>
                <a:lnTo>
                  <a:pt x="1276736" y="536386"/>
                </a:lnTo>
                <a:lnTo>
                  <a:pt x="1252660" y="510345"/>
                </a:lnTo>
                <a:lnTo>
                  <a:pt x="1382004" y="622546"/>
                </a:lnTo>
                <a:lnTo>
                  <a:pt x="1139157" y="622546"/>
                </a:lnTo>
                <a:lnTo>
                  <a:pt x="1118122" y="626794"/>
                </a:lnTo>
                <a:lnTo>
                  <a:pt x="1118123" y="626795"/>
                </a:lnTo>
                <a:lnTo>
                  <a:pt x="1116349" y="627152"/>
                </a:lnTo>
                <a:lnTo>
                  <a:pt x="1095979" y="643928"/>
                </a:lnTo>
                <a:lnTo>
                  <a:pt x="1090219" y="657830"/>
                </a:lnTo>
                <a:lnTo>
                  <a:pt x="1080563" y="681141"/>
                </a:lnTo>
                <a:cubicBezTo>
                  <a:pt x="1080565" y="713502"/>
                  <a:pt x="1106799" y="739736"/>
                  <a:pt x="1139160" y="739736"/>
                </a:cubicBezTo>
                <a:lnTo>
                  <a:pt x="1455090" y="739736"/>
                </a:lnTo>
                <a:lnTo>
                  <a:pt x="1776048" y="739736"/>
                </a:lnTo>
                <a:cubicBezTo>
                  <a:pt x="1808410" y="739737"/>
                  <a:pt x="1834643" y="713503"/>
                  <a:pt x="1834644" y="681141"/>
                </a:cubicBezTo>
                <a:cubicBezTo>
                  <a:pt x="1834643" y="648780"/>
                  <a:pt x="1808409" y="622546"/>
                  <a:pt x="1776047" y="622546"/>
                </a:cubicBezTo>
                <a:lnTo>
                  <a:pt x="1605741" y="622546"/>
                </a:lnTo>
                <a:lnTo>
                  <a:pt x="1605742" y="622545"/>
                </a:lnTo>
                <a:lnTo>
                  <a:pt x="1515457" y="622545"/>
                </a:lnTo>
                <a:lnTo>
                  <a:pt x="1515458" y="622546"/>
                </a:lnTo>
                <a:lnTo>
                  <a:pt x="1425667" y="622547"/>
                </a:lnTo>
                <a:lnTo>
                  <a:pt x="1047572" y="294562"/>
                </a:lnTo>
                <a:lnTo>
                  <a:pt x="1064212" y="282622"/>
                </a:lnTo>
                <a:lnTo>
                  <a:pt x="1000543" y="175875"/>
                </a:lnTo>
                <a:lnTo>
                  <a:pt x="1085687" y="249735"/>
                </a:lnTo>
                <a:lnTo>
                  <a:pt x="1104000" y="300469"/>
                </a:lnTo>
                <a:lnTo>
                  <a:pt x="1124739" y="294912"/>
                </a:lnTo>
                <a:lnTo>
                  <a:pt x="1124738" y="294911"/>
                </a:lnTo>
                <a:lnTo>
                  <a:pt x="1147172" y="288900"/>
                </a:lnTo>
                <a:lnTo>
                  <a:pt x="1100749" y="29670"/>
                </a:lnTo>
                <a:lnTo>
                  <a:pt x="1369533" y="262832"/>
                </a:lnTo>
                <a:lnTo>
                  <a:pt x="1253303" y="343807"/>
                </a:lnTo>
                <a:lnTo>
                  <a:pt x="1275730" y="382651"/>
                </a:lnTo>
                <a:lnTo>
                  <a:pt x="1426246" y="312030"/>
                </a:lnTo>
                <a:lnTo>
                  <a:pt x="1515170" y="270306"/>
                </a:lnTo>
                <a:lnTo>
                  <a:pt x="1475980" y="202428"/>
                </a:lnTo>
                <a:lnTo>
                  <a:pt x="1762890" y="451312"/>
                </a:lnTo>
                <a:lnTo>
                  <a:pt x="1713420" y="458791"/>
                </a:lnTo>
                <a:cubicBezTo>
                  <a:pt x="1672968" y="471373"/>
                  <a:pt x="1637631" y="495562"/>
                  <a:pt x="1611304" y="527463"/>
                </a:cubicBezTo>
                <a:lnTo>
                  <a:pt x="1605206" y="537512"/>
                </a:lnTo>
                <a:lnTo>
                  <a:pt x="1579057" y="580613"/>
                </a:lnTo>
                <a:lnTo>
                  <a:pt x="1576703" y="592268"/>
                </a:lnTo>
                <a:lnTo>
                  <a:pt x="1734318" y="592269"/>
                </a:lnTo>
                <a:lnTo>
                  <a:pt x="1742749" y="586585"/>
                </a:lnTo>
                <a:lnTo>
                  <a:pt x="1742749" y="586586"/>
                </a:lnTo>
                <a:lnTo>
                  <a:pt x="1761951" y="573639"/>
                </a:lnTo>
                <a:cubicBezTo>
                  <a:pt x="1775911" y="567735"/>
                  <a:pt x="1791256" y="564471"/>
                  <a:pt x="1807364" y="564471"/>
                </a:cubicBezTo>
                <a:lnTo>
                  <a:pt x="2006729" y="564471"/>
                </a:lnTo>
                <a:cubicBezTo>
                  <a:pt x="2055055" y="564471"/>
                  <a:pt x="2096520" y="593853"/>
                  <a:pt x="2114229" y="635730"/>
                </a:cubicBezTo>
                <a:lnTo>
                  <a:pt x="2123398" y="681142"/>
                </a:lnTo>
                <a:lnTo>
                  <a:pt x="2114230" y="726554"/>
                </a:lnTo>
                <a:cubicBezTo>
                  <a:pt x="2096518" y="768430"/>
                  <a:pt x="2055055" y="797811"/>
                  <a:pt x="2006729" y="797811"/>
                </a:cubicBezTo>
                <a:lnTo>
                  <a:pt x="1807363" y="797811"/>
                </a:lnTo>
                <a:cubicBezTo>
                  <a:pt x="1791256" y="797811"/>
                  <a:pt x="1775909" y="794546"/>
                  <a:pt x="1761951" y="788643"/>
                </a:cubicBezTo>
                <a:lnTo>
                  <a:pt x="1734321" y="770014"/>
                </a:lnTo>
                <a:lnTo>
                  <a:pt x="1576704" y="770014"/>
                </a:lnTo>
                <a:lnTo>
                  <a:pt x="1579058" y="781671"/>
                </a:lnTo>
                <a:cubicBezTo>
                  <a:pt x="1611745" y="858949"/>
                  <a:pt x="1688263" y="913171"/>
                  <a:pt x="1777446" y="913171"/>
                </a:cubicBezTo>
                <a:lnTo>
                  <a:pt x="2036645" y="913172"/>
                </a:lnTo>
                <a:cubicBezTo>
                  <a:pt x="2155557" y="913172"/>
                  <a:pt x="2251956" y="816773"/>
                  <a:pt x="2251955" y="697862"/>
                </a:cubicBezTo>
                <a:lnTo>
                  <a:pt x="2251956" y="664421"/>
                </a:lnTo>
                <a:cubicBezTo>
                  <a:pt x="2251956" y="634693"/>
                  <a:pt x="2245931" y="606372"/>
                  <a:pt x="2235034" y="580613"/>
                </a:cubicBezTo>
                <a:lnTo>
                  <a:pt x="2200214" y="528969"/>
                </a:lnTo>
                <a:lnTo>
                  <a:pt x="2574905" y="854001"/>
                </a:lnTo>
                <a:lnTo>
                  <a:pt x="2574905" y="1907177"/>
                </a:lnTo>
                <a:lnTo>
                  <a:pt x="1834772" y="1907177"/>
                </a:lnTo>
                <a:lnTo>
                  <a:pt x="2" y="315576"/>
                </a:lnTo>
                <a:lnTo>
                  <a:pt x="8" y="315579"/>
                </a:lnTo>
                <a:lnTo>
                  <a:pt x="0" y="315572"/>
                </a:lnTo>
                <a:lnTo>
                  <a:pt x="202128" y="432273"/>
                </a:lnTo>
                <a:cubicBezTo>
                  <a:pt x="260055" y="465716"/>
                  <a:pt x="327063" y="469184"/>
                  <a:pt x="385190" y="447488"/>
                </a:cubicBezTo>
                <a:lnTo>
                  <a:pt x="439689" y="417584"/>
                </a:lnTo>
                <a:lnTo>
                  <a:pt x="447555" y="408666"/>
                </a:lnTo>
                <a:lnTo>
                  <a:pt x="311058" y="329859"/>
                </a:lnTo>
                <a:lnTo>
                  <a:pt x="277812" y="332176"/>
                </a:lnTo>
                <a:cubicBezTo>
                  <a:pt x="262772" y="330310"/>
                  <a:pt x="247847" y="325465"/>
                  <a:pt x="233897" y="317410"/>
                </a:cubicBezTo>
                <a:lnTo>
                  <a:pt x="61245" y="217728"/>
                </a:lnTo>
                <a:cubicBezTo>
                  <a:pt x="19391" y="193564"/>
                  <a:pt x="-1825" y="147387"/>
                  <a:pt x="3774" y="102266"/>
                </a:cubicBezTo>
                <a:lnTo>
                  <a:pt x="18539" y="58354"/>
                </a:lnTo>
                <a:lnTo>
                  <a:pt x="49186" y="23609"/>
                </a:lnTo>
                <a:cubicBezTo>
                  <a:pt x="67324" y="9905"/>
                  <a:pt x="89043" y="1875"/>
                  <a:pt x="111458" y="291"/>
                </a:cubicBezTo>
                <a:close/>
                <a:moveTo>
                  <a:pt x="326597" y="173868"/>
                </a:moveTo>
                <a:cubicBezTo>
                  <a:pt x="315267" y="172462"/>
                  <a:pt x="303804" y="174423"/>
                  <a:pt x="293656" y="179362"/>
                </a:cubicBezTo>
                <a:lnTo>
                  <a:pt x="289228" y="183494"/>
                </a:lnTo>
                <a:lnTo>
                  <a:pt x="268610" y="202729"/>
                </a:lnTo>
                <a:cubicBezTo>
                  <a:pt x="252430" y="230756"/>
                  <a:pt x="262033" y="266591"/>
                  <a:pt x="290058" y="282772"/>
                </a:cubicBezTo>
                <a:lnTo>
                  <a:pt x="827743" y="593205"/>
                </a:lnTo>
                <a:lnTo>
                  <a:pt x="827744" y="593204"/>
                </a:lnTo>
                <a:lnTo>
                  <a:pt x="841621" y="601217"/>
                </a:lnTo>
                <a:cubicBezTo>
                  <a:pt x="862640" y="613351"/>
                  <a:pt x="888052" y="610985"/>
                  <a:pt x="906271" y="597219"/>
                </a:cubicBezTo>
                <a:lnTo>
                  <a:pt x="921662" y="579770"/>
                </a:lnTo>
                <a:lnTo>
                  <a:pt x="926920" y="539831"/>
                </a:lnTo>
                <a:lnTo>
                  <a:pt x="923044" y="529481"/>
                </a:lnTo>
                <a:lnTo>
                  <a:pt x="900214" y="499729"/>
                </a:lnTo>
                <a:lnTo>
                  <a:pt x="348652" y="181283"/>
                </a:lnTo>
                <a:cubicBezTo>
                  <a:pt x="341646" y="177238"/>
                  <a:pt x="334151" y="174805"/>
                  <a:pt x="326597" y="173868"/>
                </a:cubicBezTo>
                <a:close/>
                <a:moveTo>
                  <a:pt x="653845" y="527768"/>
                </a:moveTo>
                <a:lnTo>
                  <a:pt x="650054" y="539038"/>
                </a:lnTo>
                <a:cubicBezTo>
                  <a:pt x="639722" y="622305"/>
                  <a:pt x="678878" y="707523"/>
                  <a:pt x="756115" y="752116"/>
                </a:cubicBezTo>
                <a:lnTo>
                  <a:pt x="980587" y="881715"/>
                </a:lnTo>
                <a:cubicBezTo>
                  <a:pt x="996678" y="891005"/>
                  <a:pt x="1013469" y="897983"/>
                  <a:pt x="1030576" y="902750"/>
                </a:cubicBezTo>
                <a:lnTo>
                  <a:pt x="1070735" y="908768"/>
                </a:lnTo>
                <a:lnTo>
                  <a:pt x="1110107" y="907912"/>
                </a:lnTo>
                <a:lnTo>
                  <a:pt x="1128192" y="906203"/>
                </a:lnTo>
                <a:lnTo>
                  <a:pt x="1182665" y="888776"/>
                </a:lnTo>
                <a:lnTo>
                  <a:pt x="1182669" y="888774"/>
                </a:lnTo>
                <a:lnTo>
                  <a:pt x="1182672" y="888773"/>
                </a:lnTo>
                <a:lnTo>
                  <a:pt x="1223640" y="860800"/>
                </a:lnTo>
                <a:lnTo>
                  <a:pt x="1274704" y="802907"/>
                </a:lnTo>
                <a:lnTo>
                  <a:pt x="1290200" y="776066"/>
                </a:lnTo>
                <a:lnTo>
                  <a:pt x="1291426" y="773946"/>
                </a:lnTo>
                <a:lnTo>
                  <a:pt x="1292748" y="770013"/>
                </a:lnTo>
                <a:lnTo>
                  <a:pt x="1283222" y="770013"/>
                </a:lnTo>
                <a:lnTo>
                  <a:pt x="1283224" y="770015"/>
                </a:lnTo>
                <a:lnTo>
                  <a:pt x="1120818" y="770013"/>
                </a:lnTo>
                <a:lnTo>
                  <a:pt x="1111551" y="775098"/>
                </a:lnTo>
                <a:cubicBezTo>
                  <a:pt x="1080055" y="786853"/>
                  <a:pt x="1043745" y="784976"/>
                  <a:pt x="1012356" y="766852"/>
                </a:cubicBezTo>
                <a:lnTo>
                  <a:pt x="839701" y="667170"/>
                </a:lnTo>
                <a:cubicBezTo>
                  <a:pt x="825752" y="659116"/>
                  <a:pt x="814094" y="648615"/>
                  <a:pt x="804957" y="636523"/>
                </a:cubicBezTo>
                <a:lnTo>
                  <a:pt x="790343" y="606576"/>
                </a:lnTo>
                <a:lnTo>
                  <a:pt x="653845" y="527768"/>
                </a:lnTo>
                <a:close/>
                <a:moveTo>
                  <a:pt x="1451631" y="364081"/>
                </a:moveTo>
                <a:lnTo>
                  <a:pt x="1396610" y="378007"/>
                </a:lnTo>
                <a:lnTo>
                  <a:pt x="1316631" y="398251"/>
                </a:lnTo>
                <a:lnTo>
                  <a:pt x="1320463" y="421554"/>
                </a:lnTo>
                <a:lnTo>
                  <a:pt x="1459295" y="410687"/>
                </a:lnTo>
                <a:lnTo>
                  <a:pt x="1451631" y="364081"/>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reeform 56"/>
          <p:cNvSpPr/>
          <p:nvPr/>
        </p:nvSpPr>
        <p:spPr>
          <a:xfrm rot="16200000">
            <a:off x="4393304" y="4335271"/>
            <a:ext cx="1596423" cy="1631596"/>
          </a:xfrm>
          <a:custGeom>
            <a:avLst/>
            <a:gdLst>
              <a:gd name="connsiteX0" fmla="*/ 2412858 w 2412858"/>
              <a:gd name="connsiteY0" fmla="*/ 1833302 h 2466020"/>
              <a:gd name="connsiteX1" fmla="*/ 2412858 w 2412858"/>
              <a:gd name="connsiteY1" fmla="*/ 1851764 h 2466020"/>
              <a:gd name="connsiteX2" fmla="*/ 480891 w 2412858"/>
              <a:gd name="connsiteY2" fmla="*/ 1851764 h 2466020"/>
              <a:gd name="connsiteX3" fmla="*/ 480891 w 2412858"/>
              <a:gd name="connsiteY3" fmla="*/ 1916173 h 2466020"/>
              <a:gd name="connsiteX4" fmla="*/ 2409504 w 2412858"/>
              <a:gd name="connsiteY4" fmla="*/ 1916173 h 2466020"/>
              <a:gd name="connsiteX5" fmla="*/ 1932530 w 2412858"/>
              <a:gd name="connsiteY5" fmla="*/ 2466020 h 2466020"/>
              <a:gd name="connsiteX6" fmla="*/ 0 w 2412858"/>
              <a:gd name="connsiteY6" fmla="*/ 2466020 h 2466020"/>
              <a:gd name="connsiteX7" fmla="*/ 0 w 2412858"/>
              <a:gd name="connsiteY7" fmla="*/ 748017 h 2466020"/>
              <a:gd name="connsiteX8" fmla="*/ 648880 w 2412858"/>
              <a:gd name="connsiteY8" fmla="*/ 0 h 2466020"/>
              <a:gd name="connsiteX9" fmla="*/ 648880 w 2412858"/>
              <a:gd name="connsiteY9" fmla="*/ 100866 h 2466020"/>
              <a:gd name="connsiteX10" fmla="*/ 2183996 w 2412858"/>
              <a:gd name="connsiteY10" fmla="*/ 100866 h 2466020"/>
              <a:gd name="connsiteX11" fmla="*/ 2183996 w 2412858"/>
              <a:gd name="connsiteY11" fmla="*/ 734927 h 2466020"/>
              <a:gd name="connsiteX12" fmla="*/ 2183996 w 2412858"/>
              <a:gd name="connsiteY12" fmla="*/ 1115618 h 2466020"/>
              <a:gd name="connsiteX13" fmla="*/ 648881 w 2412858"/>
              <a:gd name="connsiteY13" fmla="*/ 1115618 h 2466020"/>
              <a:gd name="connsiteX14" fmla="*/ 648881 w 2412858"/>
              <a:gd name="connsiteY14" fmla="*/ 1116913 h 2466020"/>
              <a:gd name="connsiteX15" fmla="*/ 646593 w 2412858"/>
              <a:gd name="connsiteY15" fmla="*/ 1116913 h 2466020"/>
              <a:gd name="connsiteX16" fmla="*/ 480893 w 2412858"/>
              <a:gd name="connsiteY16" fmla="*/ 1833302 h 2466020"/>
              <a:gd name="connsiteX17" fmla="*/ 2412858 w 2412858"/>
              <a:gd name="connsiteY17" fmla="*/ 1833302 h 2466020"/>
              <a:gd name="connsiteX18" fmla="*/ 2132826 w 2412858"/>
              <a:gd name="connsiteY18" fmla="*/ 734927 h 2466020"/>
              <a:gd name="connsiteX19" fmla="*/ 2132825 w 2412858"/>
              <a:gd name="connsiteY19" fmla="*/ 734927 h 2466020"/>
              <a:gd name="connsiteX20" fmla="*/ 2132825 w 2412858"/>
              <a:gd name="connsiteY20" fmla="*/ 145273 h 2466020"/>
              <a:gd name="connsiteX21" fmla="*/ 648880 w 2412858"/>
              <a:gd name="connsiteY21" fmla="*/ 145273 h 2466020"/>
              <a:gd name="connsiteX22" fmla="*/ 648880 w 2412858"/>
              <a:gd name="connsiteY22" fmla="*/ 175430 h 2466020"/>
              <a:gd name="connsiteX23" fmla="*/ 2100273 w 2412858"/>
              <a:gd name="connsiteY23" fmla="*/ 175430 h 2466020"/>
              <a:gd name="connsiteX24" fmla="*/ 2100273 w 2412858"/>
              <a:gd name="connsiteY24" fmla="*/ 734927 h 2466020"/>
              <a:gd name="connsiteX25" fmla="*/ 2100274 w 2412858"/>
              <a:gd name="connsiteY25" fmla="*/ 734927 h 2466020"/>
              <a:gd name="connsiteX26" fmla="*/ 2100274 w 2412858"/>
              <a:gd name="connsiteY26" fmla="*/ 1041054 h 2466020"/>
              <a:gd name="connsiteX27" fmla="*/ 648881 w 2412858"/>
              <a:gd name="connsiteY27" fmla="*/ 1041054 h 2466020"/>
              <a:gd name="connsiteX28" fmla="*/ 648881 w 2412858"/>
              <a:gd name="connsiteY28" fmla="*/ 1071212 h 2466020"/>
              <a:gd name="connsiteX29" fmla="*/ 2132826 w 2412858"/>
              <a:gd name="connsiteY29" fmla="*/ 1071212 h 2466020"/>
              <a:gd name="connsiteX30" fmla="*/ 2132826 w 2412858"/>
              <a:gd name="connsiteY30" fmla="*/ 734927 h 246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12858" h="2466020">
                <a:moveTo>
                  <a:pt x="2412858" y="1833302"/>
                </a:moveTo>
                <a:lnTo>
                  <a:pt x="2412858" y="1851764"/>
                </a:lnTo>
                <a:lnTo>
                  <a:pt x="480891" y="1851764"/>
                </a:lnTo>
                <a:lnTo>
                  <a:pt x="480891" y="1916173"/>
                </a:lnTo>
                <a:lnTo>
                  <a:pt x="2409504" y="1916173"/>
                </a:lnTo>
                <a:lnTo>
                  <a:pt x="1932530" y="2466020"/>
                </a:lnTo>
                <a:lnTo>
                  <a:pt x="0" y="2466020"/>
                </a:lnTo>
                <a:lnTo>
                  <a:pt x="0" y="748017"/>
                </a:lnTo>
                <a:lnTo>
                  <a:pt x="648880" y="0"/>
                </a:lnTo>
                <a:lnTo>
                  <a:pt x="648880" y="100866"/>
                </a:lnTo>
                <a:lnTo>
                  <a:pt x="2183996" y="100866"/>
                </a:lnTo>
                <a:cubicBezTo>
                  <a:pt x="2183996" y="312220"/>
                  <a:pt x="2183996" y="523573"/>
                  <a:pt x="2183996" y="734927"/>
                </a:cubicBezTo>
                <a:lnTo>
                  <a:pt x="2183996" y="1115618"/>
                </a:lnTo>
                <a:lnTo>
                  <a:pt x="648881" y="1115618"/>
                </a:lnTo>
                <a:lnTo>
                  <a:pt x="648881" y="1116913"/>
                </a:lnTo>
                <a:lnTo>
                  <a:pt x="646593" y="1116913"/>
                </a:lnTo>
                <a:lnTo>
                  <a:pt x="480893" y="1833302"/>
                </a:lnTo>
                <a:lnTo>
                  <a:pt x="2412858" y="1833302"/>
                </a:lnTo>
                <a:close/>
                <a:moveTo>
                  <a:pt x="2132826" y="734927"/>
                </a:moveTo>
                <a:lnTo>
                  <a:pt x="2132825" y="734927"/>
                </a:lnTo>
                <a:lnTo>
                  <a:pt x="2132825" y="145273"/>
                </a:lnTo>
                <a:lnTo>
                  <a:pt x="648880" y="145273"/>
                </a:lnTo>
                <a:lnTo>
                  <a:pt x="648880" y="175430"/>
                </a:lnTo>
                <a:lnTo>
                  <a:pt x="2100273" y="175430"/>
                </a:lnTo>
                <a:lnTo>
                  <a:pt x="2100273" y="734927"/>
                </a:lnTo>
                <a:lnTo>
                  <a:pt x="2100274" y="734927"/>
                </a:lnTo>
                <a:lnTo>
                  <a:pt x="2100274" y="1041054"/>
                </a:lnTo>
                <a:lnTo>
                  <a:pt x="648881" y="1041054"/>
                </a:lnTo>
                <a:lnTo>
                  <a:pt x="648881" y="1071212"/>
                </a:lnTo>
                <a:lnTo>
                  <a:pt x="2132826" y="1071212"/>
                </a:lnTo>
                <a:lnTo>
                  <a:pt x="2132826" y="73492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8" name="TextBox 57"/>
          <p:cNvSpPr txBox="1"/>
          <p:nvPr/>
        </p:nvSpPr>
        <p:spPr>
          <a:xfrm>
            <a:off x="4004777"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Positive</a:t>
            </a:r>
            <a:endParaRPr lang="en-US" sz="1600" i="1" dirty="0">
              <a:solidFill>
                <a:schemeClr val="tx1">
                  <a:lumMod val="65000"/>
                  <a:lumOff val="35000"/>
                </a:schemeClr>
              </a:solidFill>
            </a:endParaRPr>
          </a:p>
        </p:txBody>
      </p:sp>
      <p:sp>
        <p:nvSpPr>
          <p:cNvPr id="59" name="TextBox 58"/>
          <p:cNvSpPr txBox="1"/>
          <p:nvPr/>
        </p:nvSpPr>
        <p:spPr>
          <a:xfrm>
            <a:off x="6183483"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Negative</a:t>
            </a:r>
            <a:endParaRPr lang="en-US" sz="1600" i="1" dirty="0">
              <a:solidFill>
                <a:schemeClr val="tx1">
                  <a:lumMod val="65000"/>
                  <a:lumOff val="35000"/>
                </a:schemeClr>
              </a:solidFill>
            </a:endParaRPr>
          </a:p>
        </p:txBody>
      </p:sp>
      <p:sp>
        <p:nvSpPr>
          <p:cNvPr id="60" name="TextBox 59"/>
          <p:cNvSpPr txBox="1"/>
          <p:nvPr/>
        </p:nvSpPr>
        <p:spPr>
          <a:xfrm rot="16200000">
            <a:off x="7550721" y="4702778"/>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External</a:t>
            </a:r>
            <a:endParaRPr lang="en-US" sz="1600" i="1" dirty="0">
              <a:solidFill>
                <a:schemeClr val="tx1">
                  <a:lumMod val="65000"/>
                  <a:lumOff val="35000"/>
                </a:schemeClr>
              </a:solidFill>
            </a:endParaRPr>
          </a:p>
        </p:txBody>
      </p:sp>
      <p:sp>
        <p:nvSpPr>
          <p:cNvPr id="61" name="TextBox 60"/>
          <p:cNvSpPr txBox="1"/>
          <p:nvPr/>
        </p:nvSpPr>
        <p:spPr>
          <a:xfrm rot="16200000">
            <a:off x="7551148" y="2523115"/>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Internal</a:t>
            </a:r>
            <a:endParaRPr lang="en-US" sz="1600" i="1" dirty="0">
              <a:solidFill>
                <a:schemeClr val="tx1">
                  <a:lumMod val="65000"/>
                  <a:lumOff val="35000"/>
                </a:schemeClr>
              </a:solidFill>
            </a:endParaRPr>
          </a:p>
        </p:txBody>
      </p:sp>
      <p:sp>
        <p:nvSpPr>
          <p:cNvPr id="21" name="Rectangle 20"/>
          <p:cNvSpPr/>
          <p:nvPr/>
        </p:nvSpPr>
        <p:spPr>
          <a:xfrm>
            <a:off x="4003393" y="2536741"/>
            <a:ext cx="2003919" cy="461665"/>
          </a:xfrm>
          <a:prstGeom prst="rect">
            <a:avLst/>
          </a:prstGeom>
        </p:spPr>
        <p:txBody>
          <a:bodyPr wrap="square" anchor="ctr">
            <a:spAutoFit/>
          </a:bodyPr>
          <a:lstStyle/>
          <a:p>
            <a:pPr algn="ctr"/>
            <a:r>
              <a:rPr lang="en-US" sz="2400" b="1" dirty="0" smtClean="0">
                <a:solidFill>
                  <a:prstClr val="white"/>
                </a:solidFill>
              </a:rPr>
              <a:t>Strengths</a:t>
            </a:r>
            <a:endParaRPr lang="en-US" sz="1600" dirty="0"/>
          </a:p>
        </p:txBody>
      </p:sp>
      <p:sp>
        <p:nvSpPr>
          <p:cNvPr id="22" name="Rectangle 21"/>
          <p:cNvSpPr/>
          <p:nvPr/>
        </p:nvSpPr>
        <p:spPr>
          <a:xfrm>
            <a:off x="6183482" y="2536742"/>
            <a:ext cx="2002535" cy="461665"/>
          </a:xfrm>
          <a:prstGeom prst="rect">
            <a:avLst/>
          </a:prstGeom>
        </p:spPr>
        <p:txBody>
          <a:bodyPr wrap="square" anchor="ctr">
            <a:spAutoFit/>
          </a:bodyPr>
          <a:lstStyle/>
          <a:p>
            <a:pPr lvl="0" algn="ctr"/>
            <a:r>
              <a:rPr lang="en-US" sz="2400" b="1" dirty="0" smtClean="0">
                <a:solidFill>
                  <a:prstClr val="white"/>
                </a:solidFill>
              </a:rPr>
              <a:t>Weaknesses</a:t>
            </a:r>
            <a:endParaRPr lang="en-US" sz="2400" b="1" dirty="0">
              <a:solidFill>
                <a:prstClr val="white"/>
              </a:solidFill>
            </a:endParaRPr>
          </a:p>
        </p:txBody>
      </p:sp>
      <p:sp>
        <p:nvSpPr>
          <p:cNvPr id="23" name="Rectangle 22"/>
          <p:cNvSpPr/>
          <p:nvPr/>
        </p:nvSpPr>
        <p:spPr>
          <a:xfrm>
            <a:off x="4004775" y="4717180"/>
            <a:ext cx="2002537" cy="461665"/>
          </a:xfrm>
          <a:prstGeom prst="rect">
            <a:avLst/>
          </a:prstGeom>
        </p:spPr>
        <p:txBody>
          <a:bodyPr wrap="square" anchor="ctr">
            <a:spAutoFit/>
          </a:bodyPr>
          <a:lstStyle/>
          <a:p>
            <a:pPr lvl="0" algn="ctr"/>
            <a:r>
              <a:rPr lang="en-US" sz="2400" b="1" dirty="0" smtClean="0">
                <a:solidFill>
                  <a:prstClr val="white"/>
                </a:solidFill>
              </a:rPr>
              <a:t>Opportunities</a:t>
            </a:r>
            <a:endParaRPr lang="en-US" sz="2400" b="1" dirty="0">
              <a:solidFill>
                <a:prstClr val="white"/>
              </a:solidFill>
            </a:endParaRPr>
          </a:p>
        </p:txBody>
      </p:sp>
      <p:sp>
        <p:nvSpPr>
          <p:cNvPr id="24" name="Rectangle 23"/>
          <p:cNvSpPr/>
          <p:nvPr/>
        </p:nvSpPr>
        <p:spPr>
          <a:xfrm>
            <a:off x="6183482" y="4717179"/>
            <a:ext cx="2002535" cy="461665"/>
          </a:xfrm>
          <a:prstGeom prst="rect">
            <a:avLst/>
          </a:prstGeom>
        </p:spPr>
        <p:txBody>
          <a:bodyPr wrap="square" anchor="ctr">
            <a:spAutoFit/>
          </a:bodyPr>
          <a:lstStyle/>
          <a:p>
            <a:pPr lvl="0" algn="ctr"/>
            <a:r>
              <a:rPr lang="en-US" sz="2400" b="1" dirty="0" smtClean="0">
                <a:solidFill>
                  <a:prstClr val="white"/>
                </a:solidFill>
              </a:rPr>
              <a:t>Threats</a:t>
            </a:r>
            <a:endParaRPr lang="en-US" sz="2400" b="1" dirty="0">
              <a:solidFill>
                <a:prstClr val="white"/>
              </a:solidFill>
            </a:endParaRPr>
          </a:p>
        </p:txBody>
      </p:sp>
    </p:spTree>
    <p:extLst>
      <p:ext uri="{BB962C8B-B14F-4D97-AF65-F5344CB8AC3E}">
        <p14:creationId xmlns:p14="http://schemas.microsoft.com/office/powerpoint/2010/main" val="4778565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4004777" y="1766306"/>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1">
                  <a:lumMod val="50000"/>
                </a:schemeClr>
              </a:solidFill>
            </a:endParaRPr>
          </a:p>
        </p:txBody>
      </p:sp>
      <p:sp>
        <p:nvSpPr>
          <p:cNvPr id="26" name="Rectangle 25"/>
          <p:cNvSpPr/>
          <p:nvPr/>
        </p:nvSpPr>
        <p:spPr>
          <a:xfrm>
            <a:off x="6183483" y="3946744"/>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0C584A"/>
              </a:solidFill>
            </a:endParaRPr>
          </a:p>
        </p:txBody>
      </p:sp>
      <p:sp>
        <p:nvSpPr>
          <p:cNvPr id="27" name="Rectangle 26"/>
          <p:cNvSpPr/>
          <p:nvPr/>
        </p:nvSpPr>
        <p:spPr>
          <a:xfrm>
            <a:off x="6183483" y="1766306"/>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800000"/>
              </a:solidFill>
            </a:endParaRPr>
          </a:p>
        </p:txBody>
      </p:sp>
      <p:sp>
        <p:nvSpPr>
          <p:cNvPr id="28" name="Rectangle 27"/>
          <p:cNvSpPr/>
          <p:nvPr/>
        </p:nvSpPr>
        <p:spPr>
          <a:xfrm>
            <a:off x="4004777" y="3946744"/>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2">
                  <a:lumMod val="50000"/>
                </a:schemeClr>
              </a:solidFill>
            </a:endParaRPr>
          </a:p>
        </p:txBody>
      </p:sp>
      <p:sp>
        <p:nvSpPr>
          <p:cNvPr id="6" name="Subtitle 5"/>
          <p:cNvSpPr>
            <a:spLocks noGrp="1"/>
          </p:cNvSpPr>
          <p:nvPr>
            <p:ph type="subTitle" idx="1"/>
          </p:nvPr>
        </p:nvSpPr>
        <p:spPr/>
        <p:txBody>
          <a:bodyPr/>
          <a:lstStyle/>
          <a:p>
            <a:r>
              <a:rPr lang="en-US" dirty="0"/>
              <a:t>The Competitive Analysis Matrix</a:t>
            </a:r>
          </a:p>
        </p:txBody>
      </p:sp>
      <p:sp>
        <p:nvSpPr>
          <p:cNvPr id="5" name="Title 4"/>
          <p:cNvSpPr>
            <a:spLocks noGrp="1"/>
          </p:cNvSpPr>
          <p:nvPr>
            <p:ph type="title"/>
          </p:nvPr>
        </p:nvSpPr>
        <p:spPr/>
        <p:txBody>
          <a:bodyPr/>
          <a:lstStyle/>
          <a:p>
            <a:r>
              <a:rPr lang="en-US" dirty="0"/>
              <a:t>SWOT / TOWS Analysis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39</a:t>
            </a:fld>
            <a:endParaRPr lang="en-US"/>
          </a:p>
        </p:txBody>
      </p:sp>
      <p:sp>
        <p:nvSpPr>
          <p:cNvPr id="33" name="Freeform 32"/>
          <p:cNvSpPr/>
          <p:nvPr/>
        </p:nvSpPr>
        <p:spPr>
          <a:xfrm>
            <a:off x="4338275" y="2496974"/>
            <a:ext cx="1669038" cy="1271868"/>
          </a:xfrm>
          <a:custGeom>
            <a:avLst/>
            <a:gdLst>
              <a:gd name="connsiteX0" fmla="*/ 170538 w 2522610"/>
              <a:gd name="connsiteY0" fmla="*/ 0 h 1922321"/>
              <a:gd name="connsiteX1" fmla="*/ 206777 w 2522610"/>
              <a:gd name="connsiteY1" fmla="*/ 0 h 1922321"/>
              <a:gd name="connsiteX2" fmla="*/ 206777 w 2522610"/>
              <a:gd name="connsiteY2" fmla="*/ 1033677 h 1922321"/>
              <a:gd name="connsiteX3" fmla="*/ 275548 w 2522610"/>
              <a:gd name="connsiteY3" fmla="*/ 1033677 h 1922321"/>
              <a:gd name="connsiteX4" fmla="*/ 469878 w 2522610"/>
              <a:gd name="connsiteY4" fmla="*/ 839347 h 1922321"/>
              <a:gd name="connsiteX5" fmla="*/ 469878 w 2522610"/>
              <a:gd name="connsiteY5" fmla="*/ 416718 h 1922321"/>
              <a:gd name="connsiteX6" fmla="*/ 469879 w 2522610"/>
              <a:gd name="connsiteY6" fmla="*/ 416718 h 1922321"/>
              <a:gd name="connsiteX7" fmla="*/ 469879 w 2522610"/>
              <a:gd name="connsiteY7" fmla="*/ 194229 h 1922321"/>
              <a:gd name="connsiteX8" fmla="*/ 454608 w 2522610"/>
              <a:gd name="connsiteY8" fmla="*/ 118587 h 1922321"/>
              <a:gd name="connsiteX9" fmla="*/ 417584 w 2522610"/>
              <a:gd name="connsiteY9" fmla="*/ 63674 h 1922321"/>
              <a:gd name="connsiteX10" fmla="*/ 804863 w 2522610"/>
              <a:gd name="connsiteY10" fmla="*/ 399625 h 1922321"/>
              <a:gd name="connsiteX11" fmla="*/ 625329 w 2522610"/>
              <a:gd name="connsiteY11" fmla="*/ 403568 h 1922321"/>
              <a:gd name="connsiteX12" fmla="*/ 485402 w 2522610"/>
              <a:gd name="connsiteY12" fmla="*/ 413031 h 1922321"/>
              <a:gd name="connsiteX13" fmla="*/ 485402 w 2522610"/>
              <a:gd name="connsiteY13" fmla="*/ 451309 h 1922321"/>
              <a:gd name="connsiteX14" fmla="*/ 485401 w 2522610"/>
              <a:gd name="connsiteY14" fmla="*/ 451308 h 1922321"/>
              <a:gd name="connsiteX15" fmla="*/ 485401 w 2522610"/>
              <a:gd name="connsiteY15" fmla="*/ 620547 h 1922321"/>
              <a:gd name="connsiteX16" fmla="*/ 625328 w 2522610"/>
              <a:gd name="connsiteY16" fmla="*/ 630009 h 1922321"/>
              <a:gd name="connsiteX17" fmla="*/ 982889 w 2522610"/>
              <a:gd name="connsiteY17" fmla="*/ 637861 h 1922321"/>
              <a:gd name="connsiteX18" fmla="*/ 1340449 w 2522610"/>
              <a:gd name="connsiteY18" fmla="*/ 630009 h 1922321"/>
              <a:gd name="connsiteX19" fmla="*/ 1533151 w 2522610"/>
              <a:gd name="connsiteY19" fmla="*/ 616978 h 1922321"/>
              <a:gd name="connsiteX20" fmla="*/ 1533151 w 2522610"/>
              <a:gd name="connsiteY20" fmla="*/ 416718 h 1922321"/>
              <a:gd name="connsiteX21" fmla="*/ 1548673 w 2522610"/>
              <a:gd name="connsiteY21" fmla="*/ 416718 h 1922321"/>
              <a:gd name="connsiteX22" fmla="*/ 1548673 w 2522610"/>
              <a:gd name="connsiteY22" fmla="*/ 839347 h 1922321"/>
              <a:gd name="connsiteX23" fmla="*/ 1743003 w 2522610"/>
              <a:gd name="connsiteY23" fmla="*/ 1033677 h 1922321"/>
              <a:gd name="connsiteX24" fmla="*/ 1811774 w 2522610"/>
              <a:gd name="connsiteY24" fmla="*/ 1033677 h 1922321"/>
              <a:gd name="connsiteX25" fmla="*/ 1811774 w 2522610"/>
              <a:gd name="connsiteY25" fmla="*/ 0 h 1922321"/>
              <a:gd name="connsiteX26" fmla="*/ 1849028 w 2522610"/>
              <a:gd name="connsiteY26" fmla="*/ 0 h 1922321"/>
              <a:gd name="connsiteX27" fmla="*/ 1849028 w 2522610"/>
              <a:gd name="connsiteY27" fmla="*/ 1033677 h 1922321"/>
              <a:gd name="connsiteX28" fmla="*/ 1917799 w 2522610"/>
              <a:gd name="connsiteY28" fmla="*/ 1033677 h 1922321"/>
              <a:gd name="connsiteX29" fmla="*/ 2112129 w 2522610"/>
              <a:gd name="connsiteY29" fmla="*/ 839347 h 1922321"/>
              <a:gd name="connsiteX30" fmla="*/ 2112129 w 2522610"/>
              <a:gd name="connsiteY30" fmla="*/ 194228 h 1922321"/>
              <a:gd name="connsiteX31" fmla="*/ 2096858 w 2522610"/>
              <a:gd name="connsiteY31" fmla="*/ 118586 h 1922321"/>
              <a:gd name="connsiteX32" fmla="*/ 2074824 w 2522610"/>
              <a:gd name="connsiteY32" fmla="*/ 85906 h 1922321"/>
              <a:gd name="connsiteX33" fmla="*/ 2522610 w 2522610"/>
              <a:gd name="connsiteY33" fmla="*/ 474345 h 1922321"/>
              <a:gd name="connsiteX34" fmla="*/ 2522610 w 2522610"/>
              <a:gd name="connsiteY34" fmla="*/ 1922321 h 1922321"/>
              <a:gd name="connsiteX35" fmla="*/ 1061533 w 2522610"/>
              <a:gd name="connsiteY35" fmla="*/ 1922321 h 1922321"/>
              <a:gd name="connsiteX36" fmla="*/ 0 w 2522610"/>
              <a:gd name="connsiteY36" fmla="*/ 1001476 h 1922321"/>
              <a:gd name="connsiteX37" fmla="*/ 25110 w 2522610"/>
              <a:gd name="connsiteY37" fmla="*/ 1018406 h 1922321"/>
              <a:gd name="connsiteX38" fmla="*/ 100752 w 2522610"/>
              <a:gd name="connsiteY38" fmla="*/ 1033677 h 1922321"/>
              <a:gd name="connsiteX39" fmla="*/ 169524 w 2522610"/>
              <a:gd name="connsiteY39" fmla="*/ 1033677 h 1922321"/>
              <a:gd name="connsiteX40" fmla="*/ 169524 w 2522610"/>
              <a:gd name="connsiteY40" fmla="*/ 978693 h 1922321"/>
              <a:gd name="connsiteX41" fmla="*/ 170538 w 2522610"/>
              <a:gd name="connsiteY41" fmla="*/ 978693 h 1922321"/>
              <a:gd name="connsiteX42" fmla="*/ 170538 w 2522610"/>
              <a:gd name="connsiteY42" fmla="*/ 0 h 192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522610" h="1922321">
                <a:moveTo>
                  <a:pt x="170538" y="0"/>
                </a:moveTo>
                <a:lnTo>
                  <a:pt x="206777" y="0"/>
                </a:lnTo>
                <a:lnTo>
                  <a:pt x="206777" y="1033677"/>
                </a:lnTo>
                <a:lnTo>
                  <a:pt x="275548" y="1033677"/>
                </a:lnTo>
                <a:cubicBezTo>
                  <a:pt x="382874" y="1033677"/>
                  <a:pt x="469878" y="946673"/>
                  <a:pt x="469878" y="839347"/>
                </a:cubicBezTo>
                <a:lnTo>
                  <a:pt x="469878" y="416718"/>
                </a:lnTo>
                <a:lnTo>
                  <a:pt x="469879" y="416718"/>
                </a:lnTo>
                <a:lnTo>
                  <a:pt x="469879" y="194229"/>
                </a:lnTo>
                <a:cubicBezTo>
                  <a:pt x="469879" y="167398"/>
                  <a:pt x="464441" y="141836"/>
                  <a:pt x="454608" y="118587"/>
                </a:cubicBezTo>
                <a:lnTo>
                  <a:pt x="417584" y="63674"/>
                </a:lnTo>
                <a:lnTo>
                  <a:pt x="804863" y="399625"/>
                </a:lnTo>
                <a:lnTo>
                  <a:pt x="625329" y="403568"/>
                </a:lnTo>
                <a:lnTo>
                  <a:pt x="485402" y="413031"/>
                </a:lnTo>
                <a:lnTo>
                  <a:pt x="485402" y="451309"/>
                </a:lnTo>
                <a:lnTo>
                  <a:pt x="485401" y="451308"/>
                </a:lnTo>
                <a:lnTo>
                  <a:pt x="485401" y="620547"/>
                </a:lnTo>
                <a:lnTo>
                  <a:pt x="625328" y="630009"/>
                </a:lnTo>
                <a:cubicBezTo>
                  <a:pt x="740823" y="635157"/>
                  <a:pt x="860406" y="637861"/>
                  <a:pt x="982889" y="637861"/>
                </a:cubicBezTo>
                <a:cubicBezTo>
                  <a:pt x="1105370" y="637861"/>
                  <a:pt x="1224954" y="635157"/>
                  <a:pt x="1340449" y="630009"/>
                </a:cubicBezTo>
                <a:lnTo>
                  <a:pt x="1533151" y="616978"/>
                </a:lnTo>
                <a:lnTo>
                  <a:pt x="1533151" y="416718"/>
                </a:lnTo>
                <a:lnTo>
                  <a:pt x="1548673" y="416718"/>
                </a:lnTo>
                <a:lnTo>
                  <a:pt x="1548673" y="839347"/>
                </a:lnTo>
                <a:cubicBezTo>
                  <a:pt x="1548673" y="946673"/>
                  <a:pt x="1635677" y="1033677"/>
                  <a:pt x="1743003" y="1033677"/>
                </a:cubicBezTo>
                <a:lnTo>
                  <a:pt x="1811774" y="1033677"/>
                </a:lnTo>
                <a:lnTo>
                  <a:pt x="1811774" y="0"/>
                </a:lnTo>
                <a:lnTo>
                  <a:pt x="1849028" y="0"/>
                </a:lnTo>
                <a:lnTo>
                  <a:pt x="1849028" y="1033677"/>
                </a:lnTo>
                <a:lnTo>
                  <a:pt x="1917799" y="1033677"/>
                </a:lnTo>
                <a:cubicBezTo>
                  <a:pt x="2025125" y="1033677"/>
                  <a:pt x="2112129" y="946673"/>
                  <a:pt x="2112129" y="839347"/>
                </a:cubicBezTo>
                <a:lnTo>
                  <a:pt x="2112129" y="194228"/>
                </a:lnTo>
                <a:cubicBezTo>
                  <a:pt x="2112129" y="167397"/>
                  <a:pt x="2106691" y="141835"/>
                  <a:pt x="2096858" y="118586"/>
                </a:cubicBezTo>
                <a:lnTo>
                  <a:pt x="2074824" y="85906"/>
                </a:lnTo>
                <a:lnTo>
                  <a:pt x="2522610" y="474345"/>
                </a:lnTo>
                <a:lnTo>
                  <a:pt x="2522610" y="1922321"/>
                </a:lnTo>
                <a:lnTo>
                  <a:pt x="1061533" y="1922321"/>
                </a:lnTo>
                <a:lnTo>
                  <a:pt x="0" y="1001476"/>
                </a:lnTo>
                <a:lnTo>
                  <a:pt x="25110" y="1018406"/>
                </a:lnTo>
                <a:cubicBezTo>
                  <a:pt x="48359" y="1028239"/>
                  <a:pt x="73921" y="1033677"/>
                  <a:pt x="100752" y="1033677"/>
                </a:cubicBezTo>
                <a:lnTo>
                  <a:pt x="169524" y="1033677"/>
                </a:lnTo>
                <a:lnTo>
                  <a:pt x="169524" y="978693"/>
                </a:lnTo>
                <a:lnTo>
                  <a:pt x="170538" y="978693"/>
                </a:lnTo>
                <a:lnTo>
                  <a:pt x="170538"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0"/>
          <p:cNvSpPr/>
          <p:nvPr/>
        </p:nvSpPr>
        <p:spPr>
          <a:xfrm>
            <a:off x="6632625" y="4659605"/>
            <a:ext cx="1553394" cy="1289675"/>
          </a:xfrm>
          <a:custGeom>
            <a:avLst/>
            <a:gdLst>
              <a:gd name="connsiteX0" fmla="*/ 973156 w 2347825"/>
              <a:gd name="connsiteY0" fmla="*/ 0 h 1949235"/>
              <a:gd name="connsiteX1" fmla="*/ 2347825 w 2347825"/>
              <a:gd name="connsiteY1" fmla="*/ 1192480 h 1949235"/>
              <a:gd name="connsiteX2" fmla="*/ 2347825 w 2347825"/>
              <a:gd name="connsiteY2" fmla="*/ 1949235 h 1949235"/>
              <a:gd name="connsiteX3" fmla="*/ 941247 w 2347825"/>
              <a:gd name="connsiteY3" fmla="*/ 1949235 h 1949235"/>
              <a:gd name="connsiteX4" fmla="*/ 0 w 2347825"/>
              <a:gd name="connsiteY4" fmla="*/ 1132735 h 1949235"/>
              <a:gd name="connsiteX5" fmla="*/ 2167 w 2347825"/>
              <a:gd name="connsiteY5" fmla="*/ 1134229 h 1949235"/>
              <a:gd name="connsiteX6" fmla="*/ 144083 w 2347825"/>
              <a:gd name="connsiteY6" fmla="*/ 1174655 h 1949235"/>
              <a:gd name="connsiteX7" fmla="*/ 371563 w 2347825"/>
              <a:gd name="connsiteY7" fmla="*/ 1066126 h 1949235"/>
              <a:gd name="connsiteX8" fmla="*/ 374219 w 2347825"/>
              <a:gd name="connsiteY8" fmla="*/ 1063085 h 1949235"/>
              <a:gd name="connsiteX9" fmla="*/ 376878 w 2347825"/>
              <a:gd name="connsiteY9" fmla="*/ 1066126 h 1949235"/>
              <a:gd name="connsiteX10" fmla="*/ 604358 w 2347825"/>
              <a:gd name="connsiteY10" fmla="*/ 1174655 h 1949235"/>
              <a:gd name="connsiteX11" fmla="*/ 831837 w 2347825"/>
              <a:gd name="connsiteY11" fmla="*/ 1066126 h 1949235"/>
              <a:gd name="connsiteX12" fmla="*/ 834495 w 2347825"/>
              <a:gd name="connsiteY12" fmla="*/ 1063085 h 1949235"/>
              <a:gd name="connsiteX13" fmla="*/ 837151 w 2347825"/>
              <a:gd name="connsiteY13" fmla="*/ 1066126 h 1949235"/>
              <a:gd name="connsiteX14" fmla="*/ 1064633 w 2347825"/>
              <a:gd name="connsiteY14" fmla="*/ 1174655 h 1949235"/>
              <a:gd name="connsiteX15" fmla="*/ 1292112 w 2347825"/>
              <a:gd name="connsiteY15" fmla="*/ 1066126 h 1949235"/>
              <a:gd name="connsiteX16" fmla="*/ 1294770 w 2347825"/>
              <a:gd name="connsiteY16" fmla="*/ 1063084 h 1949235"/>
              <a:gd name="connsiteX17" fmla="*/ 1297426 w 2347825"/>
              <a:gd name="connsiteY17" fmla="*/ 1066126 h 1949235"/>
              <a:gd name="connsiteX18" fmla="*/ 1524906 w 2347825"/>
              <a:gd name="connsiteY18" fmla="*/ 1174655 h 1949235"/>
              <a:gd name="connsiteX19" fmla="*/ 1862366 w 2347825"/>
              <a:gd name="connsiteY19" fmla="*/ 911287 h 1949235"/>
              <a:gd name="connsiteX20" fmla="*/ 1868250 w 2347825"/>
              <a:gd name="connsiteY20" fmla="*/ 899086 h 1949235"/>
              <a:gd name="connsiteX21" fmla="*/ 1779952 w 2347825"/>
              <a:gd name="connsiteY21" fmla="*/ 899086 h 1949235"/>
              <a:gd name="connsiteX22" fmla="*/ 1762456 w 2347825"/>
              <a:gd name="connsiteY22" fmla="*/ 921931 h 1949235"/>
              <a:gd name="connsiteX23" fmla="*/ 1524907 w 2347825"/>
              <a:gd name="connsiteY23" fmla="*/ 1041066 h 1949235"/>
              <a:gd name="connsiteX24" fmla="*/ 1297427 w 2347825"/>
              <a:gd name="connsiteY24" fmla="*/ 932538 h 1949235"/>
              <a:gd name="connsiteX25" fmla="*/ 1294770 w 2347825"/>
              <a:gd name="connsiteY25" fmla="*/ 929494 h 1949235"/>
              <a:gd name="connsiteX26" fmla="*/ 1292113 w 2347825"/>
              <a:gd name="connsiteY26" fmla="*/ 932538 h 1949235"/>
              <a:gd name="connsiteX27" fmla="*/ 1064633 w 2347825"/>
              <a:gd name="connsiteY27" fmla="*/ 1041065 h 1949235"/>
              <a:gd name="connsiteX28" fmla="*/ 837152 w 2347825"/>
              <a:gd name="connsiteY28" fmla="*/ 932538 h 1949235"/>
              <a:gd name="connsiteX29" fmla="*/ 834495 w 2347825"/>
              <a:gd name="connsiteY29" fmla="*/ 929494 h 1949235"/>
              <a:gd name="connsiteX30" fmla="*/ 831838 w 2347825"/>
              <a:gd name="connsiteY30" fmla="*/ 932538 h 1949235"/>
              <a:gd name="connsiteX31" fmla="*/ 604358 w 2347825"/>
              <a:gd name="connsiteY31" fmla="*/ 1041065 h 1949235"/>
              <a:gd name="connsiteX32" fmla="*/ 376878 w 2347825"/>
              <a:gd name="connsiteY32" fmla="*/ 932537 h 1949235"/>
              <a:gd name="connsiteX33" fmla="*/ 374220 w 2347825"/>
              <a:gd name="connsiteY33" fmla="*/ 929495 h 1949235"/>
              <a:gd name="connsiteX34" fmla="*/ 371562 w 2347825"/>
              <a:gd name="connsiteY34" fmla="*/ 932537 h 1949235"/>
              <a:gd name="connsiteX35" fmla="*/ 319074 w 2347825"/>
              <a:gd name="connsiteY35" fmla="*/ 978694 h 1949235"/>
              <a:gd name="connsiteX36" fmla="*/ 311353 w 2347825"/>
              <a:gd name="connsiteY36" fmla="*/ 983414 h 1949235"/>
              <a:gd name="connsiteX37" fmla="*/ 238451 w 2347825"/>
              <a:gd name="connsiteY37" fmla="*/ 920174 h 1949235"/>
              <a:gd name="connsiteX38" fmla="*/ 238921 w 2347825"/>
              <a:gd name="connsiteY38" fmla="*/ 919633 h 1949235"/>
              <a:gd name="connsiteX39" fmla="*/ 263353 w 2347825"/>
              <a:gd name="connsiteY39" fmla="*/ 910823 h 1949235"/>
              <a:gd name="connsiteX40" fmla="*/ 371564 w 2347825"/>
              <a:gd name="connsiteY40" fmla="*/ 830604 h 1949235"/>
              <a:gd name="connsiteX41" fmla="*/ 374220 w 2347825"/>
              <a:gd name="connsiteY41" fmla="*/ 827563 h 1949235"/>
              <a:gd name="connsiteX42" fmla="*/ 376878 w 2347825"/>
              <a:gd name="connsiteY42" fmla="*/ 830604 h 1949235"/>
              <a:gd name="connsiteX43" fmla="*/ 604358 w 2347825"/>
              <a:gd name="connsiteY43" fmla="*/ 939132 h 1949235"/>
              <a:gd name="connsiteX44" fmla="*/ 831839 w 2347825"/>
              <a:gd name="connsiteY44" fmla="*/ 830604 h 1949235"/>
              <a:gd name="connsiteX45" fmla="*/ 834496 w 2347825"/>
              <a:gd name="connsiteY45" fmla="*/ 827562 h 1949235"/>
              <a:gd name="connsiteX46" fmla="*/ 837153 w 2347825"/>
              <a:gd name="connsiteY46" fmla="*/ 830604 h 1949235"/>
              <a:gd name="connsiteX47" fmla="*/ 1064633 w 2347825"/>
              <a:gd name="connsiteY47" fmla="*/ 939132 h 1949235"/>
              <a:gd name="connsiteX48" fmla="*/ 1292114 w 2347825"/>
              <a:gd name="connsiteY48" fmla="*/ 830604 h 1949235"/>
              <a:gd name="connsiteX49" fmla="*/ 1294771 w 2347825"/>
              <a:gd name="connsiteY49" fmla="*/ 827562 h 1949235"/>
              <a:gd name="connsiteX50" fmla="*/ 1297428 w 2347825"/>
              <a:gd name="connsiteY50" fmla="*/ 830604 h 1949235"/>
              <a:gd name="connsiteX51" fmla="*/ 1405638 w 2347825"/>
              <a:gd name="connsiteY51" fmla="*/ 910823 h 1949235"/>
              <a:gd name="connsiteX52" fmla="*/ 1426613 w 2347825"/>
              <a:gd name="connsiteY52" fmla="*/ 918385 h 1949235"/>
              <a:gd name="connsiteX53" fmla="*/ 1421397 w 2347825"/>
              <a:gd name="connsiteY53" fmla="*/ 879077 h 1949235"/>
              <a:gd name="connsiteX54" fmla="*/ 1169479 w 2347825"/>
              <a:gd name="connsiteY54" fmla="*/ 249126 h 1949235"/>
              <a:gd name="connsiteX55" fmla="*/ 1064819 w 2347825"/>
              <a:gd name="connsiteY55" fmla="*/ 103640 h 1949235"/>
              <a:gd name="connsiteX56" fmla="*/ 973156 w 2347825"/>
              <a:gd name="connsiteY56" fmla="*/ 0 h 194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347825" h="1949235">
                <a:moveTo>
                  <a:pt x="973156" y="0"/>
                </a:moveTo>
                <a:lnTo>
                  <a:pt x="2347825" y="1192480"/>
                </a:lnTo>
                <a:lnTo>
                  <a:pt x="2347825" y="1949235"/>
                </a:lnTo>
                <a:lnTo>
                  <a:pt x="941247" y="1949235"/>
                </a:lnTo>
                <a:lnTo>
                  <a:pt x="0" y="1132735"/>
                </a:lnTo>
                <a:lnTo>
                  <a:pt x="2167" y="1134229"/>
                </a:lnTo>
                <a:cubicBezTo>
                  <a:pt x="46997" y="1160501"/>
                  <a:pt x="94663" y="1174655"/>
                  <a:pt x="144083" y="1174655"/>
                </a:cubicBezTo>
                <a:cubicBezTo>
                  <a:pt x="226448" y="1174655"/>
                  <a:pt x="303941" y="1135339"/>
                  <a:pt x="371563" y="1066126"/>
                </a:cubicBezTo>
                <a:lnTo>
                  <a:pt x="374219" y="1063085"/>
                </a:lnTo>
                <a:lnTo>
                  <a:pt x="376878" y="1066126"/>
                </a:lnTo>
                <a:cubicBezTo>
                  <a:pt x="444499" y="1135340"/>
                  <a:pt x="521991" y="1174655"/>
                  <a:pt x="604358" y="1174655"/>
                </a:cubicBezTo>
                <a:cubicBezTo>
                  <a:pt x="686723" y="1174655"/>
                  <a:pt x="764217" y="1135340"/>
                  <a:pt x="831837" y="1066126"/>
                </a:cubicBezTo>
                <a:lnTo>
                  <a:pt x="834495" y="1063085"/>
                </a:lnTo>
                <a:lnTo>
                  <a:pt x="837151" y="1066126"/>
                </a:lnTo>
                <a:cubicBezTo>
                  <a:pt x="904773" y="1135340"/>
                  <a:pt x="982266" y="1174655"/>
                  <a:pt x="1064633" y="1174655"/>
                </a:cubicBezTo>
                <a:cubicBezTo>
                  <a:pt x="1146998" y="1174655"/>
                  <a:pt x="1224492" y="1135340"/>
                  <a:pt x="1292112" y="1066126"/>
                </a:cubicBezTo>
                <a:lnTo>
                  <a:pt x="1294770" y="1063084"/>
                </a:lnTo>
                <a:lnTo>
                  <a:pt x="1297426" y="1066126"/>
                </a:lnTo>
                <a:cubicBezTo>
                  <a:pt x="1365048" y="1135339"/>
                  <a:pt x="1442541" y="1174655"/>
                  <a:pt x="1524906" y="1174655"/>
                </a:cubicBezTo>
                <a:cubicBezTo>
                  <a:pt x="1656694" y="1174655"/>
                  <a:pt x="1776003" y="1074009"/>
                  <a:pt x="1862366" y="911287"/>
                </a:cubicBezTo>
                <a:lnTo>
                  <a:pt x="1868250" y="899086"/>
                </a:lnTo>
                <a:lnTo>
                  <a:pt x="1779952" y="899086"/>
                </a:lnTo>
                <a:lnTo>
                  <a:pt x="1762456" y="921931"/>
                </a:lnTo>
                <a:cubicBezTo>
                  <a:pt x="1692503" y="997720"/>
                  <a:pt x="1611392" y="1041065"/>
                  <a:pt x="1524907" y="1041066"/>
                </a:cubicBezTo>
                <a:cubicBezTo>
                  <a:pt x="1442541" y="1041065"/>
                  <a:pt x="1365048" y="1001750"/>
                  <a:pt x="1297427" y="932538"/>
                </a:cubicBezTo>
                <a:lnTo>
                  <a:pt x="1294770" y="929494"/>
                </a:lnTo>
                <a:lnTo>
                  <a:pt x="1292113" y="932538"/>
                </a:lnTo>
                <a:cubicBezTo>
                  <a:pt x="1224492" y="1001750"/>
                  <a:pt x="1146999" y="1041066"/>
                  <a:pt x="1064633" y="1041065"/>
                </a:cubicBezTo>
                <a:cubicBezTo>
                  <a:pt x="982266" y="1041065"/>
                  <a:pt x="904773" y="1001750"/>
                  <a:pt x="837152" y="932538"/>
                </a:cubicBezTo>
                <a:lnTo>
                  <a:pt x="834495" y="929494"/>
                </a:lnTo>
                <a:lnTo>
                  <a:pt x="831838" y="932538"/>
                </a:lnTo>
                <a:cubicBezTo>
                  <a:pt x="764217" y="1001750"/>
                  <a:pt x="686724" y="1041066"/>
                  <a:pt x="604358" y="1041065"/>
                </a:cubicBezTo>
                <a:cubicBezTo>
                  <a:pt x="521991" y="1041065"/>
                  <a:pt x="444498" y="1001751"/>
                  <a:pt x="376878" y="932537"/>
                </a:cubicBezTo>
                <a:lnTo>
                  <a:pt x="374220" y="929495"/>
                </a:lnTo>
                <a:lnTo>
                  <a:pt x="371562" y="932537"/>
                </a:lnTo>
                <a:cubicBezTo>
                  <a:pt x="354657" y="949840"/>
                  <a:pt x="337136" y="965275"/>
                  <a:pt x="319074" y="978694"/>
                </a:cubicBezTo>
                <a:lnTo>
                  <a:pt x="311353" y="983414"/>
                </a:lnTo>
                <a:lnTo>
                  <a:pt x="238451" y="920174"/>
                </a:lnTo>
                <a:lnTo>
                  <a:pt x="238921" y="919633"/>
                </a:lnTo>
                <a:lnTo>
                  <a:pt x="263353" y="910823"/>
                </a:lnTo>
                <a:cubicBezTo>
                  <a:pt x="301475" y="892344"/>
                  <a:pt x="337753" y="865212"/>
                  <a:pt x="371564" y="830604"/>
                </a:cubicBezTo>
                <a:lnTo>
                  <a:pt x="374220" y="827563"/>
                </a:lnTo>
                <a:lnTo>
                  <a:pt x="376878" y="830604"/>
                </a:lnTo>
                <a:cubicBezTo>
                  <a:pt x="444500" y="899818"/>
                  <a:pt x="521992" y="939132"/>
                  <a:pt x="604358" y="939132"/>
                </a:cubicBezTo>
                <a:cubicBezTo>
                  <a:pt x="686724" y="939132"/>
                  <a:pt x="764217" y="899818"/>
                  <a:pt x="831839" y="830604"/>
                </a:cubicBezTo>
                <a:lnTo>
                  <a:pt x="834496" y="827562"/>
                </a:lnTo>
                <a:lnTo>
                  <a:pt x="837153" y="830604"/>
                </a:lnTo>
                <a:cubicBezTo>
                  <a:pt x="904773" y="899818"/>
                  <a:pt x="982267" y="939133"/>
                  <a:pt x="1064633" y="939132"/>
                </a:cubicBezTo>
                <a:cubicBezTo>
                  <a:pt x="1146999" y="939132"/>
                  <a:pt x="1224492" y="899817"/>
                  <a:pt x="1292114" y="830604"/>
                </a:cubicBezTo>
                <a:lnTo>
                  <a:pt x="1294771" y="827562"/>
                </a:lnTo>
                <a:lnTo>
                  <a:pt x="1297428" y="830604"/>
                </a:lnTo>
                <a:cubicBezTo>
                  <a:pt x="1331239" y="865211"/>
                  <a:pt x="1367516" y="892344"/>
                  <a:pt x="1405638" y="910823"/>
                </a:cubicBezTo>
                <a:lnTo>
                  <a:pt x="1426613" y="918385"/>
                </a:lnTo>
                <a:lnTo>
                  <a:pt x="1421397" y="879077"/>
                </a:lnTo>
                <a:cubicBezTo>
                  <a:pt x="1386171" y="672690"/>
                  <a:pt x="1302083" y="454027"/>
                  <a:pt x="1169479" y="249126"/>
                </a:cubicBezTo>
                <a:cubicBezTo>
                  <a:pt x="1136329" y="197901"/>
                  <a:pt x="1101323" y="149355"/>
                  <a:pt x="1064819" y="103640"/>
                </a:cubicBezTo>
                <a:lnTo>
                  <a:pt x="973156"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reeform 48"/>
          <p:cNvSpPr/>
          <p:nvPr/>
        </p:nvSpPr>
        <p:spPr>
          <a:xfrm>
            <a:off x="6482382" y="2506994"/>
            <a:ext cx="1703637" cy="1261848"/>
          </a:xfrm>
          <a:custGeom>
            <a:avLst/>
            <a:gdLst>
              <a:gd name="connsiteX0" fmla="*/ 111458 w 2574905"/>
              <a:gd name="connsiteY0" fmla="*/ 291 h 1907177"/>
              <a:gd name="connsiteX1" fmla="*/ 177914 w 2574905"/>
              <a:gd name="connsiteY1" fmla="*/ 15650 h 1907177"/>
              <a:gd name="connsiteX2" fmla="*/ 338916 w 2574905"/>
              <a:gd name="connsiteY2" fmla="*/ 108605 h 1907177"/>
              <a:gd name="connsiteX3" fmla="*/ 338917 w 2574905"/>
              <a:gd name="connsiteY3" fmla="*/ 108603 h 1907177"/>
              <a:gd name="connsiteX4" fmla="*/ 350570 w 2574905"/>
              <a:gd name="connsiteY4" fmla="*/ 115332 h 1907177"/>
              <a:gd name="connsiteX5" fmla="*/ 385315 w 2574905"/>
              <a:gd name="connsiteY5" fmla="*/ 145978 h 1907177"/>
              <a:gd name="connsiteX6" fmla="*/ 399928 w 2574905"/>
              <a:gd name="connsiteY6" fmla="*/ 175925 h 1907177"/>
              <a:gd name="connsiteX7" fmla="*/ 524463 w 2574905"/>
              <a:gd name="connsiteY7" fmla="*/ 247827 h 1907177"/>
              <a:gd name="connsiteX8" fmla="*/ 524464 w 2574905"/>
              <a:gd name="connsiteY8" fmla="*/ 247827 h 1907177"/>
              <a:gd name="connsiteX9" fmla="*/ 536427 w 2574905"/>
              <a:gd name="connsiteY9" fmla="*/ 254735 h 1907177"/>
              <a:gd name="connsiteX10" fmla="*/ 540217 w 2574905"/>
              <a:gd name="connsiteY10" fmla="*/ 243464 h 1907177"/>
              <a:gd name="connsiteX11" fmla="*/ 520025 w 2574905"/>
              <a:gd name="connsiteY11" fmla="*/ 122422 h 1907177"/>
              <a:gd name="connsiteX12" fmla="*/ 495814 w 2574905"/>
              <a:gd name="connsiteY12" fmla="*/ 86963 h 1907177"/>
              <a:gd name="connsiteX13" fmla="*/ 790798 w 2574905"/>
              <a:gd name="connsiteY13" fmla="*/ 342851 h 1907177"/>
              <a:gd name="connsiteX14" fmla="*/ 750582 w 2574905"/>
              <a:gd name="connsiteY14" fmla="*/ 364918 h 1907177"/>
              <a:gd name="connsiteX15" fmla="*/ 742716 w 2574905"/>
              <a:gd name="connsiteY15" fmla="*/ 373837 h 1907177"/>
              <a:gd name="connsiteX16" fmla="*/ 753060 w 2574905"/>
              <a:gd name="connsiteY16" fmla="*/ 379809 h 1907177"/>
              <a:gd name="connsiteX17" fmla="*/ 753060 w 2574905"/>
              <a:gd name="connsiteY17" fmla="*/ 379807 h 1907177"/>
              <a:gd name="connsiteX18" fmla="*/ 879215 w 2574905"/>
              <a:gd name="connsiteY18" fmla="*/ 452643 h 1907177"/>
              <a:gd name="connsiteX19" fmla="*/ 912459 w 2574905"/>
              <a:gd name="connsiteY19" fmla="*/ 450325 h 1907177"/>
              <a:gd name="connsiteX20" fmla="*/ 945074 w 2574905"/>
              <a:gd name="connsiteY20" fmla="*/ 461291 h 1907177"/>
              <a:gd name="connsiteX21" fmla="*/ 956375 w 2574905"/>
              <a:gd name="connsiteY21" fmla="*/ 465091 h 1907177"/>
              <a:gd name="connsiteX22" fmla="*/ 989646 w 2574905"/>
              <a:gd name="connsiteY22" fmla="*/ 484301 h 1907177"/>
              <a:gd name="connsiteX23" fmla="*/ 994279 w 2574905"/>
              <a:gd name="connsiteY23" fmla="*/ 460486 h 1907177"/>
              <a:gd name="connsiteX24" fmla="*/ 1013802 w 2574905"/>
              <a:gd name="connsiteY24" fmla="*/ 431086 h 1907177"/>
              <a:gd name="connsiteX25" fmla="*/ 1013803 w 2574905"/>
              <a:gd name="connsiteY25" fmla="*/ 431086 h 1907177"/>
              <a:gd name="connsiteX26" fmla="*/ 1053510 w 2574905"/>
              <a:gd name="connsiteY26" fmla="*/ 391379 h 1907177"/>
              <a:gd name="connsiteX27" fmla="*/ 1188114 w 2574905"/>
              <a:gd name="connsiteY27" fmla="*/ 508143 h 1907177"/>
              <a:gd name="connsiteX28" fmla="*/ 1159189 w 2574905"/>
              <a:gd name="connsiteY28" fmla="*/ 537066 h 1907177"/>
              <a:gd name="connsiteX29" fmla="*/ 1139486 w 2574905"/>
              <a:gd name="connsiteY29" fmla="*/ 556770 h 1907177"/>
              <a:gd name="connsiteX30" fmla="*/ 1128177 w 2574905"/>
              <a:gd name="connsiteY30" fmla="*/ 564282 h 1907177"/>
              <a:gd name="connsiteX31" fmla="*/ 1129029 w 2574905"/>
              <a:gd name="connsiteY31" fmla="*/ 564774 h 1907177"/>
              <a:gd name="connsiteX32" fmla="*/ 1156452 w 2574905"/>
              <a:gd name="connsiteY32" fmla="*/ 586663 h 1907177"/>
              <a:gd name="connsiteX33" fmla="*/ 1160280 w 2574905"/>
              <a:gd name="connsiteY33" fmla="*/ 592268 h 1907177"/>
              <a:gd name="connsiteX34" fmla="*/ 1236608 w 2574905"/>
              <a:gd name="connsiteY34" fmla="*/ 592269 h 1907177"/>
              <a:gd name="connsiteX35" fmla="*/ 1285489 w 2574905"/>
              <a:gd name="connsiteY35" fmla="*/ 592268 h 1907177"/>
              <a:gd name="connsiteX36" fmla="*/ 1285491 w 2574905"/>
              <a:gd name="connsiteY36" fmla="*/ 592269 h 1907177"/>
              <a:gd name="connsiteX37" fmla="*/ 1304005 w 2574905"/>
              <a:gd name="connsiteY37" fmla="*/ 592268 h 1907177"/>
              <a:gd name="connsiteX38" fmla="*/ 1276736 w 2574905"/>
              <a:gd name="connsiteY38" fmla="*/ 536386 h 1907177"/>
              <a:gd name="connsiteX39" fmla="*/ 1252660 w 2574905"/>
              <a:gd name="connsiteY39" fmla="*/ 510345 h 1907177"/>
              <a:gd name="connsiteX40" fmla="*/ 1382004 w 2574905"/>
              <a:gd name="connsiteY40" fmla="*/ 622546 h 1907177"/>
              <a:gd name="connsiteX41" fmla="*/ 1139157 w 2574905"/>
              <a:gd name="connsiteY41" fmla="*/ 622546 h 1907177"/>
              <a:gd name="connsiteX42" fmla="*/ 1118122 w 2574905"/>
              <a:gd name="connsiteY42" fmla="*/ 626794 h 1907177"/>
              <a:gd name="connsiteX43" fmla="*/ 1118123 w 2574905"/>
              <a:gd name="connsiteY43" fmla="*/ 626795 h 1907177"/>
              <a:gd name="connsiteX44" fmla="*/ 1116349 w 2574905"/>
              <a:gd name="connsiteY44" fmla="*/ 627152 h 1907177"/>
              <a:gd name="connsiteX45" fmla="*/ 1095979 w 2574905"/>
              <a:gd name="connsiteY45" fmla="*/ 643928 h 1907177"/>
              <a:gd name="connsiteX46" fmla="*/ 1090219 w 2574905"/>
              <a:gd name="connsiteY46" fmla="*/ 657830 h 1907177"/>
              <a:gd name="connsiteX47" fmla="*/ 1080563 w 2574905"/>
              <a:gd name="connsiteY47" fmla="*/ 681141 h 1907177"/>
              <a:gd name="connsiteX48" fmla="*/ 1139160 w 2574905"/>
              <a:gd name="connsiteY48" fmla="*/ 739736 h 1907177"/>
              <a:gd name="connsiteX49" fmla="*/ 1455090 w 2574905"/>
              <a:gd name="connsiteY49" fmla="*/ 739736 h 1907177"/>
              <a:gd name="connsiteX50" fmla="*/ 1776048 w 2574905"/>
              <a:gd name="connsiteY50" fmla="*/ 739736 h 1907177"/>
              <a:gd name="connsiteX51" fmla="*/ 1834644 w 2574905"/>
              <a:gd name="connsiteY51" fmla="*/ 681141 h 1907177"/>
              <a:gd name="connsiteX52" fmla="*/ 1776047 w 2574905"/>
              <a:gd name="connsiteY52" fmla="*/ 622546 h 1907177"/>
              <a:gd name="connsiteX53" fmla="*/ 1605741 w 2574905"/>
              <a:gd name="connsiteY53" fmla="*/ 622546 h 1907177"/>
              <a:gd name="connsiteX54" fmla="*/ 1605742 w 2574905"/>
              <a:gd name="connsiteY54" fmla="*/ 622545 h 1907177"/>
              <a:gd name="connsiteX55" fmla="*/ 1515457 w 2574905"/>
              <a:gd name="connsiteY55" fmla="*/ 622545 h 1907177"/>
              <a:gd name="connsiteX56" fmla="*/ 1515458 w 2574905"/>
              <a:gd name="connsiteY56" fmla="*/ 622546 h 1907177"/>
              <a:gd name="connsiteX57" fmla="*/ 1425667 w 2574905"/>
              <a:gd name="connsiteY57" fmla="*/ 622547 h 1907177"/>
              <a:gd name="connsiteX58" fmla="*/ 1047572 w 2574905"/>
              <a:gd name="connsiteY58" fmla="*/ 294562 h 1907177"/>
              <a:gd name="connsiteX59" fmla="*/ 1064212 w 2574905"/>
              <a:gd name="connsiteY59" fmla="*/ 282622 h 1907177"/>
              <a:gd name="connsiteX60" fmla="*/ 1000543 w 2574905"/>
              <a:gd name="connsiteY60" fmla="*/ 175875 h 1907177"/>
              <a:gd name="connsiteX61" fmla="*/ 1085687 w 2574905"/>
              <a:gd name="connsiteY61" fmla="*/ 249735 h 1907177"/>
              <a:gd name="connsiteX62" fmla="*/ 1104000 w 2574905"/>
              <a:gd name="connsiteY62" fmla="*/ 300469 h 1907177"/>
              <a:gd name="connsiteX63" fmla="*/ 1124739 w 2574905"/>
              <a:gd name="connsiteY63" fmla="*/ 294912 h 1907177"/>
              <a:gd name="connsiteX64" fmla="*/ 1124738 w 2574905"/>
              <a:gd name="connsiteY64" fmla="*/ 294911 h 1907177"/>
              <a:gd name="connsiteX65" fmla="*/ 1147172 w 2574905"/>
              <a:gd name="connsiteY65" fmla="*/ 288900 h 1907177"/>
              <a:gd name="connsiteX66" fmla="*/ 1100749 w 2574905"/>
              <a:gd name="connsiteY66" fmla="*/ 29670 h 1907177"/>
              <a:gd name="connsiteX67" fmla="*/ 1369533 w 2574905"/>
              <a:gd name="connsiteY67" fmla="*/ 262832 h 1907177"/>
              <a:gd name="connsiteX68" fmla="*/ 1253303 w 2574905"/>
              <a:gd name="connsiteY68" fmla="*/ 343807 h 1907177"/>
              <a:gd name="connsiteX69" fmla="*/ 1275730 w 2574905"/>
              <a:gd name="connsiteY69" fmla="*/ 382651 h 1907177"/>
              <a:gd name="connsiteX70" fmla="*/ 1426246 w 2574905"/>
              <a:gd name="connsiteY70" fmla="*/ 312030 h 1907177"/>
              <a:gd name="connsiteX71" fmla="*/ 1515170 w 2574905"/>
              <a:gd name="connsiteY71" fmla="*/ 270306 h 1907177"/>
              <a:gd name="connsiteX72" fmla="*/ 1475980 w 2574905"/>
              <a:gd name="connsiteY72" fmla="*/ 202428 h 1907177"/>
              <a:gd name="connsiteX73" fmla="*/ 1762890 w 2574905"/>
              <a:gd name="connsiteY73" fmla="*/ 451312 h 1907177"/>
              <a:gd name="connsiteX74" fmla="*/ 1713420 w 2574905"/>
              <a:gd name="connsiteY74" fmla="*/ 458791 h 1907177"/>
              <a:gd name="connsiteX75" fmla="*/ 1611304 w 2574905"/>
              <a:gd name="connsiteY75" fmla="*/ 527463 h 1907177"/>
              <a:gd name="connsiteX76" fmla="*/ 1605206 w 2574905"/>
              <a:gd name="connsiteY76" fmla="*/ 537512 h 1907177"/>
              <a:gd name="connsiteX77" fmla="*/ 1579057 w 2574905"/>
              <a:gd name="connsiteY77" fmla="*/ 580613 h 1907177"/>
              <a:gd name="connsiteX78" fmla="*/ 1576703 w 2574905"/>
              <a:gd name="connsiteY78" fmla="*/ 592268 h 1907177"/>
              <a:gd name="connsiteX79" fmla="*/ 1734318 w 2574905"/>
              <a:gd name="connsiteY79" fmla="*/ 592269 h 1907177"/>
              <a:gd name="connsiteX80" fmla="*/ 1742749 w 2574905"/>
              <a:gd name="connsiteY80" fmla="*/ 586585 h 1907177"/>
              <a:gd name="connsiteX81" fmla="*/ 1742749 w 2574905"/>
              <a:gd name="connsiteY81" fmla="*/ 586586 h 1907177"/>
              <a:gd name="connsiteX82" fmla="*/ 1761951 w 2574905"/>
              <a:gd name="connsiteY82" fmla="*/ 573639 h 1907177"/>
              <a:gd name="connsiteX83" fmla="*/ 1807364 w 2574905"/>
              <a:gd name="connsiteY83" fmla="*/ 564471 h 1907177"/>
              <a:gd name="connsiteX84" fmla="*/ 2006729 w 2574905"/>
              <a:gd name="connsiteY84" fmla="*/ 564471 h 1907177"/>
              <a:gd name="connsiteX85" fmla="*/ 2114229 w 2574905"/>
              <a:gd name="connsiteY85" fmla="*/ 635730 h 1907177"/>
              <a:gd name="connsiteX86" fmla="*/ 2123398 w 2574905"/>
              <a:gd name="connsiteY86" fmla="*/ 681142 h 1907177"/>
              <a:gd name="connsiteX87" fmla="*/ 2114230 w 2574905"/>
              <a:gd name="connsiteY87" fmla="*/ 726554 h 1907177"/>
              <a:gd name="connsiteX88" fmla="*/ 2006729 w 2574905"/>
              <a:gd name="connsiteY88" fmla="*/ 797811 h 1907177"/>
              <a:gd name="connsiteX89" fmla="*/ 1807363 w 2574905"/>
              <a:gd name="connsiteY89" fmla="*/ 797811 h 1907177"/>
              <a:gd name="connsiteX90" fmla="*/ 1761951 w 2574905"/>
              <a:gd name="connsiteY90" fmla="*/ 788643 h 1907177"/>
              <a:gd name="connsiteX91" fmla="*/ 1734321 w 2574905"/>
              <a:gd name="connsiteY91" fmla="*/ 770014 h 1907177"/>
              <a:gd name="connsiteX92" fmla="*/ 1576704 w 2574905"/>
              <a:gd name="connsiteY92" fmla="*/ 770014 h 1907177"/>
              <a:gd name="connsiteX93" fmla="*/ 1579058 w 2574905"/>
              <a:gd name="connsiteY93" fmla="*/ 781671 h 1907177"/>
              <a:gd name="connsiteX94" fmla="*/ 1777446 w 2574905"/>
              <a:gd name="connsiteY94" fmla="*/ 913171 h 1907177"/>
              <a:gd name="connsiteX95" fmla="*/ 2036645 w 2574905"/>
              <a:gd name="connsiteY95" fmla="*/ 913172 h 1907177"/>
              <a:gd name="connsiteX96" fmla="*/ 2251955 w 2574905"/>
              <a:gd name="connsiteY96" fmla="*/ 697862 h 1907177"/>
              <a:gd name="connsiteX97" fmla="*/ 2251956 w 2574905"/>
              <a:gd name="connsiteY97" fmla="*/ 664421 h 1907177"/>
              <a:gd name="connsiteX98" fmla="*/ 2235034 w 2574905"/>
              <a:gd name="connsiteY98" fmla="*/ 580613 h 1907177"/>
              <a:gd name="connsiteX99" fmla="*/ 2200214 w 2574905"/>
              <a:gd name="connsiteY99" fmla="*/ 528969 h 1907177"/>
              <a:gd name="connsiteX100" fmla="*/ 2574905 w 2574905"/>
              <a:gd name="connsiteY100" fmla="*/ 854001 h 1907177"/>
              <a:gd name="connsiteX101" fmla="*/ 2574905 w 2574905"/>
              <a:gd name="connsiteY101" fmla="*/ 1907177 h 1907177"/>
              <a:gd name="connsiteX102" fmla="*/ 1834772 w 2574905"/>
              <a:gd name="connsiteY102" fmla="*/ 1907177 h 1907177"/>
              <a:gd name="connsiteX103" fmla="*/ 2 w 2574905"/>
              <a:gd name="connsiteY103" fmla="*/ 315576 h 1907177"/>
              <a:gd name="connsiteX104" fmla="*/ 8 w 2574905"/>
              <a:gd name="connsiteY104" fmla="*/ 315579 h 1907177"/>
              <a:gd name="connsiteX105" fmla="*/ 0 w 2574905"/>
              <a:gd name="connsiteY105" fmla="*/ 315572 h 1907177"/>
              <a:gd name="connsiteX106" fmla="*/ 202128 w 2574905"/>
              <a:gd name="connsiteY106" fmla="*/ 432273 h 1907177"/>
              <a:gd name="connsiteX107" fmla="*/ 385190 w 2574905"/>
              <a:gd name="connsiteY107" fmla="*/ 447488 h 1907177"/>
              <a:gd name="connsiteX108" fmla="*/ 439689 w 2574905"/>
              <a:gd name="connsiteY108" fmla="*/ 417584 h 1907177"/>
              <a:gd name="connsiteX109" fmla="*/ 447555 w 2574905"/>
              <a:gd name="connsiteY109" fmla="*/ 408666 h 1907177"/>
              <a:gd name="connsiteX110" fmla="*/ 311058 w 2574905"/>
              <a:gd name="connsiteY110" fmla="*/ 329859 h 1907177"/>
              <a:gd name="connsiteX111" fmla="*/ 277812 w 2574905"/>
              <a:gd name="connsiteY111" fmla="*/ 332176 h 1907177"/>
              <a:gd name="connsiteX112" fmla="*/ 233897 w 2574905"/>
              <a:gd name="connsiteY112" fmla="*/ 317410 h 1907177"/>
              <a:gd name="connsiteX113" fmla="*/ 61245 w 2574905"/>
              <a:gd name="connsiteY113" fmla="*/ 217728 h 1907177"/>
              <a:gd name="connsiteX114" fmla="*/ 3774 w 2574905"/>
              <a:gd name="connsiteY114" fmla="*/ 102266 h 1907177"/>
              <a:gd name="connsiteX115" fmla="*/ 18539 w 2574905"/>
              <a:gd name="connsiteY115" fmla="*/ 58354 h 1907177"/>
              <a:gd name="connsiteX116" fmla="*/ 49186 w 2574905"/>
              <a:gd name="connsiteY116" fmla="*/ 23609 h 1907177"/>
              <a:gd name="connsiteX117" fmla="*/ 111458 w 2574905"/>
              <a:gd name="connsiteY117" fmla="*/ 291 h 1907177"/>
              <a:gd name="connsiteX118" fmla="*/ 326597 w 2574905"/>
              <a:gd name="connsiteY118" fmla="*/ 173868 h 1907177"/>
              <a:gd name="connsiteX119" fmla="*/ 293656 w 2574905"/>
              <a:gd name="connsiteY119" fmla="*/ 179362 h 1907177"/>
              <a:gd name="connsiteX120" fmla="*/ 289228 w 2574905"/>
              <a:gd name="connsiteY120" fmla="*/ 183494 h 1907177"/>
              <a:gd name="connsiteX121" fmla="*/ 268610 w 2574905"/>
              <a:gd name="connsiteY121" fmla="*/ 202729 h 1907177"/>
              <a:gd name="connsiteX122" fmla="*/ 290058 w 2574905"/>
              <a:gd name="connsiteY122" fmla="*/ 282772 h 1907177"/>
              <a:gd name="connsiteX123" fmla="*/ 827743 w 2574905"/>
              <a:gd name="connsiteY123" fmla="*/ 593205 h 1907177"/>
              <a:gd name="connsiteX124" fmla="*/ 827744 w 2574905"/>
              <a:gd name="connsiteY124" fmla="*/ 593204 h 1907177"/>
              <a:gd name="connsiteX125" fmla="*/ 841621 w 2574905"/>
              <a:gd name="connsiteY125" fmla="*/ 601217 h 1907177"/>
              <a:gd name="connsiteX126" fmla="*/ 906271 w 2574905"/>
              <a:gd name="connsiteY126" fmla="*/ 597219 h 1907177"/>
              <a:gd name="connsiteX127" fmla="*/ 921662 w 2574905"/>
              <a:gd name="connsiteY127" fmla="*/ 579770 h 1907177"/>
              <a:gd name="connsiteX128" fmla="*/ 926920 w 2574905"/>
              <a:gd name="connsiteY128" fmla="*/ 539831 h 1907177"/>
              <a:gd name="connsiteX129" fmla="*/ 923044 w 2574905"/>
              <a:gd name="connsiteY129" fmla="*/ 529481 h 1907177"/>
              <a:gd name="connsiteX130" fmla="*/ 900214 w 2574905"/>
              <a:gd name="connsiteY130" fmla="*/ 499729 h 1907177"/>
              <a:gd name="connsiteX131" fmla="*/ 348652 w 2574905"/>
              <a:gd name="connsiteY131" fmla="*/ 181283 h 1907177"/>
              <a:gd name="connsiteX132" fmla="*/ 326597 w 2574905"/>
              <a:gd name="connsiteY132" fmla="*/ 173868 h 1907177"/>
              <a:gd name="connsiteX133" fmla="*/ 653845 w 2574905"/>
              <a:gd name="connsiteY133" fmla="*/ 527768 h 1907177"/>
              <a:gd name="connsiteX134" fmla="*/ 650054 w 2574905"/>
              <a:gd name="connsiteY134" fmla="*/ 539038 h 1907177"/>
              <a:gd name="connsiteX135" fmla="*/ 756115 w 2574905"/>
              <a:gd name="connsiteY135" fmla="*/ 752116 h 1907177"/>
              <a:gd name="connsiteX136" fmla="*/ 980587 w 2574905"/>
              <a:gd name="connsiteY136" fmla="*/ 881715 h 1907177"/>
              <a:gd name="connsiteX137" fmla="*/ 1030576 w 2574905"/>
              <a:gd name="connsiteY137" fmla="*/ 902750 h 1907177"/>
              <a:gd name="connsiteX138" fmla="*/ 1070735 w 2574905"/>
              <a:gd name="connsiteY138" fmla="*/ 908768 h 1907177"/>
              <a:gd name="connsiteX139" fmla="*/ 1110107 w 2574905"/>
              <a:gd name="connsiteY139" fmla="*/ 907912 h 1907177"/>
              <a:gd name="connsiteX140" fmla="*/ 1128192 w 2574905"/>
              <a:gd name="connsiteY140" fmla="*/ 906203 h 1907177"/>
              <a:gd name="connsiteX141" fmla="*/ 1182665 w 2574905"/>
              <a:gd name="connsiteY141" fmla="*/ 888776 h 1907177"/>
              <a:gd name="connsiteX142" fmla="*/ 1182669 w 2574905"/>
              <a:gd name="connsiteY142" fmla="*/ 888774 h 1907177"/>
              <a:gd name="connsiteX143" fmla="*/ 1182672 w 2574905"/>
              <a:gd name="connsiteY143" fmla="*/ 888773 h 1907177"/>
              <a:gd name="connsiteX144" fmla="*/ 1223640 w 2574905"/>
              <a:gd name="connsiteY144" fmla="*/ 860800 h 1907177"/>
              <a:gd name="connsiteX145" fmla="*/ 1274704 w 2574905"/>
              <a:gd name="connsiteY145" fmla="*/ 802907 h 1907177"/>
              <a:gd name="connsiteX146" fmla="*/ 1290200 w 2574905"/>
              <a:gd name="connsiteY146" fmla="*/ 776066 h 1907177"/>
              <a:gd name="connsiteX147" fmla="*/ 1291426 w 2574905"/>
              <a:gd name="connsiteY147" fmla="*/ 773946 h 1907177"/>
              <a:gd name="connsiteX148" fmla="*/ 1292748 w 2574905"/>
              <a:gd name="connsiteY148" fmla="*/ 770013 h 1907177"/>
              <a:gd name="connsiteX149" fmla="*/ 1283222 w 2574905"/>
              <a:gd name="connsiteY149" fmla="*/ 770013 h 1907177"/>
              <a:gd name="connsiteX150" fmla="*/ 1283224 w 2574905"/>
              <a:gd name="connsiteY150" fmla="*/ 770015 h 1907177"/>
              <a:gd name="connsiteX151" fmla="*/ 1120818 w 2574905"/>
              <a:gd name="connsiteY151" fmla="*/ 770013 h 1907177"/>
              <a:gd name="connsiteX152" fmla="*/ 1111551 w 2574905"/>
              <a:gd name="connsiteY152" fmla="*/ 775098 h 1907177"/>
              <a:gd name="connsiteX153" fmla="*/ 1012356 w 2574905"/>
              <a:gd name="connsiteY153" fmla="*/ 766852 h 1907177"/>
              <a:gd name="connsiteX154" fmla="*/ 839701 w 2574905"/>
              <a:gd name="connsiteY154" fmla="*/ 667170 h 1907177"/>
              <a:gd name="connsiteX155" fmla="*/ 804957 w 2574905"/>
              <a:gd name="connsiteY155" fmla="*/ 636523 h 1907177"/>
              <a:gd name="connsiteX156" fmla="*/ 790343 w 2574905"/>
              <a:gd name="connsiteY156" fmla="*/ 606576 h 1907177"/>
              <a:gd name="connsiteX157" fmla="*/ 653845 w 2574905"/>
              <a:gd name="connsiteY157" fmla="*/ 527768 h 1907177"/>
              <a:gd name="connsiteX158" fmla="*/ 1451631 w 2574905"/>
              <a:gd name="connsiteY158" fmla="*/ 364081 h 1907177"/>
              <a:gd name="connsiteX159" fmla="*/ 1396610 w 2574905"/>
              <a:gd name="connsiteY159" fmla="*/ 378007 h 1907177"/>
              <a:gd name="connsiteX160" fmla="*/ 1316631 w 2574905"/>
              <a:gd name="connsiteY160" fmla="*/ 398251 h 1907177"/>
              <a:gd name="connsiteX161" fmla="*/ 1320463 w 2574905"/>
              <a:gd name="connsiteY161" fmla="*/ 421554 h 1907177"/>
              <a:gd name="connsiteX162" fmla="*/ 1459295 w 2574905"/>
              <a:gd name="connsiteY162" fmla="*/ 410687 h 1907177"/>
              <a:gd name="connsiteX163" fmla="*/ 1451631 w 2574905"/>
              <a:gd name="connsiteY163" fmla="*/ 364081 h 190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2574905" h="1907177">
                <a:moveTo>
                  <a:pt x="111458" y="291"/>
                </a:moveTo>
                <a:cubicBezTo>
                  <a:pt x="133875" y="-1294"/>
                  <a:pt x="156988" y="3568"/>
                  <a:pt x="177914" y="15650"/>
                </a:cubicBezTo>
                <a:lnTo>
                  <a:pt x="338916" y="108605"/>
                </a:lnTo>
                <a:lnTo>
                  <a:pt x="338917" y="108603"/>
                </a:lnTo>
                <a:lnTo>
                  <a:pt x="350570" y="115332"/>
                </a:lnTo>
                <a:cubicBezTo>
                  <a:pt x="364520" y="123386"/>
                  <a:pt x="376177" y="133885"/>
                  <a:pt x="385315" y="145978"/>
                </a:cubicBezTo>
                <a:lnTo>
                  <a:pt x="399928" y="175925"/>
                </a:lnTo>
                <a:lnTo>
                  <a:pt x="524463" y="247827"/>
                </a:lnTo>
                <a:lnTo>
                  <a:pt x="524464" y="247827"/>
                </a:lnTo>
                <a:lnTo>
                  <a:pt x="536427" y="254735"/>
                </a:lnTo>
                <a:lnTo>
                  <a:pt x="540217" y="243464"/>
                </a:lnTo>
                <a:cubicBezTo>
                  <a:pt x="545383" y="201830"/>
                  <a:pt x="538177" y="159709"/>
                  <a:pt x="520025" y="122422"/>
                </a:cubicBezTo>
                <a:lnTo>
                  <a:pt x="495814" y="86963"/>
                </a:lnTo>
                <a:lnTo>
                  <a:pt x="790798" y="342851"/>
                </a:lnTo>
                <a:lnTo>
                  <a:pt x="750582" y="364918"/>
                </a:lnTo>
                <a:lnTo>
                  <a:pt x="742716" y="373837"/>
                </a:lnTo>
                <a:lnTo>
                  <a:pt x="753060" y="379809"/>
                </a:lnTo>
                <a:lnTo>
                  <a:pt x="753060" y="379807"/>
                </a:lnTo>
                <a:lnTo>
                  <a:pt x="879215" y="452643"/>
                </a:lnTo>
                <a:lnTo>
                  <a:pt x="912459" y="450325"/>
                </a:lnTo>
                <a:lnTo>
                  <a:pt x="945074" y="461291"/>
                </a:lnTo>
                <a:lnTo>
                  <a:pt x="956375" y="465091"/>
                </a:lnTo>
                <a:lnTo>
                  <a:pt x="989646" y="484301"/>
                </a:lnTo>
                <a:lnTo>
                  <a:pt x="994279" y="460486"/>
                </a:lnTo>
                <a:cubicBezTo>
                  <a:pt x="998617" y="449787"/>
                  <a:pt x="1005126" y="439763"/>
                  <a:pt x="1013802" y="431086"/>
                </a:cubicBezTo>
                <a:lnTo>
                  <a:pt x="1013803" y="431086"/>
                </a:lnTo>
                <a:lnTo>
                  <a:pt x="1053510" y="391379"/>
                </a:lnTo>
                <a:lnTo>
                  <a:pt x="1188114" y="508143"/>
                </a:lnTo>
                <a:lnTo>
                  <a:pt x="1159189" y="537066"/>
                </a:lnTo>
                <a:lnTo>
                  <a:pt x="1139486" y="556770"/>
                </a:lnTo>
                <a:lnTo>
                  <a:pt x="1128177" y="564282"/>
                </a:lnTo>
                <a:lnTo>
                  <a:pt x="1129029" y="564774"/>
                </a:lnTo>
                <a:cubicBezTo>
                  <a:pt x="1139492" y="570815"/>
                  <a:pt x="1148665" y="578231"/>
                  <a:pt x="1156452" y="586663"/>
                </a:cubicBezTo>
                <a:lnTo>
                  <a:pt x="1160280" y="592268"/>
                </a:lnTo>
                <a:lnTo>
                  <a:pt x="1236608" y="592269"/>
                </a:lnTo>
                <a:lnTo>
                  <a:pt x="1285489" y="592268"/>
                </a:lnTo>
                <a:lnTo>
                  <a:pt x="1285491" y="592269"/>
                </a:lnTo>
                <a:lnTo>
                  <a:pt x="1304005" y="592268"/>
                </a:lnTo>
                <a:lnTo>
                  <a:pt x="1276736" y="536386"/>
                </a:lnTo>
                <a:lnTo>
                  <a:pt x="1252660" y="510345"/>
                </a:lnTo>
                <a:lnTo>
                  <a:pt x="1382004" y="622546"/>
                </a:lnTo>
                <a:lnTo>
                  <a:pt x="1139157" y="622546"/>
                </a:lnTo>
                <a:lnTo>
                  <a:pt x="1118122" y="626794"/>
                </a:lnTo>
                <a:lnTo>
                  <a:pt x="1118123" y="626795"/>
                </a:lnTo>
                <a:lnTo>
                  <a:pt x="1116349" y="627152"/>
                </a:lnTo>
                <a:lnTo>
                  <a:pt x="1095979" y="643928"/>
                </a:lnTo>
                <a:lnTo>
                  <a:pt x="1090219" y="657830"/>
                </a:lnTo>
                <a:lnTo>
                  <a:pt x="1080563" y="681141"/>
                </a:lnTo>
                <a:cubicBezTo>
                  <a:pt x="1080565" y="713502"/>
                  <a:pt x="1106799" y="739736"/>
                  <a:pt x="1139160" y="739736"/>
                </a:cubicBezTo>
                <a:lnTo>
                  <a:pt x="1455090" y="739736"/>
                </a:lnTo>
                <a:lnTo>
                  <a:pt x="1776048" y="739736"/>
                </a:lnTo>
                <a:cubicBezTo>
                  <a:pt x="1808410" y="739737"/>
                  <a:pt x="1834643" y="713503"/>
                  <a:pt x="1834644" y="681141"/>
                </a:cubicBezTo>
                <a:cubicBezTo>
                  <a:pt x="1834643" y="648780"/>
                  <a:pt x="1808409" y="622546"/>
                  <a:pt x="1776047" y="622546"/>
                </a:cubicBezTo>
                <a:lnTo>
                  <a:pt x="1605741" y="622546"/>
                </a:lnTo>
                <a:lnTo>
                  <a:pt x="1605742" y="622545"/>
                </a:lnTo>
                <a:lnTo>
                  <a:pt x="1515457" y="622545"/>
                </a:lnTo>
                <a:lnTo>
                  <a:pt x="1515458" y="622546"/>
                </a:lnTo>
                <a:lnTo>
                  <a:pt x="1425667" y="622547"/>
                </a:lnTo>
                <a:lnTo>
                  <a:pt x="1047572" y="294562"/>
                </a:lnTo>
                <a:lnTo>
                  <a:pt x="1064212" y="282622"/>
                </a:lnTo>
                <a:lnTo>
                  <a:pt x="1000543" y="175875"/>
                </a:lnTo>
                <a:lnTo>
                  <a:pt x="1085687" y="249735"/>
                </a:lnTo>
                <a:lnTo>
                  <a:pt x="1104000" y="300469"/>
                </a:lnTo>
                <a:lnTo>
                  <a:pt x="1124739" y="294912"/>
                </a:lnTo>
                <a:lnTo>
                  <a:pt x="1124738" y="294911"/>
                </a:lnTo>
                <a:lnTo>
                  <a:pt x="1147172" y="288900"/>
                </a:lnTo>
                <a:lnTo>
                  <a:pt x="1100749" y="29670"/>
                </a:lnTo>
                <a:lnTo>
                  <a:pt x="1369533" y="262832"/>
                </a:lnTo>
                <a:lnTo>
                  <a:pt x="1253303" y="343807"/>
                </a:lnTo>
                <a:lnTo>
                  <a:pt x="1275730" y="382651"/>
                </a:lnTo>
                <a:lnTo>
                  <a:pt x="1426246" y="312030"/>
                </a:lnTo>
                <a:lnTo>
                  <a:pt x="1515170" y="270306"/>
                </a:lnTo>
                <a:lnTo>
                  <a:pt x="1475980" y="202428"/>
                </a:lnTo>
                <a:lnTo>
                  <a:pt x="1762890" y="451312"/>
                </a:lnTo>
                <a:lnTo>
                  <a:pt x="1713420" y="458791"/>
                </a:lnTo>
                <a:cubicBezTo>
                  <a:pt x="1672968" y="471373"/>
                  <a:pt x="1637631" y="495562"/>
                  <a:pt x="1611304" y="527463"/>
                </a:cubicBezTo>
                <a:lnTo>
                  <a:pt x="1605206" y="537512"/>
                </a:lnTo>
                <a:lnTo>
                  <a:pt x="1579057" y="580613"/>
                </a:lnTo>
                <a:lnTo>
                  <a:pt x="1576703" y="592268"/>
                </a:lnTo>
                <a:lnTo>
                  <a:pt x="1734318" y="592269"/>
                </a:lnTo>
                <a:lnTo>
                  <a:pt x="1742749" y="586585"/>
                </a:lnTo>
                <a:lnTo>
                  <a:pt x="1742749" y="586586"/>
                </a:lnTo>
                <a:lnTo>
                  <a:pt x="1761951" y="573639"/>
                </a:lnTo>
                <a:cubicBezTo>
                  <a:pt x="1775911" y="567735"/>
                  <a:pt x="1791256" y="564471"/>
                  <a:pt x="1807364" y="564471"/>
                </a:cubicBezTo>
                <a:lnTo>
                  <a:pt x="2006729" y="564471"/>
                </a:lnTo>
                <a:cubicBezTo>
                  <a:pt x="2055055" y="564471"/>
                  <a:pt x="2096520" y="593853"/>
                  <a:pt x="2114229" y="635730"/>
                </a:cubicBezTo>
                <a:lnTo>
                  <a:pt x="2123398" y="681142"/>
                </a:lnTo>
                <a:lnTo>
                  <a:pt x="2114230" y="726554"/>
                </a:lnTo>
                <a:cubicBezTo>
                  <a:pt x="2096518" y="768430"/>
                  <a:pt x="2055055" y="797811"/>
                  <a:pt x="2006729" y="797811"/>
                </a:cubicBezTo>
                <a:lnTo>
                  <a:pt x="1807363" y="797811"/>
                </a:lnTo>
                <a:cubicBezTo>
                  <a:pt x="1791256" y="797811"/>
                  <a:pt x="1775909" y="794546"/>
                  <a:pt x="1761951" y="788643"/>
                </a:cubicBezTo>
                <a:lnTo>
                  <a:pt x="1734321" y="770014"/>
                </a:lnTo>
                <a:lnTo>
                  <a:pt x="1576704" y="770014"/>
                </a:lnTo>
                <a:lnTo>
                  <a:pt x="1579058" y="781671"/>
                </a:lnTo>
                <a:cubicBezTo>
                  <a:pt x="1611745" y="858949"/>
                  <a:pt x="1688263" y="913171"/>
                  <a:pt x="1777446" y="913171"/>
                </a:cubicBezTo>
                <a:lnTo>
                  <a:pt x="2036645" y="913172"/>
                </a:lnTo>
                <a:cubicBezTo>
                  <a:pt x="2155557" y="913172"/>
                  <a:pt x="2251956" y="816773"/>
                  <a:pt x="2251955" y="697862"/>
                </a:cubicBezTo>
                <a:lnTo>
                  <a:pt x="2251956" y="664421"/>
                </a:lnTo>
                <a:cubicBezTo>
                  <a:pt x="2251956" y="634693"/>
                  <a:pt x="2245931" y="606372"/>
                  <a:pt x="2235034" y="580613"/>
                </a:cubicBezTo>
                <a:lnTo>
                  <a:pt x="2200214" y="528969"/>
                </a:lnTo>
                <a:lnTo>
                  <a:pt x="2574905" y="854001"/>
                </a:lnTo>
                <a:lnTo>
                  <a:pt x="2574905" y="1907177"/>
                </a:lnTo>
                <a:lnTo>
                  <a:pt x="1834772" y="1907177"/>
                </a:lnTo>
                <a:lnTo>
                  <a:pt x="2" y="315576"/>
                </a:lnTo>
                <a:lnTo>
                  <a:pt x="8" y="315579"/>
                </a:lnTo>
                <a:lnTo>
                  <a:pt x="0" y="315572"/>
                </a:lnTo>
                <a:lnTo>
                  <a:pt x="202128" y="432273"/>
                </a:lnTo>
                <a:cubicBezTo>
                  <a:pt x="260055" y="465716"/>
                  <a:pt x="327063" y="469184"/>
                  <a:pt x="385190" y="447488"/>
                </a:cubicBezTo>
                <a:lnTo>
                  <a:pt x="439689" y="417584"/>
                </a:lnTo>
                <a:lnTo>
                  <a:pt x="447555" y="408666"/>
                </a:lnTo>
                <a:lnTo>
                  <a:pt x="311058" y="329859"/>
                </a:lnTo>
                <a:lnTo>
                  <a:pt x="277812" y="332176"/>
                </a:lnTo>
                <a:cubicBezTo>
                  <a:pt x="262772" y="330310"/>
                  <a:pt x="247847" y="325465"/>
                  <a:pt x="233897" y="317410"/>
                </a:cubicBezTo>
                <a:lnTo>
                  <a:pt x="61245" y="217728"/>
                </a:lnTo>
                <a:cubicBezTo>
                  <a:pt x="19391" y="193564"/>
                  <a:pt x="-1825" y="147387"/>
                  <a:pt x="3774" y="102266"/>
                </a:cubicBezTo>
                <a:lnTo>
                  <a:pt x="18539" y="58354"/>
                </a:lnTo>
                <a:lnTo>
                  <a:pt x="49186" y="23609"/>
                </a:lnTo>
                <a:cubicBezTo>
                  <a:pt x="67324" y="9905"/>
                  <a:pt x="89043" y="1875"/>
                  <a:pt x="111458" y="291"/>
                </a:cubicBezTo>
                <a:close/>
                <a:moveTo>
                  <a:pt x="326597" y="173868"/>
                </a:moveTo>
                <a:cubicBezTo>
                  <a:pt x="315267" y="172462"/>
                  <a:pt x="303804" y="174423"/>
                  <a:pt x="293656" y="179362"/>
                </a:cubicBezTo>
                <a:lnTo>
                  <a:pt x="289228" y="183494"/>
                </a:lnTo>
                <a:lnTo>
                  <a:pt x="268610" y="202729"/>
                </a:lnTo>
                <a:cubicBezTo>
                  <a:pt x="252430" y="230756"/>
                  <a:pt x="262033" y="266591"/>
                  <a:pt x="290058" y="282772"/>
                </a:cubicBezTo>
                <a:lnTo>
                  <a:pt x="827743" y="593205"/>
                </a:lnTo>
                <a:lnTo>
                  <a:pt x="827744" y="593204"/>
                </a:lnTo>
                <a:lnTo>
                  <a:pt x="841621" y="601217"/>
                </a:lnTo>
                <a:cubicBezTo>
                  <a:pt x="862640" y="613351"/>
                  <a:pt x="888052" y="610985"/>
                  <a:pt x="906271" y="597219"/>
                </a:cubicBezTo>
                <a:lnTo>
                  <a:pt x="921662" y="579770"/>
                </a:lnTo>
                <a:lnTo>
                  <a:pt x="926920" y="539831"/>
                </a:lnTo>
                <a:lnTo>
                  <a:pt x="923044" y="529481"/>
                </a:lnTo>
                <a:lnTo>
                  <a:pt x="900214" y="499729"/>
                </a:lnTo>
                <a:lnTo>
                  <a:pt x="348652" y="181283"/>
                </a:lnTo>
                <a:cubicBezTo>
                  <a:pt x="341646" y="177238"/>
                  <a:pt x="334151" y="174805"/>
                  <a:pt x="326597" y="173868"/>
                </a:cubicBezTo>
                <a:close/>
                <a:moveTo>
                  <a:pt x="653845" y="527768"/>
                </a:moveTo>
                <a:lnTo>
                  <a:pt x="650054" y="539038"/>
                </a:lnTo>
                <a:cubicBezTo>
                  <a:pt x="639722" y="622305"/>
                  <a:pt x="678878" y="707523"/>
                  <a:pt x="756115" y="752116"/>
                </a:cubicBezTo>
                <a:lnTo>
                  <a:pt x="980587" y="881715"/>
                </a:lnTo>
                <a:cubicBezTo>
                  <a:pt x="996678" y="891005"/>
                  <a:pt x="1013469" y="897983"/>
                  <a:pt x="1030576" y="902750"/>
                </a:cubicBezTo>
                <a:lnTo>
                  <a:pt x="1070735" y="908768"/>
                </a:lnTo>
                <a:lnTo>
                  <a:pt x="1110107" y="907912"/>
                </a:lnTo>
                <a:lnTo>
                  <a:pt x="1128192" y="906203"/>
                </a:lnTo>
                <a:lnTo>
                  <a:pt x="1182665" y="888776"/>
                </a:lnTo>
                <a:lnTo>
                  <a:pt x="1182669" y="888774"/>
                </a:lnTo>
                <a:lnTo>
                  <a:pt x="1182672" y="888773"/>
                </a:lnTo>
                <a:lnTo>
                  <a:pt x="1223640" y="860800"/>
                </a:lnTo>
                <a:lnTo>
                  <a:pt x="1274704" y="802907"/>
                </a:lnTo>
                <a:lnTo>
                  <a:pt x="1290200" y="776066"/>
                </a:lnTo>
                <a:lnTo>
                  <a:pt x="1291426" y="773946"/>
                </a:lnTo>
                <a:lnTo>
                  <a:pt x="1292748" y="770013"/>
                </a:lnTo>
                <a:lnTo>
                  <a:pt x="1283222" y="770013"/>
                </a:lnTo>
                <a:lnTo>
                  <a:pt x="1283224" y="770015"/>
                </a:lnTo>
                <a:lnTo>
                  <a:pt x="1120818" y="770013"/>
                </a:lnTo>
                <a:lnTo>
                  <a:pt x="1111551" y="775098"/>
                </a:lnTo>
                <a:cubicBezTo>
                  <a:pt x="1080055" y="786853"/>
                  <a:pt x="1043745" y="784976"/>
                  <a:pt x="1012356" y="766852"/>
                </a:cubicBezTo>
                <a:lnTo>
                  <a:pt x="839701" y="667170"/>
                </a:lnTo>
                <a:cubicBezTo>
                  <a:pt x="825752" y="659116"/>
                  <a:pt x="814094" y="648615"/>
                  <a:pt x="804957" y="636523"/>
                </a:cubicBezTo>
                <a:lnTo>
                  <a:pt x="790343" y="606576"/>
                </a:lnTo>
                <a:lnTo>
                  <a:pt x="653845" y="527768"/>
                </a:lnTo>
                <a:close/>
                <a:moveTo>
                  <a:pt x="1451631" y="364081"/>
                </a:moveTo>
                <a:lnTo>
                  <a:pt x="1396610" y="378007"/>
                </a:lnTo>
                <a:lnTo>
                  <a:pt x="1316631" y="398251"/>
                </a:lnTo>
                <a:lnTo>
                  <a:pt x="1320463" y="421554"/>
                </a:lnTo>
                <a:lnTo>
                  <a:pt x="1459295" y="410687"/>
                </a:lnTo>
                <a:lnTo>
                  <a:pt x="1451631" y="364081"/>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reeform 56"/>
          <p:cNvSpPr/>
          <p:nvPr/>
        </p:nvSpPr>
        <p:spPr>
          <a:xfrm rot="16200000">
            <a:off x="4393304" y="4335271"/>
            <a:ext cx="1596423" cy="1631596"/>
          </a:xfrm>
          <a:custGeom>
            <a:avLst/>
            <a:gdLst>
              <a:gd name="connsiteX0" fmla="*/ 2412858 w 2412858"/>
              <a:gd name="connsiteY0" fmla="*/ 1833302 h 2466020"/>
              <a:gd name="connsiteX1" fmla="*/ 2412858 w 2412858"/>
              <a:gd name="connsiteY1" fmla="*/ 1851764 h 2466020"/>
              <a:gd name="connsiteX2" fmla="*/ 480891 w 2412858"/>
              <a:gd name="connsiteY2" fmla="*/ 1851764 h 2466020"/>
              <a:gd name="connsiteX3" fmla="*/ 480891 w 2412858"/>
              <a:gd name="connsiteY3" fmla="*/ 1916173 h 2466020"/>
              <a:gd name="connsiteX4" fmla="*/ 2409504 w 2412858"/>
              <a:gd name="connsiteY4" fmla="*/ 1916173 h 2466020"/>
              <a:gd name="connsiteX5" fmla="*/ 1932530 w 2412858"/>
              <a:gd name="connsiteY5" fmla="*/ 2466020 h 2466020"/>
              <a:gd name="connsiteX6" fmla="*/ 0 w 2412858"/>
              <a:gd name="connsiteY6" fmla="*/ 2466020 h 2466020"/>
              <a:gd name="connsiteX7" fmla="*/ 0 w 2412858"/>
              <a:gd name="connsiteY7" fmla="*/ 748017 h 2466020"/>
              <a:gd name="connsiteX8" fmla="*/ 648880 w 2412858"/>
              <a:gd name="connsiteY8" fmla="*/ 0 h 2466020"/>
              <a:gd name="connsiteX9" fmla="*/ 648880 w 2412858"/>
              <a:gd name="connsiteY9" fmla="*/ 100866 h 2466020"/>
              <a:gd name="connsiteX10" fmla="*/ 2183996 w 2412858"/>
              <a:gd name="connsiteY10" fmla="*/ 100866 h 2466020"/>
              <a:gd name="connsiteX11" fmla="*/ 2183996 w 2412858"/>
              <a:gd name="connsiteY11" fmla="*/ 734927 h 2466020"/>
              <a:gd name="connsiteX12" fmla="*/ 2183996 w 2412858"/>
              <a:gd name="connsiteY12" fmla="*/ 1115618 h 2466020"/>
              <a:gd name="connsiteX13" fmla="*/ 648881 w 2412858"/>
              <a:gd name="connsiteY13" fmla="*/ 1115618 h 2466020"/>
              <a:gd name="connsiteX14" fmla="*/ 648881 w 2412858"/>
              <a:gd name="connsiteY14" fmla="*/ 1116913 h 2466020"/>
              <a:gd name="connsiteX15" fmla="*/ 646593 w 2412858"/>
              <a:gd name="connsiteY15" fmla="*/ 1116913 h 2466020"/>
              <a:gd name="connsiteX16" fmla="*/ 480893 w 2412858"/>
              <a:gd name="connsiteY16" fmla="*/ 1833302 h 2466020"/>
              <a:gd name="connsiteX17" fmla="*/ 2412858 w 2412858"/>
              <a:gd name="connsiteY17" fmla="*/ 1833302 h 2466020"/>
              <a:gd name="connsiteX18" fmla="*/ 2132826 w 2412858"/>
              <a:gd name="connsiteY18" fmla="*/ 734927 h 2466020"/>
              <a:gd name="connsiteX19" fmla="*/ 2132825 w 2412858"/>
              <a:gd name="connsiteY19" fmla="*/ 734927 h 2466020"/>
              <a:gd name="connsiteX20" fmla="*/ 2132825 w 2412858"/>
              <a:gd name="connsiteY20" fmla="*/ 145273 h 2466020"/>
              <a:gd name="connsiteX21" fmla="*/ 648880 w 2412858"/>
              <a:gd name="connsiteY21" fmla="*/ 145273 h 2466020"/>
              <a:gd name="connsiteX22" fmla="*/ 648880 w 2412858"/>
              <a:gd name="connsiteY22" fmla="*/ 175430 h 2466020"/>
              <a:gd name="connsiteX23" fmla="*/ 2100273 w 2412858"/>
              <a:gd name="connsiteY23" fmla="*/ 175430 h 2466020"/>
              <a:gd name="connsiteX24" fmla="*/ 2100273 w 2412858"/>
              <a:gd name="connsiteY24" fmla="*/ 734927 h 2466020"/>
              <a:gd name="connsiteX25" fmla="*/ 2100274 w 2412858"/>
              <a:gd name="connsiteY25" fmla="*/ 734927 h 2466020"/>
              <a:gd name="connsiteX26" fmla="*/ 2100274 w 2412858"/>
              <a:gd name="connsiteY26" fmla="*/ 1041054 h 2466020"/>
              <a:gd name="connsiteX27" fmla="*/ 648881 w 2412858"/>
              <a:gd name="connsiteY27" fmla="*/ 1041054 h 2466020"/>
              <a:gd name="connsiteX28" fmla="*/ 648881 w 2412858"/>
              <a:gd name="connsiteY28" fmla="*/ 1071212 h 2466020"/>
              <a:gd name="connsiteX29" fmla="*/ 2132826 w 2412858"/>
              <a:gd name="connsiteY29" fmla="*/ 1071212 h 2466020"/>
              <a:gd name="connsiteX30" fmla="*/ 2132826 w 2412858"/>
              <a:gd name="connsiteY30" fmla="*/ 734927 h 246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12858" h="2466020">
                <a:moveTo>
                  <a:pt x="2412858" y="1833302"/>
                </a:moveTo>
                <a:lnTo>
                  <a:pt x="2412858" y="1851764"/>
                </a:lnTo>
                <a:lnTo>
                  <a:pt x="480891" y="1851764"/>
                </a:lnTo>
                <a:lnTo>
                  <a:pt x="480891" y="1916173"/>
                </a:lnTo>
                <a:lnTo>
                  <a:pt x="2409504" y="1916173"/>
                </a:lnTo>
                <a:lnTo>
                  <a:pt x="1932530" y="2466020"/>
                </a:lnTo>
                <a:lnTo>
                  <a:pt x="0" y="2466020"/>
                </a:lnTo>
                <a:lnTo>
                  <a:pt x="0" y="748017"/>
                </a:lnTo>
                <a:lnTo>
                  <a:pt x="648880" y="0"/>
                </a:lnTo>
                <a:lnTo>
                  <a:pt x="648880" y="100866"/>
                </a:lnTo>
                <a:lnTo>
                  <a:pt x="2183996" y="100866"/>
                </a:lnTo>
                <a:cubicBezTo>
                  <a:pt x="2183996" y="312220"/>
                  <a:pt x="2183996" y="523573"/>
                  <a:pt x="2183996" y="734927"/>
                </a:cubicBezTo>
                <a:lnTo>
                  <a:pt x="2183996" y="1115618"/>
                </a:lnTo>
                <a:lnTo>
                  <a:pt x="648881" y="1115618"/>
                </a:lnTo>
                <a:lnTo>
                  <a:pt x="648881" y="1116913"/>
                </a:lnTo>
                <a:lnTo>
                  <a:pt x="646593" y="1116913"/>
                </a:lnTo>
                <a:lnTo>
                  <a:pt x="480893" y="1833302"/>
                </a:lnTo>
                <a:lnTo>
                  <a:pt x="2412858" y="1833302"/>
                </a:lnTo>
                <a:close/>
                <a:moveTo>
                  <a:pt x="2132826" y="734927"/>
                </a:moveTo>
                <a:lnTo>
                  <a:pt x="2132825" y="734927"/>
                </a:lnTo>
                <a:lnTo>
                  <a:pt x="2132825" y="145273"/>
                </a:lnTo>
                <a:lnTo>
                  <a:pt x="648880" y="145273"/>
                </a:lnTo>
                <a:lnTo>
                  <a:pt x="648880" y="175430"/>
                </a:lnTo>
                <a:lnTo>
                  <a:pt x="2100273" y="175430"/>
                </a:lnTo>
                <a:lnTo>
                  <a:pt x="2100273" y="734927"/>
                </a:lnTo>
                <a:lnTo>
                  <a:pt x="2100274" y="734927"/>
                </a:lnTo>
                <a:lnTo>
                  <a:pt x="2100274" y="1041054"/>
                </a:lnTo>
                <a:lnTo>
                  <a:pt x="648881" y="1041054"/>
                </a:lnTo>
                <a:lnTo>
                  <a:pt x="648881" y="1071212"/>
                </a:lnTo>
                <a:lnTo>
                  <a:pt x="2132826" y="1071212"/>
                </a:lnTo>
                <a:lnTo>
                  <a:pt x="2132826" y="73492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8" name="TextBox 57"/>
          <p:cNvSpPr txBox="1"/>
          <p:nvPr/>
        </p:nvSpPr>
        <p:spPr>
          <a:xfrm>
            <a:off x="4004777"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Positive</a:t>
            </a:r>
            <a:endParaRPr lang="en-US" sz="1600" i="1" dirty="0">
              <a:solidFill>
                <a:schemeClr val="tx1">
                  <a:lumMod val="65000"/>
                  <a:lumOff val="35000"/>
                </a:schemeClr>
              </a:solidFill>
            </a:endParaRPr>
          </a:p>
        </p:txBody>
      </p:sp>
      <p:sp>
        <p:nvSpPr>
          <p:cNvPr id="59" name="TextBox 58"/>
          <p:cNvSpPr txBox="1"/>
          <p:nvPr/>
        </p:nvSpPr>
        <p:spPr>
          <a:xfrm>
            <a:off x="6183483"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Negative</a:t>
            </a:r>
            <a:endParaRPr lang="en-US" sz="1600" i="1" dirty="0">
              <a:solidFill>
                <a:schemeClr val="tx1">
                  <a:lumMod val="65000"/>
                  <a:lumOff val="35000"/>
                </a:schemeClr>
              </a:solidFill>
            </a:endParaRPr>
          </a:p>
        </p:txBody>
      </p:sp>
      <p:sp>
        <p:nvSpPr>
          <p:cNvPr id="60" name="TextBox 59"/>
          <p:cNvSpPr txBox="1"/>
          <p:nvPr/>
        </p:nvSpPr>
        <p:spPr>
          <a:xfrm rot="16200000">
            <a:off x="7550721" y="4702778"/>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External</a:t>
            </a:r>
            <a:endParaRPr lang="en-US" sz="1600" i="1" dirty="0">
              <a:solidFill>
                <a:schemeClr val="tx1">
                  <a:lumMod val="65000"/>
                  <a:lumOff val="35000"/>
                </a:schemeClr>
              </a:solidFill>
            </a:endParaRPr>
          </a:p>
        </p:txBody>
      </p:sp>
      <p:sp>
        <p:nvSpPr>
          <p:cNvPr id="61" name="TextBox 60"/>
          <p:cNvSpPr txBox="1"/>
          <p:nvPr/>
        </p:nvSpPr>
        <p:spPr>
          <a:xfrm rot="16200000">
            <a:off x="7551148" y="2523115"/>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Internal</a:t>
            </a:r>
            <a:endParaRPr lang="en-US" sz="1600" i="1" dirty="0">
              <a:solidFill>
                <a:schemeClr val="tx1">
                  <a:lumMod val="65000"/>
                  <a:lumOff val="35000"/>
                </a:schemeClr>
              </a:solidFill>
            </a:endParaRPr>
          </a:p>
        </p:txBody>
      </p:sp>
      <p:sp>
        <p:nvSpPr>
          <p:cNvPr id="21" name="Rectangle 20"/>
          <p:cNvSpPr/>
          <p:nvPr/>
        </p:nvSpPr>
        <p:spPr>
          <a:xfrm>
            <a:off x="4003393" y="2536741"/>
            <a:ext cx="2003919" cy="461665"/>
          </a:xfrm>
          <a:prstGeom prst="rect">
            <a:avLst/>
          </a:prstGeom>
        </p:spPr>
        <p:txBody>
          <a:bodyPr wrap="square" anchor="ctr">
            <a:spAutoFit/>
          </a:bodyPr>
          <a:lstStyle/>
          <a:p>
            <a:pPr algn="ctr"/>
            <a:r>
              <a:rPr lang="en-US" sz="2400" b="1" dirty="0" smtClean="0">
                <a:solidFill>
                  <a:prstClr val="white"/>
                </a:solidFill>
              </a:rPr>
              <a:t>Strengths</a:t>
            </a:r>
            <a:endParaRPr lang="en-US" sz="1600" dirty="0"/>
          </a:p>
        </p:txBody>
      </p:sp>
      <p:sp>
        <p:nvSpPr>
          <p:cNvPr id="22" name="Rectangle 21"/>
          <p:cNvSpPr/>
          <p:nvPr/>
        </p:nvSpPr>
        <p:spPr>
          <a:xfrm>
            <a:off x="6183482" y="2536742"/>
            <a:ext cx="2002535" cy="461665"/>
          </a:xfrm>
          <a:prstGeom prst="rect">
            <a:avLst/>
          </a:prstGeom>
        </p:spPr>
        <p:txBody>
          <a:bodyPr wrap="square" anchor="ctr">
            <a:spAutoFit/>
          </a:bodyPr>
          <a:lstStyle/>
          <a:p>
            <a:pPr lvl="0" algn="ctr"/>
            <a:r>
              <a:rPr lang="en-US" sz="2400" b="1" dirty="0" smtClean="0">
                <a:solidFill>
                  <a:prstClr val="white"/>
                </a:solidFill>
              </a:rPr>
              <a:t>Weaknesses</a:t>
            </a:r>
            <a:endParaRPr lang="en-US" sz="2400" b="1" dirty="0">
              <a:solidFill>
                <a:prstClr val="white"/>
              </a:solidFill>
            </a:endParaRPr>
          </a:p>
        </p:txBody>
      </p:sp>
      <p:sp>
        <p:nvSpPr>
          <p:cNvPr id="23" name="Rectangle 22"/>
          <p:cNvSpPr/>
          <p:nvPr/>
        </p:nvSpPr>
        <p:spPr>
          <a:xfrm>
            <a:off x="4004775" y="4717180"/>
            <a:ext cx="2002537" cy="461665"/>
          </a:xfrm>
          <a:prstGeom prst="rect">
            <a:avLst/>
          </a:prstGeom>
        </p:spPr>
        <p:txBody>
          <a:bodyPr wrap="square" anchor="ctr">
            <a:spAutoFit/>
          </a:bodyPr>
          <a:lstStyle/>
          <a:p>
            <a:pPr lvl="0" algn="ctr"/>
            <a:r>
              <a:rPr lang="en-US" sz="2400" b="1" dirty="0" smtClean="0">
                <a:solidFill>
                  <a:prstClr val="white"/>
                </a:solidFill>
              </a:rPr>
              <a:t>Opportunities</a:t>
            </a:r>
            <a:endParaRPr lang="en-US" sz="2400" b="1" dirty="0">
              <a:solidFill>
                <a:prstClr val="white"/>
              </a:solidFill>
            </a:endParaRPr>
          </a:p>
        </p:txBody>
      </p:sp>
      <p:sp>
        <p:nvSpPr>
          <p:cNvPr id="24" name="Rectangle 23"/>
          <p:cNvSpPr/>
          <p:nvPr/>
        </p:nvSpPr>
        <p:spPr>
          <a:xfrm>
            <a:off x="6183482" y="4717179"/>
            <a:ext cx="2002535" cy="461665"/>
          </a:xfrm>
          <a:prstGeom prst="rect">
            <a:avLst/>
          </a:prstGeom>
        </p:spPr>
        <p:txBody>
          <a:bodyPr wrap="square" anchor="ctr">
            <a:spAutoFit/>
          </a:bodyPr>
          <a:lstStyle/>
          <a:p>
            <a:pPr lvl="0" algn="ctr"/>
            <a:r>
              <a:rPr lang="en-US" sz="2400" b="1" dirty="0" smtClean="0">
                <a:solidFill>
                  <a:prstClr val="white"/>
                </a:solidFill>
              </a:rPr>
              <a:t>Threats</a:t>
            </a:r>
            <a:endParaRPr lang="en-US" sz="2400" b="1" dirty="0">
              <a:solidFill>
                <a:prstClr val="white"/>
              </a:solidFill>
            </a:endParaRPr>
          </a:p>
        </p:txBody>
      </p:sp>
      <p:sp>
        <p:nvSpPr>
          <p:cNvPr id="29" name="Rectangle 28"/>
          <p:cNvSpPr/>
          <p:nvPr/>
        </p:nvSpPr>
        <p:spPr>
          <a:xfrm>
            <a:off x="3715048" y="1475296"/>
            <a:ext cx="576690" cy="576690"/>
          </a:xfrm>
          <a:prstGeom prst="rect">
            <a:avLst/>
          </a:prstGeom>
          <a:solidFill>
            <a:srgbClr val="2980B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lumMod val="95000"/>
                  </a:schemeClr>
                </a:solidFill>
                <a:latin typeface="Arial Black" panose="020B0A04020102020204" pitchFamily="34" charset="0"/>
              </a:rPr>
              <a:t>S</a:t>
            </a:r>
            <a:endParaRPr lang="en-US" sz="3200" b="1" dirty="0">
              <a:solidFill>
                <a:schemeClr val="bg1">
                  <a:lumMod val="95000"/>
                </a:schemeClr>
              </a:solidFill>
              <a:latin typeface="Arial Black" panose="020B0A04020102020204" pitchFamily="34" charset="0"/>
            </a:endParaRPr>
          </a:p>
        </p:txBody>
      </p:sp>
      <p:sp>
        <p:nvSpPr>
          <p:cNvPr id="31" name="Rectangle 30"/>
          <p:cNvSpPr/>
          <p:nvPr/>
        </p:nvSpPr>
        <p:spPr>
          <a:xfrm>
            <a:off x="3709740" y="5660935"/>
            <a:ext cx="576690" cy="576690"/>
          </a:xfrm>
          <a:prstGeom prst="rect">
            <a:avLst/>
          </a:prstGeom>
          <a:solidFill>
            <a:srgbClr val="F39C12"/>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lumMod val="95000"/>
                  </a:schemeClr>
                </a:solidFill>
                <a:latin typeface="Arial Black" panose="020B0A04020102020204" pitchFamily="34" charset="0"/>
              </a:rPr>
              <a:t>O</a:t>
            </a:r>
            <a:endParaRPr lang="en-US" sz="3200" b="1" dirty="0">
              <a:solidFill>
                <a:schemeClr val="bg1">
                  <a:lumMod val="95000"/>
                </a:schemeClr>
              </a:solidFill>
              <a:latin typeface="Arial Black" panose="020B0A04020102020204" pitchFamily="34" charset="0"/>
            </a:endParaRPr>
          </a:p>
        </p:txBody>
      </p:sp>
      <p:sp>
        <p:nvSpPr>
          <p:cNvPr id="32" name="Rectangle 31"/>
          <p:cNvSpPr/>
          <p:nvPr/>
        </p:nvSpPr>
        <p:spPr>
          <a:xfrm>
            <a:off x="7895019" y="1475296"/>
            <a:ext cx="576690" cy="576690"/>
          </a:xfrm>
          <a:prstGeom prst="rect">
            <a:avLst/>
          </a:prstGeom>
          <a:solidFill>
            <a:srgbClr val="C0392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lumMod val="95000"/>
                  </a:schemeClr>
                </a:solidFill>
                <a:latin typeface="Arial Black" panose="020B0A04020102020204" pitchFamily="34" charset="0"/>
              </a:rPr>
              <a:t>W</a:t>
            </a:r>
            <a:endParaRPr lang="en-US" sz="3200" b="1" dirty="0">
              <a:solidFill>
                <a:schemeClr val="bg1">
                  <a:lumMod val="95000"/>
                </a:schemeClr>
              </a:solidFill>
              <a:latin typeface="Arial Black" panose="020B0A04020102020204" pitchFamily="34" charset="0"/>
            </a:endParaRPr>
          </a:p>
        </p:txBody>
      </p:sp>
      <p:sp>
        <p:nvSpPr>
          <p:cNvPr id="34" name="Rectangle 33"/>
          <p:cNvSpPr/>
          <p:nvPr/>
        </p:nvSpPr>
        <p:spPr>
          <a:xfrm>
            <a:off x="7889711" y="5660935"/>
            <a:ext cx="576690" cy="576690"/>
          </a:xfrm>
          <a:prstGeom prst="rect">
            <a:avLst/>
          </a:prstGeom>
          <a:solidFill>
            <a:srgbClr val="16A085"/>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lumMod val="95000"/>
                  </a:schemeClr>
                </a:solidFill>
                <a:latin typeface="Arial Black" panose="020B0A04020102020204" pitchFamily="34" charset="0"/>
              </a:rPr>
              <a:t>T</a:t>
            </a:r>
            <a:endParaRPr lang="en-US" sz="3200" b="1" dirty="0">
              <a:solidFill>
                <a:schemeClr val="bg1">
                  <a:lumMod val="95000"/>
                </a:schemeClr>
              </a:solidFill>
              <a:latin typeface="Arial Black" panose="020B0A04020102020204" pitchFamily="34" charset="0"/>
            </a:endParaRPr>
          </a:p>
        </p:txBody>
      </p:sp>
    </p:spTree>
    <p:extLst>
      <p:ext uri="{BB962C8B-B14F-4D97-AF65-F5344CB8AC3E}">
        <p14:creationId xmlns:p14="http://schemas.microsoft.com/office/powerpoint/2010/main" val="36044937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271464" y="1402066"/>
            <a:ext cx="4582469" cy="4581772"/>
            <a:chOff x="4005982" y="1769592"/>
            <a:chExt cx="4582469" cy="4581772"/>
          </a:xfrm>
        </p:grpSpPr>
        <p:cxnSp>
          <p:nvCxnSpPr>
            <p:cNvPr id="63" name="Straight Arrow Connector 62"/>
            <p:cNvCxnSpPr/>
            <p:nvPr/>
          </p:nvCxnSpPr>
          <p:spPr>
            <a:xfrm flipH="1">
              <a:off x="4005982" y="6351364"/>
              <a:ext cx="458246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8588451" y="1769592"/>
              <a:ext cx="0" cy="45817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6" name="Subtitle 5"/>
          <p:cNvSpPr>
            <a:spLocks noGrp="1"/>
          </p:cNvSpPr>
          <p:nvPr>
            <p:ph type="subTitle" idx="1"/>
          </p:nvPr>
        </p:nvSpPr>
        <p:spPr/>
        <p:txBody>
          <a:bodyPr/>
          <a:lstStyle/>
          <a:p>
            <a:r>
              <a:rPr lang="en-US" dirty="0"/>
              <a:t>The Growth Share Matrix</a:t>
            </a:r>
          </a:p>
        </p:txBody>
      </p:sp>
      <p:sp>
        <p:nvSpPr>
          <p:cNvPr id="5" name="Title 4"/>
          <p:cNvSpPr>
            <a:spLocks noGrp="1"/>
          </p:cNvSpPr>
          <p:nvPr>
            <p:ph type="title"/>
          </p:nvPr>
        </p:nvSpPr>
        <p:spPr/>
        <p:txBody>
          <a:bodyPr/>
          <a:lstStyle/>
          <a:p>
            <a:r>
              <a:rPr lang="en-US" dirty="0"/>
              <a:t>Boston Consulting Group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4</a:t>
            </a:fld>
            <a:endParaRPr lang="en-US"/>
          </a:p>
        </p:txBody>
      </p:sp>
      <p:sp>
        <p:nvSpPr>
          <p:cNvPr id="20" name="TextBox 19"/>
          <p:cNvSpPr txBox="1"/>
          <p:nvPr/>
        </p:nvSpPr>
        <p:spPr>
          <a:xfrm rot="16200000">
            <a:off x="5064230" y="3230126"/>
            <a:ext cx="1579407" cy="523220"/>
          </a:xfrm>
          <a:prstGeom prst="rect">
            <a:avLst/>
          </a:prstGeom>
          <a:solidFill>
            <a:schemeClr val="bg1"/>
          </a:solidFill>
        </p:spPr>
        <p:txBody>
          <a:bodyPr wrap="none" rtlCol="0" anchor="ctr">
            <a:spAutoFit/>
          </a:bodyPr>
          <a:lstStyle/>
          <a:p>
            <a:r>
              <a:rPr lang="en-US" sz="2800" b="1" dirty="0" smtClean="0"/>
              <a:t>GROWTH</a:t>
            </a:r>
            <a:endParaRPr lang="en-US" sz="2800" b="1" dirty="0"/>
          </a:p>
        </p:txBody>
      </p:sp>
      <p:sp>
        <p:nvSpPr>
          <p:cNvPr id="21" name="TextBox 20"/>
          <p:cNvSpPr txBox="1"/>
          <p:nvPr/>
        </p:nvSpPr>
        <p:spPr>
          <a:xfrm>
            <a:off x="2773821" y="5722228"/>
            <a:ext cx="1175323" cy="523220"/>
          </a:xfrm>
          <a:prstGeom prst="rect">
            <a:avLst/>
          </a:prstGeom>
          <a:solidFill>
            <a:schemeClr val="bg1"/>
          </a:solidFill>
        </p:spPr>
        <p:txBody>
          <a:bodyPr wrap="none" rtlCol="0" anchor="ctr">
            <a:spAutoFit/>
          </a:bodyPr>
          <a:lstStyle/>
          <a:p>
            <a:pPr algn="ctr"/>
            <a:r>
              <a:rPr lang="en-US" sz="2800" b="1" dirty="0" smtClean="0"/>
              <a:t>SHARE</a:t>
            </a:r>
            <a:endParaRPr lang="en-US" sz="2800" b="1" dirty="0"/>
          </a:p>
        </p:txBody>
      </p:sp>
      <p:sp>
        <p:nvSpPr>
          <p:cNvPr id="90" name="Rectangle 89"/>
          <p:cNvSpPr/>
          <p:nvPr/>
        </p:nvSpPr>
        <p:spPr>
          <a:xfrm>
            <a:off x="1270259" y="1398780"/>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Stars</a:t>
            </a:r>
            <a:endParaRPr lang="en-US" sz="2800" b="1" dirty="0">
              <a:effectLst>
                <a:outerShdw blurRad="38100" dist="38100" dir="2700000" algn="tl">
                  <a:srgbClr val="000000">
                    <a:alpha val="43137"/>
                  </a:srgbClr>
                </a:outerShdw>
              </a:effectLst>
            </a:endParaRPr>
          </a:p>
        </p:txBody>
      </p:sp>
      <p:sp>
        <p:nvSpPr>
          <p:cNvPr id="98" name="Rectangle 97"/>
          <p:cNvSpPr/>
          <p:nvPr/>
        </p:nvSpPr>
        <p:spPr>
          <a:xfrm>
            <a:off x="3448965" y="3579218"/>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Dogs</a:t>
            </a:r>
            <a:endParaRPr lang="en-US" sz="2800" b="1" dirty="0">
              <a:effectLst>
                <a:outerShdw blurRad="38100" dist="38100" dir="2700000" algn="tl">
                  <a:srgbClr val="000000">
                    <a:alpha val="43137"/>
                  </a:srgbClr>
                </a:outerShdw>
              </a:effectLst>
            </a:endParaRPr>
          </a:p>
        </p:txBody>
      </p:sp>
      <p:sp>
        <p:nvSpPr>
          <p:cNvPr id="105" name="Rectangle 104"/>
          <p:cNvSpPr/>
          <p:nvPr/>
        </p:nvSpPr>
        <p:spPr>
          <a:xfrm>
            <a:off x="3448965" y="1398780"/>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Question</a:t>
            </a:r>
          </a:p>
          <a:p>
            <a:pPr algn="ctr"/>
            <a:r>
              <a:rPr lang="en-US" sz="2800" b="1" dirty="0" smtClean="0">
                <a:effectLst>
                  <a:outerShdw blurRad="38100" dist="38100" dir="2700000" algn="tl">
                    <a:srgbClr val="000000">
                      <a:alpha val="43137"/>
                    </a:srgbClr>
                  </a:outerShdw>
                </a:effectLst>
              </a:rPr>
              <a:t>Marks</a:t>
            </a:r>
            <a:endParaRPr lang="en-US" sz="2800" b="1" dirty="0">
              <a:effectLst>
                <a:outerShdw blurRad="38100" dist="38100" dir="2700000" algn="tl">
                  <a:srgbClr val="000000">
                    <a:alpha val="43137"/>
                  </a:srgbClr>
                </a:outerShdw>
              </a:effectLst>
            </a:endParaRPr>
          </a:p>
        </p:txBody>
      </p:sp>
      <p:sp>
        <p:nvSpPr>
          <p:cNvPr id="117" name="Rectangle 116"/>
          <p:cNvSpPr/>
          <p:nvPr/>
        </p:nvSpPr>
        <p:spPr>
          <a:xfrm>
            <a:off x="1270259" y="3579218"/>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Cash</a:t>
            </a:r>
          </a:p>
          <a:p>
            <a:pPr algn="ctr"/>
            <a:r>
              <a:rPr lang="en-US" sz="2800" b="1" dirty="0" smtClean="0">
                <a:effectLst>
                  <a:outerShdw blurRad="38100" dist="38100" dir="2700000" algn="tl">
                    <a:srgbClr val="000000">
                      <a:alpha val="43137"/>
                    </a:srgbClr>
                  </a:outerShdw>
                </a:effectLst>
              </a:rPr>
              <a:t>Cows</a:t>
            </a:r>
            <a:endParaRPr lang="en-US" sz="2800" b="1" dirty="0">
              <a:effectLst>
                <a:outerShdw blurRad="38100" dist="38100" dir="2700000" algn="tl">
                  <a:srgbClr val="000000">
                    <a:alpha val="43137"/>
                  </a:srgbClr>
                </a:outerShdw>
              </a:effectLst>
            </a:endParaRPr>
          </a:p>
        </p:txBody>
      </p:sp>
      <p:sp>
        <p:nvSpPr>
          <p:cNvPr id="19" name="Rectangle 18"/>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bIns="914400" rtlCol="0" anchor="b"/>
          <a:lstStyle/>
          <a:p>
            <a:pPr algn="ctr">
              <a:spcBef>
                <a:spcPts val="1000"/>
              </a:spcBef>
            </a:pPr>
            <a:r>
              <a:rPr lang="en-US" sz="3200" dirty="0">
                <a:solidFill>
                  <a:schemeClr val="tx1">
                    <a:lumMod val="50000"/>
                    <a:lumOff val="50000"/>
                  </a:schemeClr>
                </a:solidFill>
              </a:rPr>
              <a:t>To be successful, a company should have a portfolio of products with different growth rates and different market </a:t>
            </a:r>
            <a:r>
              <a:rPr lang="en-US" sz="3200" dirty="0" smtClean="0">
                <a:solidFill>
                  <a:schemeClr val="tx1">
                    <a:lumMod val="50000"/>
                    <a:lumOff val="50000"/>
                  </a:schemeClr>
                </a:solidFill>
              </a:rPr>
              <a:t>shares.</a:t>
            </a:r>
            <a:endParaRPr lang="en-US" sz="3200" dirty="0">
              <a:solidFill>
                <a:schemeClr val="tx1">
                  <a:lumMod val="50000"/>
                  <a:lumOff val="50000"/>
                </a:schemeClr>
              </a:solidFill>
            </a:endParaRPr>
          </a:p>
        </p:txBody>
      </p:sp>
      <p:sp>
        <p:nvSpPr>
          <p:cNvPr id="22" name="Rectangle 21"/>
          <p:cNvSpPr/>
          <p:nvPr/>
        </p:nvSpPr>
        <p:spPr>
          <a:xfrm>
            <a:off x="11565384" y="1398780"/>
            <a:ext cx="130156" cy="4182974"/>
          </a:xfrm>
          <a:prstGeom prst="rect">
            <a:avLst/>
          </a:prstGeom>
          <a:solidFill>
            <a:srgbClr val="6E5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23" name="TextBox 22"/>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24" name="TextBox 23"/>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7" name="TextBox 6"/>
          <p:cNvSpPr txBox="1"/>
          <p:nvPr/>
        </p:nvSpPr>
        <p:spPr>
          <a:xfrm>
            <a:off x="6600057" y="5744150"/>
            <a:ext cx="4982344" cy="461665"/>
          </a:xfrm>
          <a:prstGeom prst="rect">
            <a:avLst/>
          </a:prstGeom>
          <a:noFill/>
        </p:spPr>
        <p:txBody>
          <a:bodyPr wrap="square" rtlCol="0">
            <a:spAutoFit/>
          </a:bodyPr>
          <a:lstStyle/>
          <a:p>
            <a:r>
              <a:rPr lang="en-US" sz="2400" dirty="0" smtClean="0">
                <a:solidFill>
                  <a:schemeClr val="tx1">
                    <a:lumMod val="50000"/>
                    <a:lumOff val="50000"/>
                  </a:schemeClr>
                </a:solidFill>
              </a:rPr>
              <a:t>-- Bruce Henderson, </a:t>
            </a:r>
            <a:r>
              <a:rPr lang="en-US" sz="2400" dirty="0">
                <a:solidFill>
                  <a:schemeClr val="tx1">
                    <a:lumMod val="50000"/>
                    <a:lumOff val="50000"/>
                  </a:schemeClr>
                </a:solidFill>
              </a:rPr>
              <a:t>BCG’s founder</a:t>
            </a:r>
          </a:p>
        </p:txBody>
      </p:sp>
    </p:spTree>
    <p:extLst>
      <p:ext uri="{BB962C8B-B14F-4D97-AF65-F5344CB8AC3E}">
        <p14:creationId xmlns:p14="http://schemas.microsoft.com/office/powerpoint/2010/main" val="123226980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4004777" y="1766306"/>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1">
                  <a:lumMod val="50000"/>
                </a:schemeClr>
              </a:solidFill>
            </a:endParaRPr>
          </a:p>
        </p:txBody>
      </p:sp>
      <p:sp>
        <p:nvSpPr>
          <p:cNvPr id="26" name="Rectangle 25"/>
          <p:cNvSpPr/>
          <p:nvPr/>
        </p:nvSpPr>
        <p:spPr>
          <a:xfrm>
            <a:off x="6183483" y="3946744"/>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0C584A"/>
              </a:solidFill>
            </a:endParaRPr>
          </a:p>
        </p:txBody>
      </p:sp>
      <p:sp>
        <p:nvSpPr>
          <p:cNvPr id="27" name="Rectangle 26"/>
          <p:cNvSpPr/>
          <p:nvPr/>
        </p:nvSpPr>
        <p:spPr>
          <a:xfrm>
            <a:off x="6183483" y="1766306"/>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800000"/>
              </a:solidFill>
            </a:endParaRPr>
          </a:p>
        </p:txBody>
      </p:sp>
      <p:sp>
        <p:nvSpPr>
          <p:cNvPr id="28" name="Rectangle 27"/>
          <p:cNvSpPr/>
          <p:nvPr/>
        </p:nvSpPr>
        <p:spPr>
          <a:xfrm>
            <a:off x="4004777" y="3946744"/>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2">
                  <a:lumMod val="50000"/>
                </a:schemeClr>
              </a:solidFill>
            </a:endParaRPr>
          </a:p>
        </p:txBody>
      </p:sp>
      <p:sp>
        <p:nvSpPr>
          <p:cNvPr id="6" name="Subtitle 5"/>
          <p:cNvSpPr>
            <a:spLocks noGrp="1"/>
          </p:cNvSpPr>
          <p:nvPr>
            <p:ph type="subTitle" idx="1"/>
          </p:nvPr>
        </p:nvSpPr>
        <p:spPr/>
        <p:txBody>
          <a:bodyPr/>
          <a:lstStyle/>
          <a:p>
            <a:r>
              <a:rPr lang="en-US" dirty="0"/>
              <a:t>The Competitive Analysis Matrix</a:t>
            </a:r>
          </a:p>
        </p:txBody>
      </p:sp>
      <p:sp>
        <p:nvSpPr>
          <p:cNvPr id="5" name="Title 4"/>
          <p:cNvSpPr>
            <a:spLocks noGrp="1"/>
          </p:cNvSpPr>
          <p:nvPr>
            <p:ph type="title"/>
          </p:nvPr>
        </p:nvSpPr>
        <p:spPr/>
        <p:txBody>
          <a:bodyPr/>
          <a:lstStyle/>
          <a:p>
            <a:r>
              <a:rPr lang="en-US" dirty="0"/>
              <a:t>SWOT / TOWS Analysis Matrix</a:t>
            </a:r>
          </a:p>
        </p:txBody>
      </p:sp>
      <p:sp>
        <p:nvSpPr>
          <p:cNvPr id="4" name="Slide Number Placeholder 3"/>
          <p:cNvSpPr>
            <a:spLocks noGrp="1"/>
          </p:cNvSpPr>
          <p:nvPr>
            <p:ph type="sldNum" sz="quarter" idx="12"/>
          </p:nvPr>
        </p:nvSpPr>
        <p:spPr>
          <a:xfrm>
            <a:off x="328166" y="6237312"/>
            <a:ext cx="439241" cy="390437"/>
          </a:xfrm>
          <a:prstGeom prst="rect">
            <a:avLst/>
          </a:prstGeom>
        </p:spPr>
        <p:txBody>
          <a:bodyPr/>
          <a:lstStyle/>
          <a:p>
            <a:fld id="{F68327C5-B821-4FE9-A59A-A60D9EB59A9A}" type="slidenum">
              <a:rPr lang="en-US" smtClean="0"/>
              <a:t>40</a:t>
            </a:fld>
            <a:endParaRPr lang="en-US"/>
          </a:p>
        </p:txBody>
      </p:sp>
      <p:sp>
        <p:nvSpPr>
          <p:cNvPr id="33" name="Freeform 32"/>
          <p:cNvSpPr/>
          <p:nvPr/>
        </p:nvSpPr>
        <p:spPr>
          <a:xfrm>
            <a:off x="4338275" y="2496974"/>
            <a:ext cx="1669038" cy="1271868"/>
          </a:xfrm>
          <a:custGeom>
            <a:avLst/>
            <a:gdLst>
              <a:gd name="connsiteX0" fmla="*/ 170538 w 2522610"/>
              <a:gd name="connsiteY0" fmla="*/ 0 h 1922321"/>
              <a:gd name="connsiteX1" fmla="*/ 206777 w 2522610"/>
              <a:gd name="connsiteY1" fmla="*/ 0 h 1922321"/>
              <a:gd name="connsiteX2" fmla="*/ 206777 w 2522610"/>
              <a:gd name="connsiteY2" fmla="*/ 1033677 h 1922321"/>
              <a:gd name="connsiteX3" fmla="*/ 275548 w 2522610"/>
              <a:gd name="connsiteY3" fmla="*/ 1033677 h 1922321"/>
              <a:gd name="connsiteX4" fmla="*/ 469878 w 2522610"/>
              <a:gd name="connsiteY4" fmla="*/ 839347 h 1922321"/>
              <a:gd name="connsiteX5" fmla="*/ 469878 w 2522610"/>
              <a:gd name="connsiteY5" fmla="*/ 416718 h 1922321"/>
              <a:gd name="connsiteX6" fmla="*/ 469879 w 2522610"/>
              <a:gd name="connsiteY6" fmla="*/ 416718 h 1922321"/>
              <a:gd name="connsiteX7" fmla="*/ 469879 w 2522610"/>
              <a:gd name="connsiteY7" fmla="*/ 194229 h 1922321"/>
              <a:gd name="connsiteX8" fmla="*/ 454608 w 2522610"/>
              <a:gd name="connsiteY8" fmla="*/ 118587 h 1922321"/>
              <a:gd name="connsiteX9" fmla="*/ 417584 w 2522610"/>
              <a:gd name="connsiteY9" fmla="*/ 63674 h 1922321"/>
              <a:gd name="connsiteX10" fmla="*/ 804863 w 2522610"/>
              <a:gd name="connsiteY10" fmla="*/ 399625 h 1922321"/>
              <a:gd name="connsiteX11" fmla="*/ 625329 w 2522610"/>
              <a:gd name="connsiteY11" fmla="*/ 403568 h 1922321"/>
              <a:gd name="connsiteX12" fmla="*/ 485402 w 2522610"/>
              <a:gd name="connsiteY12" fmla="*/ 413031 h 1922321"/>
              <a:gd name="connsiteX13" fmla="*/ 485402 w 2522610"/>
              <a:gd name="connsiteY13" fmla="*/ 451309 h 1922321"/>
              <a:gd name="connsiteX14" fmla="*/ 485401 w 2522610"/>
              <a:gd name="connsiteY14" fmla="*/ 451308 h 1922321"/>
              <a:gd name="connsiteX15" fmla="*/ 485401 w 2522610"/>
              <a:gd name="connsiteY15" fmla="*/ 620547 h 1922321"/>
              <a:gd name="connsiteX16" fmla="*/ 625328 w 2522610"/>
              <a:gd name="connsiteY16" fmla="*/ 630009 h 1922321"/>
              <a:gd name="connsiteX17" fmla="*/ 982889 w 2522610"/>
              <a:gd name="connsiteY17" fmla="*/ 637861 h 1922321"/>
              <a:gd name="connsiteX18" fmla="*/ 1340449 w 2522610"/>
              <a:gd name="connsiteY18" fmla="*/ 630009 h 1922321"/>
              <a:gd name="connsiteX19" fmla="*/ 1533151 w 2522610"/>
              <a:gd name="connsiteY19" fmla="*/ 616978 h 1922321"/>
              <a:gd name="connsiteX20" fmla="*/ 1533151 w 2522610"/>
              <a:gd name="connsiteY20" fmla="*/ 416718 h 1922321"/>
              <a:gd name="connsiteX21" fmla="*/ 1548673 w 2522610"/>
              <a:gd name="connsiteY21" fmla="*/ 416718 h 1922321"/>
              <a:gd name="connsiteX22" fmla="*/ 1548673 w 2522610"/>
              <a:gd name="connsiteY22" fmla="*/ 839347 h 1922321"/>
              <a:gd name="connsiteX23" fmla="*/ 1743003 w 2522610"/>
              <a:gd name="connsiteY23" fmla="*/ 1033677 h 1922321"/>
              <a:gd name="connsiteX24" fmla="*/ 1811774 w 2522610"/>
              <a:gd name="connsiteY24" fmla="*/ 1033677 h 1922321"/>
              <a:gd name="connsiteX25" fmla="*/ 1811774 w 2522610"/>
              <a:gd name="connsiteY25" fmla="*/ 0 h 1922321"/>
              <a:gd name="connsiteX26" fmla="*/ 1849028 w 2522610"/>
              <a:gd name="connsiteY26" fmla="*/ 0 h 1922321"/>
              <a:gd name="connsiteX27" fmla="*/ 1849028 w 2522610"/>
              <a:gd name="connsiteY27" fmla="*/ 1033677 h 1922321"/>
              <a:gd name="connsiteX28" fmla="*/ 1917799 w 2522610"/>
              <a:gd name="connsiteY28" fmla="*/ 1033677 h 1922321"/>
              <a:gd name="connsiteX29" fmla="*/ 2112129 w 2522610"/>
              <a:gd name="connsiteY29" fmla="*/ 839347 h 1922321"/>
              <a:gd name="connsiteX30" fmla="*/ 2112129 w 2522610"/>
              <a:gd name="connsiteY30" fmla="*/ 194228 h 1922321"/>
              <a:gd name="connsiteX31" fmla="*/ 2096858 w 2522610"/>
              <a:gd name="connsiteY31" fmla="*/ 118586 h 1922321"/>
              <a:gd name="connsiteX32" fmla="*/ 2074824 w 2522610"/>
              <a:gd name="connsiteY32" fmla="*/ 85906 h 1922321"/>
              <a:gd name="connsiteX33" fmla="*/ 2522610 w 2522610"/>
              <a:gd name="connsiteY33" fmla="*/ 474345 h 1922321"/>
              <a:gd name="connsiteX34" fmla="*/ 2522610 w 2522610"/>
              <a:gd name="connsiteY34" fmla="*/ 1922321 h 1922321"/>
              <a:gd name="connsiteX35" fmla="*/ 1061533 w 2522610"/>
              <a:gd name="connsiteY35" fmla="*/ 1922321 h 1922321"/>
              <a:gd name="connsiteX36" fmla="*/ 0 w 2522610"/>
              <a:gd name="connsiteY36" fmla="*/ 1001476 h 1922321"/>
              <a:gd name="connsiteX37" fmla="*/ 25110 w 2522610"/>
              <a:gd name="connsiteY37" fmla="*/ 1018406 h 1922321"/>
              <a:gd name="connsiteX38" fmla="*/ 100752 w 2522610"/>
              <a:gd name="connsiteY38" fmla="*/ 1033677 h 1922321"/>
              <a:gd name="connsiteX39" fmla="*/ 169524 w 2522610"/>
              <a:gd name="connsiteY39" fmla="*/ 1033677 h 1922321"/>
              <a:gd name="connsiteX40" fmla="*/ 169524 w 2522610"/>
              <a:gd name="connsiteY40" fmla="*/ 978693 h 1922321"/>
              <a:gd name="connsiteX41" fmla="*/ 170538 w 2522610"/>
              <a:gd name="connsiteY41" fmla="*/ 978693 h 1922321"/>
              <a:gd name="connsiteX42" fmla="*/ 170538 w 2522610"/>
              <a:gd name="connsiteY42" fmla="*/ 0 h 192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522610" h="1922321">
                <a:moveTo>
                  <a:pt x="170538" y="0"/>
                </a:moveTo>
                <a:lnTo>
                  <a:pt x="206777" y="0"/>
                </a:lnTo>
                <a:lnTo>
                  <a:pt x="206777" y="1033677"/>
                </a:lnTo>
                <a:lnTo>
                  <a:pt x="275548" y="1033677"/>
                </a:lnTo>
                <a:cubicBezTo>
                  <a:pt x="382874" y="1033677"/>
                  <a:pt x="469878" y="946673"/>
                  <a:pt x="469878" y="839347"/>
                </a:cubicBezTo>
                <a:lnTo>
                  <a:pt x="469878" y="416718"/>
                </a:lnTo>
                <a:lnTo>
                  <a:pt x="469879" y="416718"/>
                </a:lnTo>
                <a:lnTo>
                  <a:pt x="469879" y="194229"/>
                </a:lnTo>
                <a:cubicBezTo>
                  <a:pt x="469879" y="167398"/>
                  <a:pt x="464441" y="141836"/>
                  <a:pt x="454608" y="118587"/>
                </a:cubicBezTo>
                <a:lnTo>
                  <a:pt x="417584" y="63674"/>
                </a:lnTo>
                <a:lnTo>
                  <a:pt x="804863" y="399625"/>
                </a:lnTo>
                <a:lnTo>
                  <a:pt x="625329" y="403568"/>
                </a:lnTo>
                <a:lnTo>
                  <a:pt x="485402" y="413031"/>
                </a:lnTo>
                <a:lnTo>
                  <a:pt x="485402" y="451309"/>
                </a:lnTo>
                <a:lnTo>
                  <a:pt x="485401" y="451308"/>
                </a:lnTo>
                <a:lnTo>
                  <a:pt x="485401" y="620547"/>
                </a:lnTo>
                <a:lnTo>
                  <a:pt x="625328" y="630009"/>
                </a:lnTo>
                <a:cubicBezTo>
                  <a:pt x="740823" y="635157"/>
                  <a:pt x="860406" y="637861"/>
                  <a:pt x="982889" y="637861"/>
                </a:cubicBezTo>
                <a:cubicBezTo>
                  <a:pt x="1105370" y="637861"/>
                  <a:pt x="1224954" y="635157"/>
                  <a:pt x="1340449" y="630009"/>
                </a:cubicBezTo>
                <a:lnTo>
                  <a:pt x="1533151" y="616978"/>
                </a:lnTo>
                <a:lnTo>
                  <a:pt x="1533151" y="416718"/>
                </a:lnTo>
                <a:lnTo>
                  <a:pt x="1548673" y="416718"/>
                </a:lnTo>
                <a:lnTo>
                  <a:pt x="1548673" y="839347"/>
                </a:lnTo>
                <a:cubicBezTo>
                  <a:pt x="1548673" y="946673"/>
                  <a:pt x="1635677" y="1033677"/>
                  <a:pt x="1743003" y="1033677"/>
                </a:cubicBezTo>
                <a:lnTo>
                  <a:pt x="1811774" y="1033677"/>
                </a:lnTo>
                <a:lnTo>
                  <a:pt x="1811774" y="0"/>
                </a:lnTo>
                <a:lnTo>
                  <a:pt x="1849028" y="0"/>
                </a:lnTo>
                <a:lnTo>
                  <a:pt x="1849028" y="1033677"/>
                </a:lnTo>
                <a:lnTo>
                  <a:pt x="1917799" y="1033677"/>
                </a:lnTo>
                <a:cubicBezTo>
                  <a:pt x="2025125" y="1033677"/>
                  <a:pt x="2112129" y="946673"/>
                  <a:pt x="2112129" y="839347"/>
                </a:cubicBezTo>
                <a:lnTo>
                  <a:pt x="2112129" y="194228"/>
                </a:lnTo>
                <a:cubicBezTo>
                  <a:pt x="2112129" y="167397"/>
                  <a:pt x="2106691" y="141835"/>
                  <a:pt x="2096858" y="118586"/>
                </a:cubicBezTo>
                <a:lnTo>
                  <a:pt x="2074824" y="85906"/>
                </a:lnTo>
                <a:lnTo>
                  <a:pt x="2522610" y="474345"/>
                </a:lnTo>
                <a:lnTo>
                  <a:pt x="2522610" y="1922321"/>
                </a:lnTo>
                <a:lnTo>
                  <a:pt x="1061533" y="1922321"/>
                </a:lnTo>
                <a:lnTo>
                  <a:pt x="0" y="1001476"/>
                </a:lnTo>
                <a:lnTo>
                  <a:pt x="25110" y="1018406"/>
                </a:lnTo>
                <a:cubicBezTo>
                  <a:pt x="48359" y="1028239"/>
                  <a:pt x="73921" y="1033677"/>
                  <a:pt x="100752" y="1033677"/>
                </a:cubicBezTo>
                <a:lnTo>
                  <a:pt x="169524" y="1033677"/>
                </a:lnTo>
                <a:lnTo>
                  <a:pt x="169524" y="978693"/>
                </a:lnTo>
                <a:lnTo>
                  <a:pt x="170538" y="978693"/>
                </a:lnTo>
                <a:lnTo>
                  <a:pt x="170538"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0"/>
          <p:cNvSpPr/>
          <p:nvPr/>
        </p:nvSpPr>
        <p:spPr>
          <a:xfrm>
            <a:off x="6632625" y="4659605"/>
            <a:ext cx="1553394" cy="1289675"/>
          </a:xfrm>
          <a:custGeom>
            <a:avLst/>
            <a:gdLst>
              <a:gd name="connsiteX0" fmla="*/ 973156 w 2347825"/>
              <a:gd name="connsiteY0" fmla="*/ 0 h 1949235"/>
              <a:gd name="connsiteX1" fmla="*/ 2347825 w 2347825"/>
              <a:gd name="connsiteY1" fmla="*/ 1192480 h 1949235"/>
              <a:gd name="connsiteX2" fmla="*/ 2347825 w 2347825"/>
              <a:gd name="connsiteY2" fmla="*/ 1949235 h 1949235"/>
              <a:gd name="connsiteX3" fmla="*/ 941247 w 2347825"/>
              <a:gd name="connsiteY3" fmla="*/ 1949235 h 1949235"/>
              <a:gd name="connsiteX4" fmla="*/ 0 w 2347825"/>
              <a:gd name="connsiteY4" fmla="*/ 1132735 h 1949235"/>
              <a:gd name="connsiteX5" fmla="*/ 2167 w 2347825"/>
              <a:gd name="connsiteY5" fmla="*/ 1134229 h 1949235"/>
              <a:gd name="connsiteX6" fmla="*/ 144083 w 2347825"/>
              <a:gd name="connsiteY6" fmla="*/ 1174655 h 1949235"/>
              <a:gd name="connsiteX7" fmla="*/ 371563 w 2347825"/>
              <a:gd name="connsiteY7" fmla="*/ 1066126 h 1949235"/>
              <a:gd name="connsiteX8" fmla="*/ 374219 w 2347825"/>
              <a:gd name="connsiteY8" fmla="*/ 1063085 h 1949235"/>
              <a:gd name="connsiteX9" fmla="*/ 376878 w 2347825"/>
              <a:gd name="connsiteY9" fmla="*/ 1066126 h 1949235"/>
              <a:gd name="connsiteX10" fmla="*/ 604358 w 2347825"/>
              <a:gd name="connsiteY10" fmla="*/ 1174655 h 1949235"/>
              <a:gd name="connsiteX11" fmla="*/ 831837 w 2347825"/>
              <a:gd name="connsiteY11" fmla="*/ 1066126 h 1949235"/>
              <a:gd name="connsiteX12" fmla="*/ 834495 w 2347825"/>
              <a:gd name="connsiteY12" fmla="*/ 1063085 h 1949235"/>
              <a:gd name="connsiteX13" fmla="*/ 837151 w 2347825"/>
              <a:gd name="connsiteY13" fmla="*/ 1066126 h 1949235"/>
              <a:gd name="connsiteX14" fmla="*/ 1064633 w 2347825"/>
              <a:gd name="connsiteY14" fmla="*/ 1174655 h 1949235"/>
              <a:gd name="connsiteX15" fmla="*/ 1292112 w 2347825"/>
              <a:gd name="connsiteY15" fmla="*/ 1066126 h 1949235"/>
              <a:gd name="connsiteX16" fmla="*/ 1294770 w 2347825"/>
              <a:gd name="connsiteY16" fmla="*/ 1063084 h 1949235"/>
              <a:gd name="connsiteX17" fmla="*/ 1297426 w 2347825"/>
              <a:gd name="connsiteY17" fmla="*/ 1066126 h 1949235"/>
              <a:gd name="connsiteX18" fmla="*/ 1524906 w 2347825"/>
              <a:gd name="connsiteY18" fmla="*/ 1174655 h 1949235"/>
              <a:gd name="connsiteX19" fmla="*/ 1862366 w 2347825"/>
              <a:gd name="connsiteY19" fmla="*/ 911287 h 1949235"/>
              <a:gd name="connsiteX20" fmla="*/ 1868250 w 2347825"/>
              <a:gd name="connsiteY20" fmla="*/ 899086 h 1949235"/>
              <a:gd name="connsiteX21" fmla="*/ 1779952 w 2347825"/>
              <a:gd name="connsiteY21" fmla="*/ 899086 h 1949235"/>
              <a:gd name="connsiteX22" fmla="*/ 1762456 w 2347825"/>
              <a:gd name="connsiteY22" fmla="*/ 921931 h 1949235"/>
              <a:gd name="connsiteX23" fmla="*/ 1524907 w 2347825"/>
              <a:gd name="connsiteY23" fmla="*/ 1041066 h 1949235"/>
              <a:gd name="connsiteX24" fmla="*/ 1297427 w 2347825"/>
              <a:gd name="connsiteY24" fmla="*/ 932538 h 1949235"/>
              <a:gd name="connsiteX25" fmla="*/ 1294770 w 2347825"/>
              <a:gd name="connsiteY25" fmla="*/ 929494 h 1949235"/>
              <a:gd name="connsiteX26" fmla="*/ 1292113 w 2347825"/>
              <a:gd name="connsiteY26" fmla="*/ 932538 h 1949235"/>
              <a:gd name="connsiteX27" fmla="*/ 1064633 w 2347825"/>
              <a:gd name="connsiteY27" fmla="*/ 1041065 h 1949235"/>
              <a:gd name="connsiteX28" fmla="*/ 837152 w 2347825"/>
              <a:gd name="connsiteY28" fmla="*/ 932538 h 1949235"/>
              <a:gd name="connsiteX29" fmla="*/ 834495 w 2347825"/>
              <a:gd name="connsiteY29" fmla="*/ 929494 h 1949235"/>
              <a:gd name="connsiteX30" fmla="*/ 831838 w 2347825"/>
              <a:gd name="connsiteY30" fmla="*/ 932538 h 1949235"/>
              <a:gd name="connsiteX31" fmla="*/ 604358 w 2347825"/>
              <a:gd name="connsiteY31" fmla="*/ 1041065 h 1949235"/>
              <a:gd name="connsiteX32" fmla="*/ 376878 w 2347825"/>
              <a:gd name="connsiteY32" fmla="*/ 932537 h 1949235"/>
              <a:gd name="connsiteX33" fmla="*/ 374220 w 2347825"/>
              <a:gd name="connsiteY33" fmla="*/ 929495 h 1949235"/>
              <a:gd name="connsiteX34" fmla="*/ 371562 w 2347825"/>
              <a:gd name="connsiteY34" fmla="*/ 932537 h 1949235"/>
              <a:gd name="connsiteX35" fmla="*/ 319074 w 2347825"/>
              <a:gd name="connsiteY35" fmla="*/ 978694 h 1949235"/>
              <a:gd name="connsiteX36" fmla="*/ 311353 w 2347825"/>
              <a:gd name="connsiteY36" fmla="*/ 983414 h 1949235"/>
              <a:gd name="connsiteX37" fmla="*/ 238451 w 2347825"/>
              <a:gd name="connsiteY37" fmla="*/ 920174 h 1949235"/>
              <a:gd name="connsiteX38" fmla="*/ 238921 w 2347825"/>
              <a:gd name="connsiteY38" fmla="*/ 919633 h 1949235"/>
              <a:gd name="connsiteX39" fmla="*/ 263353 w 2347825"/>
              <a:gd name="connsiteY39" fmla="*/ 910823 h 1949235"/>
              <a:gd name="connsiteX40" fmla="*/ 371564 w 2347825"/>
              <a:gd name="connsiteY40" fmla="*/ 830604 h 1949235"/>
              <a:gd name="connsiteX41" fmla="*/ 374220 w 2347825"/>
              <a:gd name="connsiteY41" fmla="*/ 827563 h 1949235"/>
              <a:gd name="connsiteX42" fmla="*/ 376878 w 2347825"/>
              <a:gd name="connsiteY42" fmla="*/ 830604 h 1949235"/>
              <a:gd name="connsiteX43" fmla="*/ 604358 w 2347825"/>
              <a:gd name="connsiteY43" fmla="*/ 939132 h 1949235"/>
              <a:gd name="connsiteX44" fmla="*/ 831839 w 2347825"/>
              <a:gd name="connsiteY44" fmla="*/ 830604 h 1949235"/>
              <a:gd name="connsiteX45" fmla="*/ 834496 w 2347825"/>
              <a:gd name="connsiteY45" fmla="*/ 827562 h 1949235"/>
              <a:gd name="connsiteX46" fmla="*/ 837153 w 2347825"/>
              <a:gd name="connsiteY46" fmla="*/ 830604 h 1949235"/>
              <a:gd name="connsiteX47" fmla="*/ 1064633 w 2347825"/>
              <a:gd name="connsiteY47" fmla="*/ 939132 h 1949235"/>
              <a:gd name="connsiteX48" fmla="*/ 1292114 w 2347825"/>
              <a:gd name="connsiteY48" fmla="*/ 830604 h 1949235"/>
              <a:gd name="connsiteX49" fmla="*/ 1294771 w 2347825"/>
              <a:gd name="connsiteY49" fmla="*/ 827562 h 1949235"/>
              <a:gd name="connsiteX50" fmla="*/ 1297428 w 2347825"/>
              <a:gd name="connsiteY50" fmla="*/ 830604 h 1949235"/>
              <a:gd name="connsiteX51" fmla="*/ 1405638 w 2347825"/>
              <a:gd name="connsiteY51" fmla="*/ 910823 h 1949235"/>
              <a:gd name="connsiteX52" fmla="*/ 1426613 w 2347825"/>
              <a:gd name="connsiteY52" fmla="*/ 918385 h 1949235"/>
              <a:gd name="connsiteX53" fmla="*/ 1421397 w 2347825"/>
              <a:gd name="connsiteY53" fmla="*/ 879077 h 1949235"/>
              <a:gd name="connsiteX54" fmla="*/ 1169479 w 2347825"/>
              <a:gd name="connsiteY54" fmla="*/ 249126 h 1949235"/>
              <a:gd name="connsiteX55" fmla="*/ 1064819 w 2347825"/>
              <a:gd name="connsiteY55" fmla="*/ 103640 h 1949235"/>
              <a:gd name="connsiteX56" fmla="*/ 973156 w 2347825"/>
              <a:gd name="connsiteY56" fmla="*/ 0 h 194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347825" h="1949235">
                <a:moveTo>
                  <a:pt x="973156" y="0"/>
                </a:moveTo>
                <a:lnTo>
                  <a:pt x="2347825" y="1192480"/>
                </a:lnTo>
                <a:lnTo>
                  <a:pt x="2347825" y="1949235"/>
                </a:lnTo>
                <a:lnTo>
                  <a:pt x="941247" y="1949235"/>
                </a:lnTo>
                <a:lnTo>
                  <a:pt x="0" y="1132735"/>
                </a:lnTo>
                <a:lnTo>
                  <a:pt x="2167" y="1134229"/>
                </a:lnTo>
                <a:cubicBezTo>
                  <a:pt x="46997" y="1160501"/>
                  <a:pt x="94663" y="1174655"/>
                  <a:pt x="144083" y="1174655"/>
                </a:cubicBezTo>
                <a:cubicBezTo>
                  <a:pt x="226448" y="1174655"/>
                  <a:pt x="303941" y="1135339"/>
                  <a:pt x="371563" y="1066126"/>
                </a:cubicBezTo>
                <a:lnTo>
                  <a:pt x="374219" y="1063085"/>
                </a:lnTo>
                <a:lnTo>
                  <a:pt x="376878" y="1066126"/>
                </a:lnTo>
                <a:cubicBezTo>
                  <a:pt x="444499" y="1135340"/>
                  <a:pt x="521991" y="1174655"/>
                  <a:pt x="604358" y="1174655"/>
                </a:cubicBezTo>
                <a:cubicBezTo>
                  <a:pt x="686723" y="1174655"/>
                  <a:pt x="764217" y="1135340"/>
                  <a:pt x="831837" y="1066126"/>
                </a:cubicBezTo>
                <a:lnTo>
                  <a:pt x="834495" y="1063085"/>
                </a:lnTo>
                <a:lnTo>
                  <a:pt x="837151" y="1066126"/>
                </a:lnTo>
                <a:cubicBezTo>
                  <a:pt x="904773" y="1135340"/>
                  <a:pt x="982266" y="1174655"/>
                  <a:pt x="1064633" y="1174655"/>
                </a:cubicBezTo>
                <a:cubicBezTo>
                  <a:pt x="1146998" y="1174655"/>
                  <a:pt x="1224492" y="1135340"/>
                  <a:pt x="1292112" y="1066126"/>
                </a:cubicBezTo>
                <a:lnTo>
                  <a:pt x="1294770" y="1063084"/>
                </a:lnTo>
                <a:lnTo>
                  <a:pt x="1297426" y="1066126"/>
                </a:lnTo>
                <a:cubicBezTo>
                  <a:pt x="1365048" y="1135339"/>
                  <a:pt x="1442541" y="1174655"/>
                  <a:pt x="1524906" y="1174655"/>
                </a:cubicBezTo>
                <a:cubicBezTo>
                  <a:pt x="1656694" y="1174655"/>
                  <a:pt x="1776003" y="1074009"/>
                  <a:pt x="1862366" y="911287"/>
                </a:cubicBezTo>
                <a:lnTo>
                  <a:pt x="1868250" y="899086"/>
                </a:lnTo>
                <a:lnTo>
                  <a:pt x="1779952" y="899086"/>
                </a:lnTo>
                <a:lnTo>
                  <a:pt x="1762456" y="921931"/>
                </a:lnTo>
                <a:cubicBezTo>
                  <a:pt x="1692503" y="997720"/>
                  <a:pt x="1611392" y="1041065"/>
                  <a:pt x="1524907" y="1041066"/>
                </a:cubicBezTo>
                <a:cubicBezTo>
                  <a:pt x="1442541" y="1041065"/>
                  <a:pt x="1365048" y="1001750"/>
                  <a:pt x="1297427" y="932538"/>
                </a:cubicBezTo>
                <a:lnTo>
                  <a:pt x="1294770" y="929494"/>
                </a:lnTo>
                <a:lnTo>
                  <a:pt x="1292113" y="932538"/>
                </a:lnTo>
                <a:cubicBezTo>
                  <a:pt x="1224492" y="1001750"/>
                  <a:pt x="1146999" y="1041066"/>
                  <a:pt x="1064633" y="1041065"/>
                </a:cubicBezTo>
                <a:cubicBezTo>
                  <a:pt x="982266" y="1041065"/>
                  <a:pt x="904773" y="1001750"/>
                  <a:pt x="837152" y="932538"/>
                </a:cubicBezTo>
                <a:lnTo>
                  <a:pt x="834495" y="929494"/>
                </a:lnTo>
                <a:lnTo>
                  <a:pt x="831838" y="932538"/>
                </a:lnTo>
                <a:cubicBezTo>
                  <a:pt x="764217" y="1001750"/>
                  <a:pt x="686724" y="1041066"/>
                  <a:pt x="604358" y="1041065"/>
                </a:cubicBezTo>
                <a:cubicBezTo>
                  <a:pt x="521991" y="1041065"/>
                  <a:pt x="444498" y="1001751"/>
                  <a:pt x="376878" y="932537"/>
                </a:cubicBezTo>
                <a:lnTo>
                  <a:pt x="374220" y="929495"/>
                </a:lnTo>
                <a:lnTo>
                  <a:pt x="371562" y="932537"/>
                </a:lnTo>
                <a:cubicBezTo>
                  <a:pt x="354657" y="949840"/>
                  <a:pt x="337136" y="965275"/>
                  <a:pt x="319074" y="978694"/>
                </a:cubicBezTo>
                <a:lnTo>
                  <a:pt x="311353" y="983414"/>
                </a:lnTo>
                <a:lnTo>
                  <a:pt x="238451" y="920174"/>
                </a:lnTo>
                <a:lnTo>
                  <a:pt x="238921" y="919633"/>
                </a:lnTo>
                <a:lnTo>
                  <a:pt x="263353" y="910823"/>
                </a:lnTo>
                <a:cubicBezTo>
                  <a:pt x="301475" y="892344"/>
                  <a:pt x="337753" y="865212"/>
                  <a:pt x="371564" y="830604"/>
                </a:cubicBezTo>
                <a:lnTo>
                  <a:pt x="374220" y="827563"/>
                </a:lnTo>
                <a:lnTo>
                  <a:pt x="376878" y="830604"/>
                </a:lnTo>
                <a:cubicBezTo>
                  <a:pt x="444500" y="899818"/>
                  <a:pt x="521992" y="939132"/>
                  <a:pt x="604358" y="939132"/>
                </a:cubicBezTo>
                <a:cubicBezTo>
                  <a:pt x="686724" y="939132"/>
                  <a:pt x="764217" y="899818"/>
                  <a:pt x="831839" y="830604"/>
                </a:cubicBezTo>
                <a:lnTo>
                  <a:pt x="834496" y="827562"/>
                </a:lnTo>
                <a:lnTo>
                  <a:pt x="837153" y="830604"/>
                </a:lnTo>
                <a:cubicBezTo>
                  <a:pt x="904773" y="899818"/>
                  <a:pt x="982267" y="939133"/>
                  <a:pt x="1064633" y="939132"/>
                </a:cubicBezTo>
                <a:cubicBezTo>
                  <a:pt x="1146999" y="939132"/>
                  <a:pt x="1224492" y="899817"/>
                  <a:pt x="1292114" y="830604"/>
                </a:cubicBezTo>
                <a:lnTo>
                  <a:pt x="1294771" y="827562"/>
                </a:lnTo>
                <a:lnTo>
                  <a:pt x="1297428" y="830604"/>
                </a:lnTo>
                <a:cubicBezTo>
                  <a:pt x="1331239" y="865211"/>
                  <a:pt x="1367516" y="892344"/>
                  <a:pt x="1405638" y="910823"/>
                </a:cubicBezTo>
                <a:lnTo>
                  <a:pt x="1426613" y="918385"/>
                </a:lnTo>
                <a:lnTo>
                  <a:pt x="1421397" y="879077"/>
                </a:lnTo>
                <a:cubicBezTo>
                  <a:pt x="1386171" y="672690"/>
                  <a:pt x="1302083" y="454027"/>
                  <a:pt x="1169479" y="249126"/>
                </a:cubicBezTo>
                <a:cubicBezTo>
                  <a:pt x="1136329" y="197901"/>
                  <a:pt x="1101323" y="149355"/>
                  <a:pt x="1064819" y="103640"/>
                </a:cubicBezTo>
                <a:lnTo>
                  <a:pt x="973156"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reeform 48"/>
          <p:cNvSpPr/>
          <p:nvPr/>
        </p:nvSpPr>
        <p:spPr>
          <a:xfrm>
            <a:off x="6482382" y="2506994"/>
            <a:ext cx="1703637" cy="1261848"/>
          </a:xfrm>
          <a:custGeom>
            <a:avLst/>
            <a:gdLst>
              <a:gd name="connsiteX0" fmla="*/ 111458 w 2574905"/>
              <a:gd name="connsiteY0" fmla="*/ 291 h 1907177"/>
              <a:gd name="connsiteX1" fmla="*/ 177914 w 2574905"/>
              <a:gd name="connsiteY1" fmla="*/ 15650 h 1907177"/>
              <a:gd name="connsiteX2" fmla="*/ 338916 w 2574905"/>
              <a:gd name="connsiteY2" fmla="*/ 108605 h 1907177"/>
              <a:gd name="connsiteX3" fmla="*/ 338917 w 2574905"/>
              <a:gd name="connsiteY3" fmla="*/ 108603 h 1907177"/>
              <a:gd name="connsiteX4" fmla="*/ 350570 w 2574905"/>
              <a:gd name="connsiteY4" fmla="*/ 115332 h 1907177"/>
              <a:gd name="connsiteX5" fmla="*/ 385315 w 2574905"/>
              <a:gd name="connsiteY5" fmla="*/ 145978 h 1907177"/>
              <a:gd name="connsiteX6" fmla="*/ 399928 w 2574905"/>
              <a:gd name="connsiteY6" fmla="*/ 175925 h 1907177"/>
              <a:gd name="connsiteX7" fmla="*/ 524463 w 2574905"/>
              <a:gd name="connsiteY7" fmla="*/ 247827 h 1907177"/>
              <a:gd name="connsiteX8" fmla="*/ 524464 w 2574905"/>
              <a:gd name="connsiteY8" fmla="*/ 247827 h 1907177"/>
              <a:gd name="connsiteX9" fmla="*/ 536427 w 2574905"/>
              <a:gd name="connsiteY9" fmla="*/ 254735 h 1907177"/>
              <a:gd name="connsiteX10" fmla="*/ 540217 w 2574905"/>
              <a:gd name="connsiteY10" fmla="*/ 243464 h 1907177"/>
              <a:gd name="connsiteX11" fmla="*/ 520025 w 2574905"/>
              <a:gd name="connsiteY11" fmla="*/ 122422 h 1907177"/>
              <a:gd name="connsiteX12" fmla="*/ 495814 w 2574905"/>
              <a:gd name="connsiteY12" fmla="*/ 86963 h 1907177"/>
              <a:gd name="connsiteX13" fmla="*/ 790798 w 2574905"/>
              <a:gd name="connsiteY13" fmla="*/ 342851 h 1907177"/>
              <a:gd name="connsiteX14" fmla="*/ 750582 w 2574905"/>
              <a:gd name="connsiteY14" fmla="*/ 364918 h 1907177"/>
              <a:gd name="connsiteX15" fmla="*/ 742716 w 2574905"/>
              <a:gd name="connsiteY15" fmla="*/ 373837 h 1907177"/>
              <a:gd name="connsiteX16" fmla="*/ 753060 w 2574905"/>
              <a:gd name="connsiteY16" fmla="*/ 379809 h 1907177"/>
              <a:gd name="connsiteX17" fmla="*/ 753060 w 2574905"/>
              <a:gd name="connsiteY17" fmla="*/ 379807 h 1907177"/>
              <a:gd name="connsiteX18" fmla="*/ 879215 w 2574905"/>
              <a:gd name="connsiteY18" fmla="*/ 452643 h 1907177"/>
              <a:gd name="connsiteX19" fmla="*/ 912459 w 2574905"/>
              <a:gd name="connsiteY19" fmla="*/ 450325 h 1907177"/>
              <a:gd name="connsiteX20" fmla="*/ 945074 w 2574905"/>
              <a:gd name="connsiteY20" fmla="*/ 461291 h 1907177"/>
              <a:gd name="connsiteX21" fmla="*/ 956375 w 2574905"/>
              <a:gd name="connsiteY21" fmla="*/ 465091 h 1907177"/>
              <a:gd name="connsiteX22" fmla="*/ 989646 w 2574905"/>
              <a:gd name="connsiteY22" fmla="*/ 484301 h 1907177"/>
              <a:gd name="connsiteX23" fmla="*/ 994279 w 2574905"/>
              <a:gd name="connsiteY23" fmla="*/ 460486 h 1907177"/>
              <a:gd name="connsiteX24" fmla="*/ 1013802 w 2574905"/>
              <a:gd name="connsiteY24" fmla="*/ 431086 h 1907177"/>
              <a:gd name="connsiteX25" fmla="*/ 1013803 w 2574905"/>
              <a:gd name="connsiteY25" fmla="*/ 431086 h 1907177"/>
              <a:gd name="connsiteX26" fmla="*/ 1053510 w 2574905"/>
              <a:gd name="connsiteY26" fmla="*/ 391379 h 1907177"/>
              <a:gd name="connsiteX27" fmla="*/ 1188114 w 2574905"/>
              <a:gd name="connsiteY27" fmla="*/ 508143 h 1907177"/>
              <a:gd name="connsiteX28" fmla="*/ 1159189 w 2574905"/>
              <a:gd name="connsiteY28" fmla="*/ 537066 h 1907177"/>
              <a:gd name="connsiteX29" fmla="*/ 1139486 w 2574905"/>
              <a:gd name="connsiteY29" fmla="*/ 556770 h 1907177"/>
              <a:gd name="connsiteX30" fmla="*/ 1128177 w 2574905"/>
              <a:gd name="connsiteY30" fmla="*/ 564282 h 1907177"/>
              <a:gd name="connsiteX31" fmla="*/ 1129029 w 2574905"/>
              <a:gd name="connsiteY31" fmla="*/ 564774 h 1907177"/>
              <a:gd name="connsiteX32" fmla="*/ 1156452 w 2574905"/>
              <a:gd name="connsiteY32" fmla="*/ 586663 h 1907177"/>
              <a:gd name="connsiteX33" fmla="*/ 1160280 w 2574905"/>
              <a:gd name="connsiteY33" fmla="*/ 592268 h 1907177"/>
              <a:gd name="connsiteX34" fmla="*/ 1236608 w 2574905"/>
              <a:gd name="connsiteY34" fmla="*/ 592269 h 1907177"/>
              <a:gd name="connsiteX35" fmla="*/ 1285489 w 2574905"/>
              <a:gd name="connsiteY35" fmla="*/ 592268 h 1907177"/>
              <a:gd name="connsiteX36" fmla="*/ 1285491 w 2574905"/>
              <a:gd name="connsiteY36" fmla="*/ 592269 h 1907177"/>
              <a:gd name="connsiteX37" fmla="*/ 1304005 w 2574905"/>
              <a:gd name="connsiteY37" fmla="*/ 592268 h 1907177"/>
              <a:gd name="connsiteX38" fmla="*/ 1276736 w 2574905"/>
              <a:gd name="connsiteY38" fmla="*/ 536386 h 1907177"/>
              <a:gd name="connsiteX39" fmla="*/ 1252660 w 2574905"/>
              <a:gd name="connsiteY39" fmla="*/ 510345 h 1907177"/>
              <a:gd name="connsiteX40" fmla="*/ 1382004 w 2574905"/>
              <a:gd name="connsiteY40" fmla="*/ 622546 h 1907177"/>
              <a:gd name="connsiteX41" fmla="*/ 1139157 w 2574905"/>
              <a:gd name="connsiteY41" fmla="*/ 622546 h 1907177"/>
              <a:gd name="connsiteX42" fmla="*/ 1118122 w 2574905"/>
              <a:gd name="connsiteY42" fmla="*/ 626794 h 1907177"/>
              <a:gd name="connsiteX43" fmla="*/ 1118123 w 2574905"/>
              <a:gd name="connsiteY43" fmla="*/ 626795 h 1907177"/>
              <a:gd name="connsiteX44" fmla="*/ 1116349 w 2574905"/>
              <a:gd name="connsiteY44" fmla="*/ 627152 h 1907177"/>
              <a:gd name="connsiteX45" fmla="*/ 1095979 w 2574905"/>
              <a:gd name="connsiteY45" fmla="*/ 643928 h 1907177"/>
              <a:gd name="connsiteX46" fmla="*/ 1090219 w 2574905"/>
              <a:gd name="connsiteY46" fmla="*/ 657830 h 1907177"/>
              <a:gd name="connsiteX47" fmla="*/ 1080563 w 2574905"/>
              <a:gd name="connsiteY47" fmla="*/ 681141 h 1907177"/>
              <a:gd name="connsiteX48" fmla="*/ 1139160 w 2574905"/>
              <a:gd name="connsiteY48" fmla="*/ 739736 h 1907177"/>
              <a:gd name="connsiteX49" fmla="*/ 1455090 w 2574905"/>
              <a:gd name="connsiteY49" fmla="*/ 739736 h 1907177"/>
              <a:gd name="connsiteX50" fmla="*/ 1776048 w 2574905"/>
              <a:gd name="connsiteY50" fmla="*/ 739736 h 1907177"/>
              <a:gd name="connsiteX51" fmla="*/ 1834644 w 2574905"/>
              <a:gd name="connsiteY51" fmla="*/ 681141 h 1907177"/>
              <a:gd name="connsiteX52" fmla="*/ 1776047 w 2574905"/>
              <a:gd name="connsiteY52" fmla="*/ 622546 h 1907177"/>
              <a:gd name="connsiteX53" fmla="*/ 1605741 w 2574905"/>
              <a:gd name="connsiteY53" fmla="*/ 622546 h 1907177"/>
              <a:gd name="connsiteX54" fmla="*/ 1605742 w 2574905"/>
              <a:gd name="connsiteY54" fmla="*/ 622545 h 1907177"/>
              <a:gd name="connsiteX55" fmla="*/ 1515457 w 2574905"/>
              <a:gd name="connsiteY55" fmla="*/ 622545 h 1907177"/>
              <a:gd name="connsiteX56" fmla="*/ 1515458 w 2574905"/>
              <a:gd name="connsiteY56" fmla="*/ 622546 h 1907177"/>
              <a:gd name="connsiteX57" fmla="*/ 1425667 w 2574905"/>
              <a:gd name="connsiteY57" fmla="*/ 622547 h 1907177"/>
              <a:gd name="connsiteX58" fmla="*/ 1047572 w 2574905"/>
              <a:gd name="connsiteY58" fmla="*/ 294562 h 1907177"/>
              <a:gd name="connsiteX59" fmla="*/ 1064212 w 2574905"/>
              <a:gd name="connsiteY59" fmla="*/ 282622 h 1907177"/>
              <a:gd name="connsiteX60" fmla="*/ 1000543 w 2574905"/>
              <a:gd name="connsiteY60" fmla="*/ 175875 h 1907177"/>
              <a:gd name="connsiteX61" fmla="*/ 1085687 w 2574905"/>
              <a:gd name="connsiteY61" fmla="*/ 249735 h 1907177"/>
              <a:gd name="connsiteX62" fmla="*/ 1104000 w 2574905"/>
              <a:gd name="connsiteY62" fmla="*/ 300469 h 1907177"/>
              <a:gd name="connsiteX63" fmla="*/ 1124739 w 2574905"/>
              <a:gd name="connsiteY63" fmla="*/ 294912 h 1907177"/>
              <a:gd name="connsiteX64" fmla="*/ 1124738 w 2574905"/>
              <a:gd name="connsiteY64" fmla="*/ 294911 h 1907177"/>
              <a:gd name="connsiteX65" fmla="*/ 1147172 w 2574905"/>
              <a:gd name="connsiteY65" fmla="*/ 288900 h 1907177"/>
              <a:gd name="connsiteX66" fmla="*/ 1100749 w 2574905"/>
              <a:gd name="connsiteY66" fmla="*/ 29670 h 1907177"/>
              <a:gd name="connsiteX67" fmla="*/ 1369533 w 2574905"/>
              <a:gd name="connsiteY67" fmla="*/ 262832 h 1907177"/>
              <a:gd name="connsiteX68" fmla="*/ 1253303 w 2574905"/>
              <a:gd name="connsiteY68" fmla="*/ 343807 h 1907177"/>
              <a:gd name="connsiteX69" fmla="*/ 1275730 w 2574905"/>
              <a:gd name="connsiteY69" fmla="*/ 382651 h 1907177"/>
              <a:gd name="connsiteX70" fmla="*/ 1426246 w 2574905"/>
              <a:gd name="connsiteY70" fmla="*/ 312030 h 1907177"/>
              <a:gd name="connsiteX71" fmla="*/ 1515170 w 2574905"/>
              <a:gd name="connsiteY71" fmla="*/ 270306 h 1907177"/>
              <a:gd name="connsiteX72" fmla="*/ 1475980 w 2574905"/>
              <a:gd name="connsiteY72" fmla="*/ 202428 h 1907177"/>
              <a:gd name="connsiteX73" fmla="*/ 1762890 w 2574905"/>
              <a:gd name="connsiteY73" fmla="*/ 451312 h 1907177"/>
              <a:gd name="connsiteX74" fmla="*/ 1713420 w 2574905"/>
              <a:gd name="connsiteY74" fmla="*/ 458791 h 1907177"/>
              <a:gd name="connsiteX75" fmla="*/ 1611304 w 2574905"/>
              <a:gd name="connsiteY75" fmla="*/ 527463 h 1907177"/>
              <a:gd name="connsiteX76" fmla="*/ 1605206 w 2574905"/>
              <a:gd name="connsiteY76" fmla="*/ 537512 h 1907177"/>
              <a:gd name="connsiteX77" fmla="*/ 1579057 w 2574905"/>
              <a:gd name="connsiteY77" fmla="*/ 580613 h 1907177"/>
              <a:gd name="connsiteX78" fmla="*/ 1576703 w 2574905"/>
              <a:gd name="connsiteY78" fmla="*/ 592268 h 1907177"/>
              <a:gd name="connsiteX79" fmla="*/ 1734318 w 2574905"/>
              <a:gd name="connsiteY79" fmla="*/ 592269 h 1907177"/>
              <a:gd name="connsiteX80" fmla="*/ 1742749 w 2574905"/>
              <a:gd name="connsiteY80" fmla="*/ 586585 h 1907177"/>
              <a:gd name="connsiteX81" fmla="*/ 1742749 w 2574905"/>
              <a:gd name="connsiteY81" fmla="*/ 586586 h 1907177"/>
              <a:gd name="connsiteX82" fmla="*/ 1761951 w 2574905"/>
              <a:gd name="connsiteY82" fmla="*/ 573639 h 1907177"/>
              <a:gd name="connsiteX83" fmla="*/ 1807364 w 2574905"/>
              <a:gd name="connsiteY83" fmla="*/ 564471 h 1907177"/>
              <a:gd name="connsiteX84" fmla="*/ 2006729 w 2574905"/>
              <a:gd name="connsiteY84" fmla="*/ 564471 h 1907177"/>
              <a:gd name="connsiteX85" fmla="*/ 2114229 w 2574905"/>
              <a:gd name="connsiteY85" fmla="*/ 635730 h 1907177"/>
              <a:gd name="connsiteX86" fmla="*/ 2123398 w 2574905"/>
              <a:gd name="connsiteY86" fmla="*/ 681142 h 1907177"/>
              <a:gd name="connsiteX87" fmla="*/ 2114230 w 2574905"/>
              <a:gd name="connsiteY87" fmla="*/ 726554 h 1907177"/>
              <a:gd name="connsiteX88" fmla="*/ 2006729 w 2574905"/>
              <a:gd name="connsiteY88" fmla="*/ 797811 h 1907177"/>
              <a:gd name="connsiteX89" fmla="*/ 1807363 w 2574905"/>
              <a:gd name="connsiteY89" fmla="*/ 797811 h 1907177"/>
              <a:gd name="connsiteX90" fmla="*/ 1761951 w 2574905"/>
              <a:gd name="connsiteY90" fmla="*/ 788643 h 1907177"/>
              <a:gd name="connsiteX91" fmla="*/ 1734321 w 2574905"/>
              <a:gd name="connsiteY91" fmla="*/ 770014 h 1907177"/>
              <a:gd name="connsiteX92" fmla="*/ 1576704 w 2574905"/>
              <a:gd name="connsiteY92" fmla="*/ 770014 h 1907177"/>
              <a:gd name="connsiteX93" fmla="*/ 1579058 w 2574905"/>
              <a:gd name="connsiteY93" fmla="*/ 781671 h 1907177"/>
              <a:gd name="connsiteX94" fmla="*/ 1777446 w 2574905"/>
              <a:gd name="connsiteY94" fmla="*/ 913171 h 1907177"/>
              <a:gd name="connsiteX95" fmla="*/ 2036645 w 2574905"/>
              <a:gd name="connsiteY95" fmla="*/ 913172 h 1907177"/>
              <a:gd name="connsiteX96" fmla="*/ 2251955 w 2574905"/>
              <a:gd name="connsiteY96" fmla="*/ 697862 h 1907177"/>
              <a:gd name="connsiteX97" fmla="*/ 2251956 w 2574905"/>
              <a:gd name="connsiteY97" fmla="*/ 664421 h 1907177"/>
              <a:gd name="connsiteX98" fmla="*/ 2235034 w 2574905"/>
              <a:gd name="connsiteY98" fmla="*/ 580613 h 1907177"/>
              <a:gd name="connsiteX99" fmla="*/ 2200214 w 2574905"/>
              <a:gd name="connsiteY99" fmla="*/ 528969 h 1907177"/>
              <a:gd name="connsiteX100" fmla="*/ 2574905 w 2574905"/>
              <a:gd name="connsiteY100" fmla="*/ 854001 h 1907177"/>
              <a:gd name="connsiteX101" fmla="*/ 2574905 w 2574905"/>
              <a:gd name="connsiteY101" fmla="*/ 1907177 h 1907177"/>
              <a:gd name="connsiteX102" fmla="*/ 1834772 w 2574905"/>
              <a:gd name="connsiteY102" fmla="*/ 1907177 h 1907177"/>
              <a:gd name="connsiteX103" fmla="*/ 2 w 2574905"/>
              <a:gd name="connsiteY103" fmla="*/ 315576 h 1907177"/>
              <a:gd name="connsiteX104" fmla="*/ 8 w 2574905"/>
              <a:gd name="connsiteY104" fmla="*/ 315579 h 1907177"/>
              <a:gd name="connsiteX105" fmla="*/ 0 w 2574905"/>
              <a:gd name="connsiteY105" fmla="*/ 315572 h 1907177"/>
              <a:gd name="connsiteX106" fmla="*/ 202128 w 2574905"/>
              <a:gd name="connsiteY106" fmla="*/ 432273 h 1907177"/>
              <a:gd name="connsiteX107" fmla="*/ 385190 w 2574905"/>
              <a:gd name="connsiteY107" fmla="*/ 447488 h 1907177"/>
              <a:gd name="connsiteX108" fmla="*/ 439689 w 2574905"/>
              <a:gd name="connsiteY108" fmla="*/ 417584 h 1907177"/>
              <a:gd name="connsiteX109" fmla="*/ 447555 w 2574905"/>
              <a:gd name="connsiteY109" fmla="*/ 408666 h 1907177"/>
              <a:gd name="connsiteX110" fmla="*/ 311058 w 2574905"/>
              <a:gd name="connsiteY110" fmla="*/ 329859 h 1907177"/>
              <a:gd name="connsiteX111" fmla="*/ 277812 w 2574905"/>
              <a:gd name="connsiteY111" fmla="*/ 332176 h 1907177"/>
              <a:gd name="connsiteX112" fmla="*/ 233897 w 2574905"/>
              <a:gd name="connsiteY112" fmla="*/ 317410 h 1907177"/>
              <a:gd name="connsiteX113" fmla="*/ 61245 w 2574905"/>
              <a:gd name="connsiteY113" fmla="*/ 217728 h 1907177"/>
              <a:gd name="connsiteX114" fmla="*/ 3774 w 2574905"/>
              <a:gd name="connsiteY114" fmla="*/ 102266 h 1907177"/>
              <a:gd name="connsiteX115" fmla="*/ 18539 w 2574905"/>
              <a:gd name="connsiteY115" fmla="*/ 58354 h 1907177"/>
              <a:gd name="connsiteX116" fmla="*/ 49186 w 2574905"/>
              <a:gd name="connsiteY116" fmla="*/ 23609 h 1907177"/>
              <a:gd name="connsiteX117" fmla="*/ 111458 w 2574905"/>
              <a:gd name="connsiteY117" fmla="*/ 291 h 1907177"/>
              <a:gd name="connsiteX118" fmla="*/ 326597 w 2574905"/>
              <a:gd name="connsiteY118" fmla="*/ 173868 h 1907177"/>
              <a:gd name="connsiteX119" fmla="*/ 293656 w 2574905"/>
              <a:gd name="connsiteY119" fmla="*/ 179362 h 1907177"/>
              <a:gd name="connsiteX120" fmla="*/ 289228 w 2574905"/>
              <a:gd name="connsiteY120" fmla="*/ 183494 h 1907177"/>
              <a:gd name="connsiteX121" fmla="*/ 268610 w 2574905"/>
              <a:gd name="connsiteY121" fmla="*/ 202729 h 1907177"/>
              <a:gd name="connsiteX122" fmla="*/ 290058 w 2574905"/>
              <a:gd name="connsiteY122" fmla="*/ 282772 h 1907177"/>
              <a:gd name="connsiteX123" fmla="*/ 827743 w 2574905"/>
              <a:gd name="connsiteY123" fmla="*/ 593205 h 1907177"/>
              <a:gd name="connsiteX124" fmla="*/ 827744 w 2574905"/>
              <a:gd name="connsiteY124" fmla="*/ 593204 h 1907177"/>
              <a:gd name="connsiteX125" fmla="*/ 841621 w 2574905"/>
              <a:gd name="connsiteY125" fmla="*/ 601217 h 1907177"/>
              <a:gd name="connsiteX126" fmla="*/ 906271 w 2574905"/>
              <a:gd name="connsiteY126" fmla="*/ 597219 h 1907177"/>
              <a:gd name="connsiteX127" fmla="*/ 921662 w 2574905"/>
              <a:gd name="connsiteY127" fmla="*/ 579770 h 1907177"/>
              <a:gd name="connsiteX128" fmla="*/ 926920 w 2574905"/>
              <a:gd name="connsiteY128" fmla="*/ 539831 h 1907177"/>
              <a:gd name="connsiteX129" fmla="*/ 923044 w 2574905"/>
              <a:gd name="connsiteY129" fmla="*/ 529481 h 1907177"/>
              <a:gd name="connsiteX130" fmla="*/ 900214 w 2574905"/>
              <a:gd name="connsiteY130" fmla="*/ 499729 h 1907177"/>
              <a:gd name="connsiteX131" fmla="*/ 348652 w 2574905"/>
              <a:gd name="connsiteY131" fmla="*/ 181283 h 1907177"/>
              <a:gd name="connsiteX132" fmla="*/ 326597 w 2574905"/>
              <a:gd name="connsiteY132" fmla="*/ 173868 h 1907177"/>
              <a:gd name="connsiteX133" fmla="*/ 653845 w 2574905"/>
              <a:gd name="connsiteY133" fmla="*/ 527768 h 1907177"/>
              <a:gd name="connsiteX134" fmla="*/ 650054 w 2574905"/>
              <a:gd name="connsiteY134" fmla="*/ 539038 h 1907177"/>
              <a:gd name="connsiteX135" fmla="*/ 756115 w 2574905"/>
              <a:gd name="connsiteY135" fmla="*/ 752116 h 1907177"/>
              <a:gd name="connsiteX136" fmla="*/ 980587 w 2574905"/>
              <a:gd name="connsiteY136" fmla="*/ 881715 h 1907177"/>
              <a:gd name="connsiteX137" fmla="*/ 1030576 w 2574905"/>
              <a:gd name="connsiteY137" fmla="*/ 902750 h 1907177"/>
              <a:gd name="connsiteX138" fmla="*/ 1070735 w 2574905"/>
              <a:gd name="connsiteY138" fmla="*/ 908768 h 1907177"/>
              <a:gd name="connsiteX139" fmla="*/ 1110107 w 2574905"/>
              <a:gd name="connsiteY139" fmla="*/ 907912 h 1907177"/>
              <a:gd name="connsiteX140" fmla="*/ 1128192 w 2574905"/>
              <a:gd name="connsiteY140" fmla="*/ 906203 h 1907177"/>
              <a:gd name="connsiteX141" fmla="*/ 1182665 w 2574905"/>
              <a:gd name="connsiteY141" fmla="*/ 888776 h 1907177"/>
              <a:gd name="connsiteX142" fmla="*/ 1182669 w 2574905"/>
              <a:gd name="connsiteY142" fmla="*/ 888774 h 1907177"/>
              <a:gd name="connsiteX143" fmla="*/ 1182672 w 2574905"/>
              <a:gd name="connsiteY143" fmla="*/ 888773 h 1907177"/>
              <a:gd name="connsiteX144" fmla="*/ 1223640 w 2574905"/>
              <a:gd name="connsiteY144" fmla="*/ 860800 h 1907177"/>
              <a:gd name="connsiteX145" fmla="*/ 1274704 w 2574905"/>
              <a:gd name="connsiteY145" fmla="*/ 802907 h 1907177"/>
              <a:gd name="connsiteX146" fmla="*/ 1290200 w 2574905"/>
              <a:gd name="connsiteY146" fmla="*/ 776066 h 1907177"/>
              <a:gd name="connsiteX147" fmla="*/ 1291426 w 2574905"/>
              <a:gd name="connsiteY147" fmla="*/ 773946 h 1907177"/>
              <a:gd name="connsiteX148" fmla="*/ 1292748 w 2574905"/>
              <a:gd name="connsiteY148" fmla="*/ 770013 h 1907177"/>
              <a:gd name="connsiteX149" fmla="*/ 1283222 w 2574905"/>
              <a:gd name="connsiteY149" fmla="*/ 770013 h 1907177"/>
              <a:gd name="connsiteX150" fmla="*/ 1283224 w 2574905"/>
              <a:gd name="connsiteY150" fmla="*/ 770015 h 1907177"/>
              <a:gd name="connsiteX151" fmla="*/ 1120818 w 2574905"/>
              <a:gd name="connsiteY151" fmla="*/ 770013 h 1907177"/>
              <a:gd name="connsiteX152" fmla="*/ 1111551 w 2574905"/>
              <a:gd name="connsiteY152" fmla="*/ 775098 h 1907177"/>
              <a:gd name="connsiteX153" fmla="*/ 1012356 w 2574905"/>
              <a:gd name="connsiteY153" fmla="*/ 766852 h 1907177"/>
              <a:gd name="connsiteX154" fmla="*/ 839701 w 2574905"/>
              <a:gd name="connsiteY154" fmla="*/ 667170 h 1907177"/>
              <a:gd name="connsiteX155" fmla="*/ 804957 w 2574905"/>
              <a:gd name="connsiteY155" fmla="*/ 636523 h 1907177"/>
              <a:gd name="connsiteX156" fmla="*/ 790343 w 2574905"/>
              <a:gd name="connsiteY156" fmla="*/ 606576 h 1907177"/>
              <a:gd name="connsiteX157" fmla="*/ 653845 w 2574905"/>
              <a:gd name="connsiteY157" fmla="*/ 527768 h 1907177"/>
              <a:gd name="connsiteX158" fmla="*/ 1451631 w 2574905"/>
              <a:gd name="connsiteY158" fmla="*/ 364081 h 1907177"/>
              <a:gd name="connsiteX159" fmla="*/ 1396610 w 2574905"/>
              <a:gd name="connsiteY159" fmla="*/ 378007 h 1907177"/>
              <a:gd name="connsiteX160" fmla="*/ 1316631 w 2574905"/>
              <a:gd name="connsiteY160" fmla="*/ 398251 h 1907177"/>
              <a:gd name="connsiteX161" fmla="*/ 1320463 w 2574905"/>
              <a:gd name="connsiteY161" fmla="*/ 421554 h 1907177"/>
              <a:gd name="connsiteX162" fmla="*/ 1459295 w 2574905"/>
              <a:gd name="connsiteY162" fmla="*/ 410687 h 1907177"/>
              <a:gd name="connsiteX163" fmla="*/ 1451631 w 2574905"/>
              <a:gd name="connsiteY163" fmla="*/ 364081 h 190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2574905" h="1907177">
                <a:moveTo>
                  <a:pt x="111458" y="291"/>
                </a:moveTo>
                <a:cubicBezTo>
                  <a:pt x="133875" y="-1294"/>
                  <a:pt x="156988" y="3568"/>
                  <a:pt x="177914" y="15650"/>
                </a:cubicBezTo>
                <a:lnTo>
                  <a:pt x="338916" y="108605"/>
                </a:lnTo>
                <a:lnTo>
                  <a:pt x="338917" y="108603"/>
                </a:lnTo>
                <a:lnTo>
                  <a:pt x="350570" y="115332"/>
                </a:lnTo>
                <a:cubicBezTo>
                  <a:pt x="364520" y="123386"/>
                  <a:pt x="376177" y="133885"/>
                  <a:pt x="385315" y="145978"/>
                </a:cubicBezTo>
                <a:lnTo>
                  <a:pt x="399928" y="175925"/>
                </a:lnTo>
                <a:lnTo>
                  <a:pt x="524463" y="247827"/>
                </a:lnTo>
                <a:lnTo>
                  <a:pt x="524464" y="247827"/>
                </a:lnTo>
                <a:lnTo>
                  <a:pt x="536427" y="254735"/>
                </a:lnTo>
                <a:lnTo>
                  <a:pt x="540217" y="243464"/>
                </a:lnTo>
                <a:cubicBezTo>
                  <a:pt x="545383" y="201830"/>
                  <a:pt x="538177" y="159709"/>
                  <a:pt x="520025" y="122422"/>
                </a:cubicBezTo>
                <a:lnTo>
                  <a:pt x="495814" y="86963"/>
                </a:lnTo>
                <a:lnTo>
                  <a:pt x="790798" y="342851"/>
                </a:lnTo>
                <a:lnTo>
                  <a:pt x="750582" y="364918"/>
                </a:lnTo>
                <a:lnTo>
                  <a:pt x="742716" y="373837"/>
                </a:lnTo>
                <a:lnTo>
                  <a:pt x="753060" y="379809"/>
                </a:lnTo>
                <a:lnTo>
                  <a:pt x="753060" y="379807"/>
                </a:lnTo>
                <a:lnTo>
                  <a:pt x="879215" y="452643"/>
                </a:lnTo>
                <a:lnTo>
                  <a:pt x="912459" y="450325"/>
                </a:lnTo>
                <a:lnTo>
                  <a:pt x="945074" y="461291"/>
                </a:lnTo>
                <a:lnTo>
                  <a:pt x="956375" y="465091"/>
                </a:lnTo>
                <a:lnTo>
                  <a:pt x="989646" y="484301"/>
                </a:lnTo>
                <a:lnTo>
                  <a:pt x="994279" y="460486"/>
                </a:lnTo>
                <a:cubicBezTo>
                  <a:pt x="998617" y="449787"/>
                  <a:pt x="1005126" y="439763"/>
                  <a:pt x="1013802" y="431086"/>
                </a:cubicBezTo>
                <a:lnTo>
                  <a:pt x="1013803" y="431086"/>
                </a:lnTo>
                <a:lnTo>
                  <a:pt x="1053510" y="391379"/>
                </a:lnTo>
                <a:lnTo>
                  <a:pt x="1188114" y="508143"/>
                </a:lnTo>
                <a:lnTo>
                  <a:pt x="1159189" y="537066"/>
                </a:lnTo>
                <a:lnTo>
                  <a:pt x="1139486" y="556770"/>
                </a:lnTo>
                <a:lnTo>
                  <a:pt x="1128177" y="564282"/>
                </a:lnTo>
                <a:lnTo>
                  <a:pt x="1129029" y="564774"/>
                </a:lnTo>
                <a:cubicBezTo>
                  <a:pt x="1139492" y="570815"/>
                  <a:pt x="1148665" y="578231"/>
                  <a:pt x="1156452" y="586663"/>
                </a:cubicBezTo>
                <a:lnTo>
                  <a:pt x="1160280" y="592268"/>
                </a:lnTo>
                <a:lnTo>
                  <a:pt x="1236608" y="592269"/>
                </a:lnTo>
                <a:lnTo>
                  <a:pt x="1285489" y="592268"/>
                </a:lnTo>
                <a:lnTo>
                  <a:pt x="1285491" y="592269"/>
                </a:lnTo>
                <a:lnTo>
                  <a:pt x="1304005" y="592268"/>
                </a:lnTo>
                <a:lnTo>
                  <a:pt x="1276736" y="536386"/>
                </a:lnTo>
                <a:lnTo>
                  <a:pt x="1252660" y="510345"/>
                </a:lnTo>
                <a:lnTo>
                  <a:pt x="1382004" y="622546"/>
                </a:lnTo>
                <a:lnTo>
                  <a:pt x="1139157" y="622546"/>
                </a:lnTo>
                <a:lnTo>
                  <a:pt x="1118122" y="626794"/>
                </a:lnTo>
                <a:lnTo>
                  <a:pt x="1118123" y="626795"/>
                </a:lnTo>
                <a:lnTo>
                  <a:pt x="1116349" y="627152"/>
                </a:lnTo>
                <a:lnTo>
                  <a:pt x="1095979" y="643928"/>
                </a:lnTo>
                <a:lnTo>
                  <a:pt x="1090219" y="657830"/>
                </a:lnTo>
                <a:lnTo>
                  <a:pt x="1080563" y="681141"/>
                </a:lnTo>
                <a:cubicBezTo>
                  <a:pt x="1080565" y="713502"/>
                  <a:pt x="1106799" y="739736"/>
                  <a:pt x="1139160" y="739736"/>
                </a:cubicBezTo>
                <a:lnTo>
                  <a:pt x="1455090" y="739736"/>
                </a:lnTo>
                <a:lnTo>
                  <a:pt x="1776048" y="739736"/>
                </a:lnTo>
                <a:cubicBezTo>
                  <a:pt x="1808410" y="739737"/>
                  <a:pt x="1834643" y="713503"/>
                  <a:pt x="1834644" y="681141"/>
                </a:cubicBezTo>
                <a:cubicBezTo>
                  <a:pt x="1834643" y="648780"/>
                  <a:pt x="1808409" y="622546"/>
                  <a:pt x="1776047" y="622546"/>
                </a:cubicBezTo>
                <a:lnTo>
                  <a:pt x="1605741" y="622546"/>
                </a:lnTo>
                <a:lnTo>
                  <a:pt x="1605742" y="622545"/>
                </a:lnTo>
                <a:lnTo>
                  <a:pt x="1515457" y="622545"/>
                </a:lnTo>
                <a:lnTo>
                  <a:pt x="1515458" y="622546"/>
                </a:lnTo>
                <a:lnTo>
                  <a:pt x="1425667" y="622547"/>
                </a:lnTo>
                <a:lnTo>
                  <a:pt x="1047572" y="294562"/>
                </a:lnTo>
                <a:lnTo>
                  <a:pt x="1064212" y="282622"/>
                </a:lnTo>
                <a:lnTo>
                  <a:pt x="1000543" y="175875"/>
                </a:lnTo>
                <a:lnTo>
                  <a:pt x="1085687" y="249735"/>
                </a:lnTo>
                <a:lnTo>
                  <a:pt x="1104000" y="300469"/>
                </a:lnTo>
                <a:lnTo>
                  <a:pt x="1124739" y="294912"/>
                </a:lnTo>
                <a:lnTo>
                  <a:pt x="1124738" y="294911"/>
                </a:lnTo>
                <a:lnTo>
                  <a:pt x="1147172" y="288900"/>
                </a:lnTo>
                <a:lnTo>
                  <a:pt x="1100749" y="29670"/>
                </a:lnTo>
                <a:lnTo>
                  <a:pt x="1369533" y="262832"/>
                </a:lnTo>
                <a:lnTo>
                  <a:pt x="1253303" y="343807"/>
                </a:lnTo>
                <a:lnTo>
                  <a:pt x="1275730" y="382651"/>
                </a:lnTo>
                <a:lnTo>
                  <a:pt x="1426246" y="312030"/>
                </a:lnTo>
                <a:lnTo>
                  <a:pt x="1515170" y="270306"/>
                </a:lnTo>
                <a:lnTo>
                  <a:pt x="1475980" y="202428"/>
                </a:lnTo>
                <a:lnTo>
                  <a:pt x="1762890" y="451312"/>
                </a:lnTo>
                <a:lnTo>
                  <a:pt x="1713420" y="458791"/>
                </a:lnTo>
                <a:cubicBezTo>
                  <a:pt x="1672968" y="471373"/>
                  <a:pt x="1637631" y="495562"/>
                  <a:pt x="1611304" y="527463"/>
                </a:cubicBezTo>
                <a:lnTo>
                  <a:pt x="1605206" y="537512"/>
                </a:lnTo>
                <a:lnTo>
                  <a:pt x="1579057" y="580613"/>
                </a:lnTo>
                <a:lnTo>
                  <a:pt x="1576703" y="592268"/>
                </a:lnTo>
                <a:lnTo>
                  <a:pt x="1734318" y="592269"/>
                </a:lnTo>
                <a:lnTo>
                  <a:pt x="1742749" y="586585"/>
                </a:lnTo>
                <a:lnTo>
                  <a:pt x="1742749" y="586586"/>
                </a:lnTo>
                <a:lnTo>
                  <a:pt x="1761951" y="573639"/>
                </a:lnTo>
                <a:cubicBezTo>
                  <a:pt x="1775911" y="567735"/>
                  <a:pt x="1791256" y="564471"/>
                  <a:pt x="1807364" y="564471"/>
                </a:cubicBezTo>
                <a:lnTo>
                  <a:pt x="2006729" y="564471"/>
                </a:lnTo>
                <a:cubicBezTo>
                  <a:pt x="2055055" y="564471"/>
                  <a:pt x="2096520" y="593853"/>
                  <a:pt x="2114229" y="635730"/>
                </a:cubicBezTo>
                <a:lnTo>
                  <a:pt x="2123398" y="681142"/>
                </a:lnTo>
                <a:lnTo>
                  <a:pt x="2114230" y="726554"/>
                </a:lnTo>
                <a:cubicBezTo>
                  <a:pt x="2096518" y="768430"/>
                  <a:pt x="2055055" y="797811"/>
                  <a:pt x="2006729" y="797811"/>
                </a:cubicBezTo>
                <a:lnTo>
                  <a:pt x="1807363" y="797811"/>
                </a:lnTo>
                <a:cubicBezTo>
                  <a:pt x="1791256" y="797811"/>
                  <a:pt x="1775909" y="794546"/>
                  <a:pt x="1761951" y="788643"/>
                </a:cubicBezTo>
                <a:lnTo>
                  <a:pt x="1734321" y="770014"/>
                </a:lnTo>
                <a:lnTo>
                  <a:pt x="1576704" y="770014"/>
                </a:lnTo>
                <a:lnTo>
                  <a:pt x="1579058" y="781671"/>
                </a:lnTo>
                <a:cubicBezTo>
                  <a:pt x="1611745" y="858949"/>
                  <a:pt x="1688263" y="913171"/>
                  <a:pt x="1777446" y="913171"/>
                </a:cubicBezTo>
                <a:lnTo>
                  <a:pt x="2036645" y="913172"/>
                </a:lnTo>
                <a:cubicBezTo>
                  <a:pt x="2155557" y="913172"/>
                  <a:pt x="2251956" y="816773"/>
                  <a:pt x="2251955" y="697862"/>
                </a:cubicBezTo>
                <a:lnTo>
                  <a:pt x="2251956" y="664421"/>
                </a:lnTo>
                <a:cubicBezTo>
                  <a:pt x="2251956" y="634693"/>
                  <a:pt x="2245931" y="606372"/>
                  <a:pt x="2235034" y="580613"/>
                </a:cubicBezTo>
                <a:lnTo>
                  <a:pt x="2200214" y="528969"/>
                </a:lnTo>
                <a:lnTo>
                  <a:pt x="2574905" y="854001"/>
                </a:lnTo>
                <a:lnTo>
                  <a:pt x="2574905" y="1907177"/>
                </a:lnTo>
                <a:lnTo>
                  <a:pt x="1834772" y="1907177"/>
                </a:lnTo>
                <a:lnTo>
                  <a:pt x="2" y="315576"/>
                </a:lnTo>
                <a:lnTo>
                  <a:pt x="8" y="315579"/>
                </a:lnTo>
                <a:lnTo>
                  <a:pt x="0" y="315572"/>
                </a:lnTo>
                <a:lnTo>
                  <a:pt x="202128" y="432273"/>
                </a:lnTo>
                <a:cubicBezTo>
                  <a:pt x="260055" y="465716"/>
                  <a:pt x="327063" y="469184"/>
                  <a:pt x="385190" y="447488"/>
                </a:cubicBezTo>
                <a:lnTo>
                  <a:pt x="439689" y="417584"/>
                </a:lnTo>
                <a:lnTo>
                  <a:pt x="447555" y="408666"/>
                </a:lnTo>
                <a:lnTo>
                  <a:pt x="311058" y="329859"/>
                </a:lnTo>
                <a:lnTo>
                  <a:pt x="277812" y="332176"/>
                </a:lnTo>
                <a:cubicBezTo>
                  <a:pt x="262772" y="330310"/>
                  <a:pt x="247847" y="325465"/>
                  <a:pt x="233897" y="317410"/>
                </a:cubicBezTo>
                <a:lnTo>
                  <a:pt x="61245" y="217728"/>
                </a:lnTo>
                <a:cubicBezTo>
                  <a:pt x="19391" y="193564"/>
                  <a:pt x="-1825" y="147387"/>
                  <a:pt x="3774" y="102266"/>
                </a:cubicBezTo>
                <a:lnTo>
                  <a:pt x="18539" y="58354"/>
                </a:lnTo>
                <a:lnTo>
                  <a:pt x="49186" y="23609"/>
                </a:lnTo>
                <a:cubicBezTo>
                  <a:pt x="67324" y="9905"/>
                  <a:pt x="89043" y="1875"/>
                  <a:pt x="111458" y="291"/>
                </a:cubicBezTo>
                <a:close/>
                <a:moveTo>
                  <a:pt x="326597" y="173868"/>
                </a:moveTo>
                <a:cubicBezTo>
                  <a:pt x="315267" y="172462"/>
                  <a:pt x="303804" y="174423"/>
                  <a:pt x="293656" y="179362"/>
                </a:cubicBezTo>
                <a:lnTo>
                  <a:pt x="289228" y="183494"/>
                </a:lnTo>
                <a:lnTo>
                  <a:pt x="268610" y="202729"/>
                </a:lnTo>
                <a:cubicBezTo>
                  <a:pt x="252430" y="230756"/>
                  <a:pt x="262033" y="266591"/>
                  <a:pt x="290058" y="282772"/>
                </a:cubicBezTo>
                <a:lnTo>
                  <a:pt x="827743" y="593205"/>
                </a:lnTo>
                <a:lnTo>
                  <a:pt x="827744" y="593204"/>
                </a:lnTo>
                <a:lnTo>
                  <a:pt x="841621" y="601217"/>
                </a:lnTo>
                <a:cubicBezTo>
                  <a:pt x="862640" y="613351"/>
                  <a:pt x="888052" y="610985"/>
                  <a:pt x="906271" y="597219"/>
                </a:cubicBezTo>
                <a:lnTo>
                  <a:pt x="921662" y="579770"/>
                </a:lnTo>
                <a:lnTo>
                  <a:pt x="926920" y="539831"/>
                </a:lnTo>
                <a:lnTo>
                  <a:pt x="923044" y="529481"/>
                </a:lnTo>
                <a:lnTo>
                  <a:pt x="900214" y="499729"/>
                </a:lnTo>
                <a:lnTo>
                  <a:pt x="348652" y="181283"/>
                </a:lnTo>
                <a:cubicBezTo>
                  <a:pt x="341646" y="177238"/>
                  <a:pt x="334151" y="174805"/>
                  <a:pt x="326597" y="173868"/>
                </a:cubicBezTo>
                <a:close/>
                <a:moveTo>
                  <a:pt x="653845" y="527768"/>
                </a:moveTo>
                <a:lnTo>
                  <a:pt x="650054" y="539038"/>
                </a:lnTo>
                <a:cubicBezTo>
                  <a:pt x="639722" y="622305"/>
                  <a:pt x="678878" y="707523"/>
                  <a:pt x="756115" y="752116"/>
                </a:cubicBezTo>
                <a:lnTo>
                  <a:pt x="980587" y="881715"/>
                </a:lnTo>
                <a:cubicBezTo>
                  <a:pt x="996678" y="891005"/>
                  <a:pt x="1013469" y="897983"/>
                  <a:pt x="1030576" y="902750"/>
                </a:cubicBezTo>
                <a:lnTo>
                  <a:pt x="1070735" y="908768"/>
                </a:lnTo>
                <a:lnTo>
                  <a:pt x="1110107" y="907912"/>
                </a:lnTo>
                <a:lnTo>
                  <a:pt x="1128192" y="906203"/>
                </a:lnTo>
                <a:lnTo>
                  <a:pt x="1182665" y="888776"/>
                </a:lnTo>
                <a:lnTo>
                  <a:pt x="1182669" y="888774"/>
                </a:lnTo>
                <a:lnTo>
                  <a:pt x="1182672" y="888773"/>
                </a:lnTo>
                <a:lnTo>
                  <a:pt x="1223640" y="860800"/>
                </a:lnTo>
                <a:lnTo>
                  <a:pt x="1274704" y="802907"/>
                </a:lnTo>
                <a:lnTo>
                  <a:pt x="1290200" y="776066"/>
                </a:lnTo>
                <a:lnTo>
                  <a:pt x="1291426" y="773946"/>
                </a:lnTo>
                <a:lnTo>
                  <a:pt x="1292748" y="770013"/>
                </a:lnTo>
                <a:lnTo>
                  <a:pt x="1283222" y="770013"/>
                </a:lnTo>
                <a:lnTo>
                  <a:pt x="1283224" y="770015"/>
                </a:lnTo>
                <a:lnTo>
                  <a:pt x="1120818" y="770013"/>
                </a:lnTo>
                <a:lnTo>
                  <a:pt x="1111551" y="775098"/>
                </a:lnTo>
                <a:cubicBezTo>
                  <a:pt x="1080055" y="786853"/>
                  <a:pt x="1043745" y="784976"/>
                  <a:pt x="1012356" y="766852"/>
                </a:cubicBezTo>
                <a:lnTo>
                  <a:pt x="839701" y="667170"/>
                </a:lnTo>
                <a:cubicBezTo>
                  <a:pt x="825752" y="659116"/>
                  <a:pt x="814094" y="648615"/>
                  <a:pt x="804957" y="636523"/>
                </a:cubicBezTo>
                <a:lnTo>
                  <a:pt x="790343" y="606576"/>
                </a:lnTo>
                <a:lnTo>
                  <a:pt x="653845" y="527768"/>
                </a:lnTo>
                <a:close/>
                <a:moveTo>
                  <a:pt x="1451631" y="364081"/>
                </a:moveTo>
                <a:lnTo>
                  <a:pt x="1396610" y="378007"/>
                </a:lnTo>
                <a:lnTo>
                  <a:pt x="1316631" y="398251"/>
                </a:lnTo>
                <a:lnTo>
                  <a:pt x="1320463" y="421554"/>
                </a:lnTo>
                <a:lnTo>
                  <a:pt x="1459295" y="410687"/>
                </a:lnTo>
                <a:lnTo>
                  <a:pt x="1451631" y="364081"/>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reeform 56"/>
          <p:cNvSpPr/>
          <p:nvPr/>
        </p:nvSpPr>
        <p:spPr>
          <a:xfrm rot="16200000">
            <a:off x="4393304" y="4335271"/>
            <a:ext cx="1596423" cy="1631596"/>
          </a:xfrm>
          <a:custGeom>
            <a:avLst/>
            <a:gdLst>
              <a:gd name="connsiteX0" fmla="*/ 2412858 w 2412858"/>
              <a:gd name="connsiteY0" fmla="*/ 1833302 h 2466020"/>
              <a:gd name="connsiteX1" fmla="*/ 2412858 w 2412858"/>
              <a:gd name="connsiteY1" fmla="*/ 1851764 h 2466020"/>
              <a:gd name="connsiteX2" fmla="*/ 480891 w 2412858"/>
              <a:gd name="connsiteY2" fmla="*/ 1851764 h 2466020"/>
              <a:gd name="connsiteX3" fmla="*/ 480891 w 2412858"/>
              <a:gd name="connsiteY3" fmla="*/ 1916173 h 2466020"/>
              <a:gd name="connsiteX4" fmla="*/ 2409504 w 2412858"/>
              <a:gd name="connsiteY4" fmla="*/ 1916173 h 2466020"/>
              <a:gd name="connsiteX5" fmla="*/ 1932530 w 2412858"/>
              <a:gd name="connsiteY5" fmla="*/ 2466020 h 2466020"/>
              <a:gd name="connsiteX6" fmla="*/ 0 w 2412858"/>
              <a:gd name="connsiteY6" fmla="*/ 2466020 h 2466020"/>
              <a:gd name="connsiteX7" fmla="*/ 0 w 2412858"/>
              <a:gd name="connsiteY7" fmla="*/ 748017 h 2466020"/>
              <a:gd name="connsiteX8" fmla="*/ 648880 w 2412858"/>
              <a:gd name="connsiteY8" fmla="*/ 0 h 2466020"/>
              <a:gd name="connsiteX9" fmla="*/ 648880 w 2412858"/>
              <a:gd name="connsiteY9" fmla="*/ 100866 h 2466020"/>
              <a:gd name="connsiteX10" fmla="*/ 2183996 w 2412858"/>
              <a:gd name="connsiteY10" fmla="*/ 100866 h 2466020"/>
              <a:gd name="connsiteX11" fmla="*/ 2183996 w 2412858"/>
              <a:gd name="connsiteY11" fmla="*/ 734927 h 2466020"/>
              <a:gd name="connsiteX12" fmla="*/ 2183996 w 2412858"/>
              <a:gd name="connsiteY12" fmla="*/ 1115618 h 2466020"/>
              <a:gd name="connsiteX13" fmla="*/ 648881 w 2412858"/>
              <a:gd name="connsiteY13" fmla="*/ 1115618 h 2466020"/>
              <a:gd name="connsiteX14" fmla="*/ 648881 w 2412858"/>
              <a:gd name="connsiteY14" fmla="*/ 1116913 h 2466020"/>
              <a:gd name="connsiteX15" fmla="*/ 646593 w 2412858"/>
              <a:gd name="connsiteY15" fmla="*/ 1116913 h 2466020"/>
              <a:gd name="connsiteX16" fmla="*/ 480893 w 2412858"/>
              <a:gd name="connsiteY16" fmla="*/ 1833302 h 2466020"/>
              <a:gd name="connsiteX17" fmla="*/ 2412858 w 2412858"/>
              <a:gd name="connsiteY17" fmla="*/ 1833302 h 2466020"/>
              <a:gd name="connsiteX18" fmla="*/ 2132826 w 2412858"/>
              <a:gd name="connsiteY18" fmla="*/ 734927 h 2466020"/>
              <a:gd name="connsiteX19" fmla="*/ 2132825 w 2412858"/>
              <a:gd name="connsiteY19" fmla="*/ 734927 h 2466020"/>
              <a:gd name="connsiteX20" fmla="*/ 2132825 w 2412858"/>
              <a:gd name="connsiteY20" fmla="*/ 145273 h 2466020"/>
              <a:gd name="connsiteX21" fmla="*/ 648880 w 2412858"/>
              <a:gd name="connsiteY21" fmla="*/ 145273 h 2466020"/>
              <a:gd name="connsiteX22" fmla="*/ 648880 w 2412858"/>
              <a:gd name="connsiteY22" fmla="*/ 175430 h 2466020"/>
              <a:gd name="connsiteX23" fmla="*/ 2100273 w 2412858"/>
              <a:gd name="connsiteY23" fmla="*/ 175430 h 2466020"/>
              <a:gd name="connsiteX24" fmla="*/ 2100273 w 2412858"/>
              <a:gd name="connsiteY24" fmla="*/ 734927 h 2466020"/>
              <a:gd name="connsiteX25" fmla="*/ 2100274 w 2412858"/>
              <a:gd name="connsiteY25" fmla="*/ 734927 h 2466020"/>
              <a:gd name="connsiteX26" fmla="*/ 2100274 w 2412858"/>
              <a:gd name="connsiteY26" fmla="*/ 1041054 h 2466020"/>
              <a:gd name="connsiteX27" fmla="*/ 648881 w 2412858"/>
              <a:gd name="connsiteY27" fmla="*/ 1041054 h 2466020"/>
              <a:gd name="connsiteX28" fmla="*/ 648881 w 2412858"/>
              <a:gd name="connsiteY28" fmla="*/ 1071212 h 2466020"/>
              <a:gd name="connsiteX29" fmla="*/ 2132826 w 2412858"/>
              <a:gd name="connsiteY29" fmla="*/ 1071212 h 2466020"/>
              <a:gd name="connsiteX30" fmla="*/ 2132826 w 2412858"/>
              <a:gd name="connsiteY30" fmla="*/ 734927 h 246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12858" h="2466020">
                <a:moveTo>
                  <a:pt x="2412858" y="1833302"/>
                </a:moveTo>
                <a:lnTo>
                  <a:pt x="2412858" y="1851764"/>
                </a:lnTo>
                <a:lnTo>
                  <a:pt x="480891" y="1851764"/>
                </a:lnTo>
                <a:lnTo>
                  <a:pt x="480891" y="1916173"/>
                </a:lnTo>
                <a:lnTo>
                  <a:pt x="2409504" y="1916173"/>
                </a:lnTo>
                <a:lnTo>
                  <a:pt x="1932530" y="2466020"/>
                </a:lnTo>
                <a:lnTo>
                  <a:pt x="0" y="2466020"/>
                </a:lnTo>
                <a:lnTo>
                  <a:pt x="0" y="748017"/>
                </a:lnTo>
                <a:lnTo>
                  <a:pt x="648880" y="0"/>
                </a:lnTo>
                <a:lnTo>
                  <a:pt x="648880" y="100866"/>
                </a:lnTo>
                <a:lnTo>
                  <a:pt x="2183996" y="100866"/>
                </a:lnTo>
                <a:cubicBezTo>
                  <a:pt x="2183996" y="312220"/>
                  <a:pt x="2183996" y="523573"/>
                  <a:pt x="2183996" y="734927"/>
                </a:cubicBezTo>
                <a:lnTo>
                  <a:pt x="2183996" y="1115618"/>
                </a:lnTo>
                <a:lnTo>
                  <a:pt x="648881" y="1115618"/>
                </a:lnTo>
                <a:lnTo>
                  <a:pt x="648881" y="1116913"/>
                </a:lnTo>
                <a:lnTo>
                  <a:pt x="646593" y="1116913"/>
                </a:lnTo>
                <a:lnTo>
                  <a:pt x="480893" y="1833302"/>
                </a:lnTo>
                <a:lnTo>
                  <a:pt x="2412858" y="1833302"/>
                </a:lnTo>
                <a:close/>
                <a:moveTo>
                  <a:pt x="2132826" y="734927"/>
                </a:moveTo>
                <a:lnTo>
                  <a:pt x="2132825" y="734927"/>
                </a:lnTo>
                <a:lnTo>
                  <a:pt x="2132825" y="145273"/>
                </a:lnTo>
                <a:lnTo>
                  <a:pt x="648880" y="145273"/>
                </a:lnTo>
                <a:lnTo>
                  <a:pt x="648880" y="175430"/>
                </a:lnTo>
                <a:lnTo>
                  <a:pt x="2100273" y="175430"/>
                </a:lnTo>
                <a:lnTo>
                  <a:pt x="2100273" y="734927"/>
                </a:lnTo>
                <a:lnTo>
                  <a:pt x="2100274" y="734927"/>
                </a:lnTo>
                <a:lnTo>
                  <a:pt x="2100274" y="1041054"/>
                </a:lnTo>
                <a:lnTo>
                  <a:pt x="648881" y="1041054"/>
                </a:lnTo>
                <a:lnTo>
                  <a:pt x="648881" y="1071212"/>
                </a:lnTo>
                <a:lnTo>
                  <a:pt x="2132826" y="1071212"/>
                </a:lnTo>
                <a:lnTo>
                  <a:pt x="2132826" y="73492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8" name="TextBox 57"/>
          <p:cNvSpPr txBox="1"/>
          <p:nvPr/>
        </p:nvSpPr>
        <p:spPr>
          <a:xfrm>
            <a:off x="4004777"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bg1">
                    <a:lumMod val="95000"/>
                  </a:schemeClr>
                </a:solidFill>
              </a:rPr>
              <a:t>Positive</a:t>
            </a:r>
            <a:endParaRPr lang="en-US" sz="1600" i="1" dirty="0">
              <a:solidFill>
                <a:schemeClr val="bg1">
                  <a:lumMod val="95000"/>
                </a:schemeClr>
              </a:solidFill>
            </a:endParaRPr>
          </a:p>
        </p:txBody>
      </p:sp>
      <p:sp>
        <p:nvSpPr>
          <p:cNvPr id="59" name="TextBox 58"/>
          <p:cNvSpPr txBox="1"/>
          <p:nvPr/>
        </p:nvSpPr>
        <p:spPr>
          <a:xfrm>
            <a:off x="6183483"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bg1">
                    <a:lumMod val="95000"/>
                  </a:schemeClr>
                </a:solidFill>
              </a:rPr>
              <a:t>Negative</a:t>
            </a:r>
            <a:endParaRPr lang="en-US" sz="1600" i="1" dirty="0">
              <a:solidFill>
                <a:schemeClr val="bg1">
                  <a:lumMod val="95000"/>
                </a:schemeClr>
              </a:solidFill>
            </a:endParaRPr>
          </a:p>
        </p:txBody>
      </p:sp>
      <p:sp>
        <p:nvSpPr>
          <p:cNvPr id="60" name="TextBox 59"/>
          <p:cNvSpPr txBox="1"/>
          <p:nvPr/>
        </p:nvSpPr>
        <p:spPr>
          <a:xfrm rot="16200000">
            <a:off x="7550721" y="4702778"/>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bg1">
                    <a:lumMod val="95000"/>
                  </a:schemeClr>
                </a:solidFill>
              </a:rPr>
              <a:t>External</a:t>
            </a:r>
            <a:endParaRPr lang="en-US" sz="1600" i="1" dirty="0">
              <a:solidFill>
                <a:schemeClr val="bg1">
                  <a:lumMod val="95000"/>
                </a:schemeClr>
              </a:solidFill>
            </a:endParaRPr>
          </a:p>
        </p:txBody>
      </p:sp>
      <p:sp>
        <p:nvSpPr>
          <p:cNvPr id="61" name="TextBox 60"/>
          <p:cNvSpPr txBox="1"/>
          <p:nvPr/>
        </p:nvSpPr>
        <p:spPr>
          <a:xfrm rot="16200000">
            <a:off x="7551148" y="2523115"/>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bg1">
                    <a:lumMod val="95000"/>
                  </a:schemeClr>
                </a:solidFill>
              </a:rPr>
              <a:t>Internal</a:t>
            </a:r>
            <a:endParaRPr lang="en-US" sz="1600" i="1" dirty="0">
              <a:solidFill>
                <a:schemeClr val="bg1">
                  <a:lumMod val="95000"/>
                </a:schemeClr>
              </a:solidFill>
            </a:endParaRPr>
          </a:p>
        </p:txBody>
      </p:sp>
      <p:sp>
        <p:nvSpPr>
          <p:cNvPr id="21" name="Rectangle 20"/>
          <p:cNvSpPr/>
          <p:nvPr/>
        </p:nvSpPr>
        <p:spPr>
          <a:xfrm>
            <a:off x="4003393" y="2536741"/>
            <a:ext cx="2003919" cy="461665"/>
          </a:xfrm>
          <a:prstGeom prst="rect">
            <a:avLst/>
          </a:prstGeom>
        </p:spPr>
        <p:txBody>
          <a:bodyPr wrap="square" anchor="ctr">
            <a:spAutoFit/>
          </a:bodyPr>
          <a:lstStyle/>
          <a:p>
            <a:pPr algn="ctr"/>
            <a:r>
              <a:rPr lang="en-US" sz="2400" b="1" dirty="0" smtClean="0">
                <a:solidFill>
                  <a:prstClr val="white"/>
                </a:solidFill>
              </a:rPr>
              <a:t>Strengths</a:t>
            </a:r>
            <a:endParaRPr lang="en-US" sz="1600" dirty="0"/>
          </a:p>
        </p:txBody>
      </p:sp>
      <p:sp>
        <p:nvSpPr>
          <p:cNvPr id="22" name="Rectangle 21"/>
          <p:cNvSpPr/>
          <p:nvPr/>
        </p:nvSpPr>
        <p:spPr>
          <a:xfrm>
            <a:off x="6183482" y="2536742"/>
            <a:ext cx="2002535" cy="461665"/>
          </a:xfrm>
          <a:prstGeom prst="rect">
            <a:avLst/>
          </a:prstGeom>
        </p:spPr>
        <p:txBody>
          <a:bodyPr wrap="square" anchor="ctr">
            <a:spAutoFit/>
          </a:bodyPr>
          <a:lstStyle/>
          <a:p>
            <a:pPr lvl="0" algn="ctr"/>
            <a:r>
              <a:rPr lang="en-US" sz="2400" b="1" dirty="0" smtClean="0">
                <a:solidFill>
                  <a:prstClr val="white"/>
                </a:solidFill>
              </a:rPr>
              <a:t>Weaknesses</a:t>
            </a:r>
            <a:endParaRPr lang="en-US" sz="2400" b="1" dirty="0">
              <a:solidFill>
                <a:prstClr val="white"/>
              </a:solidFill>
            </a:endParaRPr>
          </a:p>
        </p:txBody>
      </p:sp>
      <p:sp>
        <p:nvSpPr>
          <p:cNvPr id="23" name="Rectangle 22"/>
          <p:cNvSpPr/>
          <p:nvPr/>
        </p:nvSpPr>
        <p:spPr>
          <a:xfrm>
            <a:off x="4004775" y="4717180"/>
            <a:ext cx="2002537" cy="461665"/>
          </a:xfrm>
          <a:prstGeom prst="rect">
            <a:avLst/>
          </a:prstGeom>
        </p:spPr>
        <p:txBody>
          <a:bodyPr wrap="square" anchor="ctr">
            <a:spAutoFit/>
          </a:bodyPr>
          <a:lstStyle/>
          <a:p>
            <a:pPr lvl="0" algn="ctr"/>
            <a:r>
              <a:rPr lang="en-US" sz="2400" b="1" dirty="0" smtClean="0">
                <a:solidFill>
                  <a:prstClr val="white"/>
                </a:solidFill>
              </a:rPr>
              <a:t>Opportunities</a:t>
            </a:r>
            <a:endParaRPr lang="en-US" sz="2400" b="1" dirty="0">
              <a:solidFill>
                <a:prstClr val="white"/>
              </a:solidFill>
            </a:endParaRPr>
          </a:p>
        </p:txBody>
      </p:sp>
      <p:sp>
        <p:nvSpPr>
          <p:cNvPr id="24" name="Rectangle 23"/>
          <p:cNvSpPr/>
          <p:nvPr/>
        </p:nvSpPr>
        <p:spPr>
          <a:xfrm>
            <a:off x="6183482" y="4717179"/>
            <a:ext cx="2002535" cy="461665"/>
          </a:xfrm>
          <a:prstGeom prst="rect">
            <a:avLst/>
          </a:prstGeom>
        </p:spPr>
        <p:txBody>
          <a:bodyPr wrap="square" anchor="ctr">
            <a:spAutoFit/>
          </a:bodyPr>
          <a:lstStyle/>
          <a:p>
            <a:pPr lvl="0" algn="ctr"/>
            <a:r>
              <a:rPr lang="en-US" sz="2400" b="1" dirty="0" smtClean="0">
                <a:solidFill>
                  <a:prstClr val="white"/>
                </a:solidFill>
              </a:rPr>
              <a:t>Threats</a:t>
            </a:r>
            <a:endParaRPr lang="en-US" sz="2400" b="1" dirty="0">
              <a:solidFill>
                <a:prstClr val="white"/>
              </a:solidFill>
            </a:endParaRPr>
          </a:p>
        </p:txBody>
      </p:sp>
      <p:sp>
        <p:nvSpPr>
          <p:cNvPr id="29" name="Rectangle 28"/>
          <p:cNvSpPr/>
          <p:nvPr/>
        </p:nvSpPr>
        <p:spPr>
          <a:xfrm>
            <a:off x="3715048" y="1475296"/>
            <a:ext cx="576690" cy="576690"/>
          </a:xfrm>
          <a:prstGeom prst="rect">
            <a:avLst/>
          </a:prstGeom>
          <a:solidFill>
            <a:srgbClr val="2980B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lumMod val="95000"/>
                  </a:schemeClr>
                </a:solidFill>
                <a:latin typeface="Arial Black" panose="020B0A04020102020204" pitchFamily="34" charset="0"/>
              </a:rPr>
              <a:t>S</a:t>
            </a:r>
            <a:endParaRPr lang="en-US" sz="3200" b="1" dirty="0">
              <a:solidFill>
                <a:schemeClr val="bg1">
                  <a:lumMod val="95000"/>
                </a:schemeClr>
              </a:solidFill>
              <a:latin typeface="Arial Black" panose="020B0A04020102020204" pitchFamily="34" charset="0"/>
            </a:endParaRPr>
          </a:p>
        </p:txBody>
      </p:sp>
      <p:sp>
        <p:nvSpPr>
          <p:cNvPr id="31" name="Rectangle 30"/>
          <p:cNvSpPr/>
          <p:nvPr/>
        </p:nvSpPr>
        <p:spPr>
          <a:xfrm>
            <a:off x="3709740" y="5660935"/>
            <a:ext cx="576690" cy="576690"/>
          </a:xfrm>
          <a:prstGeom prst="rect">
            <a:avLst/>
          </a:prstGeom>
          <a:solidFill>
            <a:srgbClr val="F39C12"/>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lumMod val="95000"/>
                  </a:schemeClr>
                </a:solidFill>
                <a:latin typeface="Arial Black" panose="020B0A04020102020204" pitchFamily="34" charset="0"/>
              </a:rPr>
              <a:t>O</a:t>
            </a:r>
            <a:endParaRPr lang="en-US" sz="3200" b="1" dirty="0">
              <a:solidFill>
                <a:schemeClr val="bg1">
                  <a:lumMod val="95000"/>
                </a:schemeClr>
              </a:solidFill>
              <a:latin typeface="Arial Black" panose="020B0A04020102020204" pitchFamily="34" charset="0"/>
            </a:endParaRPr>
          </a:p>
        </p:txBody>
      </p:sp>
      <p:sp>
        <p:nvSpPr>
          <p:cNvPr id="32" name="Rectangle 31"/>
          <p:cNvSpPr/>
          <p:nvPr/>
        </p:nvSpPr>
        <p:spPr>
          <a:xfrm>
            <a:off x="7895019" y="1475296"/>
            <a:ext cx="576690" cy="576690"/>
          </a:xfrm>
          <a:prstGeom prst="rect">
            <a:avLst/>
          </a:prstGeom>
          <a:solidFill>
            <a:srgbClr val="C0392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lumMod val="95000"/>
                  </a:schemeClr>
                </a:solidFill>
                <a:latin typeface="Arial Black" panose="020B0A04020102020204" pitchFamily="34" charset="0"/>
              </a:rPr>
              <a:t>W</a:t>
            </a:r>
            <a:endParaRPr lang="en-US" sz="3200" b="1" dirty="0">
              <a:solidFill>
                <a:schemeClr val="bg1">
                  <a:lumMod val="95000"/>
                </a:schemeClr>
              </a:solidFill>
              <a:latin typeface="Arial Black" panose="020B0A04020102020204" pitchFamily="34" charset="0"/>
            </a:endParaRPr>
          </a:p>
        </p:txBody>
      </p:sp>
      <p:sp>
        <p:nvSpPr>
          <p:cNvPr id="34" name="Rectangle 33"/>
          <p:cNvSpPr/>
          <p:nvPr/>
        </p:nvSpPr>
        <p:spPr>
          <a:xfrm>
            <a:off x="7889711" y="5660935"/>
            <a:ext cx="576690" cy="576690"/>
          </a:xfrm>
          <a:prstGeom prst="rect">
            <a:avLst/>
          </a:prstGeom>
          <a:solidFill>
            <a:srgbClr val="16A085"/>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lumMod val="95000"/>
                  </a:schemeClr>
                </a:solidFill>
                <a:latin typeface="Arial Black" panose="020B0A04020102020204" pitchFamily="34" charset="0"/>
              </a:rPr>
              <a:t>T</a:t>
            </a:r>
            <a:endParaRPr lang="en-US" sz="3200" b="1" dirty="0">
              <a:solidFill>
                <a:schemeClr val="bg1">
                  <a:lumMod val="95000"/>
                </a:schemeClr>
              </a:solidFill>
              <a:latin typeface="Arial Black" panose="020B0A04020102020204" pitchFamily="34" charset="0"/>
            </a:endParaRPr>
          </a:p>
        </p:txBody>
      </p:sp>
    </p:spTree>
    <p:extLst>
      <p:ext uri="{BB962C8B-B14F-4D97-AF65-F5344CB8AC3E}">
        <p14:creationId xmlns:p14="http://schemas.microsoft.com/office/powerpoint/2010/main" val="17275341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4004777" y="1766306"/>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1">
                  <a:lumMod val="50000"/>
                </a:schemeClr>
              </a:solidFill>
            </a:endParaRPr>
          </a:p>
        </p:txBody>
      </p:sp>
      <p:sp>
        <p:nvSpPr>
          <p:cNvPr id="26" name="Rectangle 25"/>
          <p:cNvSpPr/>
          <p:nvPr/>
        </p:nvSpPr>
        <p:spPr>
          <a:xfrm>
            <a:off x="6183483" y="3946744"/>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0C584A"/>
              </a:solidFill>
            </a:endParaRPr>
          </a:p>
        </p:txBody>
      </p:sp>
      <p:sp>
        <p:nvSpPr>
          <p:cNvPr id="27" name="Rectangle 26"/>
          <p:cNvSpPr/>
          <p:nvPr/>
        </p:nvSpPr>
        <p:spPr>
          <a:xfrm>
            <a:off x="6183483" y="1766306"/>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800000"/>
              </a:solidFill>
            </a:endParaRPr>
          </a:p>
        </p:txBody>
      </p:sp>
      <p:sp>
        <p:nvSpPr>
          <p:cNvPr id="28" name="Rectangle 27"/>
          <p:cNvSpPr/>
          <p:nvPr/>
        </p:nvSpPr>
        <p:spPr>
          <a:xfrm>
            <a:off x="4004777" y="3946744"/>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2">
                  <a:lumMod val="50000"/>
                </a:schemeClr>
              </a:solidFill>
            </a:endParaRPr>
          </a:p>
        </p:txBody>
      </p:sp>
      <p:sp>
        <p:nvSpPr>
          <p:cNvPr id="6" name="Subtitle 5"/>
          <p:cNvSpPr>
            <a:spLocks noGrp="1"/>
          </p:cNvSpPr>
          <p:nvPr>
            <p:ph type="subTitle" idx="1"/>
          </p:nvPr>
        </p:nvSpPr>
        <p:spPr/>
        <p:txBody>
          <a:bodyPr/>
          <a:lstStyle/>
          <a:p>
            <a:r>
              <a:rPr lang="en-US" dirty="0"/>
              <a:t>The Competitive Analysis Matrix</a:t>
            </a:r>
          </a:p>
        </p:txBody>
      </p:sp>
      <p:sp>
        <p:nvSpPr>
          <p:cNvPr id="5" name="Title 4"/>
          <p:cNvSpPr>
            <a:spLocks noGrp="1"/>
          </p:cNvSpPr>
          <p:nvPr>
            <p:ph type="title"/>
          </p:nvPr>
        </p:nvSpPr>
        <p:spPr/>
        <p:txBody>
          <a:bodyPr/>
          <a:lstStyle/>
          <a:p>
            <a:r>
              <a:rPr lang="en-US" dirty="0"/>
              <a:t>SWOT / TOWS Analysis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41</a:t>
            </a:fld>
            <a:endParaRPr lang="en-US"/>
          </a:p>
        </p:txBody>
      </p:sp>
      <p:sp>
        <p:nvSpPr>
          <p:cNvPr id="33" name="Freeform 32"/>
          <p:cNvSpPr/>
          <p:nvPr/>
        </p:nvSpPr>
        <p:spPr>
          <a:xfrm>
            <a:off x="4338275" y="2496974"/>
            <a:ext cx="1669038" cy="1271868"/>
          </a:xfrm>
          <a:custGeom>
            <a:avLst/>
            <a:gdLst>
              <a:gd name="connsiteX0" fmla="*/ 170538 w 2522610"/>
              <a:gd name="connsiteY0" fmla="*/ 0 h 1922321"/>
              <a:gd name="connsiteX1" fmla="*/ 206777 w 2522610"/>
              <a:gd name="connsiteY1" fmla="*/ 0 h 1922321"/>
              <a:gd name="connsiteX2" fmla="*/ 206777 w 2522610"/>
              <a:gd name="connsiteY2" fmla="*/ 1033677 h 1922321"/>
              <a:gd name="connsiteX3" fmla="*/ 275548 w 2522610"/>
              <a:gd name="connsiteY3" fmla="*/ 1033677 h 1922321"/>
              <a:gd name="connsiteX4" fmla="*/ 469878 w 2522610"/>
              <a:gd name="connsiteY4" fmla="*/ 839347 h 1922321"/>
              <a:gd name="connsiteX5" fmla="*/ 469878 w 2522610"/>
              <a:gd name="connsiteY5" fmla="*/ 416718 h 1922321"/>
              <a:gd name="connsiteX6" fmla="*/ 469879 w 2522610"/>
              <a:gd name="connsiteY6" fmla="*/ 416718 h 1922321"/>
              <a:gd name="connsiteX7" fmla="*/ 469879 w 2522610"/>
              <a:gd name="connsiteY7" fmla="*/ 194229 h 1922321"/>
              <a:gd name="connsiteX8" fmla="*/ 454608 w 2522610"/>
              <a:gd name="connsiteY8" fmla="*/ 118587 h 1922321"/>
              <a:gd name="connsiteX9" fmla="*/ 417584 w 2522610"/>
              <a:gd name="connsiteY9" fmla="*/ 63674 h 1922321"/>
              <a:gd name="connsiteX10" fmla="*/ 804863 w 2522610"/>
              <a:gd name="connsiteY10" fmla="*/ 399625 h 1922321"/>
              <a:gd name="connsiteX11" fmla="*/ 625329 w 2522610"/>
              <a:gd name="connsiteY11" fmla="*/ 403568 h 1922321"/>
              <a:gd name="connsiteX12" fmla="*/ 485402 w 2522610"/>
              <a:gd name="connsiteY12" fmla="*/ 413031 h 1922321"/>
              <a:gd name="connsiteX13" fmla="*/ 485402 w 2522610"/>
              <a:gd name="connsiteY13" fmla="*/ 451309 h 1922321"/>
              <a:gd name="connsiteX14" fmla="*/ 485401 w 2522610"/>
              <a:gd name="connsiteY14" fmla="*/ 451308 h 1922321"/>
              <a:gd name="connsiteX15" fmla="*/ 485401 w 2522610"/>
              <a:gd name="connsiteY15" fmla="*/ 620547 h 1922321"/>
              <a:gd name="connsiteX16" fmla="*/ 625328 w 2522610"/>
              <a:gd name="connsiteY16" fmla="*/ 630009 h 1922321"/>
              <a:gd name="connsiteX17" fmla="*/ 982889 w 2522610"/>
              <a:gd name="connsiteY17" fmla="*/ 637861 h 1922321"/>
              <a:gd name="connsiteX18" fmla="*/ 1340449 w 2522610"/>
              <a:gd name="connsiteY18" fmla="*/ 630009 h 1922321"/>
              <a:gd name="connsiteX19" fmla="*/ 1533151 w 2522610"/>
              <a:gd name="connsiteY19" fmla="*/ 616978 h 1922321"/>
              <a:gd name="connsiteX20" fmla="*/ 1533151 w 2522610"/>
              <a:gd name="connsiteY20" fmla="*/ 416718 h 1922321"/>
              <a:gd name="connsiteX21" fmla="*/ 1548673 w 2522610"/>
              <a:gd name="connsiteY21" fmla="*/ 416718 h 1922321"/>
              <a:gd name="connsiteX22" fmla="*/ 1548673 w 2522610"/>
              <a:gd name="connsiteY22" fmla="*/ 839347 h 1922321"/>
              <a:gd name="connsiteX23" fmla="*/ 1743003 w 2522610"/>
              <a:gd name="connsiteY23" fmla="*/ 1033677 h 1922321"/>
              <a:gd name="connsiteX24" fmla="*/ 1811774 w 2522610"/>
              <a:gd name="connsiteY24" fmla="*/ 1033677 h 1922321"/>
              <a:gd name="connsiteX25" fmla="*/ 1811774 w 2522610"/>
              <a:gd name="connsiteY25" fmla="*/ 0 h 1922321"/>
              <a:gd name="connsiteX26" fmla="*/ 1849028 w 2522610"/>
              <a:gd name="connsiteY26" fmla="*/ 0 h 1922321"/>
              <a:gd name="connsiteX27" fmla="*/ 1849028 w 2522610"/>
              <a:gd name="connsiteY27" fmla="*/ 1033677 h 1922321"/>
              <a:gd name="connsiteX28" fmla="*/ 1917799 w 2522610"/>
              <a:gd name="connsiteY28" fmla="*/ 1033677 h 1922321"/>
              <a:gd name="connsiteX29" fmla="*/ 2112129 w 2522610"/>
              <a:gd name="connsiteY29" fmla="*/ 839347 h 1922321"/>
              <a:gd name="connsiteX30" fmla="*/ 2112129 w 2522610"/>
              <a:gd name="connsiteY30" fmla="*/ 194228 h 1922321"/>
              <a:gd name="connsiteX31" fmla="*/ 2096858 w 2522610"/>
              <a:gd name="connsiteY31" fmla="*/ 118586 h 1922321"/>
              <a:gd name="connsiteX32" fmla="*/ 2074824 w 2522610"/>
              <a:gd name="connsiteY32" fmla="*/ 85906 h 1922321"/>
              <a:gd name="connsiteX33" fmla="*/ 2522610 w 2522610"/>
              <a:gd name="connsiteY33" fmla="*/ 474345 h 1922321"/>
              <a:gd name="connsiteX34" fmla="*/ 2522610 w 2522610"/>
              <a:gd name="connsiteY34" fmla="*/ 1922321 h 1922321"/>
              <a:gd name="connsiteX35" fmla="*/ 1061533 w 2522610"/>
              <a:gd name="connsiteY35" fmla="*/ 1922321 h 1922321"/>
              <a:gd name="connsiteX36" fmla="*/ 0 w 2522610"/>
              <a:gd name="connsiteY36" fmla="*/ 1001476 h 1922321"/>
              <a:gd name="connsiteX37" fmla="*/ 25110 w 2522610"/>
              <a:gd name="connsiteY37" fmla="*/ 1018406 h 1922321"/>
              <a:gd name="connsiteX38" fmla="*/ 100752 w 2522610"/>
              <a:gd name="connsiteY38" fmla="*/ 1033677 h 1922321"/>
              <a:gd name="connsiteX39" fmla="*/ 169524 w 2522610"/>
              <a:gd name="connsiteY39" fmla="*/ 1033677 h 1922321"/>
              <a:gd name="connsiteX40" fmla="*/ 169524 w 2522610"/>
              <a:gd name="connsiteY40" fmla="*/ 978693 h 1922321"/>
              <a:gd name="connsiteX41" fmla="*/ 170538 w 2522610"/>
              <a:gd name="connsiteY41" fmla="*/ 978693 h 1922321"/>
              <a:gd name="connsiteX42" fmla="*/ 170538 w 2522610"/>
              <a:gd name="connsiteY42" fmla="*/ 0 h 192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522610" h="1922321">
                <a:moveTo>
                  <a:pt x="170538" y="0"/>
                </a:moveTo>
                <a:lnTo>
                  <a:pt x="206777" y="0"/>
                </a:lnTo>
                <a:lnTo>
                  <a:pt x="206777" y="1033677"/>
                </a:lnTo>
                <a:lnTo>
                  <a:pt x="275548" y="1033677"/>
                </a:lnTo>
                <a:cubicBezTo>
                  <a:pt x="382874" y="1033677"/>
                  <a:pt x="469878" y="946673"/>
                  <a:pt x="469878" y="839347"/>
                </a:cubicBezTo>
                <a:lnTo>
                  <a:pt x="469878" y="416718"/>
                </a:lnTo>
                <a:lnTo>
                  <a:pt x="469879" y="416718"/>
                </a:lnTo>
                <a:lnTo>
                  <a:pt x="469879" y="194229"/>
                </a:lnTo>
                <a:cubicBezTo>
                  <a:pt x="469879" y="167398"/>
                  <a:pt x="464441" y="141836"/>
                  <a:pt x="454608" y="118587"/>
                </a:cubicBezTo>
                <a:lnTo>
                  <a:pt x="417584" y="63674"/>
                </a:lnTo>
                <a:lnTo>
                  <a:pt x="804863" y="399625"/>
                </a:lnTo>
                <a:lnTo>
                  <a:pt x="625329" y="403568"/>
                </a:lnTo>
                <a:lnTo>
                  <a:pt x="485402" y="413031"/>
                </a:lnTo>
                <a:lnTo>
                  <a:pt x="485402" y="451309"/>
                </a:lnTo>
                <a:lnTo>
                  <a:pt x="485401" y="451308"/>
                </a:lnTo>
                <a:lnTo>
                  <a:pt x="485401" y="620547"/>
                </a:lnTo>
                <a:lnTo>
                  <a:pt x="625328" y="630009"/>
                </a:lnTo>
                <a:cubicBezTo>
                  <a:pt x="740823" y="635157"/>
                  <a:pt x="860406" y="637861"/>
                  <a:pt x="982889" y="637861"/>
                </a:cubicBezTo>
                <a:cubicBezTo>
                  <a:pt x="1105370" y="637861"/>
                  <a:pt x="1224954" y="635157"/>
                  <a:pt x="1340449" y="630009"/>
                </a:cubicBezTo>
                <a:lnTo>
                  <a:pt x="1533151" y="616978"/>
                </a:lnTo>
                <a:lnTo>
                  <a:pt x="1533151" y="416718"/>
                </a:lnTo>
                <a:lnTo>
                  <a:pt x="1548673" y="416718"/>
                </a:lnTo>
                <a:lnTo>
                  <a:pt x="1548673" y="839347"/>
                </a:lnTo>
                <a:cubicBezTo>
                  <a:pt x="1548673" y="946673"/>
                  <a:pt x="1635677" y="1033677"/>
                  <a:pt x="1743003" y="1033677"/>
                </a:cubicBezTo>
                <a:lnTo>
                  <a:pt x="1811774" y="1033677"/>
                </a:lnTo>
                <a:lnTo>
                  <a:pt x="1811774" y="0"/>
                </a:lnTo>
                <a:lnTo>
                  <a:pt x="1849028" y="0"/>
                </a:lnTo>
                <a:lnTo>
                  <a:pt x="1849028" y="1033677"/>
                </a:lnTo>
                <a:lnTo>
                  <a:pt x="1917799" y="1033677"/>
                </a:lnTo>
                <a:cubicBezTo>
                  <a:pt x="2025125" y="1033677"/>
                  <a:pt x="2112129" y="946673"/>
                  <a:pt x="2112129" y="839347"/>
                </a:cubicBezTo>
                <a:lnTo>
                  <a:pt x="2112129" y="194228"/>
                </a:lnTo>
                <a:cubicBezTo>
                  <a:pt x="2112129" y="167397"/>
                  <a:pt x="2106691" y="141835"/>
                  <a:pt x="2096858" y="118586"/>
                </a:cubicBezTo>
                <a:lnTo>
                  <a:pt x="2074824" y="85906"/>
                </a:lnTo>
                <a:lnTo>
                  <a:pt x="2522610" y="474345"/>
                </a:lnTo>
                <a:lnTo>
                  <a:pt x="2522610" y="1922321"/>
                </a:lnTo>
                <a:lnTo>
                  <a:pt x="1061533" y="1922321"/>
                </a:lnTo>
                <a:lnTo>
                  <a:pt x="0" y="1001476"/>
                </a:lnTo>
                <a:lnTo>
                  <a:pt x="25110" y="1018406"/>
                </a:lnTo>
                <a:cubicBezTo>
                  <a:pt x="48359" y="1028239"/>
                  <a:pt x="73921" y="1033677"/>
                  <a:pt x="100752" y="1033677"/>
                </a:cubicBezTo>
                <a:lnTo>
                  <a:pt x="169524" y="1033677"/>
                </a:lnTo>
                <a:lnTo>
                  <a:pt x="169524" y="978693"/>
                </a:lnTo>
                <a:lnTo>
                  <a:pt x="170538" y="978693"/>
                </a:lnTo>
                <a:lnTo>
                  <a:pt x="170538"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0"/>
          <p:cNvSpPr/>
          <p:nvPr/>
        </p:nvSpPr>
        <p:spPr>
          <a:xfrm>
            <a:off x="6632625" y="4659605"/>
            <a:ext cx="1553394" cy="1289675"/>
          </a:xfrm>
          <a:custGeom>
            <a:avLst/>
            <a:gdLst>
              <a:gd name="connsiteX0" fmla="*/ 973156 w 2347825"/>
              <a:gd name="connsiteY0" fmla="*/ 0 h 1949235"/>
              <a:gd name="connsiteX1" fmla="*/ 2347825 w 2347825"/>
              <a:gd name="connsiteY1" fmla="*/ 1192480 h 1949235"/>
              <a:gd name="connsiteX2" fmla="*/ 2347825 w 2347825"/>
              <a:gd name="connsiteY2" fmla="*/ 1949235 h 1949235"/>
              <a:gd name="connsiteX3" fmla="*/ 941247 w 2347825"/>
              <a:gd name="connsiteY3" fmla="*/ 1949235 h 1949235"/>
              <a:gd name="connsiteX4" fmla="*/ 0 w 2347825"/>
              <a:gd name="connsiteY4" fmla="*/ 1132735 h 1949235"/>
              <a:gd name="connsiteX5" fmla="*/ 2167 w 2347825"/>
              <a:gd name="connsiteY5" fmla="*/ 1134229 h 1949235"/>
              <a:gd name="connsiteX6" fmla="*/ 144083 w 2347825"/>
              <a:gd name="connsiteY6" fmla="*/ 1174655 h 1949235"/>
              <a:gd name="connsiteX7" fmla="*/ 371563 w 2347825"/>
              <a:gd name="connsiteY7" fmla="*/ 1066126 h 1949235"/>
              <a:gd name="connsiteX8" fmla="*/ 374219 w 2347825"/>
              <a:gd name="connsiteY8" fmla="*/ 1063085 h 1949235"/>
              <a:gd name="connsiteX9" fmla="*/ 376878 w 2347825"/>
              <a:gd name="connsiteY9" fmla="*/ 1066126 h 1949235"/>
              <a:gd name="connsiteX10" fmla="*/ 604358 w 2347825"/>
              <a:gd name="connsiteY10" fmla="*/ 1174655 h 1949235"/>
              <a:gd name="connsiteX11" fmla="*/ 831837 w 2347825"/>
              <a:gd name="connsiteY11" fmla="*/ 1066126 h 1949235"/>
              <a:gd name="connsiteX12" fmla="*/ 834495 w 2347825"/>
              <a:gd name="connsiteY12" fmla="*/ 1063085 h 1949235"/>
              <a:gd name="connsiteX13" fmla="*/ 837151 w 2347825"/>
              <a:gd name="connsiteY13" fmla="*/ 1066126 h 1949235"/>
              <a:gd name="connsiteX14" fmla="*/ 1064633 w 2347825"/>
              <a:gd name="connsiteY14" fmla="*/ 1174655 h 1949235"/>
              <a:gd name="connsiteX15" fmla="*/ 1292112 w 2347825"/>
              <a:gd name="connsiteY15" fmla="*/ 1066126 h 1949235"/>
              <a:gd name="connsiteX16" fmla="*/ 1294770 w 2347825"/>
              <a:gd name="connsiteY16" fmla="*/ 1063084 h 1949235"/>
              <a:gd name="connsiteX17" fmla="*/ 1297426 w 2347825"/>
              <a:gd name="connsiteY17" fmla="*/ 1066126 h 1949235"/>
              <a:gd name="connsiteX18" fmla="*/ 1524906 w 2347825"/>
              <a:gd name="connsiteY18" fmla="*/ 1174655 h 1949235"/>
              <a:gd name="connsiteX19" fmla="*/ 1862366 w 2347825"/>
              <a:gd name="connsiteY19" fmla="*/ 911287 h 1949235"/>
              <a:gd name="connsiteX20" fmla="*/ 1868250 w 2347825"/>
              <a:gd name="connsiteY20" fmla="*/ 899086 h 1949235"/>
              <a:gd name="connsiteX21" fmla="*/ 1779952 w 2347825"/>
              <a:gd name="connsiteY21" fmla="*/ 899086 h 1949235"/>
              <a:gd name="connsiteX22" fmla="*/ 1762456 w 2347825"/>
              <a:gd name="connsiteY22" fmla="*/ 921931 h 1949235"/>
              <a:gd name="connsiteX23" fmla="*/ 1524907 w 2347825"/>
              <a:gd name="connsiteY23" fmla="*/ 1041066 h 1949235"/>
              <a:gd name="connsiteX24" fmla="*/ 1297427 w 2347825"/>
              <a:gd name="connsiteY24" fmla="*/ 932538 h 1949235"/>
              <a:gd name="connsiteX25" fmla="*/ 1294770 w 2347825"/>
              <a:gd name="connsiteY25" fmla="*/ 929494 h 1949235"/>
              <a:gd name="connsiteX26" fmla="*/ 1292113 w 2347825"/>
              <a:gd name="connsiteY26" fmla="*/ 932538 h 1949235"/>
              <a:gd name="connsiteX27" fmla="*/ 1064633 w 2347825"/>
              <a:gd name="connsiteY27" fmla="*/ 1041065 h 1949235"/>
              <a:gd name="connsiteX28" fmla="*/ 837152 w 2347825"/>
              <a:gd name="connsiteY28" fmla="*/ 932538 h 1949235"/>
              <a:gd name="connsiteX29" fmla="*/ 834495 w 2347825"/>
              <a:gd name="connsiteY29" fmla="*/ 929494 h 1949235"/>
              <a:gd name="connsiteX30" fmla="*/ 831838 w 2347825"/>
              <a:gd name="connsiteY30" fmla="*/ 932538 h 1949235"/>
              <a:gd name="connsiteX31" fmla="*/ 604358 w 2347825"/>
              <a:gd name="connsiteY31" fmla="*/ 1041065 h 1949235"/>
              <a:gd name="connsiteX32" fmla="*/ 376878 w 2347825"/>
              <a:gd name="connsiteY32" fmla="*/ 932537 h 1949235"/>
              <a:gd name="connsiteX33" fmla="*/ 374220 w 2347825"/>
              <a:gd name="connsiteY33" fmla="*/ 929495 h 1949235"/>
              <a:gd name="connsiteX34" fmla="*/ 371562 w 2347825"/>
              <a:gd name="connsiteY34" fmla="*/ 932537 h 1949235"/>
              <a:gd name="connsiteX35" fmla="*/ 319074 w 2347825"/>
              <a:gd name="connsiteY35" fmla="*/ 978694 h 1949235"/>
              <a:gd name="connsiteX36" fmla="*/ 311353 w 2347825"/>
              <a:gd name="connsiteY36" fmla="*/ 983414 h 1949235"/>
              <a:gd name="connsiteX37" fmla="*/ 238451 w 2347825"/>
              <a:gd name="connsiteY37" fmla="*/ 920174 h 1949235"/>
              <a:gd name="connsiteX38" fmla="*/ 238921 w 2347825"/>
              <a:gd name="connsiteY38" fmla="*/ 919633 h 1949235"/>
              <a:gd name="connsiteX39" fmla="*/ 263353 w 2347825"/>
              <a:gd name="connsiteY39" fmla="*/ 910823 h 1949235"/>
              <a:gd name="connsiteX40" fmla="*/ 371564 w 2347825"/>
              <a:gd name="connsiteY40" fmla="*/ 830604 h 1949235"/>
              <a:gd name="connsiteX41" fmla="*/ 374220 w 2347825"/>
              <a:gd name="connsiteY41" fmla="*/ 827563 h 1949235"/>
              <a:gd name="connsiteX42" fmla="*/ 376878 w 2347825"/>
              <a:gd name="connsiteY42" fmla="*/ 830604 h 1949235"/>
              <a:gd name="connsiteX43" fmla="*/ 604358 w 2347825"/>
              <a:gd name="connsiteY43" fmla="*/ 939132 h 1949235"/>
              <a:gd name="connsiteX44" fmla="*/ 831839 w 2347825"/>
              <a:gd name="connsiteY44" fmla="*/ 830604 h 1949235"/>
              <a:gd name="connsiteX45" fmla="*/ 834496 w 2347825"/>
              <a:gd name="connsiteY45" fmla="*/ 827562 h 1949235"/>
              <a:gd name="connsiteX46" fmla="*/ 837153 w 2347825"/>
              <a:gd name="connsiteY46" fmla="*/ 830604 h 1949235"/>
              <a:gd name="connsiteX47" fmla="*/ 1064633 w 2347825"/>
              <a:gd name="connsiteY47" fmla="*/ 939132 h 1949235"/>
              <a:gd name="connsiteX48" fmla="*/ 1292114 w 2347825"/>
              <a:gd name="connsiteY48" fmla="*/ 830604 h 1949235"/>
              <a:gd name="connsiteX49" fmla="*/ 1294771 w 2347825"/>
              <a:gd name="connsiteY49" fmla="*/ 827562 h 1949235"/>
              <a:gd name="connsiteX50" fmla="*/ 1297428 w 2347825"/>
              <a:gd name="connsiteY50" fmla="*/ 830604 h 1949235"/>
              <a:gd name="connsiteX51" fmla="*/ 1405638 w 2347825"/>
              <a:gd name="connsiteY51" fmla="*/ 910823 h 1949235"/>
              <a:gd name="connsiteX52" fmla="*/ 1426613 w 2347825"/>
              <a:gd name="connsiteY52" fmla="*/ 918385 h 1949235"/>
              <a:gd name="connsiteX53" fmla="*/ 1421397 w 2347825"/>
              <a:gd name="connsiteY53" fmla="*/ 879077 h 1949235"/>
              <a:gd name="connsiteX54" fmla="*/ 1169479 w 2347825"/>
              <a:gd name="connsiteY54" fmla="*/ 249126 h 1949235"/>
              <a:gd name="connsiteX55" fmla="*/ 1064819 w 2347825"/>
              <a:gd name="connsiteY55" fmla="*/ 103640 h 1949235"/>
              <a:gd name="connsiteX56" fmla="*/ 973156 w 2347825"/>
              <a:gd name="connsiteY56" fmla="*/ 0 h 194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347825" h="1949235">
                <a:moveTo>
                  <a:pt x="973156" y="0"/>
                </a:moveTo>
                <a:lnTo>
                  <a:pt x="2347825" y="1192480"/>
                </a:lnTo>
                <a:lnTo>
                  <a:pt x="2347825" y="1949235"/>
                </a:lnTo>
                <a:lnTo>
                  <a:pt x="941247" y="1949235"/>
                </a:lnTo>
                <a:lnTo>
                  <a:pt x="0" y="1132735"/>
                </a:lnTo>
                <a:lnTo>
                  <a:pt x="2167" y="1134229"/>
                </a:lnTo>
                <a:cubicBezTo>
                  <a:pt x="46997" y="1160501"/>
                  <a:pt x="94663" y="1174655"/>
                  <a:pt x="144083" y="1174655"/>
                </a:cubicBezTo>
                <a:cubicBezTo>
                  <a:pt x="226448" y="1174655"/>
                  <a:pt x="303941" y="1135339"/>
                  <a:pt x="371563" y="1066126"/>
                </a:cubicBezTo>
                <a:lnTo>
                  <a:pt x="374219" y="1063085"/>
                </a:lnTo>
                <a:lnTo>
                  <a:pt x="376878" y="1066126"/>
                </a:lnTo>
                <a:cubicBezTo>
                  <a:pt x="444499" y="1135340"/>
                  <a:pt x="521991" y="1174655"/>
                  <a:pt x="604358" y="1174655"/>
                </a:cubicBezTo>
                <a:cubicBezTo>
                  <a:pt x="686723" y="1174655"/>
                  <a:pt x="764217" y="1135340"/>
                  <a:pt x="831837" y="1066126"/>
                </a:cubicBezTo>
                <a:lnTo>
                  <a:pt x="834495" y="1063085"/>
                </a:lnTo>
                <a:lnTo>
                  <a:pt x="837151" y="1066126"/>
                </a:lnTo>
                <a:cubicBezTo>
                  <a:pt x="904773" y="1135340"/>
                  <a:pt x="982266" y="1174655"/>
                  <a:pt x="1064633" y="1174655"/>
                </a:cubicBezTo>
                <a:cubicBezTo>
                  <a:pt x="1146998" y="1174655"/>
                  <a:pt x="1224492" y="1135340"/>
                  <a:pt x="1292112" y="1066126"/>
                </a:cubicBezTo>
                <a:lnTo>
                  <a:pt x="1294770" y="1063084"/>
                </a:lnTo>
                <a:lnTo>
                  <a:pt x="1297426" y="1066126"/>
                </a:lnTo>
                <a:cubicBezTo>
                  <a:pt x="1365048" y="1135339"/>
                  <a:pt x="1442541" y="1174655"/>
                  <a:pt x="1524906" y="1174655"/>
                </a:cubicBezTo>
                <a:cubicBezTo>
                  <a:pt x="1656694" y="1174655"/>
                  <a:pt x="1776003" y="1074009"/>
                  <a:pt x="1862366" y="911287"/>
                </a:cubicBezTo>
                <a:lnTo>
                  <a:pt x="1868250" y="899086"/>
                </a:lnTo>
                <a:lnTo>
                  <a:pt x="1779952" y="899086"/>
                </a:lnTo>
                <a:lnTo>
                  <a:pt x="1762456" y="921931"/>
                </a:lnTo>
                <a:cubicBezTo>
                  <a:pt x="1692503" y="997720"/>
                  <a:pt x="1611392" y="1041065"/>
                  <a:pt x="1524907" y="1041066"/>
                </a:cubicBezTo>
                <a:cubicBezTo>
                  <a:pt x="1442541" y="1041065"/>
                  <a:pt x="1365048" y="1001750"/>
                  <a:pt x="1297427" y="932538"/>
                </a:cubicBezTo>
                <a:lnTo>
                  <a:pt x="1294770" y="929494"/>
                </a:lnTo>
                <a:lnTo>
                  <a:pt x="1292113" y="932538"/>
                </a:lnTo>
                <a:cubicBezTo>
                  <a:pt x="1224492" y="1001750"/>
                  <a:pt x="1146999" y="1041066"/>
                  <a:pt x="1064633" y="1041065"/>
                </a:cubicBezTo>
                <a:cubicBezTo>
                  <a:pt x="982266" y="1041065"/>
                  <a:pt x="904773" y="1001750"/>
                  <a:pt x="837152" y="932538"/>
                </a:cubicBezTo>
                <a:lnTo>
                  <a:pt x="834495" y="929494"/>
                </a:lnTo>
                <a:lnTo>
                  <a:pt x="831838" y="932538"/>
                </a:lnTo>
                <a:cubicBezTo>
                  <a:pt x="764217" y="1001750"/>
                  <a:pt x="686724" y="1041066"/>
                  <a:pt x="604358" y="1041065"/>
                </a:cubicBezTo>
                <a:cubicBezTo>
                  <a:pt x="521991" y="1041065"/>
                  <a:pt x="444498" y="1001751"/>
                  <a:pt x="376878" y="932537"/>
                </a:cubicBezTo>
                <a:lnTo>
                  <a:pt x="374220" y="929495"/>
                </a:lnTo>
                <a:lnTo>
                  <a:pt x="371562" y="932537"/>
                </a:lnTo>
                <a:cubicBezTo>
                  <a:pt x="354657" y="949840"/>
                  <a:pt x="337136" y="965275"/>
                  <a:pt x="319074" y="978694"/>
                </a:cubicBezTo>
                <a:lnTo>
                  <a:pt x="311353" y="983414"/>
                </a:lnTo>
                <a:lnTo>
                  <a:pt x="238451" y="920174"/>
                </a:lnTo>
                <a:lnTo>
                  <a:pt x="238921" y="919633"/>
                </a:lnTo>
                <a:lnTo>
                  <a:pt x="263353" y="910823"/>
                </a:lnTo>
                <a:cubicBezTo>
                  <a:pt x="301475" y="892344"/>
                  <a:pt x="337753" y="865212"/>
                  <a:pt x="371564" y="830604"/>
                </a:cubicBezTo>
                <a:lnTo>
                  <a:pt x="374220" y="827563"/>
                </a:lnTo>
                <a:lnTo>
                  <a:pt x="376878" y="830604"/>
                </a:lnTo>
                <a:cubicBezTo>
                  <a:pt x="444500" y="899818"/>
                  <a:pt x="521992" y="939132"/>
                  <a:pt x="604358" y="939132"/>
                </a:cubicBezTo>
                <a:cubicBezTo>
                  <a:pt x="686724" y="939132"/>
                  <a:pt x="764217" y="899818"/>
                  <a:pt x="831839" y="830604"/>
                </a:cubicBezTo>
                <a:lnTo>
                  <a:pt x="834496" y="827562"/>
                </a:lnTo>
                <a:lnTo>
                  <a:pt x="837153" y="830604"/>
                </a:lnTo>
                <a:cubicBezTo>
                  <a:pt x="904773" y="899818"/>
                  <a:pt x="982267" y="939133"/>
                  <a:pt x="1064633" y="939132"/>
                </a:cubicBezTo>
                <a:cubicBezTo>
                  <a:pt x="1146999" y="939132"/>
                  <a:pt x="1224492" y="899817"/>
                  <a:pt x="1292114" y="830604"/>
                </a:cubicBezTo>
                <a:lnTo>
                  <a:pt x="1294771" y="827562"/>
                </a:lnTo>
                <a:lnTo>
                  <a:pt x="1297428" y="830604"/>
                </a:lnTo>
                <a:cubicBezTo>
                  <a:pt x="1331239" y="865211"/>
                  <a:pt x="1367516" y="892344"/>
                  <a:pt x="1405638" y="910823"/>
                </a:cubicBezTo>
                <a:lnTo>
                  <a:pt x="1426613" y="918385"/>
                </a:lnTo>
                <a:lnTo>
                  <a:pt x="1421397" y="879077"/>
                </a:lnTo>
                <a:cubicBezTo>
                  <a:pt x="1386171" y="672690"/>
                  <a:pt x="1302083" y="454027"/>
                  <a:pt x="1169479" y="249126"/>
                </a:cubicBezTo>
                <a:cubicBezTo>
                  <a:pt x="1136329" y="197901"/>
                  <a:pt x="1101323" y="149355"/>
                  <a:pt x="1064819" y="103640"/>
                </a:cubicBezTo>
                <a:lnTo>
                  <a:pt x="973156"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reeform 48"/>
          <p:cNvSpPr/>
          <p:nvPr/>
        </p:nvSpPr>
        <p:spPr>
          <a:xfrm>
            <a:off x="6482382" y="2506994"/>
            <a:ext cx="1703637" cy="1261848"/>
          </a:xfrm>
          <a:custGeom>
            <a:avLst/>
            <a:gdLst>
              <a:gd name="connsiteX0" fmla="*/ 111458 w 2574905"/>
              <a:gd name="connsiteY0" fmla="*/ 291 h 1907177"/>
              <a:gd name="connsiteX1" fmla="*/ 177914 w 2574905"/>
              <a:gd name="connsiteY1" fmla="*/ 15650 h 1907177"/>
              <a:gd name="connsiteX2" fmla="*/ 338916 w 2574905"/>
              <a:gd name="connsiteY2" fmla="*/ 108605 h 1907177"/>
              <a:gd name="connsiteX3" fmla="*/ 338917 w 2574905"/>
              <a:gd name="connsiteY3" fmla="*/ 108603 h 1907177"/>
              <a:gd name="connsiteX4" fmla="*/ 350570 w 2574905"/>
              <a:gd name="connsiteY4" fmla="*/ 115332 h 1907177"/>
              <a:gd name="connsiteX5" fmla="*/ 385315 w 2574905"/>
              <a:gd name="connsiteY5" fmla="*/ 145978 h 1907177"/>
              <a:gd name="connsiteX6" fmla="*/ 399928 w 2574905"/>
              <a:gd name="connsiteY6" fmla="*/ 175925 h 1907177"/>
              <a:gd name="connsiteX7" fmla="*/ 524463 w 2574905"/>
              <a:gd name="connsiteY7" fmla="*/ 247827 h 1907177"/>
              <a:gd name="connsiteX8" fmla="*/ 524464 w 2574905"/>
              <a:gd name="connsiteY8" fmla="*/ 247827 h 1907177"/>
              <a:gd name="connsiteX9" fmla="*/ 536427 w 2574905"/>
              <a:gd name="connsiteY9" fmla="*/ 254735 h 1907177"/>
              <a:gd name="connsiteX10" fmla="*/ 540217 w 2574905"/>
              <a:gd name="connsiteY10" fmla="*/ 243464 h 1907177"/>
              <a:gd name="connsiteX11" fmla="*/ 520025 w 2574905"/>
              <a:gd name="connsiteY11" fmla="*/ 122422 h 1907177"/>
              <a:gd name="connsiteX12" fmla="*/ 495814 w 2574905"/>
              <a:gd name="connsiteY12" fmla="*/ 86963 h 1907177"/>
              <a:gd name="connsiteX13" fmla="*/ 790798 w 2574905"/>
              <a:gd name="connsiteY13" fmla="*/ 342851 h 1907177"/>
              <a:gd name="connsiteX14" fmla="*/ 750582 w 2574905"/>
              <a:gd name="connsiteY14" fmla="*/ 364918 h 1907177"/>
              <a:gd name="connsiteX15" fmla="*/ 742716 w 2574905"/>
              <a:gd name="connsiteY15" fmla="*/ 373837 h 1907177"/>
              <a:gd name="connsiteX16" fmla="*/ 753060 w 2574905"/>
              <a:gd name="connsiteY16" fmla="*/ 379809 h 1907177"/>
              <a:gd name="connsiteX17" fmla="*/ 753060 w 2574905"/>
              <a:gd name="connsiteY17" fmla="*/ 379807 h 1907177"/>
              <a:gd name="connsiteX18" fmla="*/ 879215 w 2574905"/>
              <a:gd name="connsiteY18" fmla="*/ 452643 h 1907177"/>
              <a:gd name="connsiteX19" fmla="*/ 912459 w 2574905"/>
              <a:gd name="connsiteY19" fmla="*/ 450325 h 1907177"/>
              <a:gd name="connsiteX20" fmla="*/ 945074 w 2574905"/>
              <a:gd name="connsiteY20" fmla="*/ 461291 h 1907177"/>
              <a:gd name="connsiteX21" fmla="*/ 956375 w 2574905"/>
              <a:gd name="connsiteY21" fmla="*/ 465091 h 1907177"/>
              <a:gd name="connsiteX22" fmla="*/ 989646 w 2574905"/>
              <a:gd name="connsiteY22" fmla="*/ 484301 h 1907177"/>
              <a:gd name="connsiteX23" fmla="*/ 994279 w 2574905"/>
              <a:gd name="connsiteY23" fmla="*/ 460486 h 1907177"/>
              <a:gd name="connsiteX24" fmla="*/ 1013802 w 2574905"/>
              <a:gd name="connsiteY24" fmla="*/ 431086 h 1907177"/>
              <a:gd name="connsiteX25" fmla="*/ 1013803 w 2574905"/>
              <a:gd name="connsiteY25" fmla="*/ 431086 h 1907177"/>
              <a:gd name="connsiteX26" fmla="*/ 1053510 w 2574905"/>
              <a:gd name="connsiteY26" fmla="*/ 391379 h 1907177"/>
              <a:gd name="connsiteX27" fmla="*/ 1188114 w 2574905"/>
              <a:gd name="connsiteY27" fmla="*/ 508143 h 1907177"/>
              <a:gd name="connsiteX28" fmla="*/ 1159189 w 2574905"/>
              <a:gd name="connsiteY28" fmla="*/ 537066 h 1907177"/>
              <a:gd name="connsiteX29" fmla="*/ 1139486 w 2574905"/>
              <a:gd name="connsiteY29" fmla="*/ 556770 h 1907177"/>
              <a:gd name="connsiteX30" fmla="*/ 1128177 w 2574905"/>
              <a:gd name="connsiteY30" fmla="*/ 564282 h 1907177"/>
              <a:gd name="connsiteX31" fmla="*/ 1129029 w 2574905"/>
              <a:gd name="connsiteY31" fmla="*/ 564774 h 1907177"/>
              <a:gd name="connsiteX32" fmla="*/ 1156452 w 2574905"/>
              <a:gd name="connsiteY32" fmla="*/ 586663 h 1907177"/>
              <a:gd name="connsiteX33" fmla="*/ 1160280 w 2574905"/>
              <a:gd name="connsiteY33" fmla="*/ 592268 h 1907177"/>
              <a:gd name="connsiteX34" fmla="*/ 1236608 w 2574905"/>
              <a:gd name="connsiteY34" fmla="*/ 592269 h 1907177"/>
              <a:gd name="connsiteX35" fmla="*/ 1285489 w 2574905"/>
              <a:gd name="connsiteY35" fmla="*/ 592268 h 1907177"/>
              <a:gd name="connsiteX36" fmla="*/ 1285491 w 2574905"/>
              <a:gd name="connsiteY36" fmla="*/ 592269 h 1907177"/>
              <a:gd name="connsiteX37" fmla="*/ 1304005 w 2574905"/>
              <a:gd name="connsiteY37" fmla="*/ 592268 h 1907177"/>
              <a:gd name="connsiteX38" fmla="*/ 1276736 w 2574905"/>
              <a:gd name="connsiteY38" fmla="*/ 536386 h 1907177"/>
              <a:gd name="connsiteX39" fmla="*/ 1252660 w 2574905"/>
              <a:gd name="connsiteY39" fmla="*/ 510345 h 1907177"/>
              <a:gd name="connsiteX40" fmla="*/ 1382004 w 2574905"/>
              <a:gd name="connsiteY40" fmla="*/ 622546 h 1907177"/>
              <a:gd name="connsiteX41" fmla="*/ 1139157 w 2574905"/>
              <a:gd name="connsiteY41" fmla="*/ 622546 h 1907177"/>
              <a:gd name="connsiteX42" fmla="*/ 1118122 w 2574905"/>
              <a:gd name="connsiteY42" fmla="*/ 626794 h 1907177"/>
              <a:gd name="connsiteX43" fmla="*/ 1118123 w 2574905"/>
              <a:gd name="connsiteY43" fmla="*/ 626795 h 1907177"/>
              <a:gd name="connsiteX44" fmla="*/ 1116349 w 2574905"/>
              <a:gd name="connsiteY44" fmla="*/ 627152 h 1907177"/>
              <a:gd name="connsiteX45" fmla="*/ 1095979 w 2574905"/>
              <a:gd name="connsiteY45" fmla="*/ 643928 h 1907177"/>
              <a:gd name="connsiteX46" fmla="*/ 1090219 w 2574905"/>
              <a:gd name="connsiteY46" fmla="*/ 657830 h 1907177"/>
              <a:gd name="connsiteX47" fmla="*/ 1080563 w 2574905"/>
              <a:gd name="connsiteY47" fmla="*/ 681141 h 1907177"/>
              <a:gd name="connsiteX48" fmla="*/ 1139160 w 2574905"/>
              <a:gd name="connsiteY48" fmla="*/ 739736 h 1907177"/>
              <a:gd name="connsiteX49" fmla="*/ 1455090 w 2574905"/>
              <a:gd name="connsiteY49" fmla="*/ 739736 h 1907177"/>
              <a:gd name="connsiteX50" fmla="*/ 1776048 w 2574905"/>
              <a:gd name="connsiteY50" fmla="*/ 739736 h 1907177"/>
              <a:gd name="connsiteX51" fmla="*/ 1834644 w 2574905"/>
              <a:gd name="connsiteY51" fmla="*/ 681141 h 1907177"/>
              <a:gd name="connsiteX52" fmla="*/ 1776047 w 2574905"/>
              <a:gd name="connsiteY52" fmla="*/ 622546 h 1907177"/>
              <a:gd name="connsiteX53" fmla="*/ 1605741 w 2574905"/>
              <a:gd name="connsiteY53" fmla="*/ 622546 h 1907177"/>
              <a:gd name="connsiteX54" fmla="*/ 1605742 w 2574905"/>
              <a:gd name="connsiteY54" fmla="*/ 622545 h 1907177"/>
              <a:gd name="connsiteX55" fmla="*/ 1515457 w 2574905"/>
              <a:gd name="connsiteY55" fmla="*/ 622545 h 1907177"/>
              <a:gd name="connsiteX56" fmla="*/ 1515458 w 2574905"/>
              <a:gd name="connsiteY56" fmla="*/ 622546 h 1907177"/>
              <a:gd name="connsiteX57" fmla="*/ 1425667 w 2574905"/>
              <a:gd name="connsiteY57" fmla="*/ 622547 h 1907177"/>
              <a:gd name="connsiteX58" fmla="*/ 1047572 w 2574905"/>
              <a:gd name="connsiteY58" fmla="*/ 294562 h 1907177"/>
              <a:gd name="connsiteX59" fmla="*/ 1064212 w 2574905"/>
              <a:gd name="connsiteY59" fmla="*/ 282622 h 1907177"/>
              <a:gd name="connsiteX60" fmla="*/ 1000543 w 2574905"/>
              <a:gd name="connsiteY60" fmla="*/ 175875 h 1907177"/>
              <a:gd name="connsiteX61" fmla="*/ 1085687 w 2574905"/>
              <a:gd name="connsiteY61" fmla="*/ 249735 h 1907177"/>
              <a:gd name="connsiteX62" fmla="*/ 1104000 w 2574905"/>
              <a:gd name="connsiteY62" fmla="*/ 300469 h 1907177"/>
              <a:gd name="connsiteX63" fmla="*/ 1124739 w 2574905"/>
              <a:gd name="connsiteY63" fmla="*/ 294912 h 1907177"/>
              <a:gd name="connsiteX64" fmla="*/ 1124738 w 2574905"/>
              <a:gd name="connsiteY64" fmla="*/ 294911 h 1907177"/>
              <a:gd name="connsiteX65" fmla="*/ 1147172 w 2574905"/>
              <a:gd name="connsiteY65" fmla="*/ 288900 h 1907177"/>
              <a:gd name="connsiteX66" fmla="*/ 1100749 w 2574905"/>
              <a:gd name="connsiteY66" fmla="*/ 29670 h 1907177"/>
              <a:gd name="connsiteX67" fmla="*/ 1369533 w 2574905"/>
              <a:gd name="connsiteY67" fmla="*/ 262832 h 1907177"/>
              <a:gd name="connsiteX68" fmla="*/ 1253303 w 2574905"/>
              <a:gd name="connsiteY68" fmla="*/ 343807 h 1907177"/>
              <a:gd name="connsiteX69" fmla="*/ 1275730 w 2574905"/>
              <a:gd name="connsiteY69" fmla="*/ 382651 h 1907177"/>
              <a:gd name="connsiteX70" fmla="*/ 1426246 w 2574905"/>
              <a:gd name="connsiteY70" fmla="*/ 312030 h 1907177"/>
              <a:gd name="connsiteX71" fmla="*/ 1515170 w 2574905"/>
              <a:gd name="connsiteY71" fmla="*/ 270306 h 1907177"/>
              <a:gd name="connsiteX72" fmla="*/ 1475980 w 2574905"/>
              <a:gd name="connsiteY72" fmla="*/ 202428 h 1907177"/>
              <a:gd name="connsiteX73" fmla="*/ 1762890 w 2574905"/>
              <a:gd name="connsiteY73" fmla="*/ 451312 h 1907177"/>
              <a:gd name="connsiteX74" fmla="*/ 1713420 w 2574905"/>
              <a:gd name="connsiteY74" fmla="*/ 458791 h 1907177"/>
              <a:gd name="connsiteX75" fmla="*/ 1611304 w 2574905"/>
              <a:gd name="connsiteY75" fmla="*/ 527463 h 1907177"/>
              <a:gd name="connsiteX76" fmla="*/ 1605206 w 2574905"/>
              <a:gd name="connsiteY76" fmla="*/ 537512 h 1907177"/>
              <a:gd name="connsiteX77" fmla="*/ 1579057 w 2574905"/>
              <a:gd name="connsiteY77" fmla="*/ 580613 h 1907177"/>
              <a:gd name="connsiteX78" fmla="*/ 1576703 w 2574905"/>
              <a:gd name="connsiteY78" fmla="*/ 592268 h 1907177"/>
              <a:gd name="connsiteX79" fmla="*/ 1734318 w 2574905"/>
              <a:gd name="connsiteY79" fmla="*/ 592269 h 1907177"/>
              <a:gd name="connsiteX80" fmla="*/ 1742749 w 2574905"/>
              <a:gd name="connsiteY80" fmla="*/ 586585 h 1907177"/>
              <a:gd name="connsiteX81" fmla="*/ 1742749 w 2574905"/>
              <a:gd name="connsiteY81" fmla="*/ 586586 h 1907177"/>
              <a:gd name="connsiteX82" fmla="*/ 1761951 w 2574905"/>
              <a:gd name="connsiteY82" fmla="*/ 573639 h 1907177"/>
              <a:gd name="connsiteX83" fmla="*/ 1807364 w 2574905"/>
              <a:gd name="connsiteY83" fmla="*/ 564471 h 1907177"/>
              <a:gd name="connsiteX84" fmla="*/ 2006729 w 2574905"/>
              <a:gd name="connsiteY84" fmla="*/ 564471 h 1907177"/>
              <a:gd name="connsiteX85" fmla="*/ 2114229 w 2574905"/>
              <a:gd name="connsiteY85" fmla="*/ 635730 h 1907177"/>
              <a:gd name="connsiteX86" fmla="*/ 2123398 w 2574905"/>
              <a:gd name="connsiteY86" fmla="*/ 681142 h 1907177"/>
              <a:gd name="connsiteX87" fmla="*/ 2114230 w 2574905"/>
              <a:gd name="connsiteY87" fmla="*/ 726554 h 1907177"/>
              <a:gd name="connsiteX88" fmla="*/ 2006729 w 2574905"/>
              <a:gd name="connsiteY88" fmla="*/ 797811 h 1907177"/>
              <a:gd name="connsiteX89" fmla="*/ 1807363 w 2574905"/>
              <a:gd name="connsiteY89" fmla="*/ 797811 h 1907177"/>
              <a:gd name="connsiteX90" fmla="*/ 1761951 w 2574905"/>
              <a:gd name="connsiteY90" fmla="*/ 788643 h 1907177"/>
              <a:gd name="connsiteX91" fmla="*/ 1734321 w 2574905"/>
              <a:gd name="connsiteY91" fmla="*/ 770014 h 1907177"/>
              <a:gd name="connsiteX92" fmla="*/ 1576704 w 2574905"/>
              <a:gd name="connsiteY92" fmla="*/ 770014 h 1907177"/>
              <a:gd name="connsiteX93" fmla="*/ 1579058 w 2574905"/>
              <a:gd name="connsiteY93" fmla="*/ 781671 h 1907177"/>
              <a:gd name="connsiteX94" fmla="*/ 1777446 w 2574905"/>
              <a:gd name="connsiteY94" fmla="*/ 913171 h 1907177"/>
              <a:gd name="connsiteX95" fmla="*/ 2036645 w 2574905"/>
              <a:gd name="connsiteY95" fmla="*/ 913172 h 1907177"/>
              <a:gd name="connsiteX96" fmla="*/ 2251955 w 2574905"/>
              <a:gd name="connsiteY96" fmla="*/ 697862 h 1907177"/>
              <a:gd name="connsiteX97" fmla="*/ 2251956 w 2574905"/>
              <a:gd name="connsiteY97" fmla="*/ 664421 h 1907177"/>
              <a:gd name="connsiteX98" fmla="*/ 2235034 w 2574905"/>
              <a:gd name="connsiteY98" fmla="*/ 580613 h 1907177"/>
              <a:gd name="connsiteX99" fmla="*/ 2200214 w 2574905"/>
              <a:gd name="connsiteY99" fmla="*/ 528969 h 1907177"/>
              <a:gd name="connsiteX100" fmla="*/ 2574905 w 2574905"/>
              <a:gd name="connsiteY100" fmla="*/ 854001 h 1907177"/>
              <a:gd name="connsiteX101" fmla="*/ 2574905 w 2574905"/>
              <a:gd name="connsiteY101" fmla="*/ 1907177 h 1907177"/>
              <a:gd name="connsiteX102" fmla="*/ 1834772 w 2574905"/>
              <a:gd name="connsiteY102" fmla="*/ 1907177 h 1907177"/>
              <a:gd name="connsiteX103" fmla="*/ 2 w 2574905"/>
              <a:gd name="connsiteY103" fmla="*/ 315576 h 1907177"/>
              <a:gd name="connsiteX104" fmla="*/ 8 w 2574905"/>
              <a:gd name="connsiteY104" fmla="*/ 315579 h 1907177"/>
              <a:gd name="connsiteX105" fmla="*/ 0 w 2574905"/>
              <a:gd name="connsiteY105" fmla="*/ 315572 h 1907177"/>
              <a:gd name="connsiteX106" fmla="*/ 202128 w 2574905"/>
              <a:gd name="connsiteY106" fmla="*/ 432273 h 1907177"/>
              <a:gd name="connsiteX107" fmla="*/ 385190 w 2574905"/>
              <a:gd name="connsiteY107" fmla="*/ 447488 h 1907177"/>
              <a:gd name="connsiteX108" fmla="*/ 439689 w 2574905"/>
              <a:gd name="connsiteY108" fmla="*/ 417584 h 1907177"/>
              <a:gd name="connsiteX109" fmla="*/ 447555 w 2574905"/>
              <a:gd name="connsiteY109" fmla="*/ 408666 h 1907177"/>
              <a:gd name="connsiteX110" fmla="*/ 311058 w 2574905"/>
              <a:gd name="connsiteY110" fmla="*/ 329859 h 1907177"/>
              <a:gd name="connsiteX111" fmla="*/ 277812 w 2574905"/>
              <a:gd name="connsiteY111" fmla="*/ 332176 h 1907177"/>
              <a:gd name="connsiteX112" fmla="*/ 233897 w 2574905"/>
              <a:gd name="connsiteY112" fmla="*/ 317410 h 1907177"/>
              <a:gd name="connsiteX113" fmla="*/ 61245 w 2574905"/>
              <a:gd name="connsiteY113" fmla="*/ 217728 h 1907177"/>
              <a:gd name="connsiteX114" fmla="*/ 3774 w 2574905"/>
              <a:gd name="connsiteY114" fmla="*/ 102266 h 1907177"/>
              <a:gd name="connsiteX115" fmla="*/ 18539 w 2574905"/>
              <a:gd name="connsiteY115" fmla="*/ 58354 h 1907177"/>
              <a:gd name="connsiteX116" fmla="*/ 49186 w 2574905"/>
              <a:gd name="connsiteY116" fmla="*/ 23609 h 1907177"/>
              <a:gd name="connsiteX117" fmla="*/ 111458 w 2574905"/>
              <a:gd name="connsiteY117" fmla="*/ 291 h 1907177"/>
              <a:gd name="connsiteX118" fmla="*/ 326597 w 2574905"/>
              <a:gd name="connsiteY118" fmla="*/ 173868 h 1907177"/>
              <a:gd name="connsiteX119" fmla="*/ 293656 w 2574905"/>
              <a:gd name="connsiteY119" fmla="*/ 179362 h 1907177"/>
              <a:gd name="connsiteX120" fmla="*/ 289228 w 2574905"/>
              <a:gd name="connsiteY120" fmla="*/ 183494 h 1907177"/>
              <a:gd name="connsiteX121" fmla="*/ 268610 w 2574905"/>
              <a:gd name="connsiteY121" fmla="*/ 202729 h 1907177"/>
              <a:gd name="connsiteX122" fmla="*/ 290058 w 2574905"/>
              <a:gd name="connsiteY122" fmla="*/ 282772 h 1907177"/>
              <a:gd name="connsiteX123" fmla="*/ 827743 w 2574905"/>
              <a:gd name="connsiteY123" fmla="*/ 593205 h 1907177"/>
              <a:gd name="connsiteX124" fmla="*/ 827744 w 2574905"/>
              <a:gd name="connsiteY124" fmla="*/ 593204 h 1907177"/>
              <a:gd name="connsiteX125" fmla="*/ 841621 w 2574905"/>
              <a:gd name="connsiteY125" fmla="*/ 601217 h 1907177"/>
              <a:gd name="connsiteX126" fmla="*/ 906271 w 2574905"/>
              <a:gd name="connsiteY126" fmla="*/ 597219 h 1907177"/>
              <a:gd name="connsiteX127" fmla="*/ 921662 w 2574905"/>
              <a:gd name="connsiteY127" fmla="*/ 579770 h 1907177"/>
              <a:gd name="connsiteX128" fmla="*/ 926920 w 2574905"/>
              <a:gd name="connsiteY128" fmla="*/ 539831 h 1907177"/>
              <a:gd name="connsiteX129" fmla="*/ 923044 w 2574905"/>
              <a:gd name="connsiteY129" fmla="*/ 529481 h 1907177"/>
              <a:gd name="connsiteX130" fmla="*/ 900214 w 2574905"/>
              <a:gd name="connsiteY130" fmla="*/ 499729 h 1907177"/>
              <a:gd name="connsiteX131" fmla="*/ 348652 w 2574905"/>
              <a:gd name="connsiteY131" fmla="*/ 181283 h 1907177"/>
              <a:gd name="connsiteX132" fmla="*/ 326597 w 2574905"/>
              <a:gd name="connsiteY132" fmla="*/ 173868 h 1907177"/>
              <a:gd name="connsiteX133" fmla="*/ 653845 w 2574905"/>
              <a:gd name="connsiteY133" fmla="*/ 527768 h 1907177"/>
              <a:gd name="connsiteX134" fmla="*/ 650054 w 2574905"/>
              <a:gd name="connsiteY134" fmla="*/ 539038 h 1907177"/>
              <a:gd name="connsiteX135" fmla="*/ 756115 w 2574905"/>
              <a:gd name="connsiteY135" fmla="*/ 752116 h 1907177"/>
              <a:gd name="connsiteX136" fmla="*/ 980587 w 2574905"/>
              <a:gd name="connsiteY136" fmla="*/ 881715 h 1907177"/>
              <a:gd name="connsiteX137" fmla="*/ 1030576 w 2574905"/>
              <a:gd name="connsiteY137" fmla="*/ 902750 h 1907177"/>
              <a:gd name="connsiteX138" fmla="*/ 1070735 w 2574905"/>
              <a:gd name="connsiteY138" fmla="*/ 908768 h 1907177"/>
              <a:gd name="connsiteX139" fmla="*/ 1110107 w 2574905"/>
              <a:gd name="connsiteY139" fmla="*/ 907912 h 1907177"/>
              <a:gd name="connsiteX140" fmla="*/ 1128192 w 2574905"/>
              <a:gd name="connsiteY140" fmla="*/ 906203 h 1907177"/>
              <a:gd name="connsiteX141" fmla="*/ 1182665 w 2574905"/>
              <a:gd name="connsiteY141" fmla="*/ 888776 h 1907177"/>
              <a:gd name="connsiteX142" fmla="*/ 1182669 w 2574905"/>
              <a:gd name="connsiteY142" fmla="*/ 888774 h 1907177"/>
              <a:gd name="connsiteX143" fmla="*/ 1182672 w 2574905"/>
              <a:gd name="connsiteY143" fmla="*/ 888773 h 1907177"/>
              <a:gd name="connsiteX144" fmla="*/ 1223640 w 2574905"/>
              <a:gd name="connsiteY144" fmla="*/ 860800 h 1907177"/>
              <a:gd name="connsiteX145" fmla="*/ 1274704 w 2574905"/>
              <a:gd name="connsiteY145" fmla="*/ 802907 h 1907177"/>
              <a:gd name="connsiteX146" fmla="*/ 1290200 w 2574905"/>
              <a:gd name="connsiteY146" fmla="*/ 776066 h 1907177"/>
              <a:gd name="connsiteX147" fmla="*/ 1291426 w 2574905"/>
              <a:gd name="connsiteY147" fmla="*/ 773946 h 1907177"/>
              <a:gd name="connsiteX148" fmla="*/ 1292748 w 2574905"/>
              <a:gd name="connsiteY148" fmla="*/ 770013 h 1907177"/>
              <a:gd name="connsiteX149" fmla="*/ 1283222 w 2574905"/>
              <a:gd name="connsiteY149" fmla="*/ 770013 h 1907177"/>
              <a:gd name="connsiteX150" fmla="*/ 1283224 w 2574905"/>
              <a:gd name="connsiteY150" fmla="*/ 770015 h 1907177"/>
              <a:gd name="connsiteX151" fmla="*/ 1120818 w 2574905"/>
              <a:gd name="connsiteY151" fmla="*/ 770013 h 1907177"/>
              <a:gd name="connsiteX152" fmla="*/ 1111551 w 2574905"/>
              <a:gd name="connsiteY152" fmla="*/ 775098 h 1907177"/>
              <a:gd name="connsiteX153" fmla="*/ 1012356 w 2574905"/>
              <a:gd name="connsiteY153" fmla="*/ 766852 h 1907177"/>
              <a:gd name="connsiteX154" fmla="*/ 839701 w 2574905"/>
              <a:gd name="connsiteY154" fmla="*/ 667170 h 1907177"/>
              <a:gd name="connsiteX155" fmla="*/ 804957 w 2574905"/>
              <a:gd name="connsiteY155" fmla="*/ 636523 h 1907177"/>
              <a:gd name="connsiteX156" fmla="*/ 790343 w 2574905"/>
              <a:gd name="connsiteY156" fmla="*/ 606576 h 1907177"/>
              <a:gd name="connsiteX157" fmla="*/ 653845 w 2574905"/>
              <a:gd name="connsiteY157" fmla="*/ 527768 h 1907177"/>
              <a:gd name="connsiteX158" fmla="*/ 1451631 w 2574905"/>
              <a:gd name="connsiteY158" fmla="*/ 364081 h 1907177"/>
              <a:gd name="connsiteX159" fmla="*/ 1396610 w 2574905"/>
              <a:gd name="connsiteY159" fmla="*/ 378007 h 1907177"/>
              <a:gd name="connsiteX160" fmla="*/ 1316631 w 2574905"/>
              <a:gd name="connsiteY160" fmla="*/ 398251 h 1907177"/>
              <a:gd name="connsiteX161" fmla="*/ 1320463 w 2574905"/>
              <a:gd name="connsiteY161" fmla="*/ 421554 h 1907177"/>
              <a:gd name="connsiteX162" fmla="*/ 1459295 w 2574905"/>
              <a:gd name="connsiteY162" fmla="*/ 410687 h 1907177"/>
              <a:gd name="connsiteX163" fmla="*/ 1451631 w 2574905"/>
              <a:gd name="connsiteY163" fmla="*/ 364081 h 190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2574905" h="1907177">
                <a:moveTo>
                  <a:pt x="111458" y="291"/>
                </a:moveTo>
                <a:cubicBezTo>
                  <a:pt x="133875" y="-1294"/>
                  <a:pt x="156988" y="3568"/>
                  <a:pt x="177914" y="15650"/>
                </a:cubicBezTo>
                <a:lnTo>
                  <a:pt x="338916" y="108605"/>
                </a:lnTo>
                <a:lnTo>
                  <a:pt x="338917" y="108603"/>
                </a:lnTo>
                <a:lnTo>
                  <a:pt x="350570" y="115332"/>
                </a:lnTo>
                <a:cubicBezTo>
                  <a:pt x="364520" y="123386"/>
                  <a:pt x="376177" y="133885"/>
                  <a:pt x="385315" y="145978"/>
                </a:cubicBezTo>
                <a:lnTo>
                  <a:pt x="399928" y="175925"/>
                </a:lnTo>
                <a:lnTo>
                  <a:pt x="524463" y="247827"/>
                </a:lnTo>
                <a:lnTo>
                  <a:pt x="524464" y="247827"/>
                </a:lnTo>
                <a:lnTo>
                  <a:pt x="536427" y="254735"/>
                </a:lnTo>
                <a:lnTo>
                  <a:pt x="540217" y="243464"/>
                </a:lnTo>
                <a:cubicBezTo>
                  <a:pt x="545383" y="201830"/>
                  <a:pt x="538177" y="159709"/>
                  <a:pt x="520025" y="122422"/>
                </a:cubicBezTo>
                <a:lnTo>
                  <a:pt x="495814" y="86963"/>
                </a:lnTo>
                <a:lnTo>
                  <a:pt x="790798" y="342851"/>
                </a:lnTo>
                <a:lnTo>
                  <a:pt x="750582" y="364918"/>
                </a:lnTo>
                <a:lnTo>
                  <a:pt x="742716" y="373837"/>
                </a:lnTo>
                <a:lnTo>
                  <a:pt x="753060" y="379809"/>
                </a:lnTo>
                <a:lnTo>
                  <a:pt x="753060" y="379807"/>
                </a:lnTo>
                <a:lnTo>
                  <a:pt x="879215" y="452643"/>
                </a:lnTo>
                <a:lnTo>
                  <a:pt x="912459" y="450325"/>
                </a:lnTo>
                <a:lnTo>
                  <a:pt x="945074" y="461291"/>
                </a:lnTo>
                <a:lnTo>
                  <a:pt x="956375" y="465091"/>
                </a:lnTo>
                <a:lnTo>
                  <a:pt x="989646" y="484301"/>
                </a:lnTo>
                <a:lnTo>
                  <a:pt x="994279" y="460486"/>
                </a:lnTo>
                <a:cubicBezTo>
                  <a:pt x="998617" y="449787"/>
                  <a:pt x="1005126" y="439763"/>
                  <a:pt x="1013802" y="431086"/>
                </a:cubicBezTo>
                <a:lnTo>
                  <a:pt x="1013803" y="431086"/>
                </a:lnTo>
                <a:lnTo>
                  <a:pt x="1053510" y="391379"/>
                </a:lnTo>
                <a:lnTo>
                  <a:pt x="1188114" y="508143"/>
                </a:lnTo>
                <a:lnTo>
                  <a:pt x="1159189" y="537066"/>
                </a:lnTo>
                <a:lnTo>
                  <a:pt x="1139486" y="556770"/>
                </a:lnTo>
                <a:lnTo>
                  <a:pt x="1128177" y="564282"/>
                </a:lnTo>
                <a:lnTo>
                  <a:pt x="1129029" y="564774"/>
                </a:lnTo>
                <a:cubicBezTo>
                  <a:pt x="1139492" y="570815"/>
                  <a:pt x="1148665" y="578231"/>
                  <a:pt x="1156452" y="586663"/>
                </a:cubicBezTo>
                <a:lnTo>
                  <a:pt x="1160280" y="592268"/>
                </a:lnTo>
                <a:lnTo>
                  <a:pt x="1236608" y="592269"/>
                </a:lnTo>
                <a:lnTo>
                  <a:pt x="1285489" y="592268"/>
                </a:lnTo>
                <a:lnTo>
                  <a:pt x="1285491" y="592269"/>
                </a:lnTo>
                <a:lnTo>
                  <a:pt x="1304005" y="592268"/>
                </a:lnTo>
                <a:lnTo>
                  <a:pt x="1276736" y="536386"/>
                </a:lnTo>
                <a:lnTo>
                  <a:pt x="1252660" y="510345"/>
                </a:lnTo>
                <a:lnTo>
                  <a:pt x="1382004" y="622546"/>
                </a:lnTo>
                <a:lnTo>
                  <a:pt x="1139157" y="622546"/>
                </a:lnTo>
                <a:lnTo>
                  <a:pt x="1118122" y="626794"/>
                </a:lnTo>
                <a:lnTo>
                  <a:pt x="1118123" y="626795"/>
                </a:lnTo>
                <a:lnTo>
                  <a:pt x="1116349" y="627152"/>
                </a:lnTo>
                <a:lnTo>
                  <a:pt x="1095979" y="643928"/>
                </a:lnTo>
                <a:lnTo>
                  <a:pt x="1090219" y="657830"/>
                </a:lnTo>
                <a:lnTo>
                  <a:pt x="1080563" y="681141"/>
                </a:lnTo>
                <a:cubicBezTo>
                  <a:pt x="1080565" y="713502"/>
                  <a:pt x="1106799" y="739736"/>
                  <a:pt x="1139160" y="739736"/>
                </a:cubicBezTo>
                <a:lnTo>
                  <a:pt x="1455090" y="739736"/>
                </a:lnTo>
                <a:lnTo>
                  <a:pt x="1776048" y="739736"/>
                </a:lnTo>
                <a:cubicBezTo>
                  <a:pt x="1808410" y="739737"/>
                  <a:pt x="1834643" y="713503"/>
                  <a:pt x="1834644" y="681141"/>
                </a:cubicBezTo>
                <a:cubicBezTo>
                  <a:pt x="1834643" y="648780"/>
                  <a:pt x="1808409" y="622546"/>
                  <a:pt x="1776047" y="622546"/>
                </a:cubicBezTo>
                <a:lnTo>
                  <a:pt x="1605741" y="622546"/>
                </a:lnTo>
                <a:lnTo>
                  <a:pt x="1605742" y="622545"/>
                </a:lnTo>
                <a:lnTo>
                  <a:pt x="1515457" y="622545"/>
                </a:lnTo>
                <a:lnTo>
                  <a:pt x="1515458" y="622546"/>
                </a:lnTo>
                <a:lnTo>
                  <a:pt x="1425667" y="622547"/>
                </a:lnTo>
                <a:lnTo>
                  <a:pt x="1047572" y="294562"/>
                </a:lnTo>
                <a:lnTo>
                  <a:pt x="1064212" y="282622"/>
                </a:lnTo>
                <a:lnTo>
                  <a:pt x="1000543" y="175875"/>
                </a:lnTo>
                <a:lnTo>
                  <a:pt x="1085687" y="249735"/>
                </a:lnTo>
                <a:lnTo>
                  <a:pt x="1104000" y="300469"/>
                </a:lnTo>
                <a:lnTo>
                  <a:pt x="1124739" y="294912"/>
                </a:lnTo>
                <a:lnTo>
                  <a:pt x="1124738" y="294911"/>
                </a:lnTo>
                <a:lnTo>
                  <a:pt x="1147172" y="288900"/>
                </a:lnTo>
                <a:lnTo>
                  <a:pt x="1100749" y="29670"/>
                </a:lnTo>
                <a:lnTo>
                  <a:pt x="1369533" y="262832"/>
                </a:lnTo>
                <a:lnTo>
                  <a:pt x="1253303" y="343807"/>
                </a:lnTo>
                <a:lnTo>
                  <a:pt x="1275730" y="382651"/>
                </a:lnTo>
                <a:lnTo>
                  <a:pt x="1426246" y="312030"/>
                </a:lnTo>
                <a:lnTo>
                  <a:pt x="1515170" y="270306"/>
                </a:lnTo>
                <a:lnTo>
                  <a:pt x="1475980" y="202428"/>
                </a:lnTo>
                <a:lnTo>
                  <a:pt x="1762890" y="451312"/>
                </a:lnTo>
                <a:lnTo>
                  <a:pt x="1713420" y="458791"/>
                </a:lnTo>
                <a:cubicBezTo>
                  <a:pt x="1672968" y="471373"/>
                  <a:pt x="1637631" y="495562"/>
                  <a:pt x="1611304" y="527463"/>
                </a:cubicBezTo>
                <a:lnTo>
                  <a:pt x="1605206" y="537512"/>
                </a:lnTo>
                <a:lnTo>
                  <a:pt x="1579057" y="580613"/>
                </a:lnTo>
                <a:lnTo>
                  <a:pt x="1576703" y="592268"/>
                </a:lnTo>
                <a:lnTo>
                  <a:pt x="1734318" y="592269"/>
                </a:lnTo>
                <a:lnTo>
                  <a:pt x="1742749" y="586585"/>
                </a:lnTo>
                <a:lnTo>
                  <a:pt x="1742749" y="586586"/>
                </a:lnTo>
                <a:lnTo>
                  <a:pt x="1761951" y="573639"/>
                </a:lnTo>
                <a:cubicBezTo>
                  <a:pt x="1775911" y="567735"/>
                  <a:pt x="1791256" y="564471"/>
                  <a:pt x="1807364" y="564471"/>
                </a:cubicBezTo>
                <a:lnTo>
                  <a:pt x="2006729" y="564471"/>
                </a:lnTo>
                <a:cubicBezTo>
                  <a:pt x="2055055" y="564471"/>
                  <a:pt x="2096520" y="593853"/>
                  <a:pt x="2114229" y="635730"/>
                </a:cubicBezTo>
                <a:lnTo>
                  <a:pt x="2123398" y="681142"/>
                </a:lnTo>
                <a:lnTo>
                  <a:pt x="2114230" y="726554"/>
                </a:lnTo>
                <a:cubicBezTo>
                  <a:pt x="2096518" y="768430"/>
                  <a:pt x="2055055" y="797811"/>
                  <a:pt x="2006729" y="797811"/>
                </a:cubicBezTo>
                <a:lnTo>
                  <a:pt x="1807363" y="797811"/>
                </a:lnTo>
                <a:cubicBezTo>
                  <a:pt x="1791256" y="797811"/>
                  <a:pt x="1775909" y="794546"/>
                  <a:pt x="1761951" y="788643"/>
                </a:cubicBezTo>
                <a:lnTo>
                  <a:pt x="1734321" y="770014"/>
                </a:lnTo>
                <a:lnTo>
                  <a:pt x="1576704" y="770014"/>
                </a:lnTo>
                <a:lnTo>
                  <a:pt x="1579058" y="781671"/>
                </a:lnTo>
                <a:cubicBezTo>
                  <a:pt x="1611745" y="858949"/>
                  <a:pt x="1688263" y="913171"/>
                  <a:pt x="1777446" y="913171"/>
                </a:cubicBezTo>
                <a:lnTo>
                  <a:pt x="2036645" y="913172"/>
                </a:lnTo>
                <a:cubicBezTo>
                  <a:pt x="2155557" y="913172"/>
                  <a:pt x="2251956" y="816773"/>
                  <a:pt x="2251955" y="697862"/>
                </a:cubicBezTo>
                <a:lnTo>
                  <a:pt x="2251956" y="664421"/>
                </a:lnTo>
                <a:cubicBezTo>
                  <a:pt x="2251956" y="634693"/>
                  <a:pt x="2245931" y="606372"/>
                  <a:pt x="2235034" y="580613"/>
                </a:cubicBezTo>
                <a:lnTo>
                  <a:pt x="2200214" y="528969"/>
                </a:lnTo>
                <a:lnTo>
                  <a:pt x="2574905" y="854001"/>
                </a:lnTo>
                <a:lnTo>
                  <a:pt x="2574905" y="1907177"/>
                </a:lnTo>
                <a:lnTo>
                  <a:pt x="1834772" y="1907177"/>
                </a:lnTo>
                <a:lnTo>
                  <a:pt x="2" y="315576"/>
                </a:lnTo>
                <a:lnTo>
                  <a:pt x="8" y="315579"/>
                </a:lnTo>
                <a:lnTo>
                  <a:pt x="0" y="315572"/>
                </a:lnTo>
                <a:lnTo>
                  <a:pt x="202128" y="432273"/>
                </a:lnTo>
                <a:cubicBezTo>
                  <a:pt x="260055" y="465716"/>
                  <a:pt x="327063" y="469184"/>
                  <a:pt x="385190" y="447488"/>
                </a:cubicBezTo>
                <a:lnTo>
                  <a:pt x="439689" y="417584"/>
                </a:lnTo>
                <a:lnTo>
                  <a:pt x="447555" y="408666"/>
                </a:lnTo>
                <a:lnTo>
                  <a:pt x="311058" y="329859"/>
                </a:lnTo>
                <a:lnTo>
                  <a:pt x="277812" y="332176"/>
                </a:lnTo>
                <a:cubicBezTo>
                  <a:pt x="262772" y="330310"/>
                  <a:pt x="247847" y="325465"/>
                  <a:pt x="233897" y="317410"/>
                </a:cubicBezTo>
                <a:lnTo>
                  <a:pt x="61245" y="217728"/>
                </a:lnTo>
                <a:cubicBezTo>
                  <a:pt x="19391" y="193564"/>
                  <a:pt x="-1825" y="147387"/>
                  <a:pt x="3774" y="102266"/>
                </a:cubicBezTo>
                <a:lnTo>
                  <a:pt x="18539" y="58354"/>
                </a:lnTo>
                <a:lnTo>
                  <a:pt x="49186" y="23609"/>
                </a:lnTo>
                <a:cubicBezTo>
                  <a:pt x="67324" y="9905"/>
                  <a:pt x="89043" y="1875"/>
                  <a:pt x="111458" y="291"/>
                </a:cubicBezTo>
                <a:close/>
                <a:moveTo>
                  <a:pt x="326597" y="173868"/>
                </a:moveTo>
                <a:cubicBezTo>
                  <a:pt x="315267" y="172462"/>
                  <a:pt x="303804" y="174423"/>
                  <a:pt x="293656" y="179362"/>
                </a:cubicBezTo>
                <a:lnTo>
                  <a:pt x="289228" y="183494"/>
                </a:lnTo>
                <a:lnTo>
                  <a:pt x="268610" y="202729"/>
                </a:lnTo>
                <a:cubicBezTo>
                  <a:pt x="252430" y="230756"/>
                  <a:pt x="262033" y="266591"/>
                  <a:pt x="290058" y="282772"/>
                </a:cubicBezTo>
                <a:lnTo>
                  <a:pt x="827743" y="593205"/>
                </a:lnTo>
                <a:lnTo>
                  <a:pt x="827744" y="593204"/>
                </a:lnTo>
                <a:lnTo>
                  <a:pt x="841621" y="601217"/>
                </a:lnTo>
                <a:cubicBezTo>
                  <a:pt x="862640" y="613351"/>
                  <a:pt x="888052" y="610985"/>
                  <a:pt x="906271" y="597219"/>
                </a:cubicBezTo>
                <a:lnTo>
                  <a:pt x="921662" y="579770"/>
                </a:lnTo>
                <a:lnTo>
                  <a:pt x="926920" y="539831"/>
                </a:lnTo>
                <a:lnTo>
                  <a:pt x="923044" y="529481"/>
                </a:lnTo>
                <a:lnTo>
                  <a:pt x="900214" y="499729"/>
                </a:lnTo>
                <a:lnTo>
                  <a:pt x="348652" y="181283"/>
                </a:lnTo>
                <a:cubicBezTo>
                  <a:pt x="341646" y="177238"/>
                  <a:pt x="334151" y="174805"/>
                  <a:pt x="326597" y="173868"/>
                </a:cubicBezTo>
                <a:close/>
                <a:moveTo>
                  <a:pt x="653845" y="527768"/>
                </a:moveTo>
                <a:lnTo>
                  <a:pt x="650054" y="539038"/>
                </a:lnTo>
                <a:cubicBezTo>
                  <a:pt x="639722" y="622305"/>
                  <a:pt x="678878" y="707523"/>
                  <a:pt x="756115" y="752116"/>
                </a:cubicBezTo>
                <a:lnTo>
                  <a:pt x="980587" y="881715"/>
                </a:lnTo>
                <a:cubicBezTo>
                  <a:pt x="996678" y="891005"/>
                  <a:pt x="1013469" y="897983"/>
                  <a:pt x="1030576" y="902750"/>
                </a:cubicBezTo>
                <a:lnTo>
                  <a:pt x="1070735" y="908768"/>
                </a:lnTo>
                <a:lnTo>
                  <a:pt x="1110107" y="907912"/>
                </a:lnTo>
                <a:lnTo>
                  <a:pt x="1128192" y="906203"/>
                </a:lnTo>
                <a:lnTo>
                  <a:pt x="1182665" y="888776"/>
                </a:lnTo>
                <a:lnTo>
                  <a:pt x="1182669" y="888774"/>
                </a:lnTo>
                <a:lnTo>
                  <a:pt x="1182672" y="888773"/>
                </a:lnTo>
                <a:lnTo>
                  <a:pt x="1223640" y="860800"/>
                </a:lnTo>
                <a:lnTo>
                  <a:pt x="1274704" y="802907"/>
                </a:lnTo>
                <a:lnTo>
                  <a:pt x="1290200" y="776066"/>
                </a:lnTo>
                <a:lnTo>
                  <a:pt x="1291426" y="773946"/>
                </a:lnTo>
                <a:lnTo>
                  <a:pt x="1292748" y="770013"/>
                </a:lnTo>
                <a:lnTo>
                  <a:pt x="1283222" y="770013"/>
                </a:lnTo>
                <a:lnTo>
                  <a:pt x="1283224" y="770015"/>
                </a:lnTo>
                <a:lnTo>
                  <a:pt x="1120818" y="770013"/>
                </a:lnTo>
                <a:lnTo>
                  <a:pt x="1111551" y="775098"/>
                </a:lnTo>
                <a:cubicBezTo>
                  <a:pt x="1080055" y="786853"/>
                  <a:pt x="1043745" y="784976"/>
                  <a:pt x="1012356" y="766852"/>
                </a:cubicBezTo>
                <a:lnTo>
                  <a:pt x="839701" y="667170"/>
                </a:lnTo>
                <a:cubicBezTo>
                  <a:pt x="825752" y="659116"/>
                  <a:pt x="814094" y="648615"/>
                  <a:pt x="804957" y="636523"/>
                </a:cubicBezTo>
                <a:lnTo>
                  <a:pt x="790343" y="606576"/>
                </a:lnTo>
                <a:lnTo>
                  <a:pt x="653845" y="527768"/>
                </a:lnTo>
                <a:close/>
                <a:moveTo>
                  <a:pt x="1451631" y="364081"/>
                </a:moveTo>
                <a:lnTo>
                  <a:pt x="1396610" y="378007"/>
                </a:lnTo>
                <a:lnTo>
                  <a:pt x="1316631" y="398251"/>
                </a:lnTo>
                <a:lnTo>
                  <a:pt x="1320463" y="421554"/>
                </a:lnTo>
                <a:lnTo>
                  <a:pt x="1459295" y="410687"/>
                </a:lnTo>
                <a:lnTo>
                  <a:pt x="1451631" y="364081"/>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reeform 56"/>
          <p:cNvSpPr/>
          <p:nvPr/>
        </p:nvSpPr>
        <p:spPr>
          <a:xfrm rot="16200000">
            <a:off x="4393304" y="4335271"/>
            <a:ext cx="1596423" cy="1631596"/>
          </a:xfrm>
          <a:custGeom>
            <a:avLst/>
            <a:gdLst>
              <a:gd name="connsiteX0" fmla="*/ 2412858 w 2412858"/>
              <a:gd name="connsiteY0" fmla="*/ 1833302 h 2466020"/>
              <a:gd name="connsiteX1" fmla="*/ 2412858 w 2412858"/>
              <a:gd name="connsiteY1" fmla="*/ 1851764 h 2466020"/>
              <a:gd name="connsiteX2" fmla="*/ 480891 w 2412858"/>
              <a:gd name="connsiteY2" fmla="*/ 1851764 h 2466020"/>
              <a:gd name="connsiteX3" fmla="*/ 480891 w 2412858"/>
              <a:gd name="connsiteY3" fmla="*/ 1916173 h 2466020"/>
              <a:gd name="connsiteX4" fmla="*/ 2409504 w 2412858"/>
              <a:gd name="connsiteY4" fmla="*/ 1916173 h 2466020"/>
              <a:gd name="connsiteX5" fmla="*/ 1932530 w 2412858"/>
              <a:gd name="connsiteY5" fmla="*/ 2466020 h 2466020"/>
              <a:gd name="connsiteX6" fmla="*/ 0 w 2412858"/>
              <a:gd name="connsiteY6" fmla="*/ 2466020 h 2466020"/>
              <a:gd name="connsiteX7" fmla="*/ 0 w 2412858"/>
              <a:gd name="connsiteY7" fmla="*/ 748017 h 2466020"/>
              <a:gd name="connsiteX8" fmla="*/ 648880 w 2412858"/>
              <a:gd name="connsiteY8" fmla="*/ 0 h 2466020"/>
              <a:gd name="connsiteX9" fmla="*/ 648880 w 2412858"/>
              <a:gd name="connsiteY9" fmla="*/ 100866 h 2466020"/>
              <a:gd name="connsiteX10" fmla="*/ 2183996 w 2412858"/>
              <a:gd name="connsiteY10" fmla="*/ 100866 h 2466020"/>
              <a:gd name="connsiteX11" fmla="*/ 2183996 w 2412858"/>
              <a:gd name="connsiteY11" fmla="*/ 734927 h 2466020"/>
              <a:gd name="connsiteX12" fmla="*/ 2183996 w 2412858"/>
              <a:gd name="connsiteY12" fmla="*/ 1115618 h 2466020"/>
              <a:gd name="connsiteX13" fmla="*/ 648881 w 2412858"/>
              <a:gd name="connsiteY13" fmla="*/ 1115618 h 2466020"/>
              <a:gd name="connsiteX14" fmla="*/ 648881 w 2412858"/>
              <a:gd name="connsiteY14" fmla="*/ 1116913 h 2466020"/>
              <a:gd name="connsiteX15" fmla="*/ 646593 w 2412858"/>
              <a:gd name="connsiteY15" fmla="*/ 1116913 h 2466020"/>
              <a:gd name="connsiteX16" fmla="*/ 480893 w 2412858"/>
              <a:gd name="connsiteY16" fmla="*/ 1833302 h 2466020"/>
              <a:gd name="connsiteX17" fmla="*/ 2412858 w 2412858"/>
              <a:gd name="connsiteY17" fmla="*/ 1833302 h 2466020"/>
              <a:gd name="connsiteX18" fmla="*/ 2132826 w 2412858"/>
              <a:gd name="connsiteY18" fmla="*/ 734927 h 2466020"/>
              <a:gd name="connsiteX19" fmla="*/ 2132825 w 2412858"/>
              <a:gd name="connsiteY19" fmla="*/ 734927 h 2466020"/>
              <a:gd name="connsiteX20" fmla="*/ 2132825 w 2412858"/>
              <a:gd name="connsiteY20" fmla="*/ 145273 h 2466020"/>
              <a:gd name="connsiteX21" fmla="*/ 648880 w 2412858"/>
              <a:gd name="connsiteY21" fmla="*/ 145273 h 2466020"/>
              <a:gd name="connsiteX22" fmla="*/ 648880 w 2412858"/>
              <a:gd name="connsiteY22" fmla="*/ 175430 h 2466020"/>
              <a:gd name="connsiteX23" fmla="*/ 2100273 w 2412858"/>
              <a:gd name="connsiteY23" fmla="*/ 175430 h 2466020"/>
              <a:gd name="connsiteX24" fmla="*/ 2100273 w 2412858"/>
              <a:gd name="connsiteY24" fmla="*/ 734927 h 2466020"/>
              <a:gd name="connsiteX25" fmla="*/ 2100274 w 2412858"/>
              <a:gd name="connsiteY25" fmla="*/ 734927 h 2466020"/>
              <a:gd name="connsiteX26" fmla="*/ 2100274 w 2412858"/>
              <a:gd name="connsiteY26" fmla="*/ 1041054 h 2466020"/>
              <a:gd name="connsiteX27" fmla="*/ 648881 w 2412858"/>
              <a:gd name="connsiteY27" fmla="*/ 1041054 h 2466020"/>
              <a:gd name="connsiteX28" fmla="*/ 648881 w 2412858"/>
              <a:gd name="connsiteY28" fmla="*/ 1071212 h 2466020"/>
              <a:gd name="connsiteX29" fmla="*/ 2132826 w 2412858"/>
              <a:gd name="connsiteY29" fmla="*/ 1071212 h 2466020"/>
              <a:gd name="connsiteX30" fmla="*/ 2132826 w 2412858"/>
              <a:gd name="connsiteY30" fmla="*/ 734927 h 246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12858" h="2466020">
                <a:moveTo>
                  <a:pt x="2412858" y="1833302"/>
                </a:moveTo>
                <a:lnTo>
                  <a:pt x="2412858" y="1851764"/>
                </a:lnTo>
                <a:lnTo>
                  <a:pt x="480891" y="1851764"/>
                </a:lnTo>
                <a:lnTo>
                  <a:pt x="480891" y="1916173"/>
                </a:lnTo>
                <a:lnTo>
                  <a:pt x="2409504" y="1916173"/>
                </a:lnTo>
                <a:lnTo>
                  <a:pt x="1932530" y="2466020"/>
                </a:lnTo>
                <a:lnTo>
                  <a:pt x="0" y="2466020"/>
                </a:lnTo>
                <a:lnTo>
                  <a:pt x="0" y="748017"/>
                </a:lnTo>
                <a:lnTo>
                  <a:pt x="648880" y="0"/>
                </a:lnTo>
                <a:lnTo>
                  <a:pt x="648880" y="100866"/>
                </a:lnTo>
                <a:lnTo>
                  <a:pt x="2183996" y="100866"/>
                </a:lnTo>
                <a:cubicBezTo>
                  <a:pt x="2183996" y="312220"/>
                  <a:pt x="2183996" y="523573"/>
                  <a:pt x="2183996" y="734927"/>
                </a:cubicBezTo>
                <a:lnTo>
                  <a:pt x="2183996" y="1115618"/>
                </a:lnTo>
                <a:lnTo>
                  <a:pt x="648881" y="1115618"/>
                </a:lnTo>
                <a:lnTo>
                  <a:pt x="648881" y="1116913"/>
                </a:lnTo>
                <a:lnTo>
                  <a:pt x="646593" y="1116913"/>
                </a:lnTo>
                <a:lnTo>
                  <a:pt x="480893" y="1833302"/>
                </a:lnTo>
                <a:lnTo>
                  <a:pt x="2412858" y="1833302"/>
                </a:lnTo>
                <a:close/>
                <a:moveTo>
                  <a:pt x="2132826" y="734927"/>
                </a:moveTo>
                <a:lnTo>
                  <a:pt x="2132825" y="734927"/>
                </a:lnTo>
                <a:lnTo>
                  <a:pt x="2132825" y="145273"/>
                </a:lnTo>
                <a:lnTo>
                  <a:pt x="648880" y="145273"/>
                </a:lnTo>
                <a:lnTo>
                  <a:pt x="648880" y="175430"/>
                </a:lnTo>
                <a:lnTo>
                  <a:pt x="2100273" y="175430"/>
                </a:lnTo>
                <a:lnTo>
                  <a:pt x="2100273" y="734927"/>
                </a:lnTo>
                <a:lnTo>
                  <a:pt x="2100274" y="734927"/>
                </a:lnTo>
                <a:lnTo>
                  <a:pt x="2100274" y="1041054"/>
                </a:lnTo>
                <a:lnTo>
                  <a:pt x="648881" y="1041054"/>
                </a:lnTo>
                <a:lnTo>
                  <a:pt x="648881" y="1071212"/>
                </a:lnTo>
                <a:lnTo>
                  <a:pt x="2132826" y="1071212"/>
                </a:lnTo>
                <a:lnTo>
                  <a:pt x="2132826" y="73492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8" name="TextBox 57"/>
          <p:cNvSpPr txBox="1"/>
          <p:nvPr/>
        </p:nvSpPr>
        <p:spPr>
          <a:xfrm>
            <a:off x="4004777"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Positive</a:t>
            </a:r>
            <a:endParaRPr lang="en-US" sz="1600" i="1" dirty="0">
              <a:solidFill>
                <a:schemeClr val="tx1">
                  <a:lumMod val="65000"/>
                  <a:lumOff val="35000"/>
                </a:schemeClr>
              </a:solidFill>
            </a:endParaRPr>
          </a:p>
        </p:txBody>
      </p:sp>
      <p:sp>
        <p:nvSpPr>
          <p:cNvPr id="59" name="TextBox 58"/>
          <p:cNvSpPr txBox="1"/>
          <p:nvPr/>
        </p:nvSpPr>
        <p:spPr>
          <a:xfrm>
            <a:off x="6183483"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Negative</a:t>
            </a:r>
            <a:endParaRPr lang="en-US" sz="1600" i="1" dirty="0">
              <a:solidFill>
                <a:schemeClr val="tx1">
                  <a:lumMod val="65000"/>
                  <a:lumOff val="35000"/>
                </a:schemeClr>
              </a:solidFill>
            </a:endParaRPr>
          </a:p>
        </p:txBody>
      </p:sp>
      <p:sp>
        <p:nvSpPr>
          <p:cNvPr id="60" name="TextBox 59"/>
          <p:cNvSpPr txBox="1"/>
          <p:nvPr/>
        </p:nvSpPr>
        <p:spPr>
          <a:xfrm rot="16200000">
            <a:off x="7550721" y="4702778"/>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External</a:t>
            </a:r>
            <a:endParaRPr lang="en-US" sz="1600" i="1" dirty="0">
              <a:solidFill>
                <a:schemeClr val="tx1">
                  <a:lumMod val="65000"/>
                  <a:lumOff val="35000"/>
                </a:schemeClr>
              </a:solidFill>
            </a:endParaRPr>
          </a:p>
        </p:txBody>
      </p:sp>
      <p:sp>
        <p:nvSpPr>
          <p:cNvPr id="61" name="TextBox 60"/>
          <p:cNvSpPr txBox="1"/>
          <p:nvPr/>
        </p:nvSpPr>
        <p:spPr>
          <a:xfrm rot="16200000">
            <a:off x="7551148" y="2523115"/>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Internal</a:t>
            </a:r>
            <a:endParaRPr lang="en-US" sz="1600" i="1" dirty="0">
              <a:solidFill>
                <a:schemeClr val="tx1">
                  <a:lumMod val="65000"/>
                  <a:lumOff val="35000"/>
                </a:schemeClr>
              </a:solidFill>
            </a:endParaRPr>
          </a:p>
        </p:txBody>
      </p:sp>
      <p:sp>
        <p:nvSpPr>
          <p:cNvPr id="21" name="Rectangle 20"/>
          <p:cNvSpPr/>
          <p:nvPr/>
        </p:nvSpPr>
        <p:spPr>
          <a:xfrm>
            <a:off x="4003393" y="2536741"/>
            <a:ext cx="2003919" cy="461665"/>
          </a:xfrm>
          <a:prstGeom prst="rect">
            <a:avLst/>
          </a:prstGeom>
        </p:spPr>
        <p:txBody>
          <a:bodyPr wrap="square" anchor="ctr">
            <a:spAutoFit/>
          </a:bodyPr>
          <a:lstStyle/>
          <a:p>
            <a:pPr algn="ctr"/>
            <a:r>
              <a:rPr lang="en-US" sz="2400" b="1" dirty="0" smtClean="0">
                <a:solidFill>
                  <a:prstClr val="white"/>
                </a:solidFill>
              </a:rPr>
              <a:t>Strengths</a:t>
            </a:r>
            <a:endParaRPr lang="en-US" sz="1600" dirty="0"/>
          </a:p>
        </p:txBody>
      </p:sp>
      <p:sp>
        <p:nvSpPr>
          <p:cNvPr id="22" name="Rectangle 21"/>
          <p:cNvSpPr/>
          <p:nvPr/>
        </p:nvSpPr>
        <p:spPr>
          <a:xfrm>
            <a:off x="6183482" y="2536742"/>
            <a:ext cx="2002535" cy="461665"/>
          </a:xfrm>
          <a:prstGeom prst="rect">
            <a:avLst/>
          </a:prstGeom>
        </p:spPr>
        <p:txBody>
          <a:bodyPr wrap="square" anchor="ctr">
            <a:spAutoFit/>
          </a:bodyPr>
          <a:lstStyle/>
          <a:p>
            <a:pPr lvl="0" algn="ctr"/>
            <a:r>
              <a:rPr lang="en-US" sz="2400" b="1" dirty="0" smtClean="0">
                <a:solidFill>
                  <a:prstClr val="white"/>
                </a:solidFill>
              </a:rPr>
              <a:t>Weaknesses</a:t>
            </a:r>
            <a:endParaRPr lang="en-US" sz="2400" b="1" dirty="0">
              <a:solidFill>
                <a:prstClr val="white"/>
              </a:solidFill>
            </a:endParaRPr>
          </a:p>
        </p:txBody>
      </p:sp>
      <p:sp>
        <p:nvSpPr>
          <p:cNvPr id="23" name="Rectangle 22"/>
          <p:cNvSpPr/>
          <p:nvPr/>
        </p:nvSpPr>
        <p:spPr>
          <a:xfrm>
            <a:off x="4004775" y="4717180"/>
            <a:ext cx="2002537" cy="461665"/>
          </a:xfrm>
          <a:prstGeom prst="rect">
            <a:avLst/>
          </a:prstGeom>
        </p:spPr>
        <p:txBody>
          <a:bodyPr wrap="square" anchor="ctr">
            <a:spAutoFit/>
          </a:bodyPr>
          <a:lstStyle/>
          <a:p>
            <a:pPr lvl="0" algn="ctr"/>
            <a:r>
              <a:rPr lang="en-US" sz="2400" b="1" dirty="0" smtClean="0">
                <a:solidFill>
                  <a:prstClr val="white"/>
                </a:solidFill>
              </a:rPr>
              <a:t>Opportunities</a:t>
            </a:r>
            <a:endParaRPr lang="en-US" sz="2400" b="1" dirty="0">
              <a:solidFill>
                <a:prstClr val="white"/>
              </a:solidFill>
            </a:endParaRPr>
          </a:p>
        </p:txBody>
      </p:sp>
      <p:sp>
        <p:nvSpPr>
          <p:cNvPr id="24" name="Rectangle 23"/>
          <p:cNvSpPr/>
          <p:nvPr/>
        </p:nvSpPr>
        <p:spPr>
          <a:xfrm>
            <a:off x="6183482" y="4717179"/>
            <a:ext cx="2002535" cy="461665"/>
          </a:xfrm>
          <a:prstGeom prst="rect">
            <a:avLst/>
          </a:prstGeom>
        </p:spPr>
        <p:txBody>
          <a:bodyPr wrap="square" anchor="ctr">
            <a:spAutoFit/>
          </a:bodyPr>
          <a:lstStyle/>
          <a:p>
            <a:pPr lvl="0" algn="ctr"/>
            <a:r>
              <a:rPr lang="en-US" sz="2400" b="1" dirty="0" smtClean="0">
                <a:solidFill>
                  <a:prstClr val="white"/>
                </a:solidFill>
              </a:rPr>
              <a:t>Threats</a:t>
            </a:r>
            <a:endParaRPr lang="en-US" sz="2400" b="1" dirty="0">
              <a:solidFill>
                <a:prstClr val="white"/>
              </a:solidFill>
            </a:endParaRPr>
          </a:p>
        </p:txBody>
      </p:sp>
      <p:grpSp>
        <p:nvGrpSpPr>
          <p:cNvPr id="2" name="Group 1"/>
          <p:cNvGrpSpPr/>
          <p:nvPr/>
        </p:nvGrpSpPr>
        <p:grpSpPr>
          <a:xfrm>
            <a:off x="5518708" y="3281103"/>
            <a:ext cx="1153380" cy="1153380"/>
            <a:chOff x="5518708" y="3256259"/>
            <a:chExt cx="1153380" cy="1153380"/>
          </a:xfrm>
          <a:effectLst>
            <a:outerShdw blurRad="63500" sx="102000" sy="102000" algn="ctr" rotWithShape="0">
              <a:prstClr val="black">
                <a:alpha val="40000"/>
              </a:prstClr>
            </a:outerShdw>
          </a:effectLst>
        </p:grpSpPr>
        <p:sp>
          <p:nvSpPr>
            <p:cNvPr id="29" name="Rectangle 28"/>
            <p:cNvSpPr/>
            <p:nvPr/>
          </p:nvSpPr>
          <p:spPr>
            <a:xfrm>
              <a:off x="5518708" y="3256259"/>
              <a:ext cx="576690" cy="576690"/>
            </a:xfrm>
            <a:prstGeom prst="rect">
              <a:avLst/>
            </a:prstGeom>
            <a:solidFill>
              <a:srgbClr val="2980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lumMod val="95000"/>
                    </a:schemeClr>
                  </a:solidFill>
                  <a:effectLst>
                    <a:outerShdw blurRad="38100" dist="38100" dir="2700000" algn="tl">
                      <a:srgbClr val="000000">
                        <a:alpha val="43137"/>
                      </a:srgbClr>
                    </a:outerShdw>
                  </a:effectLst>
                  <a:latin typeface="Arial Black" panose="020B0A04020102020204" pitchFamily="34" charset="0"/>
                </a:rPr>
                <a:t>S</a:t>
              </a:r>
              <a:endParaRPr lang="en-US" sz="3200" b="1" dirty="0">
                <a:solidFill>
                  <a:schemeClr val="bg1">
                    <a:lumMod val="95000"/>
                  </a:schemeClr>
                </a:solidFill>
                <a:effectLst>
                  <a:outerShdw blurRad="38100" dist="38100" dir="2700000" algn="tl">
                    <a:srgbClr val="000000">
                      <a:alpha val="43137"/>
                    </a:srgbClr>
                  </a:outerShdw>
                </a:effectLst>
                <a:latin typeface="Arial Black" panose="020B0A04020102020204" pitchFamily="34" charset="0"/>
              </a:endParaRPr>
            </a:p>
          </p:txBody>
        </p:sp>
        <p:sp>
          <p:nvSpPr>
            <p:cNvPr id="31" name="Rectangle 30"/>
            <p:cNvSpPr/>
            <p:nvPr/>
          </p:nvSpPr>
          <p:spPr>
            <a:xfrm>
              <a:off x="5518708" y="3832949"/>
              <a:ext cx="576690" cy="576690"/>
            </a:xfrm>
            <a:prstGeom prst="rect">
              <a:avLst/>
            </a:prstGeom>
            <a:solidFill>
              <a:srgbClr val="F39C1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lumMod val="95000"/>
                    </a:schemeClr>
                  </a:solidFill>
                  <a:effectLst>
                    <a:outerShdw blurRad="38100" dist="38100" dir="2700000" algn="tl">
                      <a:srgbClr val="000000">
                        <a:alpha val="43137"/>
                      </a:srgbClr>
                    </a:outerShdw>
                  </a:effectLst>
                  <a:latin typeface="Arial Black" panose="020B0A04020102020204" pitchFamily="34" charset="0"/>
                </a:rPr>
                <a:t>O</a:t>
              </a:r>
              <a:endParaRPr lang="en-US" sz="3200" b="1" dirty="0">
                <a:solidFill>
                  <a:schemeClr val="bg1">
                    <a:lumMod val="95000"/>
                  </a:schemeClr>
                </a:solidFill>
                <a:effectLst>
                  <a:outerShdw blurRad="38100" dist="38100" dir="2700000" algn="tl">
                    <a:srgbClr val="000000">
                      <a:alpha val="43137"/>
                    </a:srgbClr>
                  </a:outerShdw>
                </a:effectLst>
                <a:latin typeface="Arial Black" panose="020B0A04020102020204" pitchFamily="34" charset="0"/>
              </a:endParaRPr>
            </a:p>
          </p:txBody>
        </p:sp>
        <p:sp>
          <p:nvSpPr>
            <p:cNvPr id="32" name="Rectangle 31"/>
            <p:cNvSpPr/>
            <p:nvPr/>
          </p:nvSpPr>
          <p:spPr>
            <a:xfrm>
              <a:off x="6095398" y="3256259"/>
              <a:ext cx="576690" cy="576690"/>
            </a:xfrm>
            <a:prstGeom prst="rect">
              <a:avLst/>
            </a:prstGeom>
            <a:solidFill>
              <a:srgbClr val="C039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lumMod val="95000"/>
                    </a:schemeClr>
                  </a:solidFill>
                  <a:effectLst>
                    <a:outerShdw blurRad="38100" dist="38100" dir="2700000" algn="tl">
                      <a:srgbClr val="000000">
                        <a:alpha val="43137"/>
                      </a:srgbClr>
                    </a:outerShdw>
                  </a:effectLst>
                  <a:latin typeface="Arial Black" panose="020B0A04020102020204" pitchFamily="34" charset="0"/>
                </a:rPr>
                <a:t>W</a:t>
              </a:r>
              <a:endParaRPr lang="en-US" sz="3200" b="1" dirty="0">
                <a:solidFill>
                  <a:schemeClr val="bg1">
                    <a:lumMod val="95000"/>
                  </a:schemeClr>
                </a:solidFill>
                <a:effectLst>
                  <a:outerShdw blurRad="38100" dist="38100" dir="2700000" algn="tl">
                    <a:srgbClr val="000000">
                      <a:alpha val="43137"/>
                    </a:srgbClr>
                  </a:outerShdw>
                </a:effectLst>
                <a:latin typeface="Arial Black" panose="020B0A04020102020204" pitchFamily="34" charset="0"/>
              </a:endParaRPr>
            </a:p>
          </p:txBody>
        </p:sp>
        <p:sp>
          <p:nvSpPr>
            <p:cNvPr id="34" name="Rectangle 33"/>
            <p:cNvSpPr/>
            <p:nvPr/>
          </p:nvSpPr>
          <p:spPr>
            <a:xfrm>
              <a:off x="6095398" y="3832949"/>
              <a:ext cx="576690" cy="576690"/>
            </a:xfrm>
            <a:prstGeom prst="rect">
              <a:avLst/>
            </a:prstGeom>
            <a:solidFill>
              <a:srgbClr val="16A08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lumMod val="95000"/>
                    </a:schemeClr>
                  </a:solidFill>
                  <a:effectLst>
                    <a:outerShdw blurRad="38100" dist="38100" dir="2700000" algn="tl">
                      <a:srgbClr val="000000">
                        <a:alpha val="43137"/>
                      </a:srgbClr>
                    </a:outerShdw>
                  </a:effectLst>
                  <a:latin typeface="Arial Black" panose="020B0A04020102020204" pitchFamily="34" charset="0"/>
                </a:rPr>
                <a:t>T</a:t>
              </a:r>
              <a:endParaRPr lang="en-US" sz="3200" b="1" dirty="0">
                <a:solidFill>
                  <a:schemeClr val="bg1">
                    <a:lumMod val="95000"/>
                  </a:schemeClr>
                </a:solidFill>
                <a:effectLst>
                  <a:outerShdw blurRad="38100" dist="38100" dir="2700000" algn="tl">
                    <a:srgbClr val="000000">
                      <a:alpha val="43137"/>
                    </a:srgbClr>
                  </a:outerShdw>
                </a:effectLst>
                <a:latin typeface="Arial Black" panose="020B0A04020102020204" pitchFamily="34" charset="0"/>
              </a:endParaRPr>
            </a:p>
          </p:txBody>
        </p:sp>
      </p:grpSp>
    </p:spTree>
    <p:extLst>
      <p:ext uri="{BB962C8B-B14F-4D97-AF65-F5344CB8AC3E}">
        <p14:creationId xmlns:p14="http://schemas.microsoft.com/office/powerpoint/2010/main" val="220568131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4004777" y="1766306"/>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1">
                  <a:lumMod val="50000"/>
                </a:schemeClr>
              </a:solidFill>
            </a:endParaRPr>
          </a:p>
        </p:txBody>
      </p:sp>
      <p:sp>
        <p:nvSpPr>
          <p:cNvPr id="26" name="Rectangle 25"/>
          <p:cNvSpPr/>
          <p:nvPr/>
        </p:nvSpPr>
        <p:spPr>
          <a:xfrm>
            <a:off x="6183483" y="3946744"/>
            <a:ext cx="2002535"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0C584A"/>
              </a:solidFill>
            </a:endParaRPr>
          </a:p>
        </p:txBody>
      </p:sp>
      <p:sp>
        <p:nvSpPr>
          <p:cNvPr id="27" name="Rectangle 26"/>
          <p:cNvSpPr/>
          <p:nvPr/>
        </p:nvSpPr>
        <p:spPr>
          <a:xfrm>
            <a:off x="6183483" y="1766306"/>
            <a:ext cx="2002536"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800000"/>
              </a:solidFill>
            </a:endParaRPr>
          </a:p>
        </p:txBody>
      </p:sp>
      <p:sp>
        <p:nvSpPr>
          <p:cNvPr id="28" name="Rectangle 27"/>
          <p:cNvSpPr/>
          <p:nvPr/>
        </p:nvSpPr>
        <p:spPr>
          <a:xfrm>
            <a:off x="4004777" y="3946744"/>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2">
                  <a:lumMod val="50000"/>
                </a:schemeClr>
              </a:solidFill>
            </a:endParaRPr>
          </a:p>
        </p:txBody>
      </p:sp>
      <p:sp>
        <p:nvSpPr>
          <p:cNvPr id="6" name="Subtitle 5"/>
          <p:cNvSpPr>
            <a:spLocks noGrp="1"/>
          </p:cNvSpPr>
          <p:nvPr>
            <p:ph type="subTitle" idx="1"/>
          </p:nvPr>
        </p:nvSpPr>
        <p:spPr/>
        <p:txBody>
          <a:bodyPr/>
          <a:lstStyle/>
          <a:p>
            <a:r>
              <a:rPr lang="en-US" dirty="0"/>
              <a:t>The Competitive Analysis Matrix</a:t>
            </a:r>
          </a:p>
        </p:txBody>
      </p:sp>
      <p:sp>
        <p:nvSpPr>
          <p:cNvPr id="5" name="Title 4"/>
          <p:cNvSpPr>
            <a:spLocks noGrp="1"/>
          </p:cNvSpPr>
          <p:nvPr>
            <p:ph type="title"/>
          </p:nvPr>
        </p:nvSpPr>
        <p:spPr/>
        <p:txBody>
          <a:bodyPr/>
          <a:lstStyle/>
          <a:p>
            <a:r>
              <a:rPr lang="en-US" dirty="0"/>
              <a:t>SWOT / TOWS Analysis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42</a:t>
            </a:fld>
            <a:endParaRPr lang="en-US"/>
          </a:p>
        </p:txBody>
      </p:sp>
      <p:sp>
        <p:nvSpPr>
          <p:cNvPr id="33" name="Freeform 32"/>
          <p:cNvSpPr/>
          <p:nvPr/>
        </p:nvSpPr>
        <p:spPr>
          <a:xfrm>
            <a:off x="4338275" y="2496974"/>
            <a:ext cx="1669038" cy="1271868"/>
          </a:xfrm>
          <a:custGeom>
            <a:avLst/>
            <a:gdLst>
              <a:gd name="connsiteX0" fmla="*/ 170538 w 2522610"/>
              <a:gd name="connsiteY0" fmla="*/ 0 h 1922321"/>
              <a:gd name="connsiteX1" fmla="*/ 206777 w 2522610"/>
              <a:gd name="connsiteY1" fmla="*/ 0 h 1922321"/>
              <a:gd name="connsiteX2" fmla="*/ 206777 w 2522610"/>
              <a:gd name="connsiteY2" fmla="*/ 1033677 h 1922321"/>
              <a:gd name="connsiteX3" fmla="*/ 275548 w 2522610"/>
              <a:gd name="connsiteY3" fmla="*/ 1033677 h 1922321"/>
              <a:gd name="connsiteX4" fmla="*/ 469878 w 2522610"/>
              <a:gd name="connsiteY4" fmla="*/ 839347 h 1922321"/>
              <a:gd name="connsiteX5" fmla="*/ 469878 w 2522610"/>
              <a:gd name="connsiteY5" fmla="*/ 416718 h 1922321"/>
              <a:gd name="connsiteX6" fmla="*/ 469879 w 2522610"/>
              <a:gd name="connsiteY6" fmla="*/ 416718 h 1922321"/>
              <a:gd name="connsiteX7" fmla="*/ 469879 w 2522610"/>
              <a:gd name="connsiteY7" fmla="*/ 194229 h 1922321"/>
              <a:gd name="connsiteX8" fmla="*/ 454608 w 2522610"/>
              <a:gd name="connsiteY8" fmla="*/ 118587 h 1922321"/>
              <a:gd name="connsiteX9" fmla="*/ 417584 w 2522610"/>
              <a:gd name="connsiteY9" fmla="*/ 63674 h 1922321"/>
              <a:gd name="connsiteX10" fmla="*/ 804863 w 2522610"/>
              <a:gd name="connsiteY10" fmla="*/ 399625 h 1922321"/>
              <a:gd name="connsiteX11" fmla="*/ 625329 w 2522610"/>
              <a:gd name="connsiteY11" fmla="*/ 403568 h 1922321"/>
              <a:gd name="connsiteX12" fmla="*/ 485402 w 2522610"/>
              <a:gd name="connsiteY12" fmla="*/ 413031 h 1922321"/>
              <a:gd name="connsiteX13" fmla="*/ 485402 w 2522610"/>
              <a:gd name="connsiteY13" fmla="*/ 451309 h 1922321"/>
              <a:gd name="connsiteX14" fmla="*/ 485401 w 2522610"/>
              <a:gd name="connsiteY14" fmla="*/ 451308 h 1922321"/>
              <a:gd name="connsiteX15" fmla="*/ 485401 w 2522610"/>
              <a:gd name="connsiteY15" fmla="*/ 620547 h 1922321"/>
              <a:gd name="connsiteX16" fmla="*/ 625328 w 2522610"/>
              <a:gd name="connsiteY16" fmla="*/ 630009 h 1922321"/>
              <a:gd name="connsiteX17" fmla="*/ 982889 w 2522610"/>
              <a:gd name="connsiteY17" fmla="*/ 637861 h 1922321"/>
              <a:gd name="connsiteX18" fmla="*/ 1340449 w 2522610"/>
              <a:gd name="connsiteY18" fmla="*/ 630009 h 1922321"/>
              <a:gd name="connsiteX19" fmla="*/ 1533151 w 2522610"/>
              <a:gd name="connsiteY19" fmla="*/ 616978 h 1922321"/>
              <a:gd name="connsiteX20" fmla="*/ 1533151 w 2522610"/>
              <a:gd name="connsiteY20" fmla="*/ 416718 h 1922321"/>
              <a:gd name="connsiteX21" fmla="*/ 1548673 w 2522610"/>
              <a:gd name="connsiteY21" fmla="*/ 416718 h 1922321"/>
              <a:gd name="connsiteX22" fmla="*/ 1548673 w 2522610"/>
              <a:gd name="connsiteY22" fmla="*/ 839347 h 1922321"/>
              <a:gd name="connsiteX23" fmla="*/ 1743003 w 2522610"/>
              <a:gd name="connsiteY23" fmla="*/ 1033677 h 1922321"/>
              <a:gd name="connsiteX24" fmla="*/ 1811774 w 2522610"/>
              <a:gd name="connsiteY24" fmla="*/ 1033677 h 1922321"/>
              <a:gd name="connsiteX25" fmla="*/ 1811774 w 2522610"/>
              <a:gd name="connsiteY25" fmla="*/ 0 h 1922321"/>
              <a:gd name="connsiteX26" fmla="*/ 1849028 w 2522610"/>
              <a:gd name="connsiteY26" fmla="*/ 0 h 1922321"/>
              <a:gd name="connsiteX27" fmla="*/ 1849028 w 2522610"/>
              <a:gd name="connsiteY27" fmla="*/ 1033677 h 1922321"/>
              <a:gd name="connsiteX28" fmla="*/ 1917799 w 2522610"/>
              <a:gd name="connsiteY28" fmla="*/ 1033677 h 1922321"/>
              <a:gd name="connsiteX29" fmla="*/ 2112129 w 2522610"/>
              <a:gd name="connsiteY29" fmla="*/ 839347 h 1922321"/>
              <a:gd name="connsiteX30" fmla="*/ 2112129 w 2522610"/>
              <a:gd name="connsiteY30" fmla="*/ 194228 h 1922321"/>
              <a:gd name="connsiteX31" fmla="*/ 2096858 w 2522610"/>
              <a:gd name="connsiteY31" fmla="*/ 118586 h 1922321"/>
              <a:gd name="connsiteX32" fmla="*/ 2074824 w 2522610"/>
              <a:gd name="connsiteY32" fmla="*/ 85906 h 1922321"/>
              <a:gd name="connsiteX33" fmla="*/ 2522610 w 2522610"/>
              <a:gd name="connsiteY33" fmla="*/ 474345 h 1922321"/>
              <a:gd name="connsiteX34" fmla="*/ 2522610 w 2522610"/>
              <a:gd name="connsiteY34" fmla="*/ 1922321 h 1922321"/>
              <a:gd name="connsiteX35" fmla="*/ 1061533 w 2522610"/>
              <a:gd name="connsiteY35" fmla="*/ 1922321 h 1922321"/>
              <a:gd name="connsiteX36" fmla="*/ 0 w 2522610"/>
              <a:gd name="connsiteY36" fmla="*/ 1001476 h 1922321"/>
              <a:gd name="connsiteX37" fmla="*/ 25110 w 2522610"/>
              <a:gd name="connsiteY37" fmla="*/ 1018406 h 1922321"/>
              <a:gd name="connsiteX38" fmla="*/ 100752 w 2522610"/>
              <a:gd name="connsiteY38" fmla="*/ 1033677 h 1922321"/>
              <a:gd name="connsiteX39" fmla="*/ 169524 w 2522610"/>
              <a:gd name="connsiteY39" fmla="*/ 1033677 h 1922321"/>
              <a:gd name="connsiteX40" fmla="*/ 169524 w 2522610"/>
              <a:gd name="connsiteY40" fmla="*/ 978693 h 1922321"/>
              <a:gd name="connsiteX41" fmla="*/ 170538 w 2522610"/>
              <a:gd name="connsiteY41" fmla="*/ 978693 h 1922321"/>
              <a:gd name="connsiteX42" fmla="*/ 170538 w 2522610"/>
              <a:gd name="connsiteY42" fmla="*/ 0 h 192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522610" h="1922321">
                <a:moveTo>
                  <a:pt x="170538" y="0"/>
                </a:moveTo>
                <a:lnTo>
                  <a:pt x="206777" y="0"/>
                </a:lnTo>
                <a:lnTo>
                  <a:pt x="206777" y="1033677"/>
                </a:lnTo>
                <a:lnTo>
                  <a:pt x="275548" y="1033677"/>
                </a:lnTo>
                <a:cubicBezTo>
                  <a:pt x="382874" y="1033677"/>
                  <a:pt x="469878" y="946673"/>
                  <a:pt x="469878" y="839347"/>
                </a:cubicBezTo>
                <a:lnTo>
                  <a:pt x="469878" y="416718"/>
                </a:lnTo>
                <a:lnTo>
                  <a:pt x="469879" y="416718"/>
                </a:lnTo>
                <a:lnTo>
                  <a:pt x="469879" y="194229"/>
                </a:lnTo>
                <a:cubicBezTo>
                  <a:pt x="469879" y="167398"/>
                  <a:pt x="464441" y="141836"/>
                  <a:pt x="454608" y="118587"/>
                </a:cubicBezTo>
                <a:lnTo>
                  <a:pt x="417584" y="63674"/>
                </a:lnTo>
                <a:lnTo>
                  <a:pt x="804863" y="399625"/>
                </a:lnTo>
                <a:lnTo>
                  <a:pt x="625329" y="403568"/>
                </a:lnTo>
                <a:lnTo>
                  <a:pt x="485402" y="413031"/>
                </a:lnTo>
                <a:lnTo>
                  <a:pt x="485402" y="451309"/>
                </a:lnTo>
                <a:lnTo>
                  <a:pt x="485401" y="451308"/>
                </a:lnTo>
                <a:lnTo>
                  <a:pt x="485401" y="620547"/>
                </a:lnTo>
                <a:lnTo>
                  <a:pt x="625328" y="630009"/>
                </a:lnTo>
                <a:cubicBezTo>
                  <a:pt x="740823" y="635157"/>
                  <a:pt x="860406" y="637861"/>
                  <a:pt x="982889" y="637861"/>
                </a:cubicBezTo>
                <a:cubicBezTo>
                  <a:pt x="1105370" y="637861"/>
                  <a:pt x="1224954" y="635157"/>
                  <a:pt x="1340449" y="630009"/>
                </a:cubicBezTo>
                <a:lnTo>
                  <a:pt x="1533151" y="616978"/>
                </a:lnTo>
                <a:lnTo>
                  <a:pt x="1533151" y="416718"/>
                </a:lnTo>
                <a:lnTo>
                  <a:pt x="1548673" y="416718"/>
                </a:lnTo>
                <a:lnTo>
                  <a:pt x="1548673" y="839347"/>
                </a:lnTo>
                <a:cubicBezTo>
                  <a:pt x="1548673" y="946673"/>
                  <a:pt x="1635677" y="1033677"/>
                  <a:pt x="1743003" y="1033677"/>
                </a:cubicBezTo>
                <a:lnTo>
                  <a:pt x="1811774" y="1033677"/>
                </a:lnTo>
                <a:lnTo>
                  <a:pt x="1811774" y="0"/>
                </a:lnTo>
                <a:lnTo>
                  <a:pt x="1849028" y="0"/>
                </a:lnTo>
                <a:lnTo>
                  <a:pt x="1849028" y="1033677"/>
                </a:lnTo>
                <a:lnTo>
                  <a:pt x="1917799" y="1033677"/>
                </a:lnTo>
                <a:cubicBezTo>
                  <a:pt x="2025125" y="1033677"/>
                  <a:pt x="2112129" y="946673"/>
                  <a:pt x="2112129" y="839347"/>
                </a:cubicBezTo>
                <a:lnTo>
                  <a:pt x="2112129" y="194228"/>
                </a:lnTo>
                <a:cubicBezTo>
                  <a:pt x="2112129" y="167397"/>
                  <a:pt x="2106691" y="141835"/>
                  <a:pt x="2096858" y="118586"/>
                </a:cubicBezTo>
                <a:lnTo>
                  <a:pt x="2074824" y="85906"/>
                </a:lnTo>
                <a:lnTo>
                  <a:pt x="2522610" y="474345"/>
                </a:lnTo>
                <a:lnTo>
                  <a:pt x="2522610" y="1922321"/>
                </a:lnTo>
                <a:lnTo>
                  <a:pt x="1061533" y="1922321"/>
                </a:lnTo>
                <a:lnTo>
                  <a:pt x="0" y="1001476"/>
                </a:lnTo>
                <a:lnTo>
                  <a:pt x="25110" y="1018406"/>
                </a:lnTo>
                <a:cubicBezTo>
                  <a:pt x="48359" y="1028239"/>
                  <a:pt x="73921" y="1033677"/>
                  <a:pt x="100752" y="1033677"/>
                </a:cubicBezTo>
                <a:lnTo>
                  <a:pt x="169524" y="1033677"/>
                </a:lnTo>
                <a:lnTo>
                  <a:pt x="169524" y="978693"/>
                </a:lnTo>
                <a:lnTo>
                  <a:pt x="170538" y="978693"/>
                </a:lnTo>
                <a:lnTo>
                  <a:pt x="170538" y="0"/>
                </a:lnTo>
                <a:close/>
              </a:path>
            </a:pathLst>
          </a:custGeom>
          <a:solidFill>
            <a:srgbClr val="0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0"/>
          <p:cNvSpPr/>
          <p:nvPr/>
        </p:nvSpPr>
        <p:spPr>
          <a:xfrm>
            <a:off x="6632625" y="4659605"/>
            <a:ext cx="1553394" cy="1289675"/>
          </a:xfrm>
          <a:custGeom>
            <a:avLst/>
            <a:gdLst>
              <a:gd name="connsiteX0" fmla="*/ 973156 w 2347825"/>
              <a:gd name="connsiteY0" fmla="*/ 0 h 1949235"/>
              <a:gd name="connsiteX1" fmla="*/ 2347825 w 2347825"/>
              <a:gd name="connsiteY1" fmla="*/ 1192480 h 1949235"/>
              <a:gd name="connsiteX2" fmla="*/ 2347825 w 2347825"/>
              <a:gd name="connsiteY2" fmla="*/ 1949235 h 1949235"/>
              <a:gd name="connsiteX3" fmla="*/ 941247 w 2347825"/>
              <a:gd name="connsiteY3" fmla="*/ 1949235 h 1949235"/>
              <a:gd name="connsiteX4" fmla="*/ 0 w 2347825"/>
              <a:gd name="connsiteY4" fmla="*/ 1132735 h 1949235"/>
              <a:gd name="connsiteX5" fmla="*/ 2167 w 2347825"/>
              <a:gd name="connsiteY5" fmla="*/ 1134229 h 1949235"/>
              <a:gd name="connsiteX6" fmla="*/ 144083 w 2347825"/>
              <a:gd name="connsiteY6" fmla="*/ 1174655 h 1949235"/>
              <a:gd name="connsiteX7" fmla="*/ 371563 w 2347825"/>
              <a:gd name="connsiteY7" fmla="*/ 1066126 h 1949235"/>
              <a:gd name="connsiteX8" fmla="*/ 374219 w 2347825"/>
              <a:gd name="connsiteY8" fmla="*/ 1063085 h 1949235"/>
              <a:gd name="connsiteX9" fmla="*/ 376878 w 2347825"/>
              <a:gd name="connsiteY9" fmla="*/ 1066126 h 1949235"/>
              <a:gd name="connsiteX10" fmla="*/ 604358 w 2347825"/>
              <a:gd name="connsiteY10" fmla="*/ 1174655 h 1949235"/>
              <a:gd name="connsiteX11" fmla="*/ 831837 w 2347825"/>
              <a:gd name="connsiteY11" fmla="*/ 1066126 h 1949235"/>
              <a:gd name="connsiteX12" fmla="*/ 834495 w 2347825"/>
              <a:gd name="connsiteY12" fmla="*/ 1063085 h 1949235"/>
              <a:gd name="connsiteX13" fmla="*/ 837151 w 2347825"/>
              <a:gd name="connsiteY13" fmla="*/ 1066126 h 1949235"/>
              <a:gd name="connsiteX14" fmla="*/ 1064633 w 2347825"/>
              <a:gd name="connsiteY14" fmla="*/ 1174655 h 1949235"/>
              <a:gd name="connsiteX15" fmla="*/ 1292112 w 2347825"/>
              <a:gd name="connsiteY15" fmla="*/ 1066126 h 1949235"/>
              <a:gd name="connsiteX16" fmla="*/ 1294770 w 2347825"/>
              <a:gd name="connsiteY16" fmla="*/ 1063084 h 1949235"/>
              <a:gd name="connsiteX17" fmla="*/ 1297426 w 2347825"/>
              <a:gd name="connsiteY17" fmla="*/ 1066126 h 1949235"/>
              <a:gd name="connsiteX18" fmla="*/ 1524906 w 2347825"/>
              <a:gd name="connsiteY18" fmla="*/ 1174655 h 1949235"/>
              <a:gd name="connsiteX19" fmla="*/ 1862366 w 2347825"/>
              <a:gd name="connsiteY19" fmla="*/ 911287 h 1949235"/>
              <a:gd name="connsiteX20" fmla="*/ 1868250 w 2347825"/>
              <a:gd name="connsiteY20" fmla="*/ 899086 h 1949235"/>
              <a:gd name="connsiteX21" fmla="*/ 1779952 w 2347825"/>
              <a:gd name="connsiteY21" fmla="*/ 899086 h 1949235"/>
              <a:gd name="connsiteX22" fmla="*/ 1762456 w 2347825"/>
              <a:gd name="connsiteY22" fmla="*/ 921931 h 1949235"/>
              <a:gd name="connsiteX23" fmla="*/ 1524907 w 2347825"/>
              <a:gd name="connsiteY23" fmla="*/ 1041066 h 1949235"/>
              <a:gd name="connsiteX24" fmla="*/ 1297427 w 2347825"/>
              <a:gd name="connsiteY24" fmla="*/ 932538 h 1949235"/>
              <a:gd name="connsiteX25" fmla="*/ 1294770 w 2347825"/>
              <a:gd name="connsiteY25" fmla="*/ 929494 h 1949235"/>
              <a:gd name="connsiteX26" fmla="*/ 1292113 w 2347825"/>
              <a:gd name="connsiteY26" fmla="*/ 932538 h 1949235"/>
              <a:gd name="connsiteX27" fmla="*/ 1064633 w 2347825"/>
              <a:gd name="connsiteY27" fmla="*/ 1041065 h 1949235"/>
              <a:gd name="connsiteX28" fmla="*/ 837152 w 2347825"/>
              <a:gd name="connsiteY28" fmla="*/ 932538 h 1949235"/>
              <a:gd name="connsiteX29" fmla="*/ 834495 w 2347825"/>
              <a:gd name="connsiteY29" fmla="*/ 929494 h 1949235"/>
              <a:gd name="connsiteX30" fmla="*/ 831838 w 2347825"/>
              <a:gd name="connsiteY30" fmla="*/ 932538 h 1949235"/>
              <a:gd name="connsiteX31" fmla="*/ 604358 w 2347825"/>
              <a:gd name="connsiteY31" fmla="*/ 1041065 h 1949235"/>
              <a:gd name="connsiteX32" fmla="*/ 376878 w 2347825"/>
              <a:gd name="connsiteY32" fmla="*/ 932537 h 1949235"/>
              <a:gd name="connsiteX33" fmla="*/ 374220 w 2347825"/>
              <a:gd name="connsiteY33" fmla="*/ 929495 h 1949235"/>
              <a:gd name="connsiteX34" fmla="*/ 371562 w 2347825"/>
              <a:gd name="connsiteY34" fmla="*/ 932537 h 1949235"/>
              <a:gd name="connsiteX35" fmla="*/ 319074 w 2347825"/>
              <a:gd name="connsiteY35" fmla="*/ 978694 h 1949235"/>
              <a:gd name="connsiteX36" fmla="*/ 311353 w 2347825"/>
              <a:gd name="connsiteY36" fmla="*/ 983414 h 1949235"/>
              <a:gd name="connsiteX37" fmla="*/ 238451 w 2347825"/>
              <a:gd name="connsiteY37" fmla="*/ 920174 h 1949235"/>
              <a:gd name="connsiteX38" fmla="*/ 238921 w 2347825"/>
              <a:gd name="connsiteY38" fmla="*/ 919633 h 1949235"/>
              <a:gd name="connsiteX39" fmla="*/ 263353 w 2347825"/>
              <a:gd name="connsiteY39" fmla="*/ 910823 h 1949235"/>
              <a:gd name="connsiteX40" fmla="*/ 371564 w 2347825"/>
              <a:gd name="connsiteY40" fmla="*/ 830604 h 1949235"/>
              <a:gd name="connsiteX41" fmla="*/ 374220 w 2347825"/>
              <a:gd name="connsiteY41" fmla="*/ 827563 h 1949235"/>
              <a:gd name="connsiteX42" fmla="*/ 376878 w 2347825"/>
              <a:gd name="connsiteY42" fmla="*/ 830604 h 1949235"/>
              <a:gd name="connsiteX43" fmla="*/ 604358 w 2347825"/>
              <a:gd name="connsiteY43" fmla="*/ 939132 h 1949235"/>
              <a:gd name="connsiteX44" fmla="*/ 831839 w 2347825"/>
              <a:gd name="connsiteY44" fmla="*/ 830604 h 1949235"/>
              <a:gd name="connsiteX45" fmla="*/ 834496 w 2347825"/>
              <a:gd name="connsiteY45" fmla="*/ 827562 h 1949235"/>
              <a:gd name="connsiteX46" fmla="*/ 837153 w 2347825"/>
              <a:gd name="connsiteY46" fmla="*/ 830604 h 1949235"/>
              <a:gd name="connsiteX47" fmla="*/ 1064633 w 2347825"/>
              <a:gd name="connsiteY47" fmla="*/ 939132 h 1949235"/>
              <a:gd name="connsiteX48" fmla="*/ 1292114 w 2347825"/>
              <a:gd name="connsiteY48" fmla="*/ 830604 h 1949235"/>
              <a:gd name="connsiteX49" fmla="*/ 1294771 w 2347825"/>
              <a:gd name="connsiteY49" fmla="*/ 827562 h 1949235"/>
              <a:gd name="connsiteX50" fmla="*/ 1297428 w 2347825"/>
              <a:gd name="connsiteY50" fmla="*/ 830604 h 1949235"/>
              <a:gd name="connsiteX51" fmla="*/ 1405638 w 2347825"/>
              <a:gd name="connsiteY51" fmla="*/ 910823 h 1949235"/>
              <a:gd name="connsiteX52" fmla="*/ 1426613 w 2347825"/>
              <a:gd name="connsiteY52" fmla="*/ 918385 h 1949235"/>
              <a:gd name="connsiteX53" fmla="*/ 1421397 w 2347825"/>
              <a:gd name="connsiteY53" fmla="*/ 879077 h 1949235"/>
              <a:gd name="connsiteX54" fmla="*/ 1169479 w 2347825"/>
              <a:gd name="connsiteY54" fmla="*/ 249126 h 1949235"/>
              <a:gd name="connsiteX55" fmla="*/ 1064819 w 2347825"/>
              <a:gd name="connsiteY55" fmla="*/ 103640 h 1949235"/>
              <a:gd name="connsiteX56" fmla="*/ 973156 w 2347825"/>
              <a:gd name="connsiteY56" fmla="*/ 0 h 194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347825" h="1949235">
                <a:moveTo>
                  <a:pt x="973156" y="0"/>
                </a:moveTo>
                <a:lnTo>
                  <a:pt x="2347825" y="1192480"/>
                </a:lnTo>
                <a:lnTo>
                  <a:pt x="2347825" y="1949235"/>
                </a:lnTo>
                <a:lnTo>
                  <a:pt x="941247" y="1949235"/>
                </a:lnTo>
                <a:lnTo>
                  <a:pt x="0" y="1132735"/>
                </a:lnTo>
                <a:lnTo>
                  <a:pt x="2167" y="1134229"/>
                </a:lnTo>
                <a:cubicBezTo>
                  <a:pt x="46997" y="1160501"/>
                  <a:pt x="94663" y="1174655"/>
                  <a:pt x="144083" y="1174655"/>
                </a:cubicBezTo>
                <a:cubicBezTo>
                  <a:pt x="226448" y="1174655"/>
                  <a:pt x="303941" y="1135339"/>
                  <a:pt x="371563" y="1066126"/>
                </a:cubicBezTo>
                <a:lnTo>
                  <a:pt x="374219" y="1063085"/>
                </a:lnTo>
                <a:lnTo>
                  <a:pt x="376878" y="1066126"/>
                </a:lnTo>
                <a:cubicBezTo>
                  <a:pt x="444499" y="1135340"/>
                  <a:pt x="521991" y="1174655"/>
                  <a:pt x="604358" y="1174655"/>
                </a:cubicBezTo>
                <a:cubicBezTo>
                  <a:pt x="686723" y="1174655"/>
                  <a:pt x="764217" y="1135340"/>
                  <a:pt x="831837" y="1066126"/>
                </a:cubicBezTo>
                <a:lnTo>
                  <a:pt x="834495" y="1063085"/>
                </a:lnTo>
                <a:lnTo>
                  <a:pt x="837151" y="1066126"/>
                </a:lnTo>
                <a:cubicBezTo>
                  <a:pt x="904773" y="1135340"/>
                  <a:pt x="982266" y="1174655"/>
                  <a:pt x="1064633" y="1174655"/>
                </a:cubicBezTo>
                <a:cubicBezTo>
                  <a:pt x="1146998" y="1174655"/>
                  <a:pt x="1224492" y="1135340"/>
                  <a:pt x="1292112" y="1066126"/>
                </a:cubicBezTo>
                <a:lnTo>
                  <a:pt x="1294770" y="1063084"/>
                </a:lnTo>
                <a:lnTo>
                  <a:pt x="1297426" y="1066126"/>
                </a:lnTo>
                <a:cubicBezTo>
                  <a:pt x="1365048" y="1135339"/>
                  <a:pt x="1442541" y="1174655"/>
                  <a:pt x="1524906" y="1174655"/>
                </a:cubicBezTo>
                <a:cubicBezTo>
                  <a:pt x="1656694" y="1174655"/>
                  <a:pt x="1776003" y="1074009"/>
                  <a:pt x="1862366" y="911287"/>
                </a:cubicBezTo>
                <a:lnTo>
                  <a:pt x="1868250" y="899086"/>
                </a:lnTo>
                <a:lnTo>
                  <a:pt x="1779952" y="899086"/>
                </a:lnTo>
                <a:lnTo>
                  <a:pt x="1762456" y="921931"/>
                </a:lnTo>
                <a:cubicBezTo>
                  <a:pt x="1692503" y="997720"/>
                  <a:pt x="1611392" y="1041065"/>
                  <a:pt x="1524907" y="1041066"/>
                </a:cubicBezTo>
                <a:cubicBezTo>
                  <a:pt x="1442541" y="1041065"/>
                  <a:pt x="1365048" y="1001750"/>
                  <a:pt x="1297427" y="932538"/>
                </a:cubicBezTo>
                <a:lnTo>
                  <a:pt x="1294770" y="929494"/>
                </a:lnTo>
                <a:lnTo>
                  <a:pt x="1292113" y="932538"/>
                </a:lnTo>
                <a:cubicBezTo>
                  <a:pt x="1224492" y="1001750"/>
                  <a:pt x="1146999" y="1041066"/>
                  <a:pt x="1064633" y="1041065"/>
                </a:cubicBezTo>
                <a:cubicBezTo>
                  <a:pt x="982266" y="1041065"/>
                  <a:pt x="904773" y="1001750"/>
                  <a:pt x="837152" y="932538"/>
                </a:cubicBezTo>
                <a:lnTo>
                  <a:pt x="834495" y="929494"/>
                </a:lnTo>
                <a:lnTo>
                  <a:pt x="831838" y="932538"/>
                </a:lnTo>
                <a:cubicBezTo>
                  <a:pt x="764217" y="1001750"/>
                  <a:pt x="686724" y="1041066"/>
                  <a:pt x="604358" y="1041065"/>
                </a:cubicBezTo>
                <a:cubicBezTo>
                  <a:pt x="521991" y="1041065"/>
                  <a:pt x="444498" y="1001751"/>
                  <a:pt x="376878" y="932537"/>
                </a:cubicBezTo>
                <a:lnTo>
                  <a:pt x="374220" y="929495"/>
                </a:lnTo>
                <a:lnTo>
                  <a:pt x="371562" y="932537"/>
                </a:lnTo>
                <a:cubicBezTo>
                  <a:pt x="354657" y="949840"/>
                  <a:pt x="337136" y="965275"/>
                  <a:pt x="319074" y="978694"/>
                </a:cubicBezTo>
                <a:lnTo>
                  <a:pt x="311353" y="983414"/>
                </a:lnTo>
                <a:lnTo>
                  <a:pt x="238451" y="920174"/>
                </a:lnTo>
                <a:lnTo>
                  <a:pt x="238921" y="919633"/>
                </a:lnTo>
                <a:lnTo>
                  <a:pt x="263353" y="910823"/>
                </a:lnTo>
                <a:cubicBezTo>
                  <a:pt x="301475" y="892344"/>
                  <a:pt x="337753" y="865212"/>
                  <a:pt x="371564" y="830604"/>
                </a:cubicBezTo>
                <a:lnTo>
                  <a:pt x="374220" y="827563"/>
                </a:lnTo>
                <a:lnTo>
                  <a:pt x="376878" y="830604"/>
                </a:lnTo>
                <a:cubicBezTo>
                  <a:pt x="444500" y="899818"/>
                  <a:pt x="521992" y="939132"/>
                  <a:pt x="604358" y="939132"/>
                </a:cubicBezTo>
                <a:cubicBezTo>
                  <a:pt x="686724" y="939132"/>
                  <a:pt x="764217" y="899818"/>
                  <a:pt x="831839" y="830604"/>
                </a:cubicBezTo>
                <a:lnTo>
                  <a:pt x="834496" y="827562"/>
                </a:lnTo>
                <a:lnTo>
                  <a:pt x="837153" y="830604"/>
                </a:lnTo>
                <a:cubicBezTo>
                  <a:pt x="904773" y="899818"/>
                  <a:pt x="982267" y="939133"/>
                  <a:pt x="1064633" y="939132"/>
                </a:cubicBezTo>
                <a:cubicBezTo>
                  <a:pt x="1146999" y="939132"/>
                  <a:pt x="1224492" y="899817"/>
                  <a:pt x="1292114" y="830604"/>
                </a:cubicBezTo>
                <a:lnTo>
                  <a:pt x="1294771" y="827562"/>
                </a:lnTo>
                <a:lnTo>
                  <a:pt x="1297428" y="830604"/>
                </a:lnTo>
                <a:cubicBezTo>
                  <a:pt x="1331239" y="865211"/>
                  <a:pt x="1367516" y="892344"/>
                  <a:pt x="1405638" y="910823"/>
                </a:cubicBezTo>
                <a:lnTo>
                  <a:pt x="1426613" y="918385"/>
                </a:lnTo>
                <a:lnTo>
                  <a:pt x="1421397" y="879077"/>
                </a:lnTo>
                <a:cubicBezTo>
                  <a:pt x="1386171" y="672690"/>
                  <a:pt x="1302083" y="454027"/>
                  <a:pt x="1169479" y="249126"/>
                </a:cubicBezTo>
                <a:cubicBezTo>
                  <a:pt x="1136329" y="197901"/>
                  <a:pt x="1101323" y="149355"/>
                  <a:pt x="1064819" y="103640"/>
                </a:cubicBezTo>
                <a:lnTo>
                  <a:pt x="973156" y="0"/>
                </a:lnTo>
                <a:close/>
              </a:path>
            </a:pathLst>
          </a:custGeom>
          <a:solidFill>
            <a:srgbClr val="0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reeform 48"/>
          <p:cNvSpPr/>
          <p:nvPr/>
        </p:nvSpPr>
        <p:spPr>
          <a:xfrm>
            <a:off x="6482382" y="2506994"/>
            <a:ext cx="1703637" cy="1261848"/>
          </a:xfrm>
          <a:custGeom>
            <a:avLst/>
            <a:gdLst>
              <a:gd name="connsiteX0" fmla="*/ 111458 w 2574905"/>
              <a:gd name="connsiteY0" fmla="*/ 291 h 1907177"/>
              <a:gd name="connsiteX1" fmla="*/ 177914 w 2574905"/>
              <a:gd name="connsiteY1" fmla="*/ 15650 h 1907177"/>
              <a:gd name="connsiteX2" fmla="*/ 338916 w 2574905"/>
              <a:gd name="connsiteY2" fmla="*/ 108605 h 1907177"/>
              <a:gd name="connsiteX3" fmla="*/ 338917 w 2574905"/>
              <a:gd name="connsiteY3" fmla="*/ 108603 h 1907177"/>
              <a:gd name="connsiteX4" fmla="*/ 350570 w 2574905"/>
              <a:gd name="connsiteY4" fmla="*/ 115332 h 1907177"/>
              <a:gd name="connsiteX5" fmla="*/ 385315 w 2574905"/>
              <a:gd name="connsiteY5" fmla="*/ 145978 h 1907177"/>
              <a:gd name="connsiteX6" fmla="*/ 399928 w 2574905"/>
              <a:gd name="connsiteY6" fmla="*/ 175925 h 1907177"/>
              <a:gd name="connsiteX7" fmla="*/ 524463 w 2574905"/>
              <a:gd name="connsiteY7" fmla="*/ 247827 h 1907177"/>
              <a:gd name="connsiteX8" fmla="*/ 524464 w 2574905"/>
              <a:gd name="connsiteY8" fmla="*/ 247827 h 1907177"/>
              <a:gd name="connsiteX9" fmla="*/ 536427 w 2574905"/>
              <a:gd name="connsiteY9" fmla="*/ 254735 h 1907177"/>
              <a:gd name="connsiteX10" fmla="*/ 540217 w 2574905"/>
              <a:gd name="connsiteY10" fmla="*/ 243464 h 1907177"/>
              <a:gd name="connsiteX11" fmla="*/ 520025 w 2574905"/>
              <a:gd name="connsiteY11" fmla="*/ 122422 h 1907177"/>
              <a:gd name="connsiteX12" fmla="*/ 495814 w 2574905"/>
              <a:gd name="connsiteY12" fmla="*/ 86963 h 1907177"/>
              <a:gd name="connsiteX13" fmla="*/ 790798 w 2574905"/>
              <a:gd name="connsiteY13" fmla="*/ 342851 h 1907177"/>
              <a:gd name="connsiteX14" fmla="*/ 750582 w 2574905"/>
              <a:gd name="connsiteY14" fmla="*/ 364918 h 1907177"/>
              <a:gd name="connsiteX15" fmla="*/ 742716 w 2574905"/>
              <a:gd name="connsiteY15" fmla="*/ 373837 h 1907177"/>
              <a:gd name="connsiteX16" fmla="*/ 753060 w 2574905"/>
              <a:gd name="connsiteY16" fmla="*/ 379809 h 1907177"/>
              <a:gd name="connsiteX17" fmla="*/ 753060 w 2574905"/>
              <a:gd name="connsiteY17" fmla="*/ 379807 h 1907177"/>
              <a:gd name="connsiteX18" fmla="*/ 879215 w 2574905"/>
              <a:gd name="connsiteY18" fmla="*/ 452643 h 1907177"/>
              <a:gd name="connsiteX19" fmla="*/ 912459 w 2574905"/>
              <a:gd name="connsiteY19" fmla="*/ 450325 h 1907177"/>
              <a:gd name="connsiteX20" fmla="*/ 945074 w 2574905"/>
              <a:gd name="connsiteY20" fmla="*/ 461291 h 1907177"/>
              <a:gd name="connsiteX21" fmla="*/ 956375 w 2574905"/>
              <a:gd name="connsiteY21" fmla="*/ 465091 h 1907177"/>
              <a:gd name="connsiteX22" fmla="*/ 989646 w 2574905"/>
              <a:gd name="connsiteY22" fmla="*/ 484301 h 1907177"/>
              <a:gd name="connsiteX23" fmla="*/ 994279 w 2574905"/>
              <a:gd name="connsiteY23" fmla="*/ 460486 h 1907177"/>
              <a:gd name="connsiteX24" fmla="*/ 1013802 w 2574905"/>
              <a:gd name="connsiteY24" fmla="*/ 431086 h 1907177"/>
              <a:gd name="connsiteX25" fmla="*/ 1013803 w 2574905"/>
              <a:gd name="connsiteY25" fmla="*/ 431086 h 1907177"/>
              <a:gd name="connsiteX26" fmla="*/ 1053510 w 2574905"/>
              <a:gd name="connsiteY26" fmla="*/ 391379 h 1907177"/>
              <a:gd name="connsiteX27" fmla="*/ 1188114 w 2574905"/>
              <a:gd name="connsiteY27" fmla="*/ 508143 h 1907177"/>
              <a:gd name="connsiteX28" fmla="*/ 1159189 w 2574905"/>
              <a:gd name="connsiteY28" fmla="*/ 537066 h 1907177"/>
              <a:gd name="connsiteX29" fmla="*/ 1139486 w 2574905"/>
              <a:gd name="connsiteY29" fmla="*/ 556770 h 1907177"/>
              <a:gd name="connsiteX30" fmla="*/ 1128177 w 2574905"/>
              <a:gd name="connsiteY30" fmla="*/ 564282 h 1907177"/>
              <a:gd name="connsiteX31" fmla="*/ 1129029 w 2574905"/>
              <a:gd name="connsiteY31" fmla="*/ 564774 h 1907177"/>
              <a:gd name="connsiteX32" fmla="*/ 1156452 w 2574905"/>
              <a:gd name="connsiteY32" fmla="*/ 586663 h 1907177"/>
              <a:gd name="connsiteX33" fmla="*/ 1160280 w 2574905"/>
              <a:gd name="connsiteY33" fmla="*/ 592268 h 1907177"/>
              <a:gd name="connsiteX34" fmla="*/ 1236608 w 2574905"/>
              <a:gd name="connsiteY34" fmla="*/ 592269 h 1907177"/>
              <a:gd name="connsiteX35" fmla="*/ 1285489 w 2574905"/>
              <a:gd name="connsiteY35" fmla="*/ 592268 h 1907177"/>
              <a:gd name="connsiteX36" fmla="*/ 1285491 w 2574905"/>
              <a:gd name="connsiteY36" fmla="*/ 592269 h 1907177"/>
              <a:gd name="connsiteX37" fmla="*/ 1304005 w 2574905"/>
              <a:gd name="connsiteY37" fmla="*/ 592268 h 1907177"/>
              <a:gd name="connsiteX38" fmla="*/ 1276736 w 2574905"/>
              <a:gd name="connsiteY38" fmla="*/ 536386 h 1907177"/>
              <a:gd name="connsiteX39" fmla="*/ 1252660 w 2574905"/>
              <a:gd name="connsiteY39" fmla="*/ 510345 h 1907177"/>
              <a:gd name="connsiteX40" fmla="*/ 1382004 w 2574905"/>
              <a:gd name="connsiteY40" fmla="*/ 622546 h 1907177"/>
              <a:gd name="connsiteX41" fmla="*/ 1139157 w 2574905"/>
              <a:gd name="connsiteY41" fmla="*/ 622546 h 1907177"/>
              <a:gd name="connsiteX42" fmla="*/ 1118122 w 2574905"/>
              <a:gd name="connsiteY42" fmla="*/ 626794 h 1907177"/>
              <a:gd name="connsiteX43" fmla="*/ 1118123 w 2574905"/>
              <a:gd name="connsiteY43" fmla="*/ 626795 h 1907177"/>
              <a:gd name="connsiteX44" fmla="*/ 1116349 w 2574905"/>
              <a:gd name="connsiteY44" fmla="*/ 627152 h 1907177"/>
              <a:gd name="connsiteX45" fmla="*/ 1095979 w 2574905"/>
              <a:gd name="connsiteY45" fmla="*/ 643928 h 1907177"/>
              <a:gd name="connsiteX46" fmla="*/ 1090219 w 2574905"/>
              <a:gd name="connsiteY46" fmla="*/ 657830 h 1907177"/>
              <a:gd name="connsiteX47" fmla="*/ 1080563 w 2574905"/>
              <a:gd name="connsiteY47" fmla="*/ 681141 h 1907177"/>
              <a:gd name="connsiteX48" fmla="*/ 1139160 w 2574905"/>
              <a:gd name="connsiteY48" fmla="*/ 739736 h 1907177"/>
              <a:gd name="connsiteX49" fmla="*/ 1455090 w 2574905"/>
              <a:gd name="connsiteY49" fmla="*/ 739736 h 1907177"/>
              <a:gd name="connsiteX50" fmla="*/ 1776048 w 2574905"/>
              <a:gd name="connsiteY50" fmla="*/ 739736 h 1907177"/>
              <a:gd name="connsiteX51" fmla="*/ 1834644 w 2574905"/>
              <a:gd name="connsiteY51" fmla="*/ 681141 h 1907177"/>
              <a:gd name="connsiteX52" fmla="*/ 1776047 w 2574905"/>
              <a:gd name="connsiteY52" fmla="*/ 622546 h 1907177"/>
              <a:gd name="connsiteX53" fmla="*/ 1605741 w 2574905"/>
              <a:gd name="connsiteY53" fmla="*/ 622546 h 1907177"/>
              <a:gd name="connsiteX54" fmla="*/ 1605742 w 2574905"/>
              <a:gd name="connsiteY54" fmla="*/ 622545 h 1907177"/>
              <a:gd name="connsiteX55" fmla="*/ 1515457 w 2574905"/>
              <a:gd name="connsiteY55" fmla="*/ 622545 h 1907177"/>
              <a:gd name="connsiteX56" fmla="*/ 1515458 w 2574905"/>
              <a:gd name="connsiteY56" fmla="*/ 622546 h 1907177"/>
              <a:gd name="connsiteX57" fmla="*/ 1425667 w 2574905"/>
              <a:gd name="connsiteY57" fmla="*/ 622547 h 1907177"/>
              <a:gd name="connsiteX58" fmla="*/ 1047572 w 2574905"/>
              <a:gd name="connsiteY58" fmla="*/ 294562 h 1907177"/>
              <a:gd name="connsiteX59" fmla="*/ 1064212 w 2574905"/>
              <a:gd name="connsiteY59" fmla="*/ 282622 h 1907177"/>
              <a:gd name="connsiteX60" fmla="*/ 1000543 w 2574905"/>
              <a:gd name="connsiteY60" fmla="*/ 175875 h 1907177"/>
              <a:gd name="connsiteX61" fmla="*/ 1085687 w 2574905"/>
              <a:gd name="connsiteY61" fmla="*/ 249735 h 1907177"/>
              <a:gd name="connsiteX62" fmla="*/ 1104000 w 2574905"/>
              <a:gd name="connsiteY62" fmla="*/ 300469 h 1907177"/>
              <a:gd name="connsiteX63" fmla="*/ 1124739 w 2574905"/>
              <a:gd name="connsiteY63" fmla="*/ 294912 h 1907177"/>
              <a:gd name="connsiteX64" fmla="*/ 1124738 w 2574905"/>
              <a:gd name="connsiteY64" fmla="*/ 294911 h 1907177"/>
              <a:gd name="connsiteX65" fmla="*/ 1147172 w 2574905"/>
              <a:gd name="connsiteY65" fmla="*/ 288900 h 1907177"/>
              <a:gd name="connsiteX66" fmla="*/ 1100749 w 2574905"/>
              <a:gd name="connsiteY66" fmla="*/ 29670 h 1907177"/>
              <a:gd name="connsiteX67" fmla="*/ 1369533 w 2574905"/>
              <a:gd name="connsiteY67" fmla="*/ 262832 h 1907177"/>
              <a:gd name="connsiteX68" fmla="*/ 1253303 w 2574905"/>
              <a:gd name="connsiteY68" fmla="*/ 343807 h 1907177"/>
              <a:gd name="connsiteX69" fmla="*/ 1275730 w 2574905"/>
              <a:gd name="connsiteY69" fmla="*/ 382651 h 1907177"/>
              <a:gd name="connsiteX70" fmla="*/ 1426246 w 2574905"/>
              <a:gd name="connsiteY70" fmla="*/ 312030 h 1907177"/>
              <a:gd name="connsiteX71" fmla="*/ 1515170 w 2574905"/>
              <a:gd name="connsiteY71" fmla="*/ 270306 h 1907177"/>
              <a:gd name="connsiteX72" fmla="*/ 1475980 w 2574905"/>
              <a:gd name="connsiteY72" fmla="*/ 202428 h 1907177"/>
              <a:gd name="connsiteX73" fmla="*/ 1762890 w 2574905"/>
              <a:gd name="connsiteY73" fmla="*/ 451312 h 1907177"/>
              <a:gd name="connsiteX74" fmla="*/ 1713420 w 2574905"/>
              <a:gd name="connsiteY74" fmla="*/ 458791 h 1907177"/>
              <a:gd name="connsiteX75" fmla="*/ 1611304 w 2574905"/>
              <a:gd name="connsiteY75" fmla="*/ 527463 h 1907177"/>
              <a:gd name="connsiteX76" fmla="*/ 1605206 w 2574905"/>
              <a:gd name="connsiteY76" fmla="*/ 537512 h 1907177"/>
              <a:gd name="connsiteX77" fmla="*/ 1579057 w 2574905"/>
              <a:gd name="connsiteY77" fmla="*/ 580613 h 1907177"/>
              <a:gd name="connsiteX78" fmla="*/ 1576703 w 2574905"/>
              <a:gd name="connsiteY78" fmla="*/ 592268 h 1907177"/>
              <a:gd name="connsiteX79" fmla="*/ 1734318 w 2574905"/>
              <a:gd name="connsiteY79" fmla="*/ 592269 h 1907177"/>
              <a:gd name="connsiteX80" fmla="*/ 1742749 w 2574905"/>
              <a:gd name="connsiteY80" fmla="*/ 586585 h 1907177"/>
              <a:gd name="connsiteX81" fmla="*/ 1742749 w 2574905"/>
              <a:gd name="connsiteY81" fmla="*/ 586586 h 1907177"/>
              <a:gd name="connsiteX82" fmla="*/ 1761951 w 2574905"/>
              <a:gd name="connsiteY82" fmla="*/ 573639 h 1907177"/>
              <a:gd name="connsiteX83" fmla="*/ 1807364 w 2574905"/>
              <a:gd name="connsiteY83" fmla="*/ 564471 h 1907177"/>
              <a:gd name="connsiteX84" fmla="*/ 2006729 w 2574905"/>
              <a:gd name="connsiteY84" fmla="*/ 564471 h 1907177"/>
              <a:gd name="connsiteX85" fmla="*/ 2114229 w 2574905"/>
              <a:gd name="connsiteY85" fmla="*/ 635730 h 1907177"/>
              <a:gd name="connsiteX86" fmla="*/ 2123398 w 2574905"/>
              <a:gd name="connsiteY86" fmla="*/ 681142 h 1907177"/>
              <a:gd name="connsiteX87" fmla="*/ 2114230 w 2574905"/>
              <a:gd name="connsiteY87" fmla="*/ 726554 h 1907177"/>
              <a:gd name="connsiteX88" fmla="*/ 2006729 w 2574905"/>
              <a:gd name="connsiteY88" fmla="*/ 797811 h 1907177"/>
              <a:gd name="connsiteX89" fmla="*/ 1807363 w 2574905"/>
              <a:gd name="connsiteY89" fmla="*/ 797811 h 1907177"/>
              <a:gd name="connsiteX90" fmla="*/ 1761951 w 2574905"/>
              <a:gd name="connsiteY90" fmla="*/ 788643 h 1907177"/>
              <a:gd name="connsiteX91" fmla="*/ 1734321 w 2574905"/>
              <a:gd name="connsiteY91" fmla="*/ 770014 h 1907177"/>
              <a:gd name="connsiteX92" fmla="*/ 1576704 w 2574905"/>
              <a:gd name="connsiteY92" fmla="*/ 770014 h 1907177"/>
              <a:gd name="connsiteX93" fmla="*/ 1579058 w 2574905"/>
              <a:gd name="connsiteY93" fmla="*/ 781671 h 1907177"/>
              <a:gd name="connsiteX94" fmla="*/ 1777446 w 2574905"/>
              <a:gd name="connsiteY94" fmla="*/ 913171 h 1907177"/>
              <a:gd name="connsiteX95" fmla="*/ 2036645 w 2574905"/>
              <a:gd name="connsiteY95" fmla="*/ 913172 h 1907177"/>
              <a:gd name="connsiteX96" fmla="*/ 2251955 w 2574905"/>
              <a:gd name="connsiteY96" fmla="*/ 697862 h 1907177"/>
              <a:gd name="connsiteX97" fmla="*/ 2251956 w 2574905"/>
              <a:gd name="connsiteY97" fmla="*/ 664421 h 1907177"/>
              <a:gd name="connsiteX98" fmla="*/ 2235034 w 2574905"/>
              <a:gd name="connsiteY98" fmla="*/ 580613 h 1907177"/>
              <a:gd name="connsiteX99" fmla="*/ 2200214 w 2574905"/>
              <a:gd name="connsiteY99" fmla="*/ 528969 h 1907177"/>
              <a:gd name="connsiteX100" fmla="*/ 2574905 w 2574905"/>
              <a:gd name="connsiteY100" fmla="*/ 854001 h 1907177"/>
              <a:gd name="connsiteX101" fmla="*/ 2574905 w 2574905"/>
              <a:gd name="connsiteY101" fmla="*/ 1907177 h 1907177"/>
              <a:gd name="connsiteX102" fmla="*/ 1834772 w 2574905"/>
              <a:gd name="connsiteY102" fmla="*/ 1907177 h 1907177"/>
              <a:gd name="connsiteX103" fmla="*/ 2 w 2574905"/>
              <a:gd name="connsiteY103" fmla="*/ 315576 h 1907177"/>
              <a:gd name="connsiteX104" fmla="*/ 8 w 2574905"/>
              <a:gd name="connsiteY104" fmla="*/ 315579 h 1907177"/>
              <a:gd name="connsiteX105" fmla="*/ 0 w 2574905"/>
              <a:gd name="connsiteY105" fmla="*/ 315572 h 1907177"/>
              <a:gd name="connsiteX106" fmla="*/ 202128 w 2574905"/>
              <a:gd name="connsiteY106" fmla="*/ 432273 h 1907177"/>
              <a:gd name="connsiteX107" fmla="*/ 385190 w 2574905"/>
              <a:gd name="connsiteY107" fmla="*/ 447488 h 1907177"/>
              <a:gd name="connsiteX108" fmla="*/ 439689 w 2574905"/>
              <a:gd name="connsiteY108" fmla="*/ 417584 h 1907177"/>
              <a:gd name="connsiteX109" fmla="*/ 447555 w 2574905"/>
              <a:gd name="connsiteY109" fmla="*/ 408666 h 1907177"/>
              <a:gd name="connsiteX110" fmla="*/ 311058 w 2574905"/>
              <a:gd name="connsiteY110" fmla="*/ 329859 h 1907177"/>
              <a:gd name="connsiteX111" fmla="*/ 277812 w 2574905"/>
              <a:gd name="connsiteY111" fmla="*/ 332176 h 1907177"/>
              <a:gd name="connsiteX112" fmla="*/ 233897 w 2574905"/>
              <a:gd name="connsiteY112" fmla="*/ 317410 h 1907177"/>
              <a:gd name="connsiteX113" fmla="*/ 61245 w 2574905"/>
              <a:gd name="connsiteY113" fmla="*/ 217728 h 1907177"/>
              <a:gd name="connsiteX114" fmla="*/ 3774 w 2574905"/>
              <a:gd name="connsiteY114" fmla="*/ 102266 h 1907177"/>
              <a:gd name="connsiteX115" fmla="*/ 18539 w 2574905"/>
              <a:gd name="connsiteY115" fmla="*/ 58354 h 1907177"/>
              <a:gd name="connsiteX116" fmla="*/ 49186 w 2574905"/>
              <a:gd name="connsiteY116" fmla="*/ 23609 h 1907177"/>
              <a:gd name="connsiteX117" fmla="*/ 111458 w 2574905"/>
              <a:gd name="connsiteY117" fmla="*/ 291 h 1907177"/>
              <a:gd name="connsiteX118" fmla="*/ 326597 w 2574905"/>
              <a:gd name="connsiteY118" fmla="*/ 173868 h 1907177"/>
              <a:gd name="connsiteX119" fmla="*/ 293656 w 2574905"/>
              <a:gd name="connsiteY119" fmla="*/ 179362 h 1907177"/>
              <a:gd name="connsiteX120" fmla="*/ 289228 w 2574905"/>
              <a:gd name="connsiteY120" fmla="*/ 183494 h 1907177"/>
              <a:gd name="connsiteX121" fmla="*/ 268610 w 2574905"/>
              <a:gd name="connsiteY121" fmla="*/ 202729 h 1907177"/>
              <a:gd name="connsiteX122" fmla="*/ 290058 w 2574905"/>
              <a:gd name="connsiteY122" fmla="*/ 282772 h 1907177"/>
              <a:gd name="connsiteX123" fmla="*/ 827743 w 2574905"/>
              <a:gd name="connsiteY123" fmla="*/ 593205 h 1907177"/>
              <a:gd name="connsiteX124" fmla="*/ 827744 w 2574905"/>
              <a:gd name="connsiteY124" fmla="*/ 593204 h 1907177"/>
              <a:gd name="connsiteX125" fmla="*/ 841621 w 2574905"/>
              <a:gd name="connsiteY125" fmla="*/ 601217 h 1907177"/>
              <a:gd name="connsiteX126" fmla="*/ 906271 w 2574905"/>
              <a:gd name="connsiteY126" fmla="*/ 597219 h 1907177"/>
              <a:gd name="connsiteX127" fmla="*/ 921662 w 2574905"/>
              <a:gd name="connsiteY127" fmla="*/ 579770 h 1907177"/>
              <a:gd name="connsiteX128" fmla="*/ 926920 w 2574905"/>
              <a:gd name="connsiteY128" fmla="*/ 539831 h 1907177"/>
              <a:gd name="connsiteX129" fmla="*/ 923044 w 2574905"/>
              <a:gd name="connsiteY129" fmla="*/ 529481 h 1907177"/>
              <a:gd name="connsiteX130" fmla="*/ 900214 w 2574905"/>
              <a:gd name="connsiteY130" fmla="*/ 499729 h 1907177"/>
              <a:gd name="connsiteX131" fmla="*/ 348652 w 2574905"/>
              <a:gd name="connsiteY131" fmla="*/ 181283 h 1907177"/>
              <a:gd name="connsiteX132" fmla="*/ 326597 w 2574905"/>
              <a:gd name="connsiteY132" fmla="*/ 173868 h 1907177"/>
              <a:gd name="connsiteX133" fmla="*/ 653845 w 2574905"/>
              <a:gd name="connsiteY133" fmla="*/ 527768 h 1907177"/>
              <a:gd name="connsiteX134" fmla="*/ 650054 w 2574905"/>
              <a:gd name="connsiteY134" fmla="*/ 539038 h 1907177"/>
              <a:gd name="connsiteX135" fmla="*/ 756115 w 2574905"/>
              <a:gd name="connsiteY135" fmla="*/ 752116 h 1907177"/>
              <a:gd name="connsiteX136" fmla="*/ 980587 w 2574905"/>
              <a:gd name="connsiteY136" fmla="*/ 881715 h 1907177"/>
              <a:gd name="connsiteX137" fmla="*/ 1030576 w 2574905"/>
              <a:gd name="connsiteY137" fmla="*/ 902750 h 1907177"/>
              <a:gd name="connsiteX138" fmla="*/ 1070735 w 2574905"/>
              <a:gd name="connsiteY138" fmla="*/ 908768 h 1907177"/>
              <a:gd name="connsiteX139" fmla="*/ 1110107 w 2574905"/>
              <a:gd name="connsiteY139" fmla="*/ 907912 h 1907177"/>
              <a:gd name="connsiteX140" fmla="*/ 1128192 w 2574905"/>
              <a:gd name="connsiteY140" fmla="*/ 906203 h 1907177"/>
              <a:gd name="connsiteX141" fmla="*/ 1182665 w 2574905"/>
              <a:gd name="connsiteY141" fmla="*/ 888776 h 1907177"/>
              <a:gd name="connsiteX142" fmla="*/ 1182669 w 2574905"/>
              <a:gd name="connsiteY142" fmla="*/ 888774 h 1907177"/>
              <a:gd name="connsiteX143" fmla="*/ 1182672 w 2574905"/>
              <a:gd name="connsiteY143" fmla="*/ 888773 h 1907177"/>
              <a:gd name="connsiteX144" fmla="*/ 1223640 w 2574905"/>
              <a:gd name="connsiteY144" fmla="*/ 860800 h 1907177"/>
              <a:gd name="connsiteX145" fmla="*/ 1274704 w 2574905"/>
              <a:gd name="connsiteY145" fmla="*/ 802907 h 1907177"/>
              <a:gd name="connsiteX146" fmla="*/ 1290200 w 2574905"/>
              <a:gd name="connsiteY146" fmla="*/ 776066 h 1907177"/>
              <a:gd name="connsiteX147" fmla="*/ 1291426 w 2574905"/>
              <a:gd name="connsiteY147" fmla="*/ 773946 h 1907177"/>
              <a:gd name="connsiteX148" fmla="*/ 1292748 w 2574905"/>
              <a:gd name="connsiteY148" fmla="*/ 770013 h 1907177"/>
              <a:gd name="connsiteX149" fmla="*/ 1283222 w 2574905"/>
              <a:gd name="connsiteY149" fmla="*/ 770013 h 1907177"/>
              <a:gd name="connsiteX150" fmla="*/ 1283224 w 2574905"/>
              <a:gd name="connsiteY150" fmla="*/ 770015 h 1907177"/>
              <a:gd name="connsiteX151" fmla="*/ 1120818 w 2574905"/>
              <a:gd name="connsiteY151" fmla="*/ 770013 h 1907177"/>
              <a:gd name="connsiteX152" fmla="*/ 1111551 w 2574905"/>
              <a:gd name="connsiteY152" fmla="*/ 775098 h 1907177"/>
              <a:gd name="connsiteX153" fmla="*/ 1012356 w 2574905"/>
              <a:gd name="connsiteY153" fmla="*/ 766852 h 1907177"/>
              <a:gd name="connsiteX154" fmla="*/ 839701 w 2574905"/>
              <a:gd name="connsiteY154" fmla="*/ 667170 h 1907177"/>
              <a:gd name="connsiteX155" fmla="*/ 804957 w 2574905"/>
              <a:gd name="connsiteY155" fmla="*/ 636523 h 1907177"/>
              <a:gd name="connsiteX156" fmla="*/ 790343 w 2574905"/>
              <a:gd name="connsiteY156" fmla="*/ 606576 h 1907177"/>
              <a:gd name="connsiteX157" fmla="*/ 653845 w 2574905"/>
              <a:gd name="connsiteY157" fmla="*/ 527768 h 1907177"/>
              <a:gd name="connsiteX158" fmla="*/ 1451631 w 2574905"/>
              <a:gd name="connsiteY158" fmla="*/ 364081 h 1907177"/>
              <a:gd name="connsiteX159" fmla="*/ 1396610 w 2574905"/>
              <a:gd name="connsiteY159" fmla="*/ 378007 h 1907177"/>
              <a:gd name="connsiteX160" fmla="*/ 1316631 w 2574905"/>
              <a:gd name="connsiteY160" fmla="*/ 398251 h 1907177"/>
              <a:gd name="connsiteX161" fmla="*/ 1320463 w 2574905"/>
              <a:gd name="connsiteY161" fmla="*/ 421554 h 1907177"/>
              <a:gd name="connsiteX162" fmla="*/ 1459295 w 2574905"/>
              <a:gd name="connsiteY162" fmla="*/ 410687 h 1907177"/>
              <a:gd name="connsiteX163" fmla="*/ 1451631 w 2574905"/>
              <a:gd name="connsiteY163" fmla="*/ 364081 h 190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2574905" h="1907177">
                <a:moveTo>
                  <a:pt x="111458" y="291"/>
                </a:moveTo>
                <a:cubicBezTo>
                  <a:pt x="133875" y="-1294"/>
                  <a:pt x="156988" y="3568"/>
                  <a:pt x="177914" y="15650"/>
                </a:cubicBezTo>
                <a:lnTo>
                  <a:pt x="338916" y="108605"/>
                </a:lnTo>
                <a:lnTo>
                  <a:pt x="338917" y="108603"/>
                </a:lnTo>
                <a:lnTo>
                  <a:pt x="350570" y="115332"/>
                </a:lnTo>
                <a:cubicBezTo>
                  <a:pt x="364520" y="123386"/>
                  <a:pt x="376177" y="133885"/>
                  <a:pt x="385315" y="145978"/>
                </a:cubicBezTo>
                <a:lnTo>
                  <a:pt x="399928" y="175925"/>
                </a:lnTo>
                <a:lnTo>
                  <a:pt x="524463" y="247827"/>
                </a:lnTo>
                <a:lnTo>
                  <a:pt x="524464" y="247827"/>
                </a:lnTo>
                <a:lnTo>
                  <a:pt x="536427" y="254735"/>
                </a:lnTo>
                <a:lnTo>
                  <a:pt x="540217" y="243464"/>
                </a:lnTo>
                <a:cubicBezTo>
                  <a:pt x="545383" y="201830"/>
                  <a:pt x="538177" y="159709"/>
                  <a:pt x="520025" y="122422"/>
                </a:cubicBezTo>
                <a:lnTo>
                  <a:pt x="495814" y="86963"/>
                </a:lnTo>
                <a:lnTo>
                  <a:pt x="790798" y="342851"/>
                </a:lnTo>
                <a:lnTo>
                  <a:pt x="750582" y="364918"/>
                </a:lnTo>
                <a:lnTo>
                  <a:pt x="742716" y="373837"/>
                </a:lnTo>
                <a:lnTo>
                  <a:pt x="753060" y="379809"/>
                </a:lnTo>
                <a:lnTo>
                  <a:pt x="753060" y="379807"/>
                </a:lnTo>
                <a:lnTo>
                  <a:pt x="879215" y="452643"/>
                </a:lnTo>
                <a:lnTo>
                  <a:pt x="912459" y="450325"/>
                </a:lnTo>
                <a:lnTo>
                  <a:pt x="945074" y="461291"/>
                </a:lnTo>
                <a:lnTo>
                  <a:pt x="956375" y="465091"/>
                </a:lnTo>
                <a:lnTo>
                  <a:pt x="989646" y="484301"/>
                </a:lnTo>
                <a:lnTo>
                  <a:pt x="994279" y="460486"/>
                </a:lnTo>
                <a:cubicBezTo>
                  <a:pt x="998617" y="449787"/>
                  <a:pt x="1005126" y="439763"/>
                  <a:pt x="1013802" y="431086"/>
                </a:cubicBezTo>
                <a:lnTo>
                  <a:pt x="1013803" y="431086"/>
                </a:lnTo>
                <a:lnTo>
                  <a:pt x="1053510" y="391379"/>
                </a:lnTo>
                <a:lnTo>
                  <a:pt x="1188114" y="508143"/>
                </a:lnTo>
                <a:lnTo>
                  <a:pt x="1159189" y="537066"/>
                </a:lnTo>
                <a:lnTo>
                  <a:pt x="1139486" y="556770"/>
                </a:lnTo>
                <a:lnTo>
                  <a:pt x="1128177" y="564282"/>
                </a:lnTo>
                <a:lnTo>
                  <a:pt x="1129029" y="564774"/>
                </a:lnTo>
                <a:cubicBezTo>
                  <a:pt x="1139492" y="570815"/>
                  <a:pt x="1148665" y="578231"/>
                  <a:pt x="1156452" y="586663"/>
                </a:cubicBezTo>
                <a:lnTo>
                  <a:pt x="1160280" y="592268"/>
                </a:lnTo>
                <a:lnTo>
                  <a:pt x="1236608" y="592269"/>
                </a:lnTo>
                <a:lnTo>
                  <a:pt x="1285489" y="592268"/>
                </a:lnTo>
                <a:lnTo>
                  <a:pt x="1285491" y="592269"/>
                </a:lnTo>
                <a:lnTo>
                  <a:pt x="1304005" y="592268"/>
                </a:lnTo>
                <a:lnTo>
                  <a:pt x="1276736" y="536386"/>
                </a:lnTo>
                <a:lnTo>
                  <a:pt x="1252660" y="510345"/>
                </a:lnTo>
                <a:lnTo>
                  <a:pt x="1382004" y="622546"/>
                </a:lnTo>
                <a:lnTo>
                  <a:pt x="1139157" y="622546"/>
                </a:lnTo>
                <a:lnTo>
                  <a:pt x="1118122" y="626794"/>
                </a:lnTo>
                <a:lnTo>
                  <a:pt x="1118123" y="626795"/>
                </a:lnTo>
                <a:lnTo>
                  <a:pt x="1116349" y="627152"/>
                </a:lnTo>
                <a:lnTo>
                  <a:pt x="1095979" y="643928"/>
                </a:lnTo>
                <a:lnTo>
                  <a:pt x="1090219" y="657830"/>
                </a:lnTo>
                <a:lnTo>
                  <a:pt x="1080563" y="681141"/>
                </a:lnTo>
                <a:cubicBezTo>
                  <a:pt x="1080565" y="713502"/>
                  <a:pt x="1106799" y="739736"/>
                  <a:pt x="1139160" y="739736"/>
                </a:cubicBezTo>
                <a:lnTo>
                  <a:pt x="1455090" y="739736"/>
                </a:lnTo>
                <a:lnTo>
                  <a:pt x="1776048" y="739736"/>
                </a:lnTo>
                <a:cubicBezTo>
                  <a:pt x="1808410" y="739737"/>
                  <a:pt x="1834643" y="713503"/>
                  <a:pt x="1834644" y="681141"/>
                </a:cubicBezTo>
                <a:cubicBezTo>
                  <a:pt x="1834643" y="648780"/>
                  <a:pt x="1808409" y="622546"/>
                  <a:pt x="1776047" y="622546"/>
                </a:cubicBezTo>
                <a:lnTo>
                  <a:pt x="1605741" y="622546"/>
                </a:lnTo>
                <a:lnTo>
                  <a:pt x="1605742" y="622545"/>
                </a:lnTo>
                <a:lnTo>
                  <a:pt x="1515457" y="622545"/>
                </a:lnTo>
                <a:lnTo>
                  <a:pt x="1515458" y="622546"/>
                </a:lnTo>
                <a:lnTo>
                  <a:pt x="1425667" y="622547"/>
                </a:lnTo>
                <a:lnTo>
                  <a:pt x="1047572" y="294562"/>
                </a:lnTo>
                <a:lnTo>
                  <a:pt x="1064212" y="282622"/>
                </a:lnTo>
                <a:lnTo>
                  <a:pt x="1000543" y="175875"/>
                </a:lnTo>
                <a:lnTo>
                  <a:pt x="1085687" y="249735"/>
                </a:lnTo>
                <a:lnTo>
                  <a:pt x="1104000" y="300469"/>
                </a:lnTo>
                <a:lnTo>
                  <a:pt x="1124739" y="294912"/>
                </a:lnTo>
                <a:lnTo>
                  <a:pt x="1124738" y="294911"/>
                </a:lnTo>
                <a:lnTo>
                  <a:pt x="1147172" y="288900"/>
                </a:lnTo>
                <a:lnTo>
                  <a:pt x="1100749" y="29670"/>
                </a:lnTo>
                <a:lnTo>
                  <a:pt x="1369533" y="262832"/>
                </a:lnTo>
                <a:lnTo>
                  <a:pt x="1253303" y="343807"/>
                </a:lnTo>
                <a:lnTo>
                  <a:pt x="1275730" y="382651"/>
                </a:lnTo>
                <a:lnTo>
                  <a:pt x="1426246" y="312030"/>
                </a:lnTo>
                <a:lnTo>
                  <a:pt x="1515170" y="270306"/>
                </a:lnTo>
                <a:lnTo>
                  <a:pt x="1475980" y="202428"/>
                </a:lnTo>
                <a:lnTo>
                  <a:pt x="1762890" y="451312"/>
                </a:lnTo>
                <a:lnTo>
                  <a:pt x="1713420" y="458791"/>
                </a:lnTo>
                <a:cubicBezTo>
                  <a:pt x="1672968" y="471373"/>
                  <a:pt x="1637631" y="495562"/>
                  <a:pt x="1611304" y="527463"/>
                </a:cubicBezTo>
                <a:lnTo>
                  <a:pt x="1605206" y="537512"/>
                </a:lnTo>
                <a:lnTo>
                  <a:pt x="1579057" y="580613"/>
                </a:lnTo>
                <a:lnTo>
                  <a:pt x="1576703" y="592268"/>
                </a:lnTo>
                <a:lnTo>
                  <a:pt x="1734318" y="592269"/>
                </a:lnTo>
                <a:lnTo>
                  <a:pt x="1742749" y="586585"/>
                </a:lnTo>
                <a:lnTo>
                  <a:pt x="1742749" y="586586"/>
                </a:lnTo>
                <a:lnTo>
                  <a:pt x="1761951" y="573639"/>
                </a:lnTo>
                <a:cubicBezTo>
                  <a:pt x="1775911" y="567735"/>
                  <a:pt x="1791256" y="564471"/>
                  <a:pt x="1807364" y="564471"/>
                </a:cubicBezTo>
                <a:lnTo>
                  <a:pt x="2006729" y="564471"/>
                </a:lnTo>
                <a:cubicBezTo>
                  <a:pt x="2055055" y="564471"/>
                  <a:pt x="2096520" y="593853"/>
                  <a:pt x="2114229" y="635730"/>
                </a:cubicBezTo>
                <a:lnTo>
                  <a:pt x="2123398" y="681142"/>
                </a:lnTo>
                <a:lnTo>
                  <a:pt x="2114230" y="726554"/>
                </a:lnTo>
                <a:cubicBezTo>
                  <a:pt x="2096518" y="768430"/>
                  <a:pt x="2055055" y="797811"/>
                  <a:pt x="2006729" y="797811"/>
                </a:cubicBezTo>
                <a:lnTo>
                  <a:pt x="1807363" y="797811"/>
                </a:lnTo>
                <a:cubicBezTo>
                  <a:pt x="1791256" y="797811"/>
                  <a:pt x="1775909" y="794546"/>
                  <a:pt x="1761951" y="788643"/>
                </a:cubicBezTo>
                <a:lnTo>
                  <a:pt x="1734321" y="770014"/>
                </a:lnTo>
                <a:lnTo>
                  <a:pt x="1576704" y="770014"/>
                </a:lnTo>
                <a:lnTo>
                  <a:pt x="1579058" y="781671"/>
                </a:lnTo>
                <a:cubicBezTo>
                  <a:pt x="1611745" y="858949"/>
                  <a:pt x="1688263" y="913171"/>
                  <a:pt x="1777446" y="913171"/>
                </a:cubicBezTo>
                <a:lnTo>
                  <a:pt x="2036645" y="913172"/>
                </a:lnTo>
                <a:cubicBezTo>
                  <a:pt x="2155557" y="913172"/>
                  <a:pt x="2251956" y="816773"/>
                  <a:pt x="2251955" y="697862"/>
                </a:cubicBezTo>
                <a:lnTo>
                  <a:pt x="2251956" y="664421"/>
                </a:lnTo>
                <a:cubicBezTo>
                  <a:pt x="2251956" y="634693"/>
                  <a:pt x="2245931" y="606372"/>
                  <a:pt x="2235034" y="580613"/>
                </a:cubicBezTo>
                <a:lnTo>
                  <a:pt x="2200214" y="528969"/>
                </a:lnTo>
                <a:lnTo>
                  <a:pt x="2574905" y="854001"/>
                </a:lnTo>
                <a:lnTo>
                  <a:pt x="2574905" y="1907177"/>
                </a:lnTo>
                <a:lnTo>
                  <a:pt x="1834772" y="1907177"/>
                </a:lnTo>
                <a:lnTo>
                  <a:pt x="2" y="315576"/>
                </a:lnTo>
                <a:lnTo>
                  <a:pt x="8" y="315579"/>
                </a:lnTo>
                <a:lnTo>
                  <a:pt x="0" y="315572"/>
                </a:lnTo>
                <a:lnTo>
                  <a:pt x="202128" y="432273"/>
                </a:lnTo>
                <a:cubicBezTo>
                  <a:pt x="260055" y="465716"/>
                  <a:pt x="327063" y="469184"/>
                  <a:pt x="385190" y="447488"/>
                </a:cubicBezTo>
                <a:lnTo>
                  <a:pt x="439689" y="417584"/>
                </a:lnTo>
                <a:lnTo>
                  <a:pt x="447555" y="408666"/>
                </a:lnTo>
                <a:lnTo>
                  <a:pt x="311058" y="329859"/>
                </a:lnTo>
                <a:lnTo>
                  <a:pt x="277812" y="332176"/>
                </a:lnTo>
                <a:cubicBezTo>
                  <a:pt x="262772" y="330310"/>
                  <a:pt x="247847" y="325465"/>
                  <a:pt x="233897" y="317410"/>
                </a:cubicBezTo>
                <a:lnTo>
                  <a:pt x="61245" y="217728"/>
                </a:lnTo>
                <a:cubicBezTo>
                  <a:pt x="19391" y="193564"/>
                  <a:pt x="-1825" y="147387"/>
                  <a:pt x="3774" y="102266"/>
                </a:cubicBezTo>
                <a:lnTo>
                  <a:pt x="18539" y="58354"/>
                </a:lnTo>
                <a:lnTo>
                  <a:pt x="49186" y="23609"/>
                </a:lnTo>
                <a:cubicBezTo>
                  <a:pt x="67324" y="9905"/>
                  <a:pt x="89043" y="1875"/>
                  <a:pt x="111458" y="291"/>
                </a:cubicBezTo>
                <a:close/>
                <a:moveTo>
                  <a:pt x="326597" y="173868"/>
                </a:moveTo>
                <a:cubicBezTo>
                  <a:pt x="315267" y="172462"/>
                  <a:pt x="303804" y="174423"/>
                  <a:pt x="293656" y="179362"/>
                </a:cubicBezTo>
                <a:lnTo>
                  <a:pt x="289228" y="183494"/>
                </a:lnTo>
                <a:lnTo>
                  <a:pt x="268610" y="202729"/>
                </a:lnTo>
                <a:cubicBezTo>
                  <a:pt x="252430" y="230756"/>
                  <a:pt x="262033" y="266591"/>
                  <a:pt x="290058" y="282772"/>
                </a:cubicBezTo>
                <a:lnTo>
                  <a:pt x="827743" y="593205"/>
                </a:lnTo>
                <a:lnTo>
                  <a:pt x="827744" y="593204"/>
                </a:lnTo>
                <a:lnTo>
                  <a:pt x="841621" y="601217"/>
                </a:lnTo>
                <a:cubicBezTo>
                  <a:pt x="862640" y="613351"/>
                  <a:pt x="888052" y="610985"/>
                  <a:pt x="906271" y="597219"/>
                </a:cubicBezTo>
                <a:lnTo>
                  <a:pt x="921662" y="579770"/>
                </a:lnTo>
                <a:lnTo>
                  <a:pt x="926920" y="539831"/>
                </a:lnTo>
                <a:lnTo>
                  <a:pt x="923044" y="529481"/>
                </a:lnTo>
                <a:lnTo>
                  <a:pt x="900214" y="499729"/>
                </a:lnTo>
                <a:lnTo>
                  <a:pt x="348652" y="181283"/>
                </a:lnTo>
                <a:cubicBezTo>
                  <a:pt x="341646" y="177238"/>
                  <a:pt x="334151" y="174805"/>
                  <a:pt x="326597" y="173868"/>
                </a:cubicBezTo>
                <a:close/>
                <a:moveTo>
                  <a:pt x="653845" y="527768"/>
                </a:moveTo>
                <a:lnTo>
                  <a:pt x="650054" y="539038"/>
                </a:lnTo>
                <a:cubicBezTo>
                  <a:pt x="639722" y="622305"/>
                  <a:pt x="678878" y="707523"/>
                  <a:pt x="756115" y="752116"/>
                </a:cubicBezTo>
                <a:lnTo>
                  <a:pt x="980587" y="881715"/>
                </a:lnTo>
                <a:cubicBezTo>
                  <a:pt x="996678" y="891005"/>
                  <a:pt x="1013469" y="897983"/>
                  <a:pt x="1030576" y="902750"/>
                </a:cubicBezTo>
                <a:lnTo>
                  <a:pt x="1070735" y="908768"/>
                </a:lnTo>
                <a:lnTo>
                  <a:pt x="1110107" y="907912"/>
                </a:lnTo>
                <a:lnTo>
                  <a:pt x="1128192" y="906203"/>
                </a:lnTo>
                <a:lnTo>
                  <a:pt x="1182665" y="888776"/>
                </a:lnTo>
                <a:lnTo>
                  <a:pt x="1182669" y="888774"/>
                </a:lnTo>
                <a:lnTo>
                  <a:pt x="1182672" y="888773"/>
                </a:lnTo>
                <a:lnTo>
                  <a:pt x="1223640" y="860800"/>
                </a:lnTo>
                <a:lnTo>
                  <a:pt x="1274704" y="802907"/>
                </a:lnTo>
                <a:lnTo>
                  <a:pt x="1290200" y="776066"/>
                </a:lnTo>
                <a:lnTo>
                  <a:pt x="1291426" y="773946"/>
                </a:lnTo>
                <a:lnTo>
                  <a:pt x="1292748" y="770013"/>
                </a:lnTo>
                <a:lnTo>
                  <a:pt x="1283222" y="770013"/>
                </a:lnTo>
                <a:lnTo>
                  <a:pt x="1283224" y="770015"/>
                </a:lnTo>
                <a:lnTo>
                  <a:pt x="1120818" y="770013"/>
                </a:lnTo>
                <a:lnTo>
                  <a:pt x="1111551" y="775098"/>
                </a:lnTo>
                <a:cubicBezTo>
                  <a:pt x="1080055" y="786853"/>
                  <a:pt x="1043745" y="784976"/>
                  <a:pt x="1012356" y="766852"/>
                </a:cubicBezTo>
                <a:lnTo>
                  <a:pt x="839701" y="667170"/>
                </a:lnTo>
                <a:cubicBezTo>
                  <a:pt x="825752" y="659116"/>
                  <a:pt x="814094" y="648615"/>
                  <a:pt x="804957" y="636523"/>
                </a:cubicBezTo>
                <a:lnTo>
                  <a:pt x="790343" y="606576"/>
                </a:lnTo>
                <a:lnTo>
                  <a:pt x="653845" y="527768"/>
                </a:lnTo>
                <a:close/>
                <a:moveTo>
                  <a:pt x="1451631" y="364081"/>
                </a:moveTo>
                <a:lnTo>
                  <a:pt x="1396610" y="378007"/>
                </a:lnTo>
                <a:lnTo>
                  <a:pt x="1316631" y="398251"/>
                </a:lnTo>
                <a:lnTo>
                  <a:pt x="1320463" y="421554"/>
                </a:lnTo>
                <a:lnTo>
                  <a:pt x="1459295" y="410687"/>
                </a:lnTo>
                <a:lnTo>
                  <a:pt x="1451631" y="364081"/>
                </a:lnTo>
                <a:close/>
              </a:path>
            </a:pathLst>
          </a:custGeom>
          <a:solidFill>
            <a:srgbClr val="0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reeform 56"/>
          <p:cNvSpPr/>
          <p:nvPr/>
        </p:nvSpPr>
        <p:spPr>
          <a:xfrm rot="16200000">
            <a:off x="4393304" y="4335271"/>
            <a:ext cx="1596423" cy="1631596"/>
          </a:xfrm>
          <a:custGeom>
            <a:avLst/>
            <a:gdLst>
              <a:gd name="connsiteX0" fmla="*/ 2412858 w 2412858"/>
              <a:gd name="connsiteY0" fmla="*/ 1833302 h 2466020"/>
              <a:gd name="connsiteX1" fmla="*/ 2412858 w 2412858"/>
              <a:gd name="connsiteY1" fmla="*/ 1851764 h 2466020"/>
              <a:gd name="connsiteX2" fmla="*/ 480891 w 2412858"/>
              <a:gd name="connsiteY2" fmla="*/ 1851764 h 2466020"/>
              <a:gd name="connsiteX3" fmla="*/ 480891 w 2412858"/>
              <a:gd name="connsiteY3" fmla="*/ 1916173 h 2466020"/>
              <a:gd name="connsiteX4" fmla="*/ 2409504 w 2412858"/>
              <a:gd name="connsiteY4" fmla="*/ 1916173 h 2466020"/>
              <a:gd name="connsiteX5" fmla="*/ 1932530 w 2412858"/>
              <a:gd name="connsiteY5" fmla="*/ 2466020 h 2466020"/>
              <a:gd name="connsiteX6" fmla="*/ 0 w 2412858"/>
              <a:gd name="connsiteY6" fmla="*/ 2466020 h 2466020"/>
              <a:gd name="connsiteX7" fmla="*/ 0 w 2412858"/>
              <a:gd name="connsiteY7" fmla="*/ 748017 h 2466020"/>
              <a:gd name="connsiteX8" fmla="*/ 648880 w 2412858"/>
              <a:gd name="connsiteY8" fmla="*/ 0 h 2466020"/>
              <a:gd name="connsiteX9" fmla="*/ 648880 w 2412858"/>
              <a:gd name="connsiteY9" fmla="*/ 100866 h 2466020"/>
              <a:gd name="connsiteX10" fmla="*/ 2183996 w 2412858"/>
              <a:gd name="connsiteY10" fmla="*/ 100866 h 2466020"/>
              <a:gd name="connsiteX11" fmla="*/ 2183996 w 2412858"/>
              <a:gd name="connsiteY11" fmla="*/ 734927 h 2466020"/>
              <a:gd name="connsiteX12" fmla="*/ 2183996 w 2412858"/>
              <a:gd name="connsiteY12" fmla="*/ 1115618 h 2466020"/>
              <a:gd name="connsiteX13" fmla="*/ 648881 w 2412858"/>
              <a:gd name="connsiteY13" fmla="*/ 1115618 h 2466020"/>
              <a:gd name="connsiteX14" fmla="*/ 648881 w 2412858"/>
              <a:gd name="connsiteY14" fmla="*/ 1116913 h 2466020"/>
              <a:gd name="connsiteX15" fmla="*/ 646593 w 2412858"/>
              <a:gd name="connsiteY15" fmla="*/ 1116913 h 2466020"/>
              <a:gd name="connsiteX16" fmla="*/ 480893 w 2412858"/>
              <a:gd name="connsiteY16" fmla="*/ 1833302 h 2466020"/>
              <a:gd name="connsiteX17" fmla="*/ 2412858 w 2412858"/>
              <a:gd name="connsiteY17" fmla="*/ 1833302 h 2466020"/>
              <a:gd name="connsiteX18" fmla="*/ 2132826 w 2412858"/>
              <a:gd name="connsiteY18" fmla="*/ 734927 h 2466020"/>
              <a:gd name="connsiteX19" fmla="*/ 2132825 w 2412858"/>
              <a:gd name="connsiteY19" fmla="*/ 734927 h 2466020"/>
              <a:gd name="connsiteX20" fmla="*/ 2132825 w 2412858"/>
              <a:gd name="connsiteY20" fmla="*/ 145273 h 2466020"/>
              <a:gd name="connsiteX21" fmla="*/ 648880 w 2412858"/>
              <a:gd name="connsiteY21" fmla="*/ 145273 h 2466020"/>
              <a:gd name="connsiteX22" fmla="*/ 648880 w 2412858"/>
              <a:gd name="connsiteY22" fmla="*/ 175430 h 2466020"/>
              <a:gd name="connsiteX23" fmla="*/ 2100273 w 2412858"/>
              <a:gd name="connsiteY23" fmla="*/ 175430 h 2466020"/>
              <a:gd name="connsiteX24" fmla="*/ 2100273 w 2412858"/>
              <a:gd name="connsiteY24" fmla="*/ 734927 h 2466020"/>
              <a:gd name="connsiteX25" fmla="*/ 2100274 w 2412858"/>
              <a:gd name="connsiteY25" fmla="*/ 734927 h 2466020"/>
              <a:gd name="connsiteX26" fmla="*/ 2100274 w 2412858"/>
              <a:gd name="connsiteY26" fmla="*/ 1041054 h 2466020"/>
              <a:gd name="connsiteX27" fmla="*/ 648881 w 2412858"/>
              <a:gd name="connsiteY27" fmla="*/ 1041054 h 2466020"/>
              <a:gd name="connsiteX28" fmla="*/ 648881 w 2412858"/>
              <a:gd name="connsiteY28" fmla="*/ 1071212 h 2466020"/>
              <a:gd name="connsiteX29" fmla="*/ 2132826 w 2412858"/>
              <a:gd name="connsiteY29" fmla="*/ 1071212 h 2466020"/>
              <a:gd name="connsiteX30" fmla="*/ 2132826 w 2412858"/>
              <a:gd name="connsiteY30" fmla="*/ 734927 h 246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12858" h="2466020">
                <a:moveTo>
                  <a:pt x="2412858" y="1833302"/>
                </a:moveTo>
                <a:lnTo>
                  <a:pt x="2412858" y="1851764"/>
                </a:lnTo>
                <a:lnTo>
                  <a:pt x="480891" y="1851764"/>
                </a:lnTo>
                <a:lnTo>
                  <a:pt x="480891" y="1916173"/>
                </a:lnTo>
                <a:lnTo>
                  <a:pt x="2409504" y="1916173"/>
                </a:lnTo>
                <a:lnTo>
                  <a:pt x="1932530" y="2466020"/>
                </a:lnTo>
                <a:lnTo>
                  <a:pt x="0" y="2466020"/>
                </a:lnTo>
                <a:lnTo>
                  <a:pt x="0" y="748017"/>
                </a:lnTo>
                <a:lnTo>
                  <a:pt x="648880" y="0"/>
                </a:lnTo>
                <a:lnTo>
                  <a:pt x="648880" y="100866"/>
                </a:lnTo>
                <a:lnTo>
                  <a:pt x="2183996" y="100866"/>
                </a:lnTo>
                <a:cubicBezTo>
                  <a:pt x="2183996" y="312220"/>
                  <a:pt x="2183996" y="523573"/>
                  <a:pt x="2183996" y="734927"/>
                </a:cubicBezTo>
                <a:lnTo>
                  <a:pt x="2183996" y="1115618"/>
                </a:lnTo>
                <a:lnTo>
                  <a:pt x="648881" y="1115618"/>
                </a:lnTo>
                <a:lnTo>
                  <a:pt x="648881" y="1116913"/>
                </a:lnTo>
                <a:lnTo>
                  <a:pt x="646593" y="1116913"/>
                </a:lnTo>
                <a:lnTo>
                  <a:pt x="480893" y="1833302"/>
                </a:lnTo>
                <a:lnTo>
                  <a:pt x="2412858" y="1833302"/>
                </a:lnTo>
                <a:close/>
                <a:moveTo>
                  <a:pt x="2132826" y="734927"/>
                </a:moveTo>
                <a:lnTo>
                  <a:pt x="2132825" y="734927"/>
                </a:lnTo>
                <a:lnTo>
                  <a:pt x="2132825" y="145273"/>
                </a:lnTo>
                <a:lnTo>
                  <a:pt x="648880" y="145273"/>
                </a:lnTo>
                <a:lnTo>
                  <a:pt x="648880" y="175430"/>
                </a:lnTo>
                <a:lnTo>
                  <a:pt x="2100273" y="175430"/>
                </a:lnTo>
                <a:lnTo>
                  <a:pt x="2100273" y="734927"/>
                </a:lnTo>
                <a:lnTo>
                  <a:pt x="2100274" y="734927"/>
                </a:lnTo>
                <a:lnTo>
                  <a:pt x="2100274" y="1041054"/>
                </a:lnTo>
                <a:lnTo>
                  <a:pt x="648881" y="1041054"/>
                </a:lnTo>
                <a:lnTo>
                  <a:pt x="648881" y="1071212"/>
                </a:lnTo>
                <a:lnTo>
                  <a:pt x="2132826" y="1071212"/>
                </a:lnTo>
                <a:lnTo>
                  <a:pt x="2132826" y="734927"/>
                </a:lnTo>
                <a:close/>
              </a:path>
            </a:pathLst>
          </a:custGeom>
          <a:solidFill>
            <a:srgbClr val="0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8" name="TextBox 57"/>
          <p:cNvSpPr txBox="1"/>
          <p:nvPr/>
        </p:nvSpPr>
        <p:spPr>
          <a:xfrm>
            <a:off x="4004777" y="6135921"/>
            <a:ext cx="2001331" cy="430887"/>
          </a:xfrm>
          <a:prstGeom prst="rect">
            <a:avLst/>
          </a:prstGeom>
          <a:noFill/>
        </p:spPr>
        <p:txBody>
          <a:bodyPr wrap="square" tIns="91440" bIns="91440" rtlCol="0" anchor="b">
            <a:spAutoFit/>
          </a:bodyPr>
          <a:lstStyle>
            <a:defPPr>
              <a:defRPr lang="fr-FR"/>
            </a:defPPr>
            <a:lvl1pPr algn="ctr"/>
          </a:lstStyle>
          <a:p>
            <a:r>
              <a:rPr lang="en-US" sz="1600" i="1" dirty="0" smtClean="0">
                <a:solidFill>
                  <a:schemeClr val="tx1">
                    <a:lumMod val="65000"/>
                    <a:lumOff val="35000"/>
                  </a:schemeClr>
                </a:solidFill>
              </a:rPr>
              <a:t>Positive</a:t>
            </a:r>
            <a:endParaRPr lang="en-US" sz="1600" i="1" dirty="0">
              <a:solidFill>
                <a:schemeClr val="tx1">
                  <a:lumMod val="65000"/>
                  <a:lumOff val="35000"/>
                </a:schemeClr>
              </a:solidFill>
            </a:endParaRPr>
          </a:p>
        </p:txBody>
      </p:sp>
      <p:sp>
        <p:nvSpPr>
          <p:cNvPr id="59" name="TextBox 58"/>
          <p:cNvSpPr txBox="1"/>
          <p:nvPr/>
        </p:nvSpPr>
        <p:spPr>
          <a:xfrm>
            <a:off x="6183483" y="6135921"/>
            <a:ext cx="2001331" cy="430887"/>
          </a:xfrm>
          <a:prstGeom prst="rect">
            <a:avLst/>
          </a:prstGeom>
          <a:noFill/>
        </p:spPr>
        <p:txBody>
          <a:bodyPr wrap="square" tIns="91440" bIns="91440" rtlCol="0" anchor="b">
            <a:spAutoFit/>
          </a:bodyPr>
          <a:lstStyle>
            <a:defPPr>
              <a:defRPr lang="fr-FR"/>
            </a:defPPr>
            <a:lvl1pPr algn="ctr"/>
          </a:lstStyle>
          <a:p>
            <a:r>
              <a:rPr lang="en-US" sz="1600" i="1" dirty="0" smtClean="0">
                <a:solidFill>
                  <a:schemeClr val="tx1">
                    <a:lumMod val="65000"/>
                    <a:lumOff val="35000"/>
                  </a:schemeClr>
                </a:solidFill>
              </a:rPr>
              <a:t>Negative</a:t>
            </a:r>
            <a:endParaRPr lang="en-US" sz="1600" i="1" dirty="0">
              <a:solidFill>
                <a:schemeClr val="tx1">
                  <a:lumMod val="65000"/>
                  <a:lumOff val="35000"/>
                </a:schemeClr>
              </a:solidFill>
            </a:endParaRPr>
          </a:p>
        </p:txBody>
      </p:sp>
      <p:sp>
        <p:nvSpPr>
          <p:cNvPr id="60" name="TextBox 59"/>
          <p:cNvSpPr txBox="1"/>
          <p:nvPr/>
        </p:nvSpPr>
        <p:spPr>
          <a:xfrm rot="16200000">
            <a:off x="7553987" y="4729127"/>
            <a:ext cx="1995655" cy="430887"/>
          </a:xfrm>
          <a:prstGeom prst="rect">
            <a:avLst/>
          </a:prstGeom>
          <a:noFill/>
        </p:spPr>
        <p:txBody>
          <a:bodyPr wrap="square" tIns="91440" bIns="91440" rtlCol="0" anchor="b">
            <a:spAutoFit/>
          </a:bodyPr>
          <a:lstStyle>
            <a:defPPr>
              <a:defRPr lang="fr-FR"/>
            </a:defPPr>
            <a:lvl1pPr algn="ctr"/>
          </a:lstStyle>
          <a:p>
            <a:r>
              <a:rPr lang="en-US" sz="1600" i="1" dirty="0" smtClean="0">
                <a:solidFill>
                  <a:schemeClr val="tx1">
                    <a:lumMod val="65000"/>
                    <a:lumOff val="35000"/>
                  </a:schemeClr>
                </a:solidFill>
              </a:rPr>
              <a:t>External</a:t>
            </a:r>
            <a:endParaRPr lang="en-US" sz="1600" i="1" dirty="0">
              <a:solidFill>
                <a:schemeClr val="tx1">
                  <a:lumMod val="65000"/>
                  <a:lumOff val="35000"/>
                </a:schemeClr>
              </a:solidFill>
            </a:endParaRPr>
          </a:p>
        </p:txBody>
      </p:sp>
      <p:sp>
        <p:nvSpPr>
          <p:cNvPr id="61" name="TextBox 60"/>
          <p:cNvSpPr txBox="1"/>
          <p:nvPr/>
        </p:nvSpPr>
        <p:spPr>
          <a:xfrm rot="16200000">
            <a:off x="7550546" y="2552129"/>
            <a:ext cx="2002536" cy="430887"/>
          </a:xfrm>
          <a:prstGeom prst="rect">
            <a:avLst/>
          </a:prstGeom>
          <a:noFill/>
        </p:spPr>
        <p:txBody>
          <a:bodyPr wrap="square" tIns="91440" bIns="91440" rtlCol="0" anchor="b">
            <a:spAutoFit/>
          </a:bodyPr>
          <a:lstStyle>
            <a:defPPr>
              <a:defRPr lang="fr-FR"/>
            </a:defPPr>
            <a:lvl1pPr algn="ctr"/>
          </a:lstStyle>
          <a:p>
            <a:r>
              <a:rPr lang="en-US" sz="1600" i="1" dirty="0" smtClean="0">
                <a:solidFill>
                  <a:schemeClr val="tx1">
                    <a:lumMod val="65000"/>
                    <a:lumOff val="35000"/>
                  </a:schemeClr>
                </a:solidFill>
              </a:rPr>
              <a:t>Internal</a:t>
            </a:r>
            <a:endParaRPr lang="en-US" sz="1600" i="1" dirty="0">
              <a:solidFill>
                <a:schemeClr val="tx1">
                  <a:lumMod val="65000"/>
                  <a:lumOff val="35000"/>
                </a:schemeClr>
              </a:solidFill>
            </a:endParaRPr>
          </a:p>
        </p:txBody>
      </p:sp>
      <p:sp>
        <p:nvSpPr>
          <p:cNvPr id="21" name="Rectangle 20"/>
          <p:cNvSpPr/>
          <p:nvPr/>
        </p:nvSpPr>
        <p:spPr>
          <a:xfrm>
            <a:off x="4003393" y="2536741"/>
            <a:ext cx="2003919" cy="461665"/>
          </a:xfrm>
          <a:prstGeom prst="rect">
            <a:avLst/>
          </a:prstGeom>
        </p:spPr>
        <p:txBody>
          <a:bodyPr wrap="square" anchor="ctr">
            <a:spAutoFit/>
          </a:bodyPr>
          <a:lstStyle/>
          <a:p>
            <a:pPr algn="ctr"/>
            <a:r>
              <a:rPr lang="en-US" sz="2400" b="1" dirty="0" smtClean="0">
                <a:solidFill>
                  <a:schemeClr val="tx1">
                    <a:lumMod val="95000"/>
                    <a:lumOff val="5000"/>
                  </a:schemeClr>
                </a:solidFill>
              </a:rPr>
              <a:t>Strengths</a:t>
            </a:r>
            <a:endParaRPr lang="en-US" sz="1600" dirty="0">
              <a:solidFill>
                <a:schemeClr val="tx1">
                  <a:lumMod val="95000"/>
                  <a:lumOff val="5000"/>
                </a:schemeClr>
              </a:solidFill>
            </a:endParaRPr>
          </a:p>
        </p:txBody>
      </p:sp>
      <p:sp>
        <p:nvSpPr>
          <p:cNvPr id="22" name="Rectangle 21"/>
          <p:cNvSpPr/>
          <p:nvPr/>
        </p:nvSpPr>
        <p:spPr>
          <a:xfrm>
            <a:off x="6183482" y="2536742"/>
            <a:ext cx="2002535" cy="461665"/>
          </a:xfrm>
          <a:prstGeom prst="rect">
            <a:avLst/>
          </a:prstGeom>
        </p:spPr>
        <p:txBody>
          <a:bodyPr wrap="square" anchor="ctr">
            <a:spAutoFit/>
          </a:bodyPr>
          <a:lstStyle/>
          <a:p>
            <a:pPr lvl="0" algn="ctr"/>
            <a:r>
              <a:rPr lang="en-US" sz="2400" b="1" dirty="0" smtClean="0">
                <a:solidFill>
                  <a:schemeClr val="tx1">
                    <a:lumMod val="95000"/>
                    <a:lumOff val="5000"/>
                  </a:schemeClr>
                </a:solidFill>
              </a:rPr>
              <a:t>Weaknesses</a:t>
            </a:r>
            <a:endParaRPr lang="en-US" sz="2400" b="1" dirty="0">
              <a:solidFill>
                <a:schemeClr val="tx1">
                  <a:lumMod val="95000"/>
                  <a:lumOff val="5000"/>
                </a:schemeClr>
              </a:solidFill>
            </a:endParaRPr>
          </a:p>
        </p:txBody>
      </p:sp>
      <p:sp>
        <p:nvSpPr>
          <p:cNvPr id="23" name="Rectangle 22"/>
          <p:cNvSpPr/>
          <p:nvPr/>
        </p:nvSpPr>
        <p:spPr>
          <a:xfrm>
            <a:off x="4004775" y="4717180"/>
            <a:ext cx="2002537" cy="461665"/>
          </a:xfrm>
          <a:prstGeom prst="rect">
            <a:avLst/>
          </a:prstGeom>
        </p:spPr>
        <p:txBody>
          <a:bodyPr wrap="square" anchor="ctr">
            <a:spAutoFit/>
          </a:bodyPr>
          <a:lstStyle/>
          <a:p>
            <a:pPr lvl="0" algn="ctr"/>
            <a:r>
              <a:rPr lang="en-US" sz="2400" b="1" dirty="0" smtClean="0">
                <a:solidFill>
                  <a:schemeClr val="tx1">
                    <a:lumMod val="95000"/>
                    <a:lumOff val="5000"/>
                  </a:schemeClr>
                </a:solidFill>
              </a:rPr>
              <a:t>Opportunities</a:t>
            </a:r>
            <a:endParaRPr lang="en-US" sz="2400" b="1" dirty="0">
              <a:solidFill>
                <a:schemeClr val="tx1">
                  <a:lumMod val="95000"/>
                  <a:lumOff val="5000"/>
                </a:schemeClr>
              </a:solidFill>
            </a:endParaRPr>
          </a:p>
        </p:txBody>
      </p:sp>
      <p:sp>
        <p:nvSpPr>
          <p:cNvPr id="24" name="Rectangle 23"/>
          <p:cNvSpPr/>
          <p:nvPr/>
        </p:nvSpPr>
        <p:spPr>
          <a:xfrm>
            <a:off x="6183482" y="4717179"/>
            <a:ext cx="2002535" cy="461665"/>
          </a:xfrm>
          <a:prstGeom prst="rect">
            <a:avLst/>
          </a:prstGeom>
        </p:spPr>
        <p:txBody>
          <a:bodyPr wrap="square" anchor="ctr">
            <a:spAutoFit/>
          </a:bodyPr>
          <a:lstStyle/>
          <a:p>
            <a:pPr lvl="0" algn="ctr"/>
            <a:r>
              <a:rPr lang="en-US" sz="2400" b="1" dirty="0" smtClean="0">
                <a:solidFill>
                  <a:schemeClr val="tx1">
                    <a:lumMod val="95000"/>
                    <a:lumOff val="5000"/>
                  </a:schemeClr>
                </a:solidFill>
              </a:rPr>
              <a:t>Threats</a:t>
            </a:r>
            <a:endParaRPr lang="en-US" sz="2400" b="1" dirty="0">
              <a:solidFill>
                <a:schemeClr val="tx1">
                  <a:lumMod val="95000"/>
                  <a:lumOff val="5000"/>
                </a:schemeClr>
              </a:solidFill>
            </a:endParaRPr>
          </a:p>
        </p:txBody>
      </p:sp>
      <p:grpSp>
        <p:nvGrpSpPr>
          <p:cNvPr id="2" name="Group 1"/>
          <p:cNvGrpSpPr/>
          <p:nvPr/>
        </p:nvGrpSpPr>
        <p:grpSpPr>
          <a:xfrm>
            <a:off x="5518708" y="3281103"/>
            <a:ext cx="1153380" cy="1153380"/>
            <a:chOff x="5518708" y="3256259"/>
            <a:chExt cx="1153380" cy="1153380"/>
          </a:xfrm>
          <a:effectLst>
            <a:outerShdw blurRad="63500" sx="102000" sy="102000" algn="ctr" rotWithShape="0">
              <a:prstClr val="black">
                <a:alpha val="40000"/>
              </a:prstClr>
            </a:outerShdw>
          </a:effectLst>
        </p:grpSpPr>
        <p:sp>
          <p:nvSpPr>
            <p:cNvPr id="29" name="Rectangle 28"/>
            <p:cNvSpPr/>
            <p:nvPr/>
          </p:nvSpPr>
          <p:spPr>
            <a:xfrm>
              <a:off x="5518708" y="3256259"/>
              <a:ext cx="576690" cy="576690"/>
            </a:xfrm>
            <a:prstGeom prst="rect">
              <a:avLst/>
            </a:prstGeom>
            <a:solidFill>
              <a:srgbClr val="2980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lumMod val="95000"/>
                    </a:schemeClr>
                  </a:solidFill>
                  <a:effectLst>
                    <a:outerShdw blurRad="38100" dist="38100" dir="2700000" algn="tl">
                      <a:srgbClr val="000000">
                        <a:alpha val="43137"/>
                      </a:srgbClr>
                    </a:outerShdw>
                  </a:effectLst>
                  <a:latin typeface="Arial Black" panose="020B0A04020102020204" pitchFamily="34" charset="0"/>
                </a:rPr>
                <a:t>S</a:t>
              </a:r>
              <a:endParaRPr lang="en-US" sz="3200" b="1" dirty="0">
                <a:solidFill>
                  <a:schemeClr val="bg1">
                    <a:lumMod val="95000"/>
                  </a:schemeClr>
                </a:solidFill>
                <a:effectLst>
                  <a:outerShdw blurRad="38100" dist="38100" dir="2700000" algn="tl">
                    <a:srgbClr val="000000">
                      <a:alpha val="43137"/>
                    </a:srgbClr>
                  </a:outerShdw>
                </a:effectLst>
                <a:latin typeface="Arial Black" panose="020B0A04020102020204" pitchFamily="34" charset="0"/>
              </a:endParaRPr>
            </a:p>
          </p:txBody>
        </p:sp>
        <p:sp>
          <p:nvSpPr>
            <p:cNvPr id="31" name="Rectangle 30"/>
            <p:cNvSpPr/>
            <p:nvPr/>
          </p:nvSpPr>
          <p:spPr>
            <a:xfrm>
              <a:off x="5518708" y="3832949"/>
              <a:ext cx="576690" cy="576690"/>
            </a:xfrm>
            <a:prstGeom prst="rect">
              <a:avLst/>
            </a:prstGeom>
            <a:solidFill>
              <a:srgbClr val="F39C1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lumMod val="95000"/>
                    </a:schemeClr>
                  </a:solidFill>
                  <a:effectLst>
                    <a:outerShdw blurRad="38100" dist="38100" dir="2700000" algn="tl">
                      <a:srgbClr val="000000">
                        <a:alpha val="43137"/>
                      </a:srgbClr>
                    </a:outerShdw>
                  </a:effectLst>
                  <a:latin typeface="Arial Black" panose="020B0A04020102020204" pitchFamily="34" charset="0"/>
                </a:rPr>
                <a:t>O</a:t>
              </a:r>
              <a:endParaRPr lang="en-US" sz="3200" b="1" dirty="0">
                <a:solidFill>
                  <a:schemeClr val="bg1">
                    <a:lumMod val="95000"/>
                  </a:schemeClr>
                </a:solidFill>
                <a:effectLst>
                  <a:outerShdw blurRad="38100" dist="38100" dir="2700000" algn="tl">
                    <a:srgbClr val="000000">
                      <a:alpha val="43137"/>
                    </a:srgbClr>
                  </a:outerShdw>
                </a:effectLst>
                <a:latin typeface="Arial Black" panose="020B0A04020102020204" pitchFamily="34" charset="0"/>
              </a:endParaRPr>
            </a:p>
          </p:txBody>
        </p:sp>
        <p:sp>
          <p:nvSpPr>
            <p:cNvPr id="32" name="Rectangle 31"/>
            <p:cNvSpPr/>
            <p:nvPr/>
          </p:nvSpPr>
          <p:spPr>
            <a:xfrm>
              <a:off x="6095398" y="3256259"/>
              <a:ext cx="576690" cy="576690"/>
            </a:xfrm>
            <a:prstGeom prst="rect">
              <a:avLst/>
            </a:prstGeom>
            <a:solidFill>
              <a:srgbClr val="C039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lumMod val="95000"/>
                    </a:schemeClr>
                  </a:solidFill>
                  <a:effectLst>
                    <a:outerShdw blurRad="38100" dist="38100" dir="2700000" algn="tl">
                      <a:srgbClr val="000000">
                        <a:alpha val="43137"/>
                      </a:srgbClr>
                    </a:outerShdw>
                  </a:effectLst>
                  <a:latin typeface="Arial Black" panose="020B0A04020102020204" pitchFamily="34" charset="0"/>
                </a:rPr>
                <a:t>W</a:t>
              </a:r>
              <a:endParaRPr lang="en-US" sz="3200" b="1" dirty="0">
                <a:solidFill>
                  <a:schemeClr val="bg1">
                    <a:lumMod val="95000"/>
                  </a:schemeClr>
                </a:solidFill>
                <a:effectLst>
                  <a:outerShdw blurRad="38100" dist="38100" dir="2700000" algn="tl">
                    <a:srgbClr val="000000">
                      <a:alpha val="43137"/>
                    </a:srgbClr>
                  </a:outerShdw>
                </a:effectLst>
                <a:latin typeface="Arial Black" panose="020B0A04020102020204" pitchFamily="34" charset="0"/>
              </a:endParaRPr>
            </a:p>
          </p:txBody>
        </p:sp>
        <p:sp>
          <p:nvSpPr>
            <p:cNvPr id="34" name="Rectangle 33"/>
            <p:cNvSpPr/>
            <p:nvPr/>
          </p:nvSpPr>
          <p:spPr>
            <a:xfrm>
              <a:off x="6095398" y="3832949"/>
              <a:ext cx="576690" cy="576690"/>
            </a:xfrm>
            <a:prstGeom prst="rect">
              <a:avLst/>
            </a:prstGeom>
            <a:solidFill>
              <a:srgbClr val="16A08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lumMod val="95000"/>
                    </a:schemeClr>
                  </a:solidFill>
                  <a:effectLst>
                    <a:outerShdw blurRad="38100" dist="38100" dir="2700000" algn="tl">
                      <a:srgbClr val="000000">
                        <a:alpha val="43137"/>
                      </a:srgbClr>
                    </a:outerShdw>
                  </a:effectLst>
                  <a:latin typeface="Arial Black" panose="020B0A04020102020204" pitchFamily="34" charset="0"/>
                </a:rPr>
                <a:t>T</a:t>
              </a:r>
              <a:endParaRPr lang="en-US" sz="3200" b="1" dirty="0">
                <a:solidFill>
                  <a:schemeClr val="bg1">
                    <a:lumMod val="95000"/>
                  </a:schemeClr>
                </a:solidFill>
                <a:effectLst>
                  <a:outerShdw blurRad="38100" dist="38100" dir="2700000" algn="tl">
                    <a:srgbClr val="000000">
                      <a:alpha val="43137"/>
                    </a:srgbClr>
                  </a:outerShdw>
                </a:effectLst>
                <a:latin typeface="Arial Black" panose="020B0A04020102020204" pitchFamily="34" charset="0"/>
              </a:endParaRPr>
            </a:p>
          </p:txBody>
        </p:sp>
      </p:grpSp>
    </p:spTree>
    <p:extLst>
      <p:ext uri="{BB962C8B-B14F-4D97-AF65-F5344CB8AC3E}">
        <p14:creationId xmlns:p14="http://schemas.microsoft.com/office/powerpoint/2010/main" val="285804070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Analysis Matrix</a:t>
            </a:r>
          </a:p>
        </p:txBody>
      </p:sp>
      <p:sp>
        <p:nvSpPr>
          <p:cNvPr id="5" name="Title 4"/>
          <p:cNvSpPr>
            <a:spLocks noGrp="1"/>
          </p:cNvSpPr>
          <p:nvPr>
            <p:ph type="title"/>
          </p:nvPr>
        </p:nvSpPr>
        <p:spPr/>
        <p:txBody>
          <a:bodyPr/>
          <a:lstStyle/>
          <a:p>
            <a:r>
              <a:rPr lang="en-US" dirty="0"/>
              <a:t>SWOT / TOWS Analysis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43</a:t>
            </a:fld>
            <a:endParaRPr lang="en-US"/>
          </a:p>
        </p:txBody>
      </p:sp>
      <p:grpSp>
        <p:nvGrpSpPr>
          <p:cNvPr id="9" name="Group 8"/>
          <p:cNvGrpSpPr/>
          <p:nvPr/>
        </p:nvGrpSpPr>
        <p:grpSpPr>
          <a:xfrm>
            <a:off x="442073" y="1766305"/>
            <a:ext cx="2251495" cy="2002537"/>
            <a:chOff x="442073" y="1766305"/>
            <a:chExt cx="2251495" cy="2002537"/>
          </a:xfrm>
        </p:grpSpPr>
        <p:sp>
          <p:nvSpPr>
            <p:cNvPr id="30" name="Rectangle 29"/>
            <p:cNvSpPr/>
            <p:nvPr/>
          </p:nvSpPr>
          <p:spPr>
            <a:xfrm>
              <a:off x="2620779" y="1766306"/>
              <a:ext cx="72789"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31" name="Rectangle 30"/>
            <p:cNvSpPr/>
            <p:nvPr/>
          </p:nvSpPr>
          <p:spPr>
            <a:xfrm>
              <a:off x="442073" y="1766305"/>
              <a:ext cx="2002536"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lumMod val="50000"/>
                      <a:lumOff val="50000"/>
                    </a:schemeClr>
                  </a:solidFill>
                </a:rPr>
                <a:t>Characteristics </a:t>
              </a:r>
              <a:r>
                <a:rPr lang="en-US" sz="2000" dirty="0">
                  <a:solidFill>
                    <a:schemeClr val="tx1">
                      <a:lumMod val="50000"/>
                      <a:lumOff val="50000"/>
                    </a:schemeClr>
                  </a:solidFill>
                </a:rPr>
                <a:t>of the business or project that give it an advantage over others</a:t>
              </a:r>
            </a:p>
          </p:txBody>
        </p:sp>
      </p:grpSp>
      <p:grpSp>
        <p:nvGrpSpPr>
          <p:cNvPr id="10" name="Group 9"/>
          <p:cNvGrpSpPr/>
          <p:nvPr/>
        </p:nvGrpSpPr>
        <p:grpSpPr>
          <a:xfrm>
            <a:off x="442073" y="3946744"/>
            <a:ext cx="2251495" cy="2002537"/>
            <a:chOff x="442073" y="3946744"/>
            <a:chExt cx="2251495" cy="2002537"/>
          </a:xfrm>
        </p:grpSpPr>
        <p:sp>
          <p:nvSpPr>
            <p:cNvPr id="34" name="Rectangle 33"/>
            <p:cNvSpPr/>
            <p:nvPr/>
          </p:nvSpPr>
          <p:spPr>
            <a:xfrm>
              <a:off x="2620779" y="3946745"/>
              <a:ext cx="72789"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p>
          </p:txBody>
        </p:sp>
        <p:sp>
          <p:nvSpPr>
            <p:cNvPr id="35" name="Rectangle 34"/>
            <p:cNvSpPr/>
            <p:nvPr/>
          </p:nvSpPr>
          <p:spPr>
            <a:xfrm>
              <a:off x="442073" y="3946744"/>
              <a:ext cx="2002536"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lumMod val="50000"/>
                      <a:lumOff val="50000"/>
                    </a:schemeClr>
                  </a:solidFill>
                </a:rPr>
                <a:t>Elements </a:t>
              </a:r>
              <a:r>
                <a:rPr lang="en-US" sz="2000" dirty="0">
                  <a:solidFill>
                    <a:schemeClr val="tx1">
                      <a:lumMod val="50000"/>
                      <a:lumOff val="50000"/>
                    </a:schemeClr>
                  </a:solidFill>
                </a:rPr>
                <a:t>that the project could exploit to its advantage</a:t>
              </a:r>
            </a:p>
          </p:txBody>
        </p:sp>
      </p:grpSp>
      <p:sp>
        <p:nvSpPr>
          <p:cNvPr id="37" name="Rectangle 36"/>
          <p:cNvSpPr/>
          <p:nvPr/>
        </p:nvSpPr>
        <p:spPr>
          <a:xfrm>
            <a:off x="9336170" y="1766305"/>
            <a:ext cx="72789" cy="2002536"/>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38" name="Rectangle 37"/>
          <p:cNvSpPr/>
          <p:nvPr/>
        </p:nvSpPr>
        <p:spPr>
          <a:xfrm>
            <a:off x="9588513" y="1766304"/>
            <a:ext cx="2002536"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lumMod val="50000"/>
                    <a:lumOff val="50000"/>
                  </a:schemeClr>
                </a:solidFill>
              </a:rPr>
              <a:t>Characteristics </a:t>
            </a:r>
            <a:r>
              <a:rPr lang="en-US" sz="2000" dirty="0">
                <a:solidFill>
                  <a:schemeClr val="tx1">
                    <a:lumMod val="50000"/>
                    <a:lumOff val="50000"/>
                  </a:schemeClr>
                </a:solidFill>
              </a:rPr>
              <a:t>that place the business or project at a disadvantage relative to others</a:t>
            </a:r>
          </a:p>
        </p:txBody>
      </p:sp>
      <p:sp>
        <p:nvSpPr>
          <p:cNvPr id="40" name="Rectangle 39"/>
          <p:cNvSpPr/>
          <p:nvPr/>
        </p:nvSpPr>
        <p:spPr>
          <a:xfrm>
            <a:off x="9336171" y="3946745"/>
            <a:ext cx="72789" cy="2002536"/>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41" name="Rectangle 40"/>
          <p:cNvSpPr/>
          <p:nvPr/>
        </p:nvSpPr>
        <p:spPr>
          <a:xfrm>
            <a:off x="9588513" y="3946744"/>
            <a:ext cx="2002536"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800"/>
              </a:lnSpc>
            </a:pPr>
            <a:r>
              <a:rPr lang="en-US" sz="2000" dirty="0" smtClean="0">
                <a:solidFill>
                  <a:schemeClr val="tx1">
                    <a:lumMod val="50000"/>
                    <a:lumOff val="50000"/>
                  </a:schemeClr>
                </a:solidFill>
              </a:rPr>
              <a:t>Elements </a:t>
            </a:r>
            <a:r>
              <a:rPr lang="en-US" sz="2000" dirty="0">
                <a:solidFill>
                  <a:schemeClr val="tx1">
                    <a:lumMod val="50000"/>
                    <a:lumOff val="50000"/>
                  </a:schemeClr>
                </a:solidFill>
              </a:rPr>
              <a:t>in the environment that could cause trouble for the business or project</a:t>
            </a:r>
          </a:p>
        </p:txBody>
      </p:sp>
      <p:sp>
        <p:nvSpPr>
          <p:cNvPr id="36" name="Rectangle 35"/>
          <p:cNvSpPr/>
          <p:nvPr/>
        </p:nvSpPr>
        <p:spPr>
          <a:xfrm>
            <a:off x="4004777" y="1766306"/>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1">
                  <a:lumMod val="50000"/>
                </a:schemeClr>
              </a:solidFill>
            </a:endParaRPr>
          </a:p>
        </p:txBody>
      </p:sp>
      <p:sp>
        <p:nvSpPr>
          <p:cNvPr id="39" name="Rectangle 38"/>
          <p:cNvSpPr/>
          <p:nvPr/>
        </p:nvSpPr>
        <p:spPr>
          <a:xfrm>
            <a:off x="6183483" y="3946744"/>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0C584A"/>
              </a:solidFill>
            </a:endParaRPr>
          </a:p>
        </p:txBody>
      </p:sp>
      <p:sp>
        <p:nvSpPr>
          <p:cNvPr id="42" name="Rectangle 41"/>
          <p:cNvSpPr/>
          <p:nvPr/>
        </p:nvSpPr>
        <p:spPr>
          <a:xfrm>
            <a:off x="6183483" y="1766306"/>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800000"/>
              </a:solidFill>
            </a:endParaRPr>
          </a:p>
        </p:txBody>
      </p:sp>
      <p:sp>
        <p:nvSpPr>
          <p:cNvPr id="43" name="Rectangle 42"/>
          <p:cNvSpPr/>
          <p:nvPr/>
        </p:nvSpPr>
        <p:spPr>
          <a:xfrm>
            <a:off x="4004777" y="3946744"/>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2">
                  <a:lumMod val="50000"/>
                </a:schemeClr>
              </a:solidFill>
            </a:endParaRPr>
          </a:p>
        </p:txBody>
      </p:sp>
      <p:sp>
        <p:nvSpPr>
          <p:cNvPr id="44" name="Freeform 43"/>
          <p:cNvSpPr/>
          <p:nvPr/>
        </p:nvSpPr>
        <p:spPr>
          <a:xfrm>
            <a:off x="4338275" y="2496974"/>
            <a:ext cx="1669038" cy="1271868"/>
          </a:xfrm>
          <a:custGeom>
            <a:avLst/>
            <a:gdLst>
              <a:gd name="connsiteX0" fmla="*/ 170538 w 2522610"/>
              <a:gd name="connsiteY0" fmla="*/ 0 h 1922321"/>
              <a:gd name="connsiteX1" fmla="*/ 206777 w 2522610"/>
              <a:gd name="connsiteY1" fmla="*/ 0 h 1922321"/>
              <a:gd name="connsiteX2" fmla="*/ 206777 w 2522610"/>
              <a:gd name="connsiteY2" fmla="*/ 1033677 h 1922321"/>
              <a:gd name="connsiteX3" fmla="*/ 275548 w 2522610"/>
              <a:gd name="connsiteY3" fmla="*/ 1033677 h 1922321"/>
              <a:gd name="connsiteX4" fmla="*/ 469878 w 2522610"/>
              <a:gd name="connsiteY4" fmla="*/ 839347 h 1922321"/>
              <a:gd name="connsiteX5" fmla="*/ 469878 w 2522610"/>
              <a:gd name="connsiteY5" fmla="*/ 416718 h 1922321"/>
              <a:gd name="connsiteX6" fmla="*/ 469879 w 2522610"/>
              <a:gd name="connsiteY6" fmla="*/ 416718 h 1922321"/>
              <a:gd name="connsiteX7" fmla="*/ 469879 w 2522610"/>
              <a:gd name="connsiteY7" fmla="*/ 194229 h 1922321"/>
              <a:gd name="connsiteX8" fmla="*/ 454608 w 2522610"/>
              <a:gd name="connsiteY8" fmla="*/ 118587 h 1922321"/>
              <a:gd name="connsiteX9" fmla="*/ 417584 w 2522610"/>
              <a:gd name="connsiteY9" fmla="*/ 63674 h 1922321"/>
              <a:gd name="connsiteX10" fmla="*/ 804863 w 2522610"/>
              <a:gd name="connsiteY10" fmla="*/ 399625 h 1922321"/>
              <a:gd name="connsiteX11" fmla="*/ 625329 w 2522610"/>
              <a:gd name="connsiteY11" fmla="*/ 403568 h 1922321"/>
              <a:gd name="connsiteX12" fmla="*/ 485402 w 2522610"/>
              <a:gd name="connsiteY12" fmla="*/ 413031 h 1922321"/>
              <a:gd name="connsiteX13" fmla="*/ 485402 w 2522610"/>
              <a:gd name="connsiteY13" fmla="*/ 451309 h 1922321"/>
              <a:gd name="connsiteX14" fmla="*/ 485401 w 2522610"/>
              <a:gd name="connsiteY14" fmla="*/ 451308 h 1922321"/>
              <a:gd name="connsiteX15" fmla="*/ 485401 w 2522610"/>
              <a:gd name="connsiteY15" fmla="*/ 620547 h 1922321"/>
              <a:gd name="connsiteX16" fmla="*/ 625328 w 2522610"/>
              <a:gd name="connsiteY16" fmla="*/ 630009 h 1922321"/>
              <a:gd name="connsiteX17" fmla="*/ 982889 w 2522610"/>
              <a:gd name="connsiteY17" fmla="*/ 637861 h 1922321"/>
              <a:gd name="connsiteX18" fmla="*/ 1340449 w 2522610"/>
              <a:gd name="connsiteY18" fmla="*/ 630009 h 1922321"/>
              <a:gd name="connsiteX19" fmla="*/ 1533151 w 2522610"/>
              <a:gd name="connsiteY19" fmla="*/ 616978 h 1922321"/>
              <a:gd name="connsiteX20" fmla="*/ 1533151 w 2522610"/>
              <a:gd name="connsiteY20" fmla="*/ 416718 h 1922321"/>
              <a:gd name="connsiteX21" fmla="*/ 1548673 w 2522610"/>
              <a:gd name="connsiteY21" fmla="*/ 416718 h 1922321"/>
              <a:gd name="connsiteX22" fmla="*/ 1548673 w 2522610"/>
              <a:gd name="connsiteY22" fmla="*/ 839347 h 1922321"/>
              <a:gd name="connsiteX23" fmla="*/ 1743003 w 2522610"/>
              <a:gd name="connsiteY23" fmla="*/ 1033677 h 1922321"/>
              <a:gd name="connsiteX24" fmla="*/ 1811774 w 2522610"/>
              <a:gd name="connsiteY24" fmla="*/ 1033677 h 1922321"/>
              <a:gd name="connsiteX25" fmla="*/ 1811774 w 2522610"/>
              <a:gd name="connsiteY25" fmla="*/ 0 h 1922321"/>
              <a:gd name="connsiteX26" fmla="*/ 1849028 w 2522610"/>
              <a:gd name="connsiteY26" fmla="*/ 0 h 1922321"/>
              <a:gd name="connsiteX27" fmla="*/ 1849028 w 2522610"/>
              <a:gd name="connsiteY27" fmla="*/ 1033677 h 1922321"/>
              <a:gd name="connsiteX28" fmla="*/ 1917799 w 2522610"/>
              <a:gd name="connsiteY28" fmla="*/ 1033677 h 1922321"/>
              <a:gd name="connsiteX29" fmla="*/ 2112129 w 2522610"/>
              <a:gd name="connsiteY29" fmla="*/ 839347 h 1922321"/>
              <a:gd name="connsiteX30" fmla="*/ 2112129 w 2522610"/>
              <a:gd name="connsiteY30" fmla="*/ 194228 h 1922321"/>
              <a:gd name="connsiteX31" fmla="*/ 2096858 w 2522610"/>
              <a:gd name="connsiteY31" fmla="*/ 118586 h 1922321"/>
              <a:gd name="connsiteX32" fmla="*/ 2074824 w 2522610"/>
              <a:gd name="connsiteY32" fmla="*/ 85906 h 1922321"/>
              <a:gd name="connsiteX33" fmla="*/ 2522610 w 2522610"/>
              <a:gd name="connsiteY33" fmla="*/ 474345 h 1922321"/>
              <a:gd name="connsiteX34" fmla="*/ 2522610 w 2522610"/>
              <a:gd name="connsiteY34" fmla="*/ 1922321 h 1922321"/>
              <a:gd name="connsiteX35" fmla="*/ 1061533 w 2522610"/>
              <a:gd name="connsiteY35" fmla="*/ 1922321 h 1922321"/>
              <a:gd name="connsiteX36" fmla="*/ 0 w 2522610"/>
              <a:gd name="connsiteY36" fmla="*/ 1001476 h 1922321"/>
              <a:gd name="connsiteX37" fmla="*/ 25110 w 2522610"/>
              <a:gd name="connsiteY37" fmla="*/ 1018406 h 1922321"/>
              <a:gd name="connsiteX38" fmla="*/ 100752 w 2522610"/>
              <a:gd name="connsiteY38" fmla="*/ 1033677 h 1922321"/>
              <a:gd name="connsiteX39" fmla="*/ 169524 w 2522610"/>
              <a:gd name="connsiteY39" fmla="*/ 1033677 h 1922321"/>
              <a:gd name="connsiteX40" fmla="*/ 169524 w 2522610"/>
              <a:gd name="connsiteY40" fmla="*/ 978693 h 1922321"/>
              <a:gd name="connsiteX41" fmla="*/ 170538 w 2522610"/>
              <a:gd name="connsiteY41" fmla="*/ 978693 h 1922321"/>
              <a:gd name="connsiteX42" fmla="*/ 170538 w 2522610"/>
              <a:gd name="connsiteY42" fmla="*/ 0 h 192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522610" h="1922321">
                <a:moveTo>
                  <a:pt x="170538" y="0"/>
                </a:moveTo>
                <a:lnTo>
                  <a:pt x="206777" y="0"/>
                </a:lnTo>
                <a:lnTo>
                  <a:pt x="206777" y="1033677"/>
                </a:lnTo>
                <a:lnTo>
                  <a:pt x="275548" y="1033677"/>
                </a:lnTo>
                <a:cubicBezTo>
                  <a:pt x="382874" y="1033677"/>
                  <a:pt x="469878" y="946673"/>
                  <a:pt x="469878" y="839347"/>
                </a:cubicBezTo>
                <a:lnTo>
                  <a:pt x="469878" y="416718"/>
                </a:lnTo>
                <a:lnTo>
                  <a:pt x="469879" y="416718"/>
                </a:lnTo>
                <a:lnTo>
                  <a:pt x="469879" y="194229"/>
                </a:lnTo>
                <a:cubicBezTo>
                  <a:pt x="469879" y="167398"/>
                  <a:pt x="464441" y="141836"/>
                  <a:pt x="454608" y="118587"/>
                </a:cubicBezTo>
                <a:lnTo>
                  <a:pt x="417584" y="63674"/>
                </a:lnTo>
                <a:lnTo>
                  <a:pt x="804863" y="399625"/>
                </a:lnTo>
                <a:lnTo>
                  <a:pt x="625329" y="403568"/>
                </a:lnTo>
                <a:lnTo>
                  <a:pt x="485402" y="413031"/>
                </a:lnTo>
                <a:lnTo>
                  <a:pt x="485402" y="451309"/>
                </a:lnTo>
                <a:lnTo>
                  <a:pt x="485401" y="451308"/>
                </a:lnTo>
                <a:lnTo>
                  <a:pt x="485401" y="620547"/>
                </a:lnTo>
                <a:lnTo>
                  <a:pt x="625328" y="630009"/>
                </a:lnTo>
                <a:cubicBezTo>
                  <a:pt x="740823" y="635157"/>
                  <a:pt x="860406" y="637861"/>
                  <a:pt x="982889" y="637861"/>
                </a:cubicBezTo>
                <a:cubicBezTo>
                  <a:pt x="1105370" y="637861"/>
                  <a:pt x="1224954" y="635157"/>
                  <a:pt x="1340449" y="630009"/>
                </a:cubicBezTo>
                <a:lnTo>
                  <a:pt x="1533151" y="616978"/>
                </a:lnTo>
                <a:lnTo>
                  <a:pt x="1533151" y="416718"/>
                </a:lnTo>
                <a:lnTo>
                  <a:pt x="1548673" y="416718"/>
                </a:lnTo>
                <a:lnTo>
                  <a:pt x="1548673" y="839347"/>
                </a:lnTo>
                <a:cubicBezTo>
                  <a:pt x="1548673" y="946673"/>
                  <a:pt x="1635677" y="1033677"/>
                  <a:pt x="1743003" y="1033677"/>
                </a:cubicBezTo>
                <a:lnTo>
                  <a:pt x="1811774" y="1033677"/>
                </a:lnTo>
                <a:lnTo>
                  <a:pt x="1811774" y="0"/>
                </a:lnTo>
                <a:lnTo>
                  <a:pt x="1849028" y="0"/>
                </a:lnTo>
                <a:lnTo>
                  <a:pt x="1849028" y="1033677"/>
                </a:lnTo>
                <a:lnTo>
                  <a:pt x="1917799" y="1033677"/>
                </a:lnTo>
                <a:cubicBezTo>
                  <a:pt x="2025125" y="1033677"/>
                  <a:pt x="2112129" y="946673"/>
                  <a:pt x="2112129" y="839347"/>
                </a:cubicBezTo>
                <a:lnTo>
                  <a:pt x="2112129" y="194228"/>
                </a:lnTo>
                <a:cubicBezTo>
                  <a:pt x="2112129" y="167397"/>
                  <a:pt x="2106691" y="141835"/>
                  <a:pt x="2096858" y="118586"/>
                </a:cubicBezTo>
                <a:lnTo>
                  <a:pt x="2074824" y="85906"/>
                </a:lnTo>
                <a:lnTo>
                  <a:pt x="2522610" y="474345"/>
                </a:lnTo>
                <a:lnTo>
                  <a:pt x="2522610" y="1922321"/>
                </a:lnTo>
                <a:lnTo>
                  <a:pt x="1061533" y="1922321"/>
                </a:lnTo>
                <a:lnTo>
                  <a:pt x="0" y="1001476"/>
                </a:lnTo>
                <a:lnTo>
                  <a:pt x="25110" y="1018406"/>
                </a:lnTo>
                <a:cubicBezTo>
                  <a:pt x="48359" y="1028239"/>
                  <a:pt x="73921" y="1033677"/>
                  <a:pt x="100752" y="1033677"/>
                </a:cubicBezTo>
                <a:lnTo>
                  <a:pt x="169524" y="1033677"/>
                </a:lnTo>
                <a:lnTo>
                  <a:pt x="169524" y="978693"/>
                </a:lnTo>
                <a:lnTo>
                  <a:pt x="170538" y="978693"/>
                </a:lnTo>
                <a:lnTo>
                  <a:pt x="170538"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reeform 44"/>
          <p:cNvSpPr/>
          <p:nvPr/>
        </p:nvSpPr>
        <p:spPr>
          <a:xfrm>
            <a:off x="6632625" y="4659605"/>
            <a:ext cx="1553394" cy="1289675"/>
          </a:xfrm>
          <a:custGeom>
            <a:avLst/>
            <a:gdLst>
              <a:gd name="connsiteX0" fmla="*/ 973156 w 2347825"/>
              <a:gd name="connsiteY0" fmla="*/ 0 h 1949235"/>
              <a:gd name="connsiteX1" fmla="*/ 2347825 w 2347825"/>
              <a:gd name="connsiteY1" fmla="*/ 1192480 h 1949235"/>
              <a:gd name="connsiteX2" fmla="*/ 2347825 w 2347825"/>
              <a:gd name="connsiteY2" fmla="*/ 1949235 h 1949235"/>
              <a:gd name="connsiteX3" fmla="*/ 941247 w 2347825"/>
              <a:gd name="connsiteY3" fmla="*/ 1949235 h 1949235"/>
              <a:gd name="connsiteX4" fmla="*/ 0 w 2347825"/>
              <a:gd name="connsiteY4" fmla="*/ 1132735 h 1949235"/>
              <a:gd name="connsiteX5" fmla="*/ 2167 w 2347825"/>
              <a:gd name="connsiteY5" fmla="*/ 1134229 h 1949235"/>
              <a:gd name="connsiteX6" fmla="*/ 144083 w 2347825"/>
              <a:gd name="connsiteY6" fmla="*/ 1174655 h 1949235"/>
              <a:gd name="connsiteX7" fmla="*/ 371563 w 2347825"/>
              <a:gd name="connsiteY7" fmla="*/ 1066126 h 1949235"/>
              <a:gd name="connsiteX8" fmla="*/ 374219 w 2347825"/>
              <a:gd name="connsiteY8" fmla="*/ 1063085 h 1949235"/>
              <a:gd name="connsiteX9" fmla="*/ 376878 w 2347825"/>
              <a:gd name="connsiteY9" fmla="*/ 1066126 h 1949235"/>
              <a:gd name="connsiteX10" fmla="*/ 604358 w 2347825"/>
              <a:gd name="connsiteY10" fmla="*/ 1174655 h 1949235"/>
              <a:gd name="connsiteX11" fmla="*/ 831837 w 2347825"/>
              <a:gd name="connsiteY11" fmla="*/ 1066126 h 1949235"/>
              <a:gd name="connsiteX12" fmla="*/ 834495 w 2347825"/>
              <a:gd name="connsiteY12" fmla="*/ 1063085 h 1949235"/>
              <a:gd name="connsiteX13" fmla="*/ 837151 w 2347825"/>
              <a:gd name="connsiteY13" fmla="*/ 1066126 h 1949235"/>
              <a:gd name="connsiteX14" fmla="*/ 1064633 w 2347825"/>
              <a:gd name="connsiteY14" fmla="*/ 1174655 h 1949235"/>
              <a:gd name="connsiteX15" fmla="*/ 1292112 w 2347825"/>
              <a:gd name="connsiteY15" fmla="*/ 1066126 h 1949235"/>
              <a:gd name="connsiteX16" fmla="*/ 1294770 w 2347825"/>
              <a:gd name="connsiteY16" fmla="*/ 1063084 h 1949235"/>
              <a:gd name="connsiteX17" fmla="*/ 1297426 w 2347825"/>
              <a:gd name="connsiteY17" fmla="*/ 1066126 h 1949235"/>
              <a:gd name="connsiteX18" fmla="*/ 1524906 w 2347825"/>
              <a:gd name="connsiteY18" fmla="*/ 1174655 h 1949235"/>
              <a:gd name="connsiteX19" fmla="*/ 1862366 w 2347825"/>
              <a:gd name="connsiteY19" fmla="*/ 911287 h 1949235"/>
              <a:gd name="connsiteX20" fmla="*/ 1868250 w 2347825"/>
              <a:gd name="connsiteY20" fmla="*/ 899086 h 1949235"/>
              <a:gd name="connsiteX21" fmla="*/ 1779952 w 2347825"/>
              <a:gd name="connsiteY21" fmla="*/ 899086 h 1949235"/>
              <a:gd name="connsiteX22" fmla="*/ 1762456 w 2347825"/>
              <a:gd name="connsiteY22" fmla="*/ 921931 h 1949235"/>
              <a:gd name="connsiteX23" fmla="*/ 1524907 w 2347825"/>
              <a:gd name="connsiteY23" fmla="*/ 1041066 h 1949235"/>
              <a:gd name="connsiteX24" fmla="*/ 1297427 w 2347825"/>
              <a:gd name="connsiteY24" fmla="*/ 932538 h 1949235"/>
              <a:gd name="connsiteX25" fmla="*/ 1294770 w 2347825"/>
              <a:gd name="connsiteY25" fmla="*/ 929494 h 1949235"/>
              <a:gd name="connsiteX26" fmla="*/ 1292113 w 2347825"/>
              <a:gd name="connsiteY26" fmla="*/ 932538 h 1949235"/>
              <a:gd name="connsiteX27" fmla="*/ 1064633 w 2347825"/>
              <a:gd name="connsiteY27" fmla="*/ 1041065 h 1949235"/>
              <a:gd name="connsiteX28" fmla="*/ 837152 w 2347825"/>
              <a:gd name="connsiteY28" fmla="*/ 932538 h 1949235"/>
              <a:gd name="connsiteX29" fmla="*/ 834495 w 2347825"/>
              <a:gd name="connsiteY29" fmla="*/ 929494 h 1949235"/>
              <a:gd name="connsiteX30" fmla="*/ 831838 w 2347825"/>
              <a:gd name="connsiteY30" fmla="*/ 932538 h 1949235"/>
              <a:gd name="connsiteX31" fmla="*/ 604358 w 2347825"/>
              <a:gd name="connsiteY31" fmla="*/ 1041065 h 1949235"/>
              <a:gd name="connsiteX32" fmla="*/ 376878 w 2347825"/>
              <a:gd name="connsiteY32" fmla="*/ 932537 h 1949235"/>
              <a:gd name="connsiteX33" fmla="*/ 374220 w 2347825"/>
              <a:gd name="connsiteY33" fmla="*/ 929495 h 1949235"/>
              <a:gd name="connsiteX34" fmla="*/ 371562 w 2347825"/>
              <a:gd name="connsiteY34" fmla="*/ 932537 h 1949235"/>
              <a:gd name="connsiteX35" fmla="*/ 319074 w 2347825"/>
              <a:gd name="connsiteY35" fmla="*/ 978694 h 1949235"/>
              <a:gd name="connsiteX36" fmla="*/ 311353 w 2347825"/>
              <a:gd name="connsiteY36" fmla="*/ 983414 h 1949235"/>
              <a:gd name="connsiteX37" fmla="*/ 238451 w 2347825"/>
              <a:gd name="connsiteY37" fmla="*/ 920174 h 1949235"/>
              <a:gd name="connsiteX38" fmla="*/ 238921 w 2347825"/>
              <a:gd name="connsiteY38" fmla="*/ 919633 h 1949235"/>
              <a:gd name="connsiteX39" fmla="*/ 263353 w 2347825"/>
              <a:gd name="connsiteY39" fmla="*/ 910823 h 1949235"/>
              <a:gd name="connsiteX40" fmla="*/ 371564 w 2347825"/>
              <a:gd name="connsiteY40" fmla="*/ 830604 h 1949235"/>
              <a:gd name="connsiteX41" fmla="*/ 374220 w 2347825"/>
              <a:gd name="connsiteY41" fmla="*/ 827563 h 1949235"/>
              <a:gd name="connsiteX42" fmla="*/ 376878 w 2347825"/>
              <a:gd name="connsiteY42" fmla="*/ 830604 h 1949235"/>
              <a:gd name="connsiteX43" fmla="*/ 604358 w 2347825"/>
              <a:gd name="connsiteY43" fmla="*/ 939132 h 1949235"/>
              <a:gd name="connsiteX44" fmla="*/ 831839 w 2347825"/>
              <a:gd name="connsiteY44" fmla="*/ 830604 h 1949235"/>
              <a:gd name="connsiteX45" fmla="*/ 834496 w 2347825"/>
              <a:gd name="connsiteY45" fmla="*/ 827562 h 1949235"/>
              <a:gd name="connsiteX46" fmla="*/ 837153 w 2347825"/>
              <a:gd name="connsiteY46" fmla="*/ 830604 h 1949235"/>
              <a:gd name="connsiteX47" fmla="*/ 1064633 w 2347825"/>
              <a:gd name="connsiteY47" fmla="*/ 939132 h 1949235"/>
              <a:gd name="connsiteX48" fmla="*/ 1292114 w 2347825"/>
              <a:gd name="connsiteY48" fmla="*/ 830604 h 1949235"/>
              <a:gd name="connsiteX49" fmla="*/ 1294771 w 2347825"/>
              <a:gd name="connsiteY49" fmla="*/ 827562 h 1949235"/>
              <a:gd name="connsiteX50" fmla="*/ 1297428 w 2347825"/>
              <a:gd name="connsiteY50" fmla="*/ 830604 h 1949235"/>
              <a:gd name="connsiteX51" fmla="*/ 1405638 w 2347825"/>
              <a:gd name="connsiteY51" fmla="*/ 910823 h 1949235"/>
              <a:gd name="connsiteX52" fmla="*/ 1426613 w 2347825"/>
              <a:gd name="connsiteY52" fmla="*/ 918385 h 1949235"/>
              <a:gd name="connsiteX53" fmla="*/ 1421397 w 2347825"/>
              <a:gd name="connsiteY53" fmla="*/ 879077 h 1949235"/>
              <a:gd name="connsiteX54" fmla="*/ 1169479 w 2347825"/>
              <a:gd name="connsiteY54" fmla="*/ 249126 h 1949235"/>
              <a:gd name="connsiteX55" fmla="*/ 1064819 w 2347825"/>
              <a:gd name="connsiteY55" fmla="*/ 103640 h 1949235"/>
              <a:gd name="connsiteX56" fmla="*/ 973156 w 2347825"/>
              <a:gd name="connsiteY56" fmla="*/ 0 h 194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347825" h="1949235">
                <a:moveTo>
                  <a:pt x="973156" y="0"/>
                </a:moveTo>
                <a:lnTo>
                  <a:pt x="2347825" y="1192480"/>
                </a:lnTo>
                <a:lnTo>
                  <a:pt x="2347825" y="1949235"/>
                </a:lnTo>
                <a:lnTo>
                  <a:pt x="941247" y="1949235"/>
                </a:lnTo>
                <a:lnTo>
                  <a:pt x="0" y="1132735"/>
                </a:lnTo>
                <a:lnTo>
                  <a:pt x="2167" y="1134229"/>
                </a:lnTo>
                <a:cubicBezTo>
                  <a:pt x="46997" y="1160501"/>
                  <a:pt x="94663" y="1174655"/>
                  <a:pt x="144083" y="1174655"/>
                </a:cubicBezTo>
                <a:cubicBezTo>
                  <a:pt x="226448" y="1174655"/>
                  <a:pt x="303941" y="1135339"/>
                  <a:pt x="371563" y="1066126"/>
                </a:cubicBezTo>
                <a:lnTo>
                  <a:pt x="374219" y="1063085"/>
                </a:lnTo>
                <a:lnTo>
                  <a:pt x="376878" y="1066126"/>
                </a:lnTo>
                <a:cubicBezTo>
                  <a:pt x="444499" y="1135340"/>
                  <a:pt x="521991" y="1174655"/>
                  <a:pt x="604358" y="1174655"/>
                </a:cubicBezTo>
                <a:cubicBezTo>
                  <a:pt x="686723" y="1174655"/>
                  <a:pt x="764217" y="1135340"/>
                  <a:pt x="831837" y="1066126"/>
                </a:cubicBezTo>
                <a:lnTo>
                  <a:pt x="834495" y="1063085"/>
                </a:lnTo>
                <a:lnTo>
                  <a:pt x="837151" y="1066126"/>
                </a:lnTo>
                <a:cubicBezTo>
                  <a:pt x="904773" y="1135340"/>
                  <a:pt x="982266" y="1174655"/>
                  <a:pt x="1064633" y="1174655"/>
                </a:cubicBezTo>
                <a:cubicBezTo>
                  <a:pt x="1146998" y="1174655"/>
                  <a:pt x="1224492" y="1135340"/>
                  <a:pt x="1292112" y="1066126"/>
                </a:cubicBezTo>
                <a:lnTo>
                  <a:pt x="1294770" y="1063084"/>
                </a:lnTo>
                <a:lnTo>
                  <a:pt x="1297426" y="1066126"/>
                </a:lnTo>
                <a:cubicBezTo>
                  <a:pt x="1365048" y="1135339"/>
                  <a:pt x="1442541" y="1174655"/>
                  <a:pt x="1524906" y="1174655"/>
                </a:cubicBezTo>
                <a:cubicBezTo>
                  <a:pt x="1656694" y="1174655"/>
                  <a:pt x="1776003" y="1074009"/>
                  <a:pt x="1862366" y="911287"/>
                </a:cubicBezTo>
                <a:lnTo>
                  <a:pt x="1868250" y="899086"/>
                </a:lnTo>
                <a:lnTo>
                  <a:pt x="1779952" y="899086"/>
                </a:lnTo>
                <a:lnTo>
                  <a:pt x="1762456" y="921931"/>
                </a:lnTo>
                <a:cubicBezTo>
                  <a:pt x="1692503" y="997720"/>
                  <a:pt x="1611392" y="1041065"/>
                  <a:pt x="1524907" y="1041066"/>
                </a:cubicBezTo>
                <a:cubicBezTo>
                  <a:pt x="1442541" y="1041065"/>
                  <a:pt x="1365048" y="1001750"/>
                  <a:pt x="1297427" y="932538"/>
                </a:cubicBezTo>
                <a:lnTo>
                  <a:pt x="1294770" y="929494"/>
                </a:lnTo>
                <a:lnTo>
                  <a:pt x="1292113" y="932538"/>
                </a:lnTo>
                <a:cubicBezTo>
                  <a:pt x="1224492" y="1001750"/>
                  <a:pt x="1146999" y="1041066"/>
                  <a:pt x="1064633" y="1041065"/>
                </a:cubicBezTo>
                <a:cubicBezTo>
                  <a:pt x="982266" y="1041065"/>
                  <a:pt x="904773" y="1001750"/>
                  <a:pt x="837152" y="932538"/>
                </a:cubicBezTo>
                <a:lnTo>
                  <a:pt x="834495" y="929494"/>
                </a:lnTo>
                <a:lnTo>
                  <a:pt x="831838" y="932538"/>
                </a:lnTo>
                <a:cubicBezTo>
                  <a:pt x="764217" y="1001750"/>
                  <a:pt x="686724" y="1041066"/>
                  <a:pt x="604358" y="1041065"/>
                </a:cubicBezTo>
                <a:cubicBezTo>
                  <a:pt x="521991" y="1041065"/>
                  <a:pt x="444498" y="1001751"/>
                  <a:pt x="376878" y="932537"/>
                </a:cubicBezTo>
                <a:lnTo>
                  <a:pt x="374220" y="929495"/>
                </a:lnTo>
                <a:lnTo>
                  <a:pt x="371562" y="932537"/>
                </a:lnTo>
                <a:cubicBezTo>
                  <a:pt x="354657" y="949840"/>
                  <a:pt x="337136" y="965275"/>
                  <a:pt x="319074" y="978694"/>
                </a:cubicBezTo>
                <a:lnTo>
                  <a:pt x="311353" y="983414"/>
                </a:lnTo>
                <a:lnTo>
                  <a:pt x="238451" y="920174"/>
                </a:lnTo>
                <a:lnTo>
                  <a:pt x="238921" y="919633"/>
                </a:lnTo>
                <a:lnTo>
                  <a:pt x="263353" y="910823"/>
                </a:lnTo>
                <a:cubicBezTo>
                  <a:pt x="301475" y="892344"/>
                  <a:pt x="337753" y="865212"/>
                  <a:pt x="371564" y="830604"/>
                </a:cubicBezTo>
                <a:lnTo>
                  <a:pt x="374220" y="827563"/>
                </a:lnTo>
                <a:lnTo>
                  <a:pt x="376878" y="830604"/>
                </a:lnTo>
                <a:cubicBezTo>
                  <a:pt x="444500" y="899818"/>
                  <a:pt x="521992" y="939132"/>
                  <a:pt x="604358" y="939132"/>
                </a:cubicBezTo>
                <a:cubicBezTo>
                  <a:pt x="686724" y="939132"/>
                  <a:pt x="764217" y="899818"/>
                  <a:pt x="831839" y="830604"/>
                </a:cubicBezTo>
                <a:lnTo>
                  <a:pt x="834496" y="827562"/>
                </a:lnTo>
                <a:lnTo>
                  <a:pt x="837153" y="830604"/>
                </a:lnTo>
                <a:cubicBezTo>
                  <a:pt x="904773" y="899818"/>
                  <a:pt x="982267" y="939133"/>
                  <a:pt x="1064633" y="939132"/>
                </a:cubicBezTo>
                <a:cubicBezTo>
                  <a:pt x="1146999" y="939132"/>
                  <a:pt x="1224492" y="899817"/>
                  <a:pt x="1292114" y="830604"/>
                </a:cubicBezTo>
                <a:lnTo>
                  <a:pt x="1294771" y="827562"/>
                </a:lnTo>
                <a:lnTo>
                  <a:pt x="1297428" y="830604"/>
                </a:lnTo>
                <a:cubicBezTo>
                  <a:pt x="1331239" y="865211"/>
                  <a:pt x="1367516" y="892344"/>
                  <a:pt x="1405638" y="910823"/>
                </a:cubicBezTo>
                <a:lnTo>
                  <a:pt x="1426613" y="918385"/>
                </a:lnTo>
                <a:lnTo>
                  <a:pt x="1421397" y="879077"/>
                </a:lnTo>
                <a:cubicBezTo>
                  <a:pt x="1386171" y="672690"/>
                  <a:pt x="1302083" y="454027"/>
                  <a:pt x="1169479" y="249126"/>
                </a:cubicBezTo>
                <a:cubicBezTo>
                  <a:pt x="1136329" y="197901"/>
                  <a:pt x="1101323" y="149355"/>
                  <a:pt x="1064819" y="103640"/>
                </a:cubicBezTo>
                <a:lnTo>
                  <a:pt x="973156"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reeform 45"/>
          <p:cNvSpPr/>
          <p:nvPr/>
        </p:nvSpPr>
        <p:spPr>
          <a:xfrm>
            <a:off x="6482382" y="2506994"/>
            <a:ext cx="1703637" cy="1261848"/>
          </a:xfrm>
          <a:custGeom>
            <a:avLst/>
            <a:gdLst>
              <a:gd name="connsiteX0" fmla="*/ 111458 w 2574905"/>
              <a:gd name="connsiteY0" fmla="*/ 291 h 1907177"/>
              <a:gd name="connsiteX1" fmla="*/ 177914 w 2574905"/>
              <a:gd name="connsiteY1" fmla="*/ 15650 h 1907177"/>
              <a:gd name="connsiteX2" fmla="*/ 338916 w 2574905"/>
              <a:gd name="connsiteY2" fmla="*/ 108605 h 1907177"/>
              <a:gd name="connsiteX3" fmla="*/ 338917 w 2574905"/>
              <a:gd name="connsiteY3" fmla="*/ 108603 h 1907177"/>
              <a:gd name="connsiteX4" fmla="*/ 350570 w 2574905"/>
              <a:gd name="connsiteY4" fmla="*/ 115332 h 1907177"/>
              <a:gd name="connsiteX5" fmla="*/ 385315 w 2574905"/>
              <a:gd name="connsiteY5" fmla="*/ 145978 h 1907177"/>
              <a:gd name="connsiteX6" fmla="*/ 399928 w 2574905"/>
              <a:gd name="connsiteY6" fmla="*/ 175925 h 1907177"/>
              <a:gd name="connsiteX7" fmla="*/ 524463 w 2574905"/>
              <a:gd name="connsiteY7" fmla="*/ 247827 h 1907177"/>
              <a:gd name="connsiteX8" fmla="*/ 524464 w 2574905"/>
              <a:gd name="connsiteY8" fmla="*/ 247827 h 1907177"/>
              <a:gd name="connsiteX9" fmla="*/ 536427 w 2574905"/>
              <a:gd name="connsiteY9" fmla="*/ 254735 h 1907177"/>
              <a:gd name="connsiteX10" fmla="*/ 540217 w 2574905"/>
              <a:gd name="connsiteY10" fmla="*/ 243464 h 1907177"/>
              <a:gd name="connsiteX11" fmla="*/ 520025 w 2574905"/>
              <a:gd name="connsiteY11" fmla="*/ 122422 h 1907177"/>
              <a:gd name="connsiteX12" fmla="*/ 495814 w 2574905"/>
              <a:gd name="connsiteY12" fmla="*/ 86963 h 1907177"/>
              <a:gd name="connsiteX13" fmla="*/ 790798 w 2574905"/>
              <a:gd name="connsiteY13" fmla="*/ 342851 h 1907177"/>
              <a:gd name="connsiteX14" fmla="*/ 750582 w 2574905"/>
              <a:gd name="connsiteY14" fmla="*/ 364918 h 1907177"/>
              <a:gd name="connsiteX15" fmla="*/ 742716 w 2574905"/>
              <a:gd name="connsiteY15" fmla="*/ 373837 h 1907177"/>
              <a:gd name="connsiteX16" fmla="*/ 753060 w 2574905"/>
              <a:gd name="connsiteY16" fmla="*/ 379809 h 1907177"/>
              <a:gd name="connsiteX17" fmla="*/ 753060 w 2574905"/>
              <a:gd name="connsiteY17" fmla="*/ 379807 h 1907177"/>
              <a:gd name="connsiteX18" fmla="*/ 879215 w 2574905"/>
              <a:gd name="connsiteY18" fmla="*/ 452643 h 1907177"/>
              <a:gd name="connsiteX19" fmla="*/ 912459 w 2574905"/>
              <a:gd name="connsiteY19" fmla="*/ 450325 h 1907177"/>
              <a:gd name="connsiteX20" fmla="*/ 945074 w 2574905"/>
              <a:gd name="connsiteY20" fmla="*/ 461291 h 1907177"/>
              <a:gd name="connsiteX21" fmla="*/ 956375 w 2574905"/>
              <a:gd name="connsiteY21" fmla="*/ 465091 h 1907177"/>
              <a:gd name="connsiteX22" fmla="*/ 989646 w 2574905"/>
              <a:gd name="connsiteY22" fmla="*/ 484301 h 1907177"/>
              <a:gd name="connsiteX23" fmla="*/ 994279 w 2574905"/>
              <a:gd name="connsiteY23" fmla="*/ 460486 h 1907177"/>
              <a:gd name="connsiteX24" fmla="*/ 1013802 w 2574905"/>
              <a:gd name="connsiteY24" fmla="*/ 431086 h 1907177"/>
              <a:gd name="connsiteX25" fmla="*/ 1013803 w 2574905"/>
              <a:gd name="connsiteY25" fmla="*/ 431086 h 1907177"/>
              <a:gd name="connsiteX26" fmla="*/ 1053510 w 2574905"/>
              <a:gd name="connsiteY26" fmla="*/ 391379 h 1907177"/>
              <a:gd name="connsiteX27" fmla="*/ 1188114 w 2574905"/>
              <a:gd name="connsiteY27" fmla="*/ 508143 h 1907177"/>
              <a:gd name="connsiteX28" fmla="*/ 1159189 w 2574905"/>
              <a:gd name="connsiteY28" fmla="*/ 537066 h 1907177"/>
              <a:gd name="connsiteX29" fmla="*/ 1139486 w 2574905"/>
              <a:gd name="connsiteY29" fmla="*/ 556770 h 1907177"/>
              <a:gd name="connsiteX30" fmla="*/ 1128177 w 2574905"/>
              <a:gd name="connsiteY30" fmla="*/ 564282 h 1907177"/>
              <a:gd name="connsiteX31" fmla="*/ 1129029 w 2574905"/>
              <a:gd name="connsiteY31" fmla="*/ 564774 h 1907177"/>
              <a:gd name="connsiteX32" fmla="*/ 1156452 w 2574905"/>
              <a:gd name="connsiteY32" fmla="*/ 586663 h 1907177"/>
              <a:gd name="connsiteX33" fmla="*/ 1160280 w 2574905"/>
              <a:gd name="connsiteY33" fmla="*/ 592268 h 1907177"/>
              <a:gd name="connsiteX34" fmla="*/ 1236608 w 2574905"/>
              <a:gd name="connsiteY34" fmla="*/ 592269 h 1907177"/>
              <a:gd name="connsiteX35" fmla="*/ 1285489 w 2574905"/>
              <a:gd name="connsiteY35" fmla="*/ 592268 h 1907177"/>
              <a:gd name="connsiteX36" fmla="*/ 1285491 w 2574905"/>
              <a:gd name="connsiteY36" fmla="*/ 592269 h 1907177"/>
              <a:gd name="connsiteX37" fmla="*/ 1304005 w 2574905"/>
              <a:gd name="connsiteY37" fmla="*/ 592268 h 1907177"/>
              <a:gd name="connsiteX38" fmla="*/ 1276736 w 2574905"/>
              <a:gd name="connsiteY38" fmla="*/ 536386 h 1907177"/>
              <a:gd name="connsiteX39" fmla="*/ 1252660 w 2574905"/>
              <a:gd name="connsiteY39" fmla="*/ 510345 h 1907177"/>
              <a:gd name="connsiteX40" fmla="*/ 1382004 w 2574905"/>
              <a:gd name="connsiteY40" fmla="*/ 622546 h 1907177"/>
              <a:gd name="connsiteX41" fmla="*/ 1139157 w 2574905"/>
              <a:gd name="connsiteY41" fmla="*/ 622546 h 1907177"/>
              <a:gd name="connsiteX42" fmla="*/ 1118122 w 2574905"/>
              <a:gd name="connsiteY42" fmla="*/ 626794 h 1907177"/>
              <a:gd name="connsiteX43" fmla="*/ 1118123 w 2574905"/>
              <a:gd name="connsiteY43" fmla="*/ 626795 h 1907177"/>
              <a:gd name="connsiteX44" fmla="*/ 1116349 w 2574905"/>
              <a:gd name="connsiteY44" fmla="*/ 627152 h 1907177"/>
              <a:gd name="connsiteX45" fmla="*/ 1095979 w 2574905"/>
              <a:gd name="connsiteY45" fmla="*/ 643928 h 1907177"/>
              <a:gd name="connsiteX46" fmla="*/ 1090219 w 2574905"/>
              <a:gd name="connsiteY46" fmla="*/ 657830 h 1907177"/>
              <a:gd name="connsiteX47" fmla="*/ 1080563 w 2574905"/>
              <a:gd name="connsiteY47" fmla="*/ 681141 h 1907177"/>
              <a:gd name="connsiteX48" fmla="*/ 1139160 w 2574905"/>
              <a:gd name="connsiteY48" fmla="*/ 739736 h 1907177"/>
              <a:gd name="connsiteX49" fmla="*/ 1455090 w 2574905"/>
              <a:gd name="connsiteY49" fmla="*/ 739736 h 1907177"/>
              <a:gd name="connsiteX50" fmla="*/ 1776048 w 2574905"/>
              <a:gd name="connsiteY50" fmla="*/ 739736 h 1907177"/>
              <a:gd name="connsiteX51" fmla="*/ 1834644 w 2574905"/>
              <a:gd name="connsiteY51" fmla="*/ 681141 h 1907177"/>
              <a:gd name="connsiteX52" fmla="*/ 1776047 w 2574905"/>
              <a:gd name="connsiteY52" fmla="*/ 622546 h 1907177"/>
              <a:gd name="connsiteX53" fmla="*/ 1605741 w 2574905"/>
              <a:gd name="connsiteY53" fmla="*/ 622546 h 1907177"/>
              <a:gd name="connsiteX54" fmla="*/ 1605742 w 2574905"/>
              <a:gd name="connsiteY54" fmla="*/ 622545 h 1907177"/>
              <a:gd name="connsiteX55" fmla="*/ 1515457 w 2574905"/>
              <a:gd name="connsiteY55" fmla="*/ 622545 h 1907177"/>
              <a:gd name="connsiteX56" fmla="*/ 1515458 w 2574905"/>
              <a:gd name="connsiteY56" fmla="*/ 622546 h 1907177"/>
              <a:gd name="connsiteX57" fmla="*/ 1425667 w 2574905"/>
              <a:gd name="connsiteY57" fmla="*/ 622547 h 1907177"/>
              <a:gd name="connsiteX58" fmla="*/ 1047572 w 2574905"/>
              <a:gd name="connsiteY58" fmla="*/ 294562 h 1907177"/>
              <a:gd name="connsiteX59" fmla="*/ 1064212 w 2574905"/>
              <a:gd name="connsiteY59" fmla="*/ 282622 h 1907177"/>
              <a:gd name="connsiteX60" fmla="*/ 1000543 w 2574905"/>
              <a:gd name="connsiteY60" fmla="*/ 175875 h 1907177"/>
              <a:gd name="connsiteX61" fmla="*/ 1085687 w 2574905"/>
              <a:gd name="connsiteY61" fmla="*/ 249735 h 1907177"/>
              <a:gd name="connsiteX62" fmla="*/ 1104000 w 2574905"/>
              <a:gd name="connsiteY62" fmla="*/ 300469 h 1907177"/>
              <a:gd name="connsiteX63" fmla="*/ 1124739 w 2574905"/>
              <a:gd name="connsiteY63" fmla="*/ 294912 h 1907177"/>
              <a:gd name="connsiteX64" fmla="*/ 1124738 w 2574905"/>
              <a:gd name="connsiteY64" fmla="*/ 294911 h 1907177"/>
              <a:gd name="connsiteX65" fmla="*/ 1147172 w 2574905"/>
              <a:gd name="connsiteY65" fmla="*/ 288900 h 1907177"/>
              <a:gd name="connsiteX66" fmla="*/ 1100749 w 2574905"/>
              <a:gd name="connsiteY66" fmla="*/ 29670 h 1907177"/>
              <a:gd name="connsiteX67" fmla="*/ 1369533 w 2574905"/>
              <a:gd name="connsiteY67" fmla="*/ 262832 h 1907177"/>
              <a:gd name="connsiteX68" fmla="*/ 1253303 w 2574905"/>
              <a:gd name="connsiteY68" fmla="*/ 343807 h 1907177"/>
              <a:gd name="connsiteX69" fmla="*/ 1275730 w 2574905"/>
              <a:gd name="connsiteY69" fmla="*/ 382651 h 1907177"/>
              <a:gd name="connsiteX70" fmla="*/ 1426246 w 2574905"/>
              <a:gd name="connsiteY70" fmla="*/ 312030 h 1907177"/>
              <a:gd name="connsiteX71" fmla="*/ 1515170 w 2574905"/>
              <a:gd name="connsiteY71" fmla="*/ 270306 h 1907177"/>
              <a:gd name="connsiteX72" fmla="*/ 1475980 w 2574905"/>
              <a:gd name="connsiteY72" fmla="*/ 202428 h 1907177"/>
              <a:gd name="connsiteX73" fmla="*/ 1762890 w 2574905"/>
              <a:gd name="connsiteY73" fmla="*/ 451312 h 1907177"/>
              <a:gd name="connsiteX74" fmla="*/ 1713420 w 2574905"/>
              <a:gd name="connsiteY74" fmla="*/ 458791 h 1907177"/>
              <a:gd name="connsiteX75" fmla="*/ 1611304 w 2574905"/>
              <a:gd name="connsiteY75" fmla="*/ 527463 h 1907177"/>
              <a:gd name="connsiteX76" fmla="*/ 1605206 w 2574905"/>
              <a:gd name="connsiteY76" fmla="*/ 537512 h 1907177"/>
              <a:gd name="connsiteX77" fmla="*/ 1579057 w 2574905"/>
              <a:gd name="connsiteY77" fmla="*/ 580613 h 1907177"/>
              <a:gd name="connsiteX78" fmla="*/ 1576703 w 2574905"/>
              <a:gd name="connsiteY78" fmla="*/ 592268 h 1907177"/>
              <a:gd name="connsiteX79" fmla="*/ 1734318 w 2574905"/>
              <a:gd name="connsiteY79" fmla="*/ 592269 h 1907177"/>
              <a:gd name="connsiteX80" fmla="*/ 1742749 w 2574905"/>
              <a:gd name="connsiteY80" fmla="*/ 586585 h 1907177"/>
              <a:gd name="connsiteX81" fmla="*/ 1742749 w 2574905"/>
              <a:gd name="connsiteY81" fmla="*/ 586586 h 1907177"/>
              <a:gd name="connsiteX82" fmla="*/ 1761951 w 2574905"/>
              <a:gd name="connsiteY82" fmla="*/ 573639 h 1907177"/>
              <a:gd name="connsiteX83" fmla="*/ 1807364 w 2574905"/>
              <a:gd name="connsiteY83" fmla="*/ 564471 h 1907177"/>
              <a:gd name="connsiteX84" fmla="*/ 2006729 w 2574905"/>
              <a:gd name="connsiteY84" fmla="*/ 564471 h 1907177"/>
              <a:gd name="connsiteX85" fmla="*/ 2114229 w 2574905"/>
              <a:gd name="connsiteY85" fmla="*/ 635730 h 1907177"/>
              <a:gd name="connsiteX86" fmla="*/ 2123398 w 2574905"/>
              <a:gd name="connsiteY86" fmla="*/ 681142 h 1907177"/>
              <a:gd name="connsiteX87" fmla="*/ 2114230 w 2574905"/>
              <a:gd name="connsiteY87" fmla="*/ 726554 h 1907177"/>
              <a:gd name="connsiteX88" fmla="*/ 2006729 w 2574905"/>
              <a:gd name="connsiteY88" fmla="*/ 797811 h 1907177"/>
              <a:gd name="connsiteX89" fmla="*/ 1807363 w 2574905"/>
              <a:gd name="connsiteY89" fmla="*/ 797811 h 1907177"/>
              <a:gd name="connsiteX90" fmla="*/ 1761951 w 2574905"/>
              <a:gd name="connsiteY90" fmla="*/ 788643 h 1907177"/>
              <a:gd name="connsiteX91" fmla="*/ 1734321 w 2574905"/>
              <a:gd name="connsiteY91" fmla="*/ 770014 h 1907177"/>
              <a:gd name="connsiteX92" fmla="*/ 1576704 w 2574905"/>
              <a:gd name="connsiteY92" fmla="*/ 770014 h 1907177"/>
              <a:gd name="connsiteX93" fmla="*/ 1579058 w 2574905"/>
              <a:gd name="connsiteY93" fmla="*/ 781671 h 1907177"/>
              <a:gd name="connsiteX94" fmla="*/ 1777446 w 2574905"/>
              <a:gd name="connsiteY94" fmla="*/ 913171 h 1907177"/>
              <a:gd name="connsiteX95" fmla="*/ 2036645 w 2574905"/>
              <a:gd name="connsiteY95" fmla="*/ 913172 h 1907177"/>
              <a:gd name="connsiteX96" fmla="*/ 2251955 w 2574905"/>
              <a:gd name="connsiteY96" fmla="*/ 697862 h 1907177"/>
              <a:gd name="connsiteX97" fmla="*/ 2251956 w 2574905"/>
              <a:gd name="connsiteY97" fmla="*/ 664421 h 1907177"/>
              <a:gd name="connsiteX98" fmla="*/ 2235034 w 2574905"/>
              <a:gd name="connsiteY98" fmla="*/ 580613 h 1907177"/>
              <a:gd name="connsiteX99" fmla="*/ 2200214 w 2574905"/>
              <a:gd name="connsiteY99" fmla="*/ 528969 h 1907177"/>
              <a:gd name="connsiteX100" fmla="*/ 2574905 w 2574905"/>
              <a:gd name="connsiteY100" fmla="*/ 854001 h 1907177"/>
              <a:gd name="connsiteX101" fmla="*/ 2574905 w 2574905"/>
              <a:gd name="connsiteY101" fmla="*/ 1907177 h 1907177"/>
              <a:gd name="connsiteX102" fmla="*/ 1834772 w 2574905"/>
              <a:gd name="connsiteY102" fmla="*/ 1907177 h 1907177"/>
              <a:gd name="connsiteX103" fmla="*/ 2 w 2574905"/>
              <a:gd name="connsiteY103" fmla="*/ 315576 h 1907177"/>
              <a:gd name="connsiteX104" fmla="*/ 8 w 2574905"/>
              <a:gd name="connsiteY104" fmla="*/ 315579 h 1907177"/>
              <a:gd name="connsiteX105" fmla="*/ 0 w 2574905"/>
              <a:gd name="connsiteY105" fmla="*/ 315572 h 1907177"/>
              <a:gd name="connsiteX106" fmla="*/ 202128 w 2574905"/>
              <a:gd name="connsiteY106" fmla="*/ 432273 h 1907177"/>
              <a:gd name="connsiteX107" fmla="*/ 385190 w 2574905"/>
              <a:gd name="connsiteY107" fmla="*/ 447488 h 1907177"/>
              <a:gd name="connsiteX108" fmla="*/ 439689 w 2574905"/>
              <a:gd name="connsiteY108" fmla="*/ 417584 h 1907177"/>
              <a:gd name="connsiteX109" fmla="*/ 447555 w 2574905"/>
              <a:gd name="connsiteY109" fmla="*/ 408666 h 1907177"/>
              <a:gd name="connsiteX110" fmla="*/ 311058 w 2574905"/>
              <a:gd name="connsiteY110" fmla="*/ 329859 h 1907177"/>
              <a:gd name="connsiteX111" fmla="*/ 277812 w 2574905"/>
              <a:gd name="connsiteY111" fmla="*/ 332176 h 1907177"/>
              <a:gd name="connsiteX112" fmla="*/ 233897 w 2574905"/>
              <a:gd name="connsiteY112" fmla="*/ 317410 h 1907177"/>
              <a:gd name="connsiteX113" fmla="*/ 61245 w 2574905"/>
              <a:gd name="connsiteY113" fmla="*/ 217728 h 1907177"/>
              <a:gd name="connsiteX114" fmla="*/ 3774 w 2574905"/>
              <a:gd name="connsiteY114" fmla="*/ 102266 h 1907177"/>
              <a:gd name="connsiteX115" fmla="*/ 18539 w 2574905"/>
              <a:gd name="connsiteY115" fmla="*/ 58354 h 1907177"/>
              <a:gd name="connsiteX116" fmla="*/ 49186 w 2574905"/>
              <a:gd name="connsiteY116" fmla="*/ 23609 h 1907177"/>
              <a:gd name="connsiteX117" fmla="*/ 111458 w 2574905"/>
              <a:gd name="connsiteY117" fmla="*/ 291 h 1907177"/>
              <a:gd name="connsiteX118" fmla="*/ 326597 w 2574905"/>
              <a:gd name="connsiteY118" fmla="*/ 173868 h 1907177"/>
              <a:gd name="connsiteX119" fmla="*/ 293656 w 2574905"/>
              <a:gd name="connsiteY119" fmla="*/ 179362 h 1907177"/>
              <a:gd name="connsiteX120" fmla="*/ 289228 w 2574905"/>
              <a:gd name="connsiteY120" fmla="*/ 183494 h 1907177"/>
              <a:gd name="connsiteX121" fmla="*/ 268610 w 2574905"/>
              <a:gd name="connsiteY121" fmla="*/ 202729 h 1907177"/>
              <a:gd name="connsiteX122" fmla="*/ 290058 w 2574905"/>
              <a:gd name="connsiteY122" fmla="*/ 282772 h 1907177"/>
              <a:gd name="connsiteX123" fmla="*/ 827743 w 2574905"/>
              <a:gd name="connsiteY123" fmla="*/ 593205 h 1907177"/>
              <a:gd name="connsiteX124" fmla="*/ 827744 w 2574905"/>
              <a:gd name="connsiteY124" fmla="*/ 593204 h 1907177"/>
              <a:gd name="connsiteX125" fmla="*/ 841621 w 2574905"/>
              <a:gd name="connsiteY125" fmla="*/ 601217 h 1907177"/>
              <a:gd name="connsiteX126" fmla="*/ 906271 w 2574905"/>
              <a:gd name="connsiteY126" fmla="*/ 597219 h 1907177"/>
              <a:gd name="connsiteX127" fmla="*/ 921662 w 2574905"/>
              <a:gd name="connsiteY127" fmla="*/ 579770 h 1907177"/>
              <a:gd name="connsiteX128" fmla="*/ 926920 w 2574905"/>
              <a:gd name="connsiteY128" fmla="*/ 539831 h 1907177"/>
              <a:gd name="connsiteX129" fmla="*/ 923044 w 2574905"/>
              <a:gd name="connsiteY129" fmla="*/ 529481 h 1907177"/>
              <a:gd name="connsiteX130" fmla="*/ 900214 w 2574905"/>
              <a:gd name="connsiteY130" fmla="*/ 499729 h 1907177"/>
              <a:gd name="connsiteX131" fmla="*/ 348652 w 2574905"/>
              <a:gd name="connsiteY131" fmla="*/ 181283 h 1907177"/>
              <a:gd name="connsiteX132" fmla="*/ 326597 w 2574905"/>
              <a:gd name="connsiteY132" fmla="*/ 173868 h 1907177"/>
              <a:gd name="connsiteX133" fmla="*/ 653845 w 2574905"/>
              <a:gd name="connsiteY133" fmla="*/ 527768 h 1907177"/>
              <a:gd name="connsiteX134" fmla="*/ 650054 w 2574905"/>
              <a:gd name="connsiteY134" fmla="*/ 539038 h 1907177"/>
              <a:gd name="connsiteX135" fmla="*/ 756115 w 2574905"/>
              <a:gd name="connsiteY135" fmla="*/ 752116 h 1907177"/>
              <a:gd name="connsiteX136" fmla="*/ 980587 w 2574905"/>
              <a:gd name="connsiteY136" fmla="*/ 881715 h 1907177"/>
              <a:gd name="connsiteX137" fmla="*/ 1030576 w 2574905"/>
              <a:gd name="connsiteY137" fmla="*/ 902750 h 1907177"/>
              <a:gd name="connsiteX138" fmla="*/ 1070735 w 2574905"/>
              <a:gd name="connsiteY138" fmla="*/ 908768 h 1907177"/>
              <a:gd name="connsiteX139" fmla="*/ 1110107 w 2574905"/>
              <a:gd name="connsiteY139" fmla="*/ 907912 h 1907177"/>
              <a:gd name="connsiteX140" fmla="*/ 1128192 w 2574905"/>
              <a:gd name="connsiteY140" fmla="*/ 906203 h 1907177"/>
              <a:gd name="connsiteX141" fmla="*/ 1182665 w 2574905"/>
              <a:gd name="connsiteY141" fmla="*/ 888776 h 1907177"/>
              <a:gd name="connsiteX142" fmla="*/ 1182669 w 2574905"/>
              <a:gd name="connsiteY142" fmla="*/ 888774 h 1907177"/>
              <a:gd name="connsiteX143" fmla="*/ 1182672 w 2574905"/>
              <a:gd name="connsiteY143" fmla="*/ 888773 h 1907177"/>
              <a:gd name="connsiteX144" fmla="*/ 1223640 w 2574905"/>
              <a:gd name="connsiteY144" fmla="*/ 860800 h 1907177"/>
              <a:gd name="connsiteX145" fmla="*/ 1274704 w 2574905"/>
              <a:gd name="connsiteY145" fmla="*/ 802907 h 1907177"/>
              <a:gd name="connsiteX146" fmla="*/ 1290200 w 2574905"/>
              <a:gd name="connsiteY146" fmla="*/ 776066 h 1907177"/>
              <a:gd name="connsiteX147" fmla="*/ 1291426 w 2574905"/>
              <a:gd name="connsiteY147" fmla="*/ 773946 h 1907177"/>
              <a:gd name="connsiteX148" fmla="*/ 1292748 w 2574905"/>
              <a:gd name="connsiteY148" fmla="*/ 770013 h 1907177"/>
              <a:gd name="connsiteX149" fmla="*/ 1283222 w 2574905"/>
              <a:gd name="connsiteY149" fmla="*/ 770013 h 1907177"/>
              <a:gd name="connsiteX150" fmla="*/ 1283224 w 2574905"/>
              <a:gd name="connsiteY150" fmla="*/ 770015 h 1907177"/>
              <a:gd name="connsiteX151" fmla="*/ 1120818 w 2574905"/>
              <a:gd name="connsiteY151" fmla="*/ 770013 h 1907177"/>
              <a:gd name="connsiteX152" fmla="*/ 1111551 w 2574905"/>
              <a:gd name="connsiteY152" fmla="*/ 775098 h 1907177"/>
              <a:gd name="connsiteX153" fmla="*/ 1012356 w 2574905"/>
              <a:gd name="connsiteY153" fmla="*/ 766852 h 1907177"/>
              <a:gd name="connsiteX154" fmla="*/ 839701 w 2574905"/>
              <a:gd name="connsiteY154" fmla="*/ 667170 h 1907177"/>
              <a:gd name="connsiteX155" fmla="*/ 804957 w 2574905"/>
              <a:gd name="connsiteY155" fmla="*/ 636523 h 1907177"/>
              <a:gd name="connsiteX156" fmla="*/ 790343 w 2574905"/>
              <a:gd name="connsiteY156" fmla="*/ 606576 h 1907177"/>
              <a:gd name="connsiteX157" fmla="*/ 653845 w 2574905"/>
              <a:gd name="connsiteY157" fmla="*/ 527768 h 1907177"/>
              <a:gd name="connsiteX158" fmla="*/ 1451631 w 2574905"/>
              <a:gd name="connsiteY158" fmla="*/ 364081 h 1907177"/>
              <a:gd name="connsiteX159" fmla="*/ 1396610 w 2574905"/>
              <a:gd name="connsiteY159" fmla="*/ 378007 h 1907177"/>
              <a:gd name="connsiteX160" fmla="*/ 1316631 w 2574905"/>
              <a:gd name="connsiteY160" fmla="*/ 398251 h 1907177"/>
              <a:gd name="connsiteX161" fmla="*/ 1320463 w 2574905"/>
              <a:gd name="connsiteY161" fmla="*/ 421554 h 1907177"/>
              <a:gd name="connsiteX162" fmla="*/ 1459295 w 2574905"/>
              <a:gd name="connsiteY162" fmla="*/ 410687 h 1907177"/>
              <a:gd name="connsiteX163" fmla="*/ 1451631 w 2574905"/>
              <a:gd name="connsiteY163" fmla="*/ 364081 h 190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2574905" h="1907177">
                <a:moveTo>
                  <a:pt x="111458" y="291"/>
                </a:moveTo>
                <a:cubicBezTo>
                  <a:pt x="133875" y="-1294"/>
                  <a:pt x="156988" y="3568"/>
                  <a:pt x="177914" y="15650"/>
                </a:cubicBezTo>
                <a:lnTo>
                  <a:pt x="338916" y="108605"/>
                </a:lnTo>
                <a:lnTo>
                  <a:pt x="338917" y="108603"/>
                </a:lnTo>
                <a:lnTo>
                  <a:pt x="350570" y="115332"/>
                </a:lnTo>
                <a:cubicBezTo>
                  <a:pt x="364520" y="123386"/>
                  <a:pt x="376177" y="133885"/>
                  <a:pt x="385315" y="145978"/>
                </a:cubicBezTo>
                <a:lnTo>
                  <a:pt x="399928" y="175925"/>
                </a:lnTo>
                <a:lnTo>
                  <a:pt x="524463" y="247827"/>
                </a:lnTo>
                <a:lnTo>
                  <a:pt x="524464" y="247827"/>
                </a:lnTo>
                <a:lnTo>
                  <a:pt x="536427" y="254735"/>
                </a:lnTo>
                <a:lnTo>
                  <a:pt x="540217" y="243464"/>
                </a:lnTo>
                <a:cubicBezTo>
                  <a:pt x="545383" y="201830"/>
                  <a:pt x="538177" y="159709"/>
                  <a:pt x="520025" y="122422"/>
                </a:cubicBezTo>
                <a:lnTo>
                  <a:pt x="495814" y="86963"/>
                </a:lnTo>
                <a:lnTo>
                  <a:pt x="790798" y="342851"/>
                </a:lnTo>
                <a:lnTo>
                  <a:pt x="750582" y="364918"/>
                </a:lnTo>
                <a:lnTo>
                  <a:pt x="742716" y="373837"/>
                </a:lnTo>
                <a:lnTo>
                  <a:pt x="753060" y="379809"/>
                </a:lnTo>
                <a:lnTo>
                  <a:pt x="753060" y="379807"/>
                </a:lnTo>
                <a:lnTo>
                  <a:pt x="879215" y="452643"/>
                </a:lnTo>
                <a:lnTo>
                  <a:pt x="912459" y="450325"/>
                </a:lnTo>
                <a:lnTo>
                  <a:pt x="945074" y="461291"/>
                </a:lnTo>
                <a:lnTo>
                  <a:pt x="956375" y="465091"/>
                </a:lnTo>
                <a:lnTo>
                  <a:pt x="989646" y="484301"/>
                </a:lnTo>
                <a:lnTo>
                  <a:pt x="994279" y="460486"/>
                </a:lnTo>
                <a:cubicBezTo>
                  <a:pt x="998617" y="449787"/>
                  <a:pt x="1005126" y="439763"/>
                  <a:pt x="1013802" y="431086"/>
                </a:cubicBezTo>
                <a:lnTo>
                  <a:pt x="1013803" y="431086"/>
                </a:lnTo>
                <a:lnTo>
                  <a:pt x="1053510" y="391379"/>
                </a:lnTo>
                <a:lnTo>
                  <a:pt x="1188114" y="508143"/>
                </a:lnTo>
                <a:lnTo>
                  <a:pt x="1159189" y="537066"/>
                </a:lnTo>
                <a:lnTo>
                  <a:pt x="1139486" y="556770"/>
                </a:lnTo>
                <a:lnTo>
                  <a:pt x="1128177" y="564282"/>
                </a:lnTo>
                <a:lnTo>
                  <a:pt x="1129029" y="564774"/>
                </a:lnTo>
                <a:cubicBezTo>
                  <a:pt x="1139492" y="570815"/>
                  <a:pt x="1148665" y="578231"/>
                  <a:pt x="1156452" y="586663"/>
                </a:cubicBezTo>
                <a:lnTo>
                  <a:pt x="1160280" y="592268"/>
                </a:lnTo>
                <a:lnTo>
                  <a:pt x="1236608" y="592269"/>
                </a:lnTo>
                <a:lnTo>
                  <a:pt x="1285489" y="592268"/>
                </a:lnTo>
                <a:lnTo>
                  <a:pt x="1285491" y="592269"/>
                </a:lnTo>
                <a:lnTo>
                  <a:pt x="1304005" y="592268"/>
                </a:lnTo>
                <a:lnTo>
                  <a:pt x="1276736" y="536386"/>
                </a:lnTo>
                <a:lnTo>
                  <a:pt x="1252660" y="510345"/>
                </a:lnTo>
                <a:lnTo>
                  <a:pt x="1382004" y="622546"/>
                </a:lnTo>
                <a:lnTo>
                  <a:pt x="1139157" y="622546"/>
                </a:lnTo>
                <a:lnTo>
                  <a:pt x="1118122" y="626794"/>
                </a:lnTo>
                <a:lnTo>
                  <a:pt x="1118123" y="626795"/>
                </a:lnTo>
                <a:lnTo>
                  <a:pt x="1116349" y="627152"/>
                </a:lnTo>
                <a:lnTo>
                  <a:pt x="1095979" y="643928"/>
                </a:lnTo>
                <a:lnTo>
                  <a:pt x="1090219" y="657830"/>
                </a:lnTo>
                <a:lnTo>
                  <a:pt x="1080563" y="681141"/>
                </a:lnTo>
                <a:cubicBezTo>
                  <a:pt x="1080565" y="713502"/>
                  <a:pt x="1106799" y="739736"/>
                  <a:pt x="1139160" y="739736"/>
                </a:cubicBezTo>
                <a:lnTo>
                  <a:pt x="1455090" y="739736"/>
                </a:lnTo>
                <a:lnTo>
                  <a:pt x="1776048" y="739736"/>
                </a:lnTo>
                <a:cubicBezTo>
                  <a:pt x="1808410" y="739737"/>
                  <a:pt x="1834643" y="713503"/>
                  <a:pt x="1834644" y="681141"/>
                </a:cubicBezTo>
                <a:cubicBezTo>
                  <a:pt x="1834643" y="648780"/>
                  <a:pt x="1808409" y="622546"/>
                  <a:pt x="1776047" y="622546"/>
                </a:cubicBezTo>
                <a:lnTo>
                  <a:pt x="1605741" y="622546"/>
                </a:lnTo>
                <a:lnTo>
                  <a:pt x="1605742" y="622545"/>
                </a:lnTo>
                <a:lnTo>
                  <a:pt x="1515457" y="622545"/>
                </a:lnTo>
                <a:lnTo>
                  <a:pt x="1515458" y="622546"/>
                </a:lnTo>
                <a:lnTo>
                  <a:pt x="1425667" y="622547"/>
                </a:lnTo>
                <a:lnTo>
                  <a:pt x="1047572" y="294562"/>
                </a:lnTo>
                <a:lnTo>
                  <a:pt x="1064212" y="282622"/>
                </a:lnTo>
                <a:lnTo>
                  <a:pt x="1000543" y="175875"/>
                </a:lnTo>
                <a:lnTo>
                  <a:pt x="1085687" y="249735"/>
                </a:lnTo>
                <a:lnTo>
                  <a:pt x="1104000" y="300469"/>
                </a:lnTo>
                <a:lnTo>
                  <a:pt x="1124739" y="294912"/>
                </a:lnTo>
                <a:lnTo>
                  <a:pt x="1124738" y="294911"/>
                </a:lnTo>
                <a:lnTo>
                  <a:pt x="1147172" y="288900"/>
                </a:lnTo>
                <a:lnTo>
                  <a:pt x="1100749" y="29670"/>
                </a:lnTo>
                <a:lnTo>
                  <a:pt x="1369533" y="262832"/>
                </a:lnTo>
                <a:lnTo>
                  <a:pt x="1253303" y="343807"/>
                </a:lnTo>
                <a:lnTo>
                  <a:pt x="1275730" y="382651"/>
                </a:lnTo>
                <a:lnTo>
                  <a:pt x="1426246" y="312030"/>
                </a:lnTo>
                <a:lnTo>
                  <a:pt x="1515170" y="270306"/>
                </a:lnTo>
                <a:lnTo>
                  <a:pt x="1475980" y="202428"/>
                </a:lnTo>
                <a:lnTo>
                  <a:pt x="1762890" y="451312"/>
                </a:lnTo>
                <a:lnTo>
                  <a:pt x="1713420" y="458791"/>
                </a:lnTo>
                <a:cubicBezTo>
                  <a:pt x="1672968" y="471373"/>
                  <a:pt x="1637631" y="495562"/>
                  <a:pt x="1611304" y="527463"/>
                </a:cubicBezTo>
                <a:lnTo>
                  <a:pt x="1605206" y="537512"/>
                </a:lnTo>
                <a:lnTo>
                  <a:pt x="1579057" y="580613"/>
                </a:lnTo>
                <a:lnTo>
                  <a:pt x="1576703" y="592268"/>
                </a:lnTo>
                <a:lnTo>
                  <a:pt x="1734318" y="592269"/>
                </a:lnTo>
                <a:lnTo>
                  <a:pt x="1742749" y="586585"/>
                </a:lnTo>
                <a:lnTo>
                  <a:pt x="1742749" y="586586"/>
                </a:lnTo>
                <a:lnTo>
                  <a:pt x="1761951" y="573639"/>
                </a:lnTo>
                <a:cubicBezTo>
                  <a:pt x="1775911" y="567735"/>
                  <a:pt x="1791256" y="564471"/>
                  <a:pt x="1807364" y="564471"/>
                </a:cubicBezTo>
                <a:lnTo>
                  <a:pt x="2006729" y="564471"/>
                </a:lnTo>
                <a:cubicBezTo>
                  <a:pt x="2055055" y="564471"/>
                  <a:pt x="2096520" y="593853"/>
                  <a:pt x="2114229" y="635730"/>
                </a:cubicBezTo>
                <a:lnTo>
                  <a:pt x="2123398" y="681142"/>
                </a:lnTo>
                <a:lnTo>
                  <a:pt x="2114230" y="726554"/>
                </a:lnTo>
                <a:cubicBezTo>
                  <a:pt x="2096518" y="768430"/>
                  <a:pt x="2055055" y="797811"/>
                  <a:pt x="2006729" y="797811"/>
                </a:cubicBezTo>
                <a:lnTo>
                  <a:pt x="1807363" y="797811"/>
                </a:lnTo>
                <a:cubicBezTo>
                  <a:pt x="1791256" y="797811"/>
                  <a:pt x="1775909" y="794546"/>
                  <a:pt x="1761951" y="788643"/>
                </a:cubicBezTo>
                <a:lnTo>
                  <a:pt x="1734321" y="770014"/>
                </a:lnTo>
                <a:lnTo>
                  <a:pt x="1576704" y="770014"/>
                </a:lnTo>
                <a:lnTo>
                  <a:pt x="1579058" y="781671"/>
                </a:lnTo>
                <a:cubicBezTo>
                  <a:pt x="1611745" y="858949"/>
                  <a:pt x="1688263" y="913171"/>
                  <a:pt x="1777446" y="913171"/>
                </a:cubicBezTo>
                <a:lnTo>
                  <a:pt x="2036645" y="913172"/>
                </a:lnTo>
                <a:cubicBezTo>
                  <a:pt x="2155557" y="913172"/>
                  <a:pt x="2251956" y="816773"/>
                  <a:pt x="2251955" y="697862"/>
                </a:cubicBezTo>
                <a:lnTo>
                  <a:pt x="2251956" y="664421"/>
                </a:lnTo>
                <a:cubicBezTo>
                  <a:pt x="2251956" y="634693"/>
                  <a:pt x="2245931" y="606372"/>
                  <a:pt x="2235034" y="580613"/>
                </a:cubicBezTo>
                <a:lnTo>
                  <a:pt x="2200214" y="528969"/>
                </a:lnTo>
                <a:lnTo>
                  <a:pt x="2574905" y="854001"/>
                </a:lnTo>
                <a:lnTo>
                  <a:pt x="2574905" y="1907177"/>
                </a:lnTo>
                <a:lnTo>
                  <a:pt x="1834772" y="1907177"/>
                </a:lnTo>
                <a:lnTo>
                  <a:pt x="2" y="315576"/>
                </a:lnTo>
                <a:lnTo>
                  <a:pt x="8" y="315579"/>
                </a:lnTo>
                <a:lnTo>
                  <a:pt x="0" y="315572"/>
                </a:lnTo>
                <a:lnTo>
                  <a:pt x="202128" y="432273"/>
                </a:lnTo>
                <a:cubicBezTo>
                  <a:pt x="260055" y="465716"/>
                  <a:pt x="327063" y="469184"/>
                  <a:pt x="385190" y="447488"/>
                </a:cubicBezTo>
                <a:lnTo>
                  <a:pt x="439689" y="417584"/>
                </a:lnTo>
                <a:lnTo>
                  <a:pt x="447555" y="408666"/>
                </a:lnTo>
                <a:lnTo>
                  <a:pt x="311058" y="329859"/>
                </a:lnTo>
                <a:lnTo>
                  <a:pt x="277812" y="332176"/>
                </a:lnTo>
                <a:cubicBezTo>
                  <a:pt x="262772" y="330310"/>
                  <a:pt x="247847" y="325465"/>
                  <a:pt x="233897" y="317410"/>
                </a:cubicBezTo>
                <a:lnTo>
                  <a:pt x="61245" y="217728"/>
                </a:lnTo>
                <a:cubicBezTo>
                  <a:pt x="19391" y="193564"/>
                  <a:pt x="-1825" y="147387"/>
                  <a:pt x="3774" y="102266"/>
                </a:cubicBezTo>
                <a:lnTo>
                  <a:pt x="18539" y="58354"/>
                </a:lnTo>
                <a:lnTo>
                  <a:pt x="49186" y="23609"/>
                </a:lnTo>
                <a:cubicBezTo>
                  <a:pt x="67324" y="9905"/>
                  <a:pt x="89043" y="1875"/>
                  <a:pt x="111458" y="291"/>
                </a:cubicBezTo>
                <a:close/>
                <a:moveTo>
                  <a:pt x="326597" y="173868"/>
                </a:moveTo>
                <a:cubicBezTo>
                  <a:pt x="315267" y="172462"/>
                  <a:pt x="303804" y="174423"/>
                  <a:pt x="293656" y="179362"/>
                </a:cubicBezTo>
                <a:lnTo>
                  <a:pt x="289228" y="183494"/>
                </a:lnTo>
                <a:lnTo>
                  <a:pt x="268610" y="202729"/>
                </a:lnTo>
                <a:cubicBezTo>
                  <a:pt x="252430" y="230756"/>
                  <a:pt x="262033" y="266591"/>
                  <a:pt x="290058" y="282772"/>
                </a:cubicBezTo>
                <a:lnTo>
                  <a:pt x="827743" y="593205"/>
                </a:lnTo>
                <a:lnTo>
                  <a:pt x="827744" y="593204"/>
                </a:lnTo>
                <a:lnTo>
                  <a:pt x="841621" y="601217"/>
                </a:lnTo>
                <a:cubicBezTo>
                  <a:pt x="862640" y="613351"/>
                  <a:pt x="888052" y="610985"/>
                  <a:pt x="906271" y="597219"/>
                </a:cubicBezTo>
                <a:lnTo>
                  <a:pt x="921662" y="579770"/>
                </a:lnTo>
                <a:lnTo>
                  <a:pt x="926920" y="539831"/>
                </a:lnTo>
                <a:lnTo>
                  <a:pt x="923044" y="529481"/>
                </a:lnTo>
                <a:lnTo>
                  <a:pt x="900214" y="499729"/>
                </a:lnTo>
                <a:lnTo>
                  <a:pt x="348652" y="181283"/>
                </a:lnTo>
                <a:cubicBezTo>
                  <a:pt x="341646" y="177238"/>
                  <a:pt x="334151" y="174805"/>
                  <a:pt x="326597" y="173868"/>
                </a:cubicBezTo>
                <a:close/>
                <a:moveTo>
                  <a:pt x="653845" y="527768"/>
                </a:moveTo>
                <a:lnTo>
                  <a:pt x="650054" y="539038"/>
                </a:lnTo>
                <a:cubicBezTo>
                  <a:pt x="639722" y="622305"/>
                  <a:pt x="678878" y="707523"/>
                  <a:pt x="756115" y="752116"/>
                </a:cubicBezTo>
                <a:lnTo>
                  <a:pt x="980587" y="881715"/>
                </a:lnTo>
                <a:cubicBezTo>
                  <a:pt x="996678" y="891005"/>
                  <a:pt x="1013469" y="897983"/>
                  <a:pt x="1030576" y="902750"/>
                </a:cubicBezTo>
                <a:lnTo>
                  <a:pt x="1070735" y="908768"/>
                </a:lnTo>
                <a:lnTo>
                  <a:pt x="1110107" y="907912"/>
                </a:lnTo>
                <a:lnTo>
                  <a:pt x="1128192" y="906203"/>
                </a:lnTo>
                <a:lnTo>
                  <a:pt x="1182665" y="888776"/>
                </a:lnTo>
                <a:lnTo>
                  <a:pt x="1182669" y="888774"/>
                </a:lnTo>
                <a:lnTo>
                  <a:pt x="1182672" y="888773"/>
                </a:lnTo>
                <a:lnTo>
                  <a:pt x="1223640" y="860800"/>
                </a:lnTo>
                <a:lnTo>
                  <a:pt x="1274704" y="802907"/>
                </a:lnTo>
                <a:lnTo>
                  <a:pt x="1290200" y="776066"/>
                </a:lnTo>
                <a:lnTo>
                  <a:pt x="1291426" y="773946"/>
                </a:lnTo>
                <a:lnTo>
                  <a:pt x="1292748" y="770013"/>
                </a:lnTo>
                <a:lnTo>
                  <a:pt x="1283222" y="770013"/>
                </a:lnTo>
                <a:lnTo>
                  <a:pt x="1283224" y="770015"/>
                </a:lnTo>
                <a:lnTo>
                  <a:pt x="1120818" y="770013"/>
                </a:lnTo>
                <a:lnTo>
                  <a:pt x="1111551" y="775098"/>
                </a:lnTo>
                <a:cubicBezTo>
                  <a:pt x="1080055" y="786853"/>
                  <a:pt x="1043745" y="784976"/>
                  <a:pt x="1012356" y="766852"/>
                </a:cubicBezTo>
                <a:lnTo>
                  <a:pt x="839701" y="667170"/>
                </a:lnTo>
                <a:cubicBezTo>
                  <a:pt x="825752" y="659116"/>
                  <a:pt x="814094" y="648615"/>
                  <a:pt x="804957" y="636523"/>
                </a:cubicBezTo>
                <a:lnTo>
                  <a:pt x="790343" y="606576"/>
                </a:lnTo>
                <a:lnTo>
                  <a:pt x="653845" y="527768"/>
                </a:lnTo>
                <a:close/>
                <a:moveTo>
                  <a:pt x="1451631" y="364081"/>
                </a:moveTo>
                <a:lnTo>
                  <a:pt x="1396610" y="378007"/>
                </a:lnTo>
                <a:lnTo>
                  <a:pt x="1316631" y="398251"/>
                </a:lnTo>
                <a:lnTo>
                  <a:pt x="1320463" y="421554"/>
                </a:lnTo>
                <a:lnTo>
                  <a:pt x="1459295" y="410687"/>
                </a:lnTo>
                <a:lnTo>
                  <a:pt x="1451631" y="364081"/>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46"/>
          <p:cNvSpPr/>
          <p:nvPr/>
        </p:nvSpPr>
        <p:spPr>
          <a:xfrm rot="16200000">
            <a:off x="4393304" y="4335271"/>
            <a:ext cx="1596423" cy="1631596"/>
          </a:xfrm>
          <a:custGeom>
            <a:avLst/>
            <a:gdLst>
              <a:gd name="connsiteX0" fmla="*/ 2412858 w 2412858"/>
              <a:gd name="connsiteY0" fmla="*/ 1833302 h 2466020"/>
              <a:gd name="connsiteX1" fmla="*/ 2412858 w 2412858"/>
              <a:gd name="connsiteY1" fmla="*/ 1851764 h 2466020"/>
              <a:gd name="connsiteX2" fmla="*/ 480891 w 2412858"/>
              <a:gd name="connsiteY2" fmla="*/ 1851764 h 2466020"/>
              <a:gd name="connsiteX3" fmla="*/ 480891 w 2412858"/>
              <a:gd name="connsiteY3" fmla="*/ 1916173 h 2466020"/>
              <a:gd name="connsiteX4" fmla="*/ 2409504 w 2412858"/>
              <a:gd name="connsiteY4" fmla="*/ 1916173 h 2466020"/>
              <a:gd name="connsiteX5" fmla="*/ 1932530 w 2412858"/>
              <a:gd name="connsiteY5" fmla="*/ 2466020 h 2466020"/>
              <a:gd name="connsiteX6" fmla="*/ 0 w 2412858"/>
              <a:gd name="connsiteY6" fmla="*/ 2466020 h 2466020"/>
              <a:gd name="connsiteX7" fmla="*/ 0 w 2412858"/>
              <a:gd name="connsiteY7" fmla="*/ 748017 h 2466020"/>
              <a:gd name="connsiteX8" fmla="*/ 648880 w 2412858"/>
              <a:gd name="connsiteY8" fmla="*/ 0 h 2466020"/>
              <a:gd name="connsiteX9" fmla="*/ 648880 w 2412858"/>
              <a:gd name="connsiteY9" fmla="*/ 100866 h 2466020"/>
              <a:gd name="connsiteX10" fmla="*/ 2183996 w 2412858"/>
              <a:gd name="connsiteY10" fmla="*/ 100866 h 2466020"/>
              <a:gd name="connsiteX11" fmla="*/ 2183996 w 2412858"/>
              <a:gd name="connsiteY11" fmla="*/ 734927 h 2466020"/>
              <a:gd name="connsiteX12" fmla="*/ 2183996 w 2412858"/>
              <a:gd name="connsiteY12" fmla="*/ 1115618 h 2466020"/>
              <a:gd name="connsiteX13" fmla="*/ 648881 w 2412858"/>
              <a:gd name="connsiteY13" fmla="*/ 1115618 h 2466020"/>
              <a:gd name="connsiteX14" fmla="*/ 648881 w 2412858"/>
              <a:gd name="connsiteY14" fmla="*/ 1116913 h 2466020"/>
              <a:gd name="connsiteX15" fmla="*/ 646593 w 2412858"/>
              <a:gd name="connsiteY15" fmla="*/ 1116913 h 2466020"/>
              <a:gd name="connsiteX16" fmla="*/ 480893 w 2412858"/>
              <a:gd name="connsiteY16" fmla="*/ 1833302 h 2466020"/>
              <a:gd name="connsiteX17" fmla="*/ 2412858 w 2412858"/>
              <a:gd name="connsiteY17" fmla="*/ 1833302 h 2466020"/>
              <a:gd name="connsiteX18" fmla="*/ 2132826 w 2412858"/>
              <a:gd name="connsiteY18" fmla="*/ 734927 h 2466020"/>
              <a:gd name="connsiteX19" fmla="*/ 2132825 w 2412858"/>
              <a:gd name="connsiteY19" fmla="*/ 734927 h 2466020"/>
              <a:gd name="connsiteX20" fmla="*/ 2132825 w 2412858"/>
              <a:gd name="connsiteY20" fmla="*/ 145273 h 2466020"/>
              <a:gd name="connsiteX21" fmla="*/ 648880 w 2412858"/>
              <a:gd name="connsiteY21" fmla="*/ 145273 h 2466020"/>
              <a:gd name="connsiteX22" fmla="*/ 648880 w 2412858"/>
              <a:gd name="connsiteY22" fmla="*/ 175430 h 2466020"/>
              <a:gd name="connsiteX23" fmla="*/ 2100273 w 2412858"/>
              <a:gd name="connsiteY23" fmla="*/ 175430 h 2466020"/>
              <a:gd name="connsiteX24" fmla="*/ 2100273 w 2412858"/>
              <a:gd name="connsiteY24" fmla="*/ 734927 h 2466020"/>
              <a:gd name="connsiteX25" fmla="*/ 2100274 w 2412858"/>
              <a:gd name="connsiteY25" fmla="*/ 734927 h 2466020"/>
              <a:gd name="connsiteX26" fmla="*/ 2100274 w 2412858"/>
              <a:gd name="connsiteY26" fmla="*/ 1041054 h 2466020"/>
              <a:gd name="connsiteX27" fmla="*/ 648881 w 2412858"/>
              <a:gd name="connsiteY27" fmla="*/ 1041054 h 2466020"/>
              <a:gd name="connsiteX28" fmla="*/ 648881 w 2412858"/>
              <a:gd name="connsiteY28" fmla="*/ 1071212 h 2466020"/>
              <a:gd name="connsiteX29" fmla="*/ 2132826 w 2412858"/>
              <a:gd name="connsiteY29" fmla="*/ 1071212 h 2466020"/>
              <a:gd name="connsiteX30" fmla="*/ 2132826 w 2412858"/>
              <a:gd name="connsiteY30" fmla="*/ 734927 h 246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12858" h="2466020">
                <a:moveTo>
                  <a:pt x="2412858" y="1833302"/>
                </a:moveTo>
                <a:lnTo>
                  <a:pt x="2412858" y="1851764"/>
                </a:lnTo>
                <a:lnTo>
                  <a:pt x="480891" y="1851764"/>
                </a:lnTo>
                <a:lnTo>
                  <a:pt x="480891" y="1916173"/>
                </a:lnTo>
                <a:lnTo>
                  <a:pt x="2409504" y="1916173"/>
                </a:lnTo>
                <a:lnTo>
                  <a:pt x="1932530" y="2466020"/>
                </a:lnTo>
                <a:lnTo>
                  <a:pt x="0" y="2466020"/>
                </a:lnTo>
                <a:lnTo>
                  <a:pt x="0" y="748017"/>
                </a:lnTo>
                <a:lnTo>
                  <a:pt x="648880" y="0"/>
                </a:lnTo>
                <a:lnTo>
                  <a:pt x="648880" y="100866"/>
                </a:lnTo>
                <a:lnTo>
                  <a:pt x="2183996" y="100866"/>
                </a:lnTo>
                <a:cubicBezTo>
                  <a:pt x="2183996" y="312220"/>
                  <a:pt x="2183996" y="523573"/>
                  <a:pt x="2183996" y="734927"/>
                </a:cubicBezTo>
                <a:lnTo>
                  <a:pt x="2183996" y="1115618"/>
                </a:lnTo>
                <a:lnTo>
                  <a:pt x="648881" y="1115618"/>
                </a:lnTo>
                <a:lnTo>
                  <a:pt x="648881" y="1116913"/>
                </a:lnTo>
                <a:lnTo>
                  <a:pt x="646593" y="1116913"/>
                </a:lnTo>
                <a:lnTo>
                  <a:pt x="480893" y="1833302"/>
                </a:lnTo>
                <a:lnTo>
                  <a:pt x="2412858" y="1833302"/>
                </a:lnTo>
                <a:close/>
                <a:moveTo>
                  <a:pt x="2132826" y="734927"/>
                </a:moveTo>
                <a:lnTo>
                  <a:pt x="2132825" y="734927"/>
                </a:lnTo>
                <a:lnTo>
                  <a:pt x="2132825" y="145273"/>
                </a:lnTo>
                <a:lnTo>
                  <a:pt x="648880" y="145273"/>
                </a:lnTo>
                <a:lnTo>
                  <a:pt x="648880" y="175430"/>
                </a:lnTo>
                <a:lnTo>
                  <a:pt x="2100273" y="175430"/>
                </a:lnTo>
                <a:lnTo>
                  <a:pt x="2100273" y="734927"/>
                </a:lnTo>
                <a:lnTo>
                  <a:pt x="2100274" y="734927"/>
                </a:lnTo>
                <a:lnTo>
                  <a:pt x="2100274" y="1041054"/>
                </a:lnTo>
                <a:lnTo>
                  <a:pt x="648881" y="1041054"/>
                </a:lnTo>
                <a:lnTo>
                  <a:pt x="648881" y="1071212"/>
                </a:lnTo>
                <a:lnTo>
                  <a:pt x="2132826" y="1071212"/>
                </a:lnTo>
                <a:lnTo>
                  <a:pt x="2132826" y="73492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8" name="TextBox 47"/>
          <p:cNvSpPr txBox="1"/>
          <p:nvPr/>
        </p:nvSpPr>
        <p:spPr>
          <a:xfrm>
            <a:off x="4004777"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Positive</a:t>
            </a:r>
            <a:endParaRPr lang="en-US" sz="1600" i="1" dirty="0">
              <a:solidFill>
                <a:schemeClr val="tx1">
                  <a:lumMod val="65000"/>
                  <a:lumOff val="35000"/>
                </a:schemeClr>
              </a:solidFill>
            </a:endParaRPr>
          </a:p>
        </p:txBody>
      </p:sp>
      <p:sp>
        <p:nvSpPr>
          <p:cNvPr id="49" name="TextBox 48"/>
          <p:cNvSpPr txBox="1"/>
          <p:nvPr/>
        </p:nvSpPr>
        <p:spPr>
          <a:xfrm>
            <a:off x="6183483"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Negative</a:t>
            </a:r>
            <a:endParaRPr lang="en-US" sz="1600" i="1" dirty="0">
              <a:solidFill>
                <a:schemeClr val="tx1">
                  <a:lumMod val="65000"/>
                  <a:lumOff val="35000"/>
                </a:schemeClr>
              </a:solidFill>
            </a:endParaRPr>
          </a:p>
        </p:txBody>
      </p:sp>
      <p:sp>
        <p:nvSpPr>
          <p:cNvPr id="50" name="TextBox 49"/>
          <p:cNvSpPr txBox="1"/>
          <p:nvPr/>
        </p:nvSpPr>
        <p:spPr>
          <a:xfrm rot="16200000">
            <a:off x="7550721" y="4702778"/>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External</a:t>
            </a:r>
            <a:endParaRPr lang="en-US" sz="1600" i="1" dirty="0">
              <a:solidFill>
                <a:schemeClr val="tx1">
                  <a:lumMod val="65000"/>
                  <a:lumOff val="35000"/>
                </a:schemeClr>
              </a:solidFill>
            </a:endParaRPr>
          </a:p>
        </p:txBody>
      </p:sp>
      <p:sp>
        <p:nvSpPr>
          <p:cNvPr id="51" name="TextBox 50"/>
          <p:cNvSpPr txBox="1"/>
          <p:nvPr/>
        </p:nvSpPr>
        <p:spPr>
          <a:xfrm rot="16200000">
            <a:off x="7551148" y="2523115"/>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Internal</a:t>
            </a:r>
            <a:endParaRPr lang="en-US" sz="1600" i="1" dirty="0">
              <a:solidFill>
                <a:schemeClr val="tx1">
                  <a:lumMod val="65000"/>
                  <a:lumOff val="35000"/>
                </a:schemeClr>
              </a:solidFill>
            </a:endParaRPr>
          </a:p>
        </p:txBody>
      </p:sp>
      <p:sp>
        <p:nvSpPr>
          <p:cNvPr id="52" name="Rectangle 51"/>
          <p:cNvSpPr/>
          <p:nvPr/>
        </p:nvSpPr>
        <p:spPr>
          <a:xfrm>
            <a:off x="4003393" y="2536741"/>
            <a:ext cx="2003919" cy="461665"/>
          </a:xfrm>
          <a:prstGeom prst="rect">
            <a:avLst/>
          </a:prstGeom>
        </p:spPr>
        <p:txBody>
          <a:bodyPr wrap="square" anchor="ctr">
            <a:spAutoFit/>
          </a:bodyPr>
          <a:lstStyle/>
          <a:p>
            <a:pPr algn="ctr"/>
            <a:r>
              <a:rPr lang="en-US" sz="2400" b="1" dirty="0" smtClean="0">
                <a:solidFill>
                  <a:prstClr val="white"/>
                </a:solidFill>
                <a:effectLst>
                  <a:outerShdw blurRad="38100" dist="38100" dir="2700000" algn="tl">
                    <a:srgbClr val="000000">
                      <a:alpha val="43137"/>
                    </a:srgbClr>
                  </a:outerShdw>
                </a:effectLst>
              </a:rPr>
              <a:t>Strengths</a:t>
            </a:r>
            <a:endParaRPr lang="en-US" sz="1600" dirty="0">
              <a:effectLst>
                <a:outerShdw blurRad="38100" dist="38100" dir="2700000" algn="tl">
                  <a:srgbClr val="000000">
                    <a:alpha val="43137"/>
                  </a:srgbClr>
                </a:outerShdw>
              </a:effectLst>
            </a:endParaRPr>
          </a:p>
        </p:txBody>
      </p:sp>
      <p:sp>
        <p:nvSpPr>
          <p:cNvPr id="53" name="Rectangle 52"/>
          <p:cNvSpPr/>
          <p:nvPr/>
        </p:nvSpPr>
        <p:spPr>
          <a:xfrm>
            <a:off x="6183482" y="2536742"/>
            <a:ext cx="2002535"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Weaknesses</a:t>
            </a:r>
            <a:endParaRPr lang="en-US" sz="2400" b="1" dirty="0">
              <a:solidFill>
                <a:prstClr val="white"/>
              </a:solidFill>
              <a:effectLst>
                <a:outerShdw blurRad="38100" dist="38100" dir="2700000" algn="tl">
                  <a:srgbClr val="000000">
                    <a:alpha val="43137"/>
                  </a:srgbClr>
                </a:outerShdw>
              </a:effectLst>
            </a:endParaRPr>
          </a:p>
        </p:txBody>
      </p:sp>
      <p:sp>
        <p:nvSpPr>
          <p:cNvPr id="54" name="Rectangle 53"/>
          <p:cNvSpPr/>
          <p:nvPr/>
        </p:nvSpPr>
        <p:spPr>
          <a:xfrm>
            <a:off x="4004775" y="4717180"/>
            <a:ext cx="2002537"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Opportunities</a:t>
            </a:r>
            <a:endParaRPr lang="en-US" sz="2400" b="1" dirty="0">
              <a:solidFill>
                <a:prstClr val="white"/>
              </a:solidFill>
              <a:effectLst>
                <a:outerShdw blurRad="38100" dist="38100" dir="2700000" algn="tl">
                  <a:srgbClr val="000000">
                    <a:alpha val="43137"/>
                  </a:srgbClr>
                </a:outerShdw>
              </a:effectLst>
            </a:endParaRPr>
          </a:p>
        </p:txBody>
      </p:sp>
      <p:sp>
        <p:nvSpPr>
          <p:cNvPr id="55" name="Rectangle 54"/>
          <p:cNvSpPr/>
          <p:nvPr/>
        </p:nvSpPr>
        <p:spPr>
          <a:xfrm>
            <a:off x="6183482" y="4717179"/>
            <a:ext cx="2002535"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Threats</a:t>
            </a:r>
            <a:endParaRPr lang="en-US" sz="2400" b="1" dirty="0">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1620832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Analysis Matrix</a:t>
            </a:r>
          </a:p>
        </p:txBody>
      </p:sp>
      <p:sp>
        <p:nvSpPr>
          <p:cNvPr id="5" name="Title 4"/>
          <p:cNvSpPr>
            <a:spLocks noGrp="1"/>
          </p:cNvSpPr>
          <p:nvPr>
            <p:ph type="title"/>
          </p:nvPr>
        </p:nvSpPr>
        <p:spPr/>
        <p:txBody>
          <a:bodyPr/>
          <a:lstStyle/>
          <a:p>
            <a:r>
              <a:rPr lang="en-US" dirty="0"/>
              <a:t>SWOT / TOWS Analysis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44</a:t>
            </a:fld>
            <a:endParaRPr lang="en-US"/>
          </a:p>
        </p:txBody>
      </p:sp>
      <p:sp>
        <p:nvSpPr>
          <p:cNvPr id="30" name="Rectangle 29"/>
          <p:cNvSpPr/>
          <p:nvPr/>
        </p:nvSpPr>
        <p:spPr>
          <a:xfrm>
            <a:off x="2944431" y="1766306"/>
            <a:ext cx="72789"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31" name="Rectangle 30"/>
          <p:cNvSpPr/>
          <p:nvPr/>
        </p:nvSpPr>
        <p:spPr>
          <a:xfrm>
            <a:off x="0" y="1766305"/>
            <a:ext cx="2743200"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000" dirty="0">
                <a:solidFill>
                  <a:schemeClr val="tx1">
                    <a:lumMod val="50000"/>
                    <a:lumOff val="50000"/>
                  </a:schemeClr>
                </a:solidFill>
              </a:rPr>
              <a:t>What advantages </a:t>
            </a:r>
            <a:r>
              <a:rPr lang="en-US" sz="1000" dirty="0" smtClean="0">
                <a:solidFill>
                  <a:schemeClr val="tx1">
                    <a:lumMod val="50000"/>
                    <a:lumOff val="50000"/>
                  </a:schemeClr>
                </a:solidFill>
              </a:rPr>
              <a:t>do we </a:t>
            </a:r>
            <a:r>
              <a:rPr lang="en-US" sz="1000" dirty="0">
                <a:solidFill>
                  <a:schemeClr val="tx1">
                    <a:lumMod val="50000"/>
                    <a:lumOff val="50000"/>
                  </a:schemeClr>
                </a:solidFill>
              </a:rPr>
              <a:t>have?</a:t>
            </a:r>
          </a:p>
          <a:p>
            <a:pPr marL="171450" indent="-171450">
              <a:buFont typeface="Arial" panose="020B0604020202020204" pitchFamily="34" charset="0"/>
              <a:buChar char="•"/>
            </a:pPr>
            <a:r>
              <a:rPr lang="en-US" sz="1000" dirty="0">
                <a:solidFill>
                  <a:schemeClr val="tx1">
                    <a:lumMod val="50000"/>
                    <a:lumOff val="50000"/>
                  </a:schemeClr>
                </a:solidFill>
              </a:rPr>
              <a:t>What do </a:t>
            </a:r>
            <a:r>
              <a:rPr lang="en-US" sz="1000" dirty="0" smtClean="0">
                <a:solidFill>
                  <a:schemeClr val="tx1">
                    <a:lumMod val="50000"/>
                    <a:lumOff val="50000"/>
                  </a:schemeClr>
                </a:solidFill>
              </a:rPr>
              <a:t>we </a:t>
            </a:r>
            <a:r>
              <a:rPr lang="en-US" sz="1000" dirty="0">
                <a:solidFill>
                  <a:schemeClr val="tx1">
                    <a:lumMod val="50000"/>
                    <a:lumOff val="50000"/>
                  </a:schemeClr>
                </a:solidFill>
              </a:rPr>
              <a:t>do better than anyone else?</a:t>
            </a:r>
          </a:p>
          <a:p>
            <a:pPr marL="171450" indent="-171450">
              <a:buFont typeface="Arial" panose="020B0604020202020204" pitchFamily="34" charset="0"/>
              <a:buChar char="•"/>
            </a:pPr>
            <a:r>
              <a:rPr lang="en-US" sz="1000" dirty="0">
                <a:solidFill>
                  <a:schemeClr val="tx1">
                    <a:lumMod val="50000"/>
                    <a:lumOff val="50000"/>
                  </a:schemeClr>
                </a:solidFill>
              </a:rPr>
              <a:t>What unique or lowest-cost resources can </a:t>
            </a:r>
            <a:r>
              <a:rPr lang="en-US" sz="1000" dirty="0" smtClean="0">
                <a:solidFill>
                  <a:schemeClr val="tx1">
                    <a:lumMod val="50000"/>
                    <a:lumOff val="50000"/>
                  </a:schemeClr>
                </a:solidFill>
              </a:rPr>
              <a:t>we draw </a:t>
            </a:r>
            <a:r>
              <a:rPr lang="en-US" sz="1000" dirty="0">
                <a:solidFill>
                  <a:schemeClr val="tx1">
                    <a:lumMod val="50000"/>
                    <a:lumOff val="50000"/>
                  </a:schemeClr>
                </a:solidFill>
              </a:rPr>
              <a:t>upon that others can't?</a:t>
            </a:r>
          </a:p>
          <a:p>
            <a:pPr marL="171450" indent="-171450">
              <a:buFont typeface="Arial" panose="020B0604020202020204" pitchFamily="34" charset="0"/>
              <a:buChar char="•"/>
            </a:pPr>
            <a:r>
              <a:rPr lang="en-US" sz="1000" dirty="0">
                <a:solidFill>
                  <a:schemeClr val="tx1">
                    <a:lumMod val="50000"/>
                    <a:lumOff val="50000"/>
                  </a:schemeClr>
                </a:solidFill>
              </a:rPr>
              <a:t>What do people in </a:t>
            </a:r>
            <a:r>
              <a:rPr lang="en-US" sz="1000" dirty="0" smtClean="0">
                <a:solidFill>
                  <a:schemeClr val="tx1">
                    <a:lumMod val="50000"/>
                    <a:lumOff val="50000"/>
                  </a:schemeClr>
                </a:solidFill>
              </a:rPr>
              <a:t>our market </a:t>
            </a:r>
            <a:r>
              <a:rPr lang="en-US" sz="1000" dirty="0">
                <a:solidFill>
                  <a:schemeClr val="tx1">
                    <a:lumMod val="50000"/>
                    <a:lumOff val="50000"/>
                  </a:schemeClr>
                </a:solidFill>
              </a:rPr>
              <a:t>see as </a:t>
            </a:r>
            <a:r>
              <a:rPr lang="en-US" sz="1000" dirty="0" smtClean="0">
                <a:solidFill>
                  <a:schemeClr val="tx1">
                    <a:lumMod val="50000"/>
                    <a:lumOff val="50000"/>
                  </a:schemeClr>
                </a:solidFill>
              </a:rPr>
              <a:t>our strengths</a:t>
            </a:r>
            <a:r>
              <a:rPr lang="en-US" sz="1000" dirty="0">
                <a:solidFill>
                  <a:schemeClr val="tx1">
                    <a:lumMod val="50000"/>
                    <a:lumOff val="50000"/>
                  </a:schemeClr>
                </a:solidFill>
              </a:rPr>
              <a:t>?</a:t>
            </a:r>
          </a:p>
          <a:p>
            <a:pPr marL="171450" indent="-171450">
              <a:buFont typeface="Arial" panose="020B0604020202020204" pitchFamily="34" charset="0"/>
              <a:buChar char="•"/>
            </a:pPr>
            <a:r>
              <a:rPr lang="en-US" sz="1000" dirty="0">
                <a:solidFill>
                  <a:schemeClr val="tx1">
                    <a:lumMod val="50000"/>
                    <a:lumOff val="50000"/>
                  </a:schemeClr>
                </a:solidFill>
              </a:rPr>
              <a:t>What factors mean that you "get the sale"?</a:t>
            </a:r>
          </a:p>
          <a:p>
            <a:pPr marL="171450" indent="-171450">
              <a:buFont typeface="Arial" panose="020B0604020202020204" pitchFamily="34" charset="0"/>
              <a:buChar char="•"/>
            </a:pPr>
            <a:r>
              <a:rPr lang="en-US" sz="1000" dirty="0">
                <a:solidFill>
                  <a:schemeClr val="tx1">
                    <a:lumMod val="50000"/>
                    <a:lumOff val="50000"/>
                  </a:schemeClr>
                </a:solidFill>
              </a:rPr>
              <a:t>What </a:t>
            </a:r>
            <a:r>
              <a:rPr lang="en-US" sz="1000" dirty="0" smtClean="0">
                <a:solidFill>
                  <a:schemeClr val="tx1">
                    <a:lumMod val="50000"/>
                    <a:lumOff val="50000"/>
                  </a:schemeClr>
                </a:solidFill>
              </a:rPr>
              <a:t>connections and alliances do we have?</a:t>
            </a:r>
            <a:endParaRPr lang="en-US" sz="1000" dirty="0">
              <a:solidFill>
                <a:schemeClr val="tx1">
                  <a:lumMod val="50000"/>
                  <a:lumOff val="50000"/>
                </a:schemeClr>
              </a:solidFill>
            </a:endParaRPr>
          </a:p>
        </p:txBody>
      </p:sp>
      <p:sp>
        <p:nvSpPr>
          <p:cNvPr id="34" name="Rectangle 33"/>
          <p:cNvSpPr/>
          <p:nvPr/>
        </p:nvSpPr>
        <p:spPr>
          <a:xfrm>
            <a:off x="2944431" y="3946745"/>
            <a:ext cx="72789"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p>
        </p:txBody>
      </p:sp>
      <p:sp>
        <p:nvSpPr>
          <p:cNvPr id="35" name="Rectangle 34"/>
          <p:cNvSpPr/>
          <p:nvPr/>
        </p:nvSpPr>
        <p:spPr>
          <a:xfrm>
            <a:off x="0" y="3946744"/>
            <a:ext cx="2743200"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000" dirty="0">
                <a:solidFill>
                  <a:schemeClr val="tx1">
                    <a:lumMod val="50000"/>
                    <a:lumOff val="50000"/>
                  </a:schemeClr>
                </a:solidFill>
              </a:rPr>
              <a:t>What good opportunities can </a:t>
            </a:r>
            <a:r>
              <a:rPr lang="en-US" sz="1000" dirty="0" smtClean="0">
                <a:solidFill>
                  <a:schemeClr val="tx1">
                    <a:lumMod val="50000"/>
                    <a:lumOff val="50000"/>
                  </a:schemeClr>
                </a:solidFill>
              </a:rPr>
              <a:t>we spot</a:t>
            </a:r>
            <a:r>
              <a:rPr lang="en-US" sz="1000" dirty="0">
                <a:solidFill>
                  <a:schemeClr val="tx1">
                    <a:lumMod val="50000"/>
                    <a:lumOff val="50000"/>
                  </a:schemeClr>
                </a:solidFill>
              </a:rPr>
              <a:t>?</a:t>
            </a:r>
          </a:p>
          <a:p>
            <a:pPr marL="171450" indent="-171450">
              <a:buFont typeface="Arial" panose="020B0604020202020204" pitchFamily="34" charset="0"/>
              <a:buChar char="•"/>
            </a:pPr>
            <a:r>
              <a:rPr lang="en-US" sz="1000" dirty="0">
                <a:solidFill>
                  <a:schemeClr val="tx1">
                    <a:lumMod val="50000"/>
                    <a:lumOff val="50000"/>
                  </a:schemeClr>
                </a:solidFill>
              </a:rPr>
              <a:t>What interesting trends are </a:t>
            </a:r>
            <a:r>
              <a:rPr lang="en-US" sz="1000" dirty="0" smtClean="0">
                <a:solidFill>
                  <a:schemeClr val="tx1">
                    <a:lumMod val="50000"/>
                    <a:lumOff val="50000"/>
                  </a:schemeClr>
                </a:solidFill>
              </a:rPr>
              <a:t>we aware </a:t>
            </a:r>
            <a:r>
              <a:rPr lang="en-US" sz="1000" dirty="0">
                <a:solidFill>
                  <a:schemeClr val="tx1">
                    <a:lumMod val="50000"/>
                    <a:lumOff val="50000"/>
                  </a:schemeClr>
                </a:solidFill>
              </a:rPr>
              <a:t>of</a:t>
            </a:r>
            <a:r>
              <a:rPr lang="en-US" sz="1000" dirty="0" smtClean="0">
                <a:solidFill>
                  <a:schemeClr val="tx1">
                    <a:lumMod val="50000"/>
                    <a:lumOff val="50000"/>
                  </a:schemeClr>
                </a:solidFill>
              </a:rPr>
              <a:t>?</a:t>
            </a:r>
          </a:p>
          <a:p>
            <a:pPr marL="171450" indent="-171450">
              <a:buFont typeface="Arial" panose="020B0604020202020204" pitchFamily="34" charset="0"/>
              <a:buChar char="•"/>
            </a:pPr>
            <a:r>
              <a:rPr lang="en-US" sz="1000" dirty="0" smtClean="0">
                <a:solidFill>
                  <a:schemeClr val="tx1">
                    <a:lumMod val="50000"/>
                    <a:lumOff val="50000"/>
                  </a:schemeClr>
                </a:solidFill>
              </a:rPr>
              <a:t>What weaknesses in our competitors can we attacks?</a:t>
            </a:r>
            <a:endParaRPr lang="en-US" sz="1000" dirty="0">
              <a:solidFill>
                <a:schemeClr val="tx1">
                  <a:lumMod val="50000"/>
                  <a:lumOff val="50000"/>
                </a:schemeClr>
              </a:solidFill>
            </a:endParaRPr>
          </a:p>
          <a:p>
            <a:pPr marL="171450" indent="-171450">
              <a:buFont typeface="Arial" panose="020B0604020202020204" pitchFamily="34" charset="0"/>
              <a:buChar char="•"/>
            </a:pPr>
            <a:r>
              <a:rPr lang="en-US" sz="1000" dirty="0">
                <a:solidFill>
                  <a:schemeClr val="tx1">
                    <a:lumMod val="50000"/>
                    <a:lumOff val="50000"/>
                  </a:schemeClr>
                </a:solidFill>
              </a:rPr>
              <a:t>Useful opportunities can come from such things as:</a:t>
            </a:r>
          </a:p>
          <a:p>
            <a:pPr marL="347663" lvl="1" indent="-171450">
              <a:buFont typeface="Wingdings" panose="05000000000000000000" pitchFamily="2" charset="2"/>
              <a:buChar char="ü"/>
            </a:pPr>
            <a:r>
              <a:rPr lang="en-US" sz="1000" dirty="0">
                <a:solidFill>
                  <a:schemeClr val="tx1">
                    <a:lumMod val="50000"/>
                    <a:lumOff val="50000"/>
                  </a:schemeClr>
                </a:solidFill>
              </a:rPr>
              <a:t>Changes in technology and markets on both a broad and narrow </a:t>
            </a:r>
            <a:r>
              <a:rPr lang="en-US" sz="1000" dirty="0" smtClean="0">
                <a:solidFill>
                  <a:schemeClr val="tx1">
                    <a:lumMod val="50000"/>
                    <a:lumOff val="50000"/>
                  </a:schemeClr>
                </a:solidFill>
              </a:rPr>
              <a:t>scale</a:t>
            </a:r>
            <a:endParaRPr lang="en-US" sz="1000" dirty="0">
              <a:solidFill>
                <a:schemeClr val="tx1">
                  <a:lumMod val="50000"/>
                  <a:lumOff val="50000"/>
                </a:schemeClr>
              </a:solidFill>
            </a:endParaRPr>
          </a:p>
          <a:p>
            <a:pPr marL="347663" lvl="1" indent="-171450">
              <a:buFont typeface="Wingdings" panose="05000000000000000000" pitchFamily="2" charset="2"/>
              <a:buChar char="ü"/>
            </a:pPr>
            <a:r>
              <a:rPr lang="en-US" sz="1000" dirty="0">
                <a:solidFill>
                  <a:schemeClr val="tx1">
                    <a:lumMod val="50000"/>
                    <a:lumOff val="50000"/>
                  </a:schemeClr>
                </a:solidFill>
              </a:rPr>
              <a:t>Changes in government policy related to your field.</a:t>
            </a:r>
          </a:p>
          <a:p>
            <a:pPr marL="347663" lvl="1" indent="-171450">
              <a:buFont typeface="Wingdings" panose="05000000000000000000" pitchFamily="2" charset="2"/>
              <a:buChar char="ü"/>
            </a:pPr>
            <a:r>
              <a:rPr lang="en-US" sz="1000" dirty="0">
                <a:solidFill>
                  <a:schemeClr val="tx1">
                    <a:lumMod val="50000"/>
                    <a:lumOff val="50000"/>
                  </a:schemeClr>
                </a:solidFill>
              </a:rPr>
              <a:t>Changes in social patterns, population profiles, lifestyle changes, </a:t>
            </a:r>
            <a:r>
              <a:rPr lang="en-US" sz="1000" dirty="0" smtClean="0">
                <a:solidFill>
                  <a:schemeClr val="tx1">
                    <a:lumMod val="50000"/>
                    <a:lumOff val="50000"/>
                  </a:schemeClr>
                </a:solidFill>
              </a:rPr>
              <a:t>etc.</a:t>
            </a:r>
            <a:endParaRPr lang="en-US" sz="1000" dirty="0">
              <a:solidFill>
                <a:schemeClr val="tx1">
                  <a:lumMod val="50000"/>
                  <a:lumOff val="50000"/>
                </a:schemeClr>
              </a:solidFill>
            </a:endParaRPr>
          </a:p>
        </p:txBody>
      </p:sp>
      <p:sp>
        <p:nvSpPr>
          <p:cNvPr id="37" name="Rectangle 36"/>
          <p:cNvSpPr/>
          <p:nvPr/>
        </p:nvSpPr>
        <p:spPr>
          <a:xfrm>
            <a:off x="9196458" y="1766305"/>
            <a:ext cx="72789" cy="2002536"/>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38" name="Rectangle 37"/>
          <p:cNvSpPr/>
          <p:nvPr/>
        </p:nvSpPr>
        <p:spPr>
          <a:xfrm>
            <a:off x="9448800" y="1766304"/>
            <a:ext cx="2743200"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000" dirty="0">
                <a:solidFill>
                  <a:schemeClr val="tx1">
                    <a:lumMod val="50000"/>
                    <a:lumOff val="50000"/>
                  </a:schemeClr>
                </a:solidFill>
              </a:rPr>
              <a:t>What could </a:t>
            </a:r>
            <a:r>
              <a:rPr lang="en-US" sz="1000" dirty="0" smtClean="0">
                <a:solidFill>
                  <a:schemeClr val="tx1">
                    <a:lumMod val="50000"/>
                    <a:lumOff val="50000"/>
                  </a:schemeClr>
                </a:solidFill>
              </a:rPr>
              <a:t>we improve</a:t>
            </a:r>
            <a:r>
              <a:rPr lang="en-US" sz="1000" dirty="0">
                <a:solidFill>
                  <a:schemeClr val="tx1">
                    <a:lumMod val="50000"/>
                    <a:lumOff val="50000"/>
                  </a:schemeClr>
                </a:solidFill>
              </a:rPr>
              <a:t>?</a:t>
            </a:r>
          </a:p>
          <a:p>
            <a:pPr marL="171450" indent="-171450">
              <a:buFont typeface="Arial" panose="020B0604020202020204" pitchFamily="34" charset="0"/>
              <a:buChar char="•"/>
            </a:pPr>
            <a:r>
              <a:rPr lang="en-US" sz="1000" dirty="0">
                <a:solidFill>
                  <a:schemeClr val="tx1">
                    <a:lumMod val="50000"/>
                    <a:lumOff val="50000"/>
                  </a:schemeClr>
                </a:solidFill>
              </a:rPr>
              <a:t>What should </a:t>
            </a:r>
            <a:r>
              <a:rPr lang="en-US" sz="1000" dirty="0" smtClean="0">
                <a:solidFill>
                  <a:schemeClr val="tx1">
                    <a:lumMod val="50000"/>
                    <a:lumOff val="50000"/>
                  </a:schemeClr>
                </a:solidFill>
              </a:rPr>
              <a:t>we avoid</a:t>
            </a:r>
            <a:r>
              <a:rPr lang="en-US" sz="1000" dirty="0">
                <a:solidFill>
                  <a:schemeClr val="tx1">
                    <a:lumMod val="50000"/>
                    <a:lumOff val="50000"/>
                  </a:schemeClr>
                </a:solidFill>
              </a:rPr>
              <a:t>?</a:t>
            </a:r>
          </a:p>
          <a:p>
            <a:pPr marL="171450" indent="-171450">
              <a:buFont typeface="Arial" panose="020B0604020202020204" pitchFamily="34" charset="0"/>
              <a:buChar char="•"/>
            </a:pPr>
            <a:r>
              <a:rPr lang="en-US" sz="1000" dirty="0">
                <a:solidFill>
                  <a:schemeClr val="tx1">
                    <a:lumMod val="50000"/>
                    <a:lumOff val="50000"/>
                  </a:schemeClr>
                </a:solidFill>
              </a:rPr>
              <a:t>What are people in </a:t>
            </a:r>
            <a:r>
              <a:rPr lang="en-US" sz="1000" dirty="0" smtClean="0">
                <a:solidFill>
                  <a:schemeClr val="tx1">
                    <a:lumMod val="50000"/>
                    <a:lumOff val="50000"/>
                  </a:schemeClr>
                </a:solidFill>
              </a:rPr>
              <a:t>our market </a:t>
            </a:r>
            <a:r>
              <a:rPr lang="en-US" sz="1000" dirty="0">
                <a:solidFill>
                  <a:schemeClr val="tx1">
                    <a:lumMod val="50000"/>
                    <a:lumOff val="50000"/>
                  </a:schemeClr>
                </a:solidFill>
              </a:rPr>
              <a:t>likely to see as weaknesses?</a:t>
            </a:r>
          </a:p>
          <a:p>
            <a:pPr marL="171450" indent="-171450">
              <a:buFont typeface="Arial" panose="020B0604020202020204" pitchFamily="34" charset="0"/>
              <a:buChar char="•"/>
            </a:pPr>
            <a:r>
              <a:rPr lang="en-US" sz="1000" dirty="0" smtClean="0">
                <a:solidFill>
                  <a:schemeClr val="tx1">
                    <a:lumMod val="50000"/>
                    <a:lumOff val="50000"/>
                  </a:schemeClr>
                </a:solidFill>
              </a:rPr>
              <a:t>Is our intellectual property outdated?</a:t>
            </a:r>
          </a:p>
          <a:p>
            <a:pPr marL="171450" indent="-171450">
              <a:buFont typeface="Arial" panose="020B0604020202020204" pitchFamily="34" charset="0"/>
              <a:buChar char="•"/>
            </a:pPr>
            <a:r>
              <a:rPr lang="en-US" sz="1000" dirty="0">
                <a:solidFill>
                  <a:schemeClr val="tx1">
                    <a:lumMod val="50000"/>
                    <a:lumOff val="50000"/>
                  </a:schemeClr>
                </a:solidFill>
              </a:rPr>
              <a:t>What connections and alliances </a:t>
            </a:r>
            <a:r>
              <a:rPr lang="en-US" sz="1000" dirty="0" smtClean="0">
                <a:solidFill>
                  <a:schemeClr val="tx1">
                    <a:lumMod val="50000"/>
                    <a:lumOff val="50000"/>
                  </a:schemeClr>
                </a:solidFill>
              </a:rPr>
              <a:t>should we have, but don’t?</a:t>
            </a:r>
            <a:endParaRPr lang="en-US" sz="1000" dirty="0">
              <a:solidFill>
                <a:schemeClr val="tx1">
                  <a:lumMod val="50000"/>
                  <a:lumOff val="50000"/>
                </a:schemeClr>
              </a:solidFill>
            </a:endParaRPr>
          </a:p>
        </p:txBody>
      </p:sp>
      <p:sp>
        <p:nvSpPr>
          <p:cNvPr id="40" name="Rectangle 39"/>
          <p:cNvSpPr/>
          <p:nvPr/>
        </p:nvSpPr>
        <p:spPr>
          <a:xfrm>
            <a:off x="9196459" y="3946745"/>
            <a:ext cx="72789" cy="2002536"/>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41" name="Rectangle 40"/>
          <p:cNvSpPr/>
          <p:nvPr/>
        </p:nvSpPr>
        <p:spPr>
          <a:xfrm>
            <a:off x="9448800" y="3946744"/>
            <a:ext cx="2743200"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000" dirty="0">
                <a:solidFill>
                  <a:schemeClr val="tx1">
                    <a:lumMod val="50000"/>
                    <a:lumOff val="50000"/>
                  </a:schemeClr>
                </a:solidFill>
              </a:rPr>
              <a:t>What obstacles do </a:t>
            </a:r>
            <a:r>
              <a:rPr lang="en-US" sz="1000" dirty="0" smtClean="0">
                <a:solidFill>
                  <a:schemeClr val="tx1">
                    <a:lumMod val="50000"/>
                    <a:lumOff val="50000"/>
                  </a:schemeClr>
                </a:solidFill>
              </a:rPr>
              <a:t>we face</a:t>
            </a:r>
            <a:r>
              <a:rPr lang="en-US" sz="1000" dirty="0">
                <a:solidFill>
                  <a:schemeClr val="tx1">
                    <a:lumMod val="50000"/>
                    <a:lumOff val="50000"/>
                  </a:schemeClr>
                </a:solidFill>
              </a:rPr>
              <a:t>?</a:t>
            </a:r>
          </a:p>
          <a:p>
            <a:pPr marL="171450" indent="-171450">
              <a:buFont typeface="Arial" panose="020B0604020202020204" pitchFamily="34" charset="0"/>
              <a:buChar char="•"/>
            </a:pPr>
            <a:r>
              <a:rPr lang="en-US" sz="1000" dirty="0">
                <a:solidFill>
                  <a:schemeClr val="tx1">
                    <a:lumMod val="50000"/>
                    <a:lumOff val="50000"/>
                  </a:schemeClr>
                </a:solidFill>
              </a:rPr>
              <a:t>What are </a:t>
            </a:r>
            <a:r>
              <a:rPr lang="en-US" sz="1000" dirty="0" smtClean="0">
                <a:solidFill>
                  <a:schemeClr val="tx1">
                    <a:lumMod val="50000"/>
                    <a:lumOff val="50000"/>
                  </a:schemeClr>
                </a:solidFill>
              </a:rPr>
              <a:t>our competitors doing / could do to hurt us?</a:t>
            </a:r>
            <a:endParaRPr lang="en-US" sz="1000" dirty="0">
              <a:solidFill>
                <a:schemeClr val="tx1">
                  <a:lumMod val="50000"/>
                  <a:lumOff val="50000"/>
                </a:schemeClr>
              </a:solidFill>
            </a:endParaRPr>
          </a:p>
          <a:p>
            <a:pPr marL="171450" indent="-171450">
              <a:buFont typeface="Arial" panose="020B0604020202020204" pitchFamily="34" charset="0"/>
              <a:buChar char="•"/>
            </a:pPr>
            <a:r>
              <a:rPr lang="en-US" sz="1000" dirty="0">
                <a:solidFill>
                  <a:schemeClr val="tx1">
                    <a:lumMod val="50000"/>
                    <a:lumOff val="50000"/>
                  </a:schemeClr>
                </a:solidFill>
              </a:rPr>
              <a:t>Are quality standards or specifications for </a:t>
            </a:r>
            <a:r>
              <a:rPr lang="en-US" sz="1000" dirty="0" smtClean="0">
                <a:solidFill>
                  <a:schemeClr val="tx1">
                    <a:lumMod val="50000"/>
                    <a:lumOff val="50000"/>
                  </a:schemeClr>
                </a:solidFill>
              </a:rPr>
              <a:t>our job</a:t>
            </a:r>
            <a:r>
              <a:rPr lang="en-US" sz="1000" dirty="0">
                <a:solidFill>
                  <a:schemeClr val="tx1">
                    <a:lumMod val="50000"/>
                    <a:lumOff val="50000"/>
                  </a:schemeClr>
                </a:solidFill>
              </a:rPr>
              <a:t>, products or services changing?</a:t>
            </a:r>
          </a:p>
          <a:p>
            <a:pPr marL="171450" indent="-171450">
              <a:buFont typeface="Arial" panose="020B0604020202020204" pitchFamily="34" charset="0"/>
              <a:buChar char="•"/>
            </a:pPr>
            <a:r>
              <a:rPr lang="en-US" sz="1000" dirty="0">
                <a:solidFill>
                  <a:schemeClr val="tx1">
                    <a:lumMod val="50000"/>
                    <a:lumOff val="50000"/>
                  </a:schemeClr>
                </a:solidFill>
              </a:rPr>
              <a:t>Is changing technology threatening </a:t>
            </a:r>
            <a:r>
              <a:rPr lang="en-US" sz="1000" dirty="0" smtClean="0">
                <a:solidFill>
                  <a:schemeClr val="tx1">
                    <a:lumMod val="50000"/>
                    <a:lumOff val="50000"/>
                  </a:schemeClr>
                </a:solidFill>
              </a:rPr>
              <a:t>our position</a:t>
            </a:r>
            <a:r>
              <a:rPr lang="en-US" sz="1000" dirty="0">
                <a:solidFill>
                  <a:schemeClr val="tx1">
                    <a:lumMod val="50000"/>
                    <a:lumOff val="50000"/>
                  </a:schemeClr>
                </a:solidFill>
              </a:rPr>
              <a:t>?</a:t>
            </a:r>
          </a:p>
          <a:p>
            <a:pPr marL="171450" indent="-171450">
              <a:buFont typeface="Arial" panose="020B0604020202020204" pitchFamily="34" charset="0"/>
              <a:buChar char="•"/>
            </a:pPr>
            <a:r>
              <a:rPr lang="en-US" sz="1000" dirty="0">
                <a:solidFill>
                  <a:schemeClr val="tx1">
                    <a:lumMod val="50000"/>
                    <a:lumOff val="50000"/>
                  </a:schemeClr>
                </a:solidFill>
              </a:rPr>
              <a:t>Do </a:t>
            </a:r>
            <a:r>
              <a:rPr lang="en-US" sz="1000" dirty="0" smtClean="0">
                <a:solidFill>
                  <a:schemeClr val="tx1">
                    <a:lumMod val="50000"/>
                    <a:lumOff val="50000"/>
                  </a:schemeClr>
                </a:solidFill>
              </a:rPr>
              <a:t>we have </a:t>
            </a:r>
            <a:r>
              <a:rPr lang="en-US" sz="1000" dirty="0">
                <a:solidFill>
                  <a:schemeClr val="tx1">
                    <a:lumMod val="50000"/>
                    <a:lumOff val="50000"/>
                  </a:schemeClr>
                </a:solidFill>
              </a:rPr>
              <a:t>bad debt or cash-flow problems?</a:t>
            </a:r>
          </a:p>
          <a:p>
            <a:pPr marL="171450" indent="-171450">
              <a:buFont typeface="Arial" panose="020B0604020202020204" pitchFamily="34" charset="0"/>
              <a:buChar char="•"/>
            </a:pPr>
            <a:r>
              <a:rPr lang="en-US" sz="1000" dirty="0">
                <a:solidFill>
                  <a:schemeClr val="tx1">
                    <a:lumMod val="50000"/>
                    <a:lumOff val="50000"/>
                  </a:schemeClr>
                </a:solidFill>
              </a:rPr>
              <a:t>Could any of </a:t>
            </a:r>
            <a:r>
              <a:rPr lang="en-US" sz="1000" dirty="0" smtClean="0">
                <a:solidFill>
                  <a:schemeClr val="tx1">
                    <a:lumMod val="50000"/>
                    <a:lumOff val="50000"/>
                  </a:schemeClr>
                </a:solidFill>
              </a:rPr>
              <a:t>our weaknesses </a:t>
            </a:r>
            <a:r>
              <a:rPr lang="en-US" sz="1000" dirty="0">
                <a:solidFill>
                  <a:schemeClr val="tx1">
                    <a:lumMod val="50000"/>
                    <a:lumOff val="50000"/>
                  </a:schemeClr>
                </a:solidFill>
              </a:rPr>
              <a:t>seriously threaten </a:t>
            </a:r>
            <a:r>
              <a:rPr lang="en-US" sz="1000" dirty="0" smtClean="0">
                <a:solidFill>
                  <a:schemeClr val="tx1">
                    <a:lumMod val="50000"/>
                    <a:lumOff val="50000"/>
                  </a:schemeClr>
                </a:solidFill>
              </a:rPr>
              <a:t>our business</a:t>
            </a:r>
            <a:r>
              <a:rPr lang="en-US" sz="1000" dirty="0">
                <a:solidFill>
                  <a:schemeClr val="tx1">
                    <a:lumMod val="50000"/>
                    <a:lumOff val="50000"/>
                  </a:schemeClr>
                </a:solidFill>
              </a:rPr>
              <a:t>?</a:t>
            </a:r>
          </a:p>
        </p:txBody>
      </p:sp>
      <p:sp>
        <p:nvSpPr>
          <p:cNvPr id="36" name="Rectangle 35"/>
          <p:cNvSpPr/>
          <p:nvPr/>
        </p:nvSpPr>
        <p:spPr>
          <a:xfrm>
            <a:off x="4004777" y="1766306"/>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1">
                  <a:lumMod val="50000"/>
                </a:schemeClr>
              </a:solidFill>
            </a:endParaRPr>
          </a:p>
        </p:txBody>
      </p:sp>
      <p:sp>
        <p:nvSpPr>
          <p:cNvPr id="39" name="Rectangle 38"/>
          <p:cNvSpPr/>
          <p:nvPr/>
        </p:nvSpPr>
        <p:spPr>
          <a:xfrm>
            <a:off x="6183483" y="3946744"/>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0C584A"/>
              </a:solidFill>
            </a:endParaRPr>
          </a:p>
        </p:txBody>
      </p:sp>
      <p:sp>
        <p:nvSpPr>
          <p:cNvPr id="42" name="Rectangle 41"/>
          <p:cNvSpPr/>
          <p:nvPr/>
        </p:nvSpPr>
        <p:spPr>
          <a:xfrm>
            <a:off x="6183483" y="1766306"/>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800000"/>
              </a:solidFill>
            </a:endParaRPr>
          </a:p>
        </p:txBody>
      </p:sp>
      <p:sp>
        <p:nvSpPr>
          <p:cNvPr id="43" name="Rectangle 42"/>
          <p:cNvSpPr/>
          <p:nvPr/>
        </p:nvSpPr>
        <p:spPr>
          <a:xfrm>
            <a:off x="4004777" y="3946744"/>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2">
                  <a:lumMod val="50000"/>
                </a:schemeClr>
              </a:solidFill>
            </a:endParaRPr>
          </a:p>
        </p:txBody>
      </p:sp>
      <p:sp>
        <p:nvSpPr>
          <p:cNvPr id="44" name="Freeform 43"/>
          <p:cNvSpPr/>
          <p:nvPr/>
        </p:nvSpPr>
        <p:spPr>
          <a:xfrm>
            <a:off x="4338275" y="2496974"/>
            <a:ext cx="1669038" cy="1271868"/>
          </a:xfrm>
          <a:custGeom>
            <a:avLst/>
            <a:gdLst>
              <a:gd name="connsiteX0" fmla="*/ 170538 w 2522610"/>
              <a:gd name="connsiteY0" fmla="*/ 0 h 1922321"/>
              <a:gd name="connsiteX1" fmla="*/ 206777 w 2522610"/>
              <a:gd name="connsiteY1" fmla="*/ 0 h 1922321"/>
              <a:gd name="connsiteX2" fmla="*/ 206777 w 2522610"/>
              <a:gd name="connsiteY2" fmla="*/ 1033677 h 1922321"/>
              <a:gd name="connsiteX3" fmla="*/ 275548 w 2522610"/>
              <a:gd name="connsiteY3" fmla="*/ 1033677 h 1922321"/>
              <a:gd name="connsiteX4" fmla="*/ 469878 w 2522610"/>
              <a:gd name="connsiteY4" fmla="*/ 839347 h 1922321"/>
              <a:gd name="connsiteX5" fmla="*/ 469878 w 2522610"/>
              <a:gd name="connsiteY5" fmla="*/ 416718 h 1922321"/>
              <a:gd name="connsiteX6" fmla="*/ 469879 w 2522610"/>
              <a:gd name="connsiteY6" fmla="*/ 416718 h 1922321"/>
              <a:gd name="connsiteX7" fmla="*/ 469879 w 2522610"/>
              <a:gd name="connsiteY7" fmla="*/ 194229 h 1922321"/>
              <a:gd name="connsiteX8" fmla="*/ 454608 w 2522610"/>
              <a:gd name="connsiteY8" fmla="*/ 118587 h 1922321"/>
              <a:gd name="connsiteX9" fmla="*/ 417584 w 2522610"/>
              <a:gd name="connsiteY9" fmla="*/ 63674 h 1922321"/>
              <a:gd name="connsiteX10" fmla="*/ 804863 w 2522610"/>
              <a:gd name="connsiteY10" fmla="*/ 399625 h 1922321"/>
              <a:gd name="connsiteX11" fmla="*/ 625329 w 2522610"/>
              <a:gd name="connsiteY11" fmla="*/ 403568 h 1922321"/>
              <a:gd name="connsiteX12" fmla="*/ 485402 w 2522610"/>
              <a:gd name="connsiteY12" fmla="*/ 413031 h 1922321"/>
              <a:gd name="connsiteX13" fmla="*/ 485402 w 2522610"/>
              <a:gd name="connsiteY13" fmla="*/ 451309 h 1922321"/>
              <a:gd name="connsiteX14" fmla="*/ 485401 w 2522610"/>
              <a:gd name="connsiteY14" fmla="*/ 451308 h 1922321"/>
              <a:gd name="connsiteX15" fmla="*/ 485401 w 2522610"/>
              <a:gd name="connsiteY15" fmla="*/ 620547 h 1922321"/>
              <a:gd name="connsiteX16" fmla="*/ 625328 w 2522610"/>
              <a:gd name="connsiteY16" fmla="*/ 630009 h 1922321"/>
              <a:gd name="connsiteX17" fmla="*/ 982889 w 2522610"/>
              <a:gd name="connsiteY17" fmla="*/ 637861 h 1922321"/>
              <a:gd name="connsiteX18" fmla="*/ 1340449 w 2522610"/>
              <a:gd name="connsiteY18" fmla="*/ 630009 h 1922321"/>
              <a:gd name="connsiteX19" fmla="*/ 1533151 w 2522610"/>
              <a:gd name="connsiteY19" fmla="*/ 616978 h 1922321"/>
              <a:gd name="connsiteX20" fmla="*/ 1533151 w 2522610"/>
              <a:gd name="connsiteY20" fmla="*/ 416718 h 1922321"/>
              <a:gd name="connsiteX21" fmla="*/ 1548673 w 2522610"/>
              <a:gd name="connsiteY21" fmla="*/ 416718 h 1922321"/>
              <a:gd name="connsiteX22" fmla="*/ 1548673 w 2522610"/>
              <a:gd name="connsiteY22" fmla="*/ 839347 h 1922321"/>
              <a:gd name="connsiteX23" fmla="*/ 1743003 w 2522610"/>
              <a:gd name="connsiteY23" fmla="*/ 1033677 h 1922321"/>
              <a:gd name="connsiteX24" fmla="*/ 1811774 w 2522610"/>
              <a:gd name="connsiteY24" fmla="*/ 1033677 h 1922321"/>
              <a:gd name="connsiteX25" fmla="*/ 1811774 w 2522610"/>
              <a:gd name="connsiteY25" fmla="*/ 0 h 1922321"/>
              <a:gd name="connsiteX26" fmla="*/ 1849028 w 2522610"/>
              <a:gd name="connsiteY26" fmla="*/ 0 h 1922321"/>
              <a:gd name="connsiteX27" fmla="*/ 1849028 w 2522610"/>
              <a:gd name="connsiteY27" fmla="*/ 1033677 h 1922321"/>
              <a:gd name="connsiteX28" fmla="*/ 1917799 w 2522610"/>
              <a:gd name="connsiteY28" fmla="*/ 1033677 h 1922321"/>
              <a:gd name="connsiteX29" fmla="*/ 2112129 w 2522610"/>
              <a:gd name="connsiteY29" fmla="*/ 839347 h 1922321"/>
              <a:gd name="connsiteX30" fmla="*/ 2112129 w 2522610"/>
              <a:gd name="connsiteY30" fmla="*/ 194228 h 1922321"/>
              <a:gd name="connsiteX31" fmla="*/ 2096858 w 2522610"/>
              <a:gd name="connsiteY31" fmla="*/ 118586 h 1922321"/>
              <a:gd name="connsiteX32" fmla="*/ 2074824 w 2522610"/>
              <a:gd name="connsiteY32" fmla="*/ 85906 h 1922321"/>
              <a:gd name="connsiteX33" fmla="*/ 2522610 w 2522610"/>
              <a:gd name="connsiteY33" fmla="*/ 474345 h 1922321"/>
              <a:gd name="connsiteX34" fmla="*/ 2522610 w 2522610"/>
              <a:gd name="connsiteY34" fmla="*/ 1922321 h 1922321"/>
              <a:gd name="connsiteX35" fmla="*/ 1061533 w 2522610"/>
              <a:gd name="connsiteY35" fmla="*/ 1922321 h 1922321"/>
              <a:gd name="connsiteX36" fmla="*/ 0 w 2522610"/>
              <a:gd name="connsiteY36" fmla="*/ 1001476 h 1922321"/>
              <a:gd name="connsiteX37" fmla="*/ 25110 w 2522610"/>
              <a:gd name="connsiteY37" fmla="*/ 1018406 h 1922321"/>
              <a:gd name="connsiteX38" fmla="*/ 100752 w 2522610"/>
              <a:gd name="connsiteY38" fmla="*/ 1033677 h 1922321"/>
              <a:gd name="connsiteX39" fmla="*/ 169524 w 2522610"/>
              <a:gd name="connsiteY39" fmla="*/ 1033677 h 1922321"/>
              <a:gd name="connsiteX40" fmla="*/ 169524 w 2522610"/>
              <a:gd name="connsiteY40" fmla="*/ 978693 h 1922321"/>
              <a:gd name="connsiteX41" fmla="*/ 170538 w 2522610"/>
              <a:gd name="connsiteY41" fmla="*/ 978693 h 1922321"/>
              <a:gd name="connsiteX42" fmla="*/ 170538 w 2522610"/>
              <a:gd name="connsiteY42" fmla="*/ 0 h 192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522610" h="1922321">
                <a:moveTo>
                  <a:pt x="170538" y="0"/>
                </a:moveTo>
                <a:lnTo>
                  <a:pt x="206777" y="0"/>
                </a:lnTo>
                <a:lnTo>
                  <a:pt x="206777" y="1033677"/>
                </a:lnTo>
                <a:lnTo>
                  <a:pt x="275548" y="1033677"/>
                </a:lnTo>
                <a:cubicBezTo>
                  <a:pt x="382874" y="1033677"/>
                  <a:pt x="469878" y="946673"/>
                  <a:pt x="469878" y="839347"/>
                </a:cubicBezTo>
                <a:lnTo>
                  <a:pt x="469878" y="416718"/>
                </a:lnTo>
                <a:lnTo>
                  <a:pt x="469879" y="416718"/>
                </a:lnTo>
                <a:lnTo>
                  <a:pt x="469879" y="194229"/>
                </a:lnTo>
                <a:cubicBezTo>
                  <a:pt x="469879" y="167398"/>
                  <a:pt x="464441" y="141836"/>
                  <a:pt x="454608" y="118587"/>
                </a:cubicBezTo>
                <a:lnTo>
                  <a:pt x="417584" y="63674"/>
                </a:lnTo>
                <a:lnTo>
                  <a:pt x="804863" y="399625"/>
                </a:lnTo>
                <a:lnTo>
                  <a:pt x="625329" y="403568"/>
                </a:lnTo>
                <a:lnTo>
                  <a:pt x="485402" y="413031"/>
                </a:lnTo>
                <a:lnTo>
                  <a:pt x="485402" y="451309"/>
                </a:lnTo>
                <a:lnTo>
                  <a:pt x="485401" y="451308"/>
                </a:lnTo>
                <a:lnTo>
                  <a:pt x="485401" y="620547"/>
                </a:lnTo>
                <a:lnTo>
                  <a:pt x="625328" y="630009"/>
                </a:lnTo>
                <a:cubicBezTo>
                  <a:pt x="740823" y="635157"/>
                  <a:pt x="860406" y="637861"/>
                  <a:pt x="982889" y="637861"/>
                </a:cubicBezTo>
                <a:cubicBezTo>
                  <a:pt x="1105370" y="637861"/>
                  <a:pt x="1224954" y="635157"/>
                  <a:pt x="1340449" y="630009"/>
                </a:cubicBezTo>
                <a:lnTo>
                  <a:pt x="1533151" y="616978"/>
                </a:lnTo>
                <a:lnTo>
                  <a:pt x="1533151" y="416718"/>
                </a:lnTo>
                <a:lnTo>
                  <a:pt x="1548673" y="416718"/>
                </a:lnTo>
                <a:lnTo>
                  <a:pt x="1548673" y="839347"/>
                </a:lnTo>
                <a:cubicBezTo>
                  <a:pt x="1548673" y="946673"/>
                  <a:pt x="1635677" y="1033677"/>
                  <a:pt x="1743003" y="1033677"/>
                </a:cubicBezTo>
                <a:lnTo>
                  <a:pt x="1811774" y="1033677"/>
                </a:lnTo>
                <a:lnTo>
                  <a:pt x="1811774" y="0"/>
                </a:lnTo>
                <a:lnTo>
                  <a:pt x="1849028" y="0"/>
                </a:lnTo>
                <a:lnTo>
                  <a:pt x="1849028" y="1033677"/>
                </a:lnTo>
                <a:lnTo>
                  <a:pt x="1917799" y="1033677"/>
                </a:lnTo>
                <a:cubicBezTo>
                  <a:pt x="2025125" y="1033677"/>
                  <a:pt x="2112129" y="946673"/>
                  <a:pt x="2112129" y="839347"/>
                </a:cubicBezTo>
                <a:lnTo>
                  <a:pt x="2112129" y="194228"/>
                </a:lnTo>
                <a:cubicBezTo>
                  <a:pt x="2112129" y="167397"/>
                  <a:pt x="2106691" y="141835"/>
                  <a:pt x="2096858" y="118586"/>
                </a:cubicBezTo>
                <a:lnTo>
                  <a:pt x="2074824" y="85906"/>
                </a:lnTo>
                <a:lnTo>
                  <a:pt x="2522610" y="474345"/>
                </a:lnTo>
                <a:lnTo>
                  <a:pt x="2522610" y="1922321"/>
                </a:lnTo>
                <a:lnTo>
                  <a:pt x="1061533" y="1922321"/>
                </a:lnTo>
                <a:lnTo>
                  <a:pt x="0" y="1001476"/>
                </a:lnTo>
                <a:lnTo>
                  <a:pt x="25110" y="1018406"/>
                </a:lnTo>
                <a:cubicBezTo>
                  <a:pt x="48359" y="1028239"/>
                  <a:pt x="73921" y="1033677"/>
                  <a:pt x="100752" y="1033677"/>
                </a:cubicBezTo>
                <a:lnTo>
                  <a:pt x="169524" y="1033677"/>
                </a:lnTo>
                <a:lnTo>
                  <a:pt x="169524" y="978693"/>
                </a:lnTo>
                <a:lnTo>
                  <a:pt x="170538" y="978693"/>
                </a:lnTo>
                <a:lnTo>
                  <a:pt x="170538"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reeform 44"/>
          <p:cNvSpPr/>
          <p:nvPr/>
        </p:nvSpPr>
        <p:spPr>
          <a:xfrm>
            <a:off x="6632625" y="4659605"/>
            <a:ext cx="1553394" cy="1289675"/>
          </a:xfrm>
          <a:custGeom>
            <a:avLst/>
            <a:gdLst>
              <a:gd name="connsiteX0" fmla="*/ 973156 w 2347825"/>
              <a:gd name="connsiteY0" fmla="*/ 0 h 1949235"/>
              <a:gd name="connsiteX1" fmla="*/ 2347825 w 2347825"/>
              <a:gd name="connsiteY1" fmla="*/ 1192480 h 1949235"/>
              <a:gd name="connsiteX2" fmla="*/ 2347825 w 2347825"/>
              <a:gd name="connsiteY2" fmla="*/ 1949235 h 1949235"/>
              <a:gd name="connsiteX3" fmla="*/ 941247 w 2347825"/>
              <a:gd name="connsiteY3" fmla="*/ 1949235 h 1949235"/>
              <a:gd name="connsiteX4" fmla="*/ 0 w 2347825"/>
              <a:gd name="connsiteY4" fmla="*/ 1132735 h 1949235"/>
              <a:gd name="connsiteX5" fmla="*/ 2167 w 2347825"/>
              <a:gd name="connsiteY5" fmla="*/ 1134229 h 1949235"/>
              <a:gd name="connsiteX6" fmla="*/ 144083 w 2347825"/>
              <a:gd name="connsiteY6" fmla="*/ 1174655 h 1949235"/>
              <a:gd name="connsiteX7" fmla="*/ 371563 w 2347825"/>
              <a:gd name="connsiteY7" fmla="*/ 1066126 h 1949235"/>
              <a:gd name="connsiteX8" fmla="*/ 374219 w 2347825"/>
              <a:gd name="connsiteY8" fmla="*/ 1063085 h 1949235"/>
              <a:gd name="connsiteX9" fmla="*/ 376878 w 2347825"/>
              <a:gd name="connsiteY9" fmla="*/ 1066126 h 1949235"/>
              <a:gd name="connsiteX10" fmla="*/ 604358 w 2347825"/>
              <a:gd name="connsiteY10" fmla="*/ 1174655 h 1949235"/>
              <a:gd name="connsiteX11" fmla="*/ 831837 w 2347825"/>
              <a:gd name="connsiteY11" fmla="*/ 1066126 h 1949235"/>
              <a:gd name="connsiteX12" fmla="*/ 834495 w 2347825"/>
              <a:gd name="connsiteY12" fmla="*/ 1063085 h 1949235"/>
              <a:gd name="connsiteX13" fmla="*/ 837151 w 2347825"/>
              <a:gd name="connsiteY13" fmla="*/ 1066126 h 1949235"/>
              <a:gd name="connsiteX14" fmla="*/ 1064633 w 2347825"/>
              <a:gd name="connsiteY14" fmla="*/ 1174655 h 1949235"/>
              <a:gd name="connsiteX15" fmla="*/ 1292112 w 2347825"/>
              <a:gd name="connsiteY15" fmla="*/ 1066126 h 1949235"/>
              <a:gd name="connsiteX16" fmla="*/ 1294770 w 2347825"/>
              <a:gd name="connsiteY16" fmla="*/ 1063084 h 1949235"/>
              <a:gd name="connsiteX17" fmla="*/ 1297426 w 2347825"/>
              <a:gd name="connsiteY17" fmla="*/ 1066126 h 1949235"/>
              <a:gd name="connsiteX18" fmla="*/ 1524906 w 2347825"/>
              <a:gd name="connsiteY18" fmla="*/ 1174655 h 1949235"/>
              <a:gd name="connsiteX19" fmla="*/ 1862366 w 2347825"/>
              <a:gd name="connsiteY19" fmla="*/ 911287 h 1949235"/>
              <a:gd name="connsiteX20" fmla="*/ 1868250 w 2347825"/>
              <a:gd name="connsiteY20" fmla="*/ 899086 h 1949235"/>
              <a:gd name="connsiteX21" fmla="*/ 1779952 w 2347825"/>
              <a:gd name="connsiteY21" fmla="*/ 899086 h 1949235"/>
              <a:gd name="connsiteX22" fmla="*/ 1762456 w 2347825"/>
              <a:gd name="connsiteY22" fmla="*/ 921931 h 1949235"/>
              <a:gd name="connsiteX23" fmla="*/ 1524907 w 2347825"/>
              <a:gd name="connsiteY23" fmla="*/ 1041066 h 1949235"/>
              <a:gd name="connsiteX24" fmla="*/ 1297427 w 2347825"/>
              <a:gd name="connsiteY24" fmla="*/ 932538 h 1949235"/>
              <a:gd name="connsiteX25" fmla="*/ 1294770 w 2347825"/>
              <a:gd name="connsiteY25" fmla="*/ 929494 h 1949235"/>
              <a:gd name="connsiteX26" fmla="*/ 1292113 w 2347825"/>
              <a:gd name="connsiteY26" fmla="*/ 932538 h 1949235"/>
              <a:gd name="connsiteX27" fmla="*/ 1064633 w 2347825"/>
              <a:gd name="connsiteY27" fmla="*/ 1041065 h 1949235"/>
              <a:gd name="connsiteX28" fmla="*/ 837152 w 2347825"/>
              <a:gd name="connsiteY28" fmla="*/ 932538 h 1949235"/>
              <a:gd name="connsiteX29" fmla="*/ 834495 w 2347825"/>
              <a:gd name="connsiteY29" fmla="*/ 929494 h 1949235"/>
              <a:gd name="connsiteX30" fmla="*/ 831838 w 2347825"/>
              <a:gd name="connsiteY30" fmla="*/ 932538 h 1949235"/>
              <a:gd name="connsiteX31" fmla="*/ 604358 w 2347825"/>
              <a:gd name="connsiteY31" fmla="*/ 1041065 h 1949235"/>
              <a:gd name="connsiteX32" fmla="*/ 376878 w 2347825"/>
              <a:gd name="connsiteY32" fmla="*/ 932537 h 1949235"/>
              <a:gd name="connsiteX33" fmla="*/ 374220 w 2347825"/>
              <a:gd name="connsiteY33" fmla="*/ 929495 h 1949235"/>
              <a:gd name="connsiteX34" fmla="*/ 371562 w 2347825"/>
              <a:gd name="connsiteY34" fmla="*/ 932537 h 1949235"/>
              <a:gd name="connsiteX35" fmla="*/ 319074 w 2347825"/>
              <a:gd name="connsiteY35" fmla="*/ 978694 h 1949235"/>
              <a:gd name="connsiteX36" fmla="*/ 311353 w 2347825"/>
              <a:gd name="connsiteY36" fmla="*/ 983414 h 1949235"/>
              <a:gd name="connsiteX37" fmla="*/ 238451 w 2347825"/>
              <a:gd name="connsiteY37" fmla="*/ 920174 h 1949235"/>
              <a:gd name="connsiteX38" fmla="*/ 238921 w 2347825"/>
              <a:gd name="connsiteY38" fmla="*/ 919633 h 1949235"/>
              <a:gd name="connsiteX39" fmla="*/ 263353 w 2347825"/>
              <a:gd name="connsiteY39" fmla="*/ 910823 h 1949235"/>
              <a:gd name="connsiteX40" fmla="*/ 371564 w 2347825"/>
              <a:gd name="connsiteY40" fmla="*/ 830604 h 1949235"/>
              <a:gd name="connsiteX41" fmla="*/ 374220 w 2347825"/>
              <a:gd name="connsiteY41" fmla="*/ 827563 h 1949235"/>
              <a:gd name="connsiteX42" fmla="*/ 376878 w 2347825"/>
              <a:gd name="connsiteY42" fmla="*/ 830604 h 1949235"/>
              <a:gd name="connsiteX43" fmla="*/ 604358 w 2347825"/>
              <a:gd name="connsiteY43" fmla="*/ 939132 h 1949235"/>
              <a:gd name="connsiteX44" fmla="*/ 831839 w 2347825"/>
              <a:gd name="connsiteY44" fmla="*/ 830604 h 1949235"/>
              <a:gd name="connsiteX45" fmla="*/ 834496 w 2347825"/>
              <a:gd name="connsiteY45" fmla="*/ 827562 h 1949235"/>
              <a:gd name="connsiteX46" fmla="*/ 837153 w 2347825"/>
              <a:gd name="connsiteY46" fmla="*/ 830604 h 1949235"/>
              <a:gd name="connsiteX47" fmla="*/ 1064633 w 2347825"/>
              <a:gd name="connsiteY47" fmla="*/ 939132 h 1949235"/>
              <a:gd name="connsiteX48" fmla="*/ 1292114 w 2347825"/>
              <a:gd name="connsiteY48" fmla="*/ 830604 h 1949235"/>
              <a:gd name="connsiteX49" fmla="*/ 1294771 w 2347825"/>
              <a:gd name="connsiteY49" fmla="*/ 827562 h 1949235"/>
              <a:gd name="connsiteX50" fmla="*/ 1297428 w 2347825"/>
              <a:gd name="connsiteY50" fmla="*/ 830604 h 1949235"/>
              <a:gd name="connsiteX51" fmla="*/ 1405638 w 2347825"/>
              <a:gd name="connsiteY51" fmla="*/ 910823 h 1949235"/>
              <a:gd name="connsiteX52" fmla="*/ 1426613 w 2347825"/>
              <a:gd name="connsiteY52" fmla="*/ 918385 h 1949235"/>
              <a:gd name="connsiteX53" fmla="*/ 1421397 w 2347825"/>
              <a:gd name="connsiteY53" fmla="*/ 879077 h 1949235"/>
              <a:gd name="connsiteX54" fmla="*/ 1169479 w 2347825"/>
              <a:gd name="connsiteY54" fmla="*/ 249126 h 1949235"/>
              <a:gd name="connsiteX55" fmla="*/ 1064819 w 2347825"/>
              <a:gd name="connsiteY55" fmla="*/ 103640 h 1949235"/>
              <a:gd name="connsiteX56" fmla="*/ 973156 w 2347825"/>
              <a:gd name="connsiteY56" fmla="*/ 0 h 194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347825" h="1949235">
                <a:moveTo>
                  <a:pt x="973156" y="0"/>
                </a:moveTo>
                <a:lnTo>
                  <a:pt x="2347825" y="1192480"/>
                </a:lnTo>
                <a:lnTo>
                  <a:pt x="2347825" y="1949235"/>
                </a:lnTo>
                <a:lnTo>
                  <a:pt x="941247" y="1949235"/>
                </a:lnTo>
                <a:lnTo>
                  <a:pt x="0" y="1132735"/>
                </a:lnTo>
                <a:lnTo>
                  <a:pt x="2167" y="1134229"/>
                </a:lnTo>
                <a:cubicBezTo>
                  <a:pt x="46997" y="1160501"/>
                  <a:pt x="94663" y="1174655"/>
                  <a:pt x="144083" y="1174655"/>
                </a:cubicBezTo>
                <a:cubicBezTo>
                  <a:pt x="226448" y="1174655"/>
                  <a:pt x="303941" y="1135339"/>
                  <a:pt x="371563" y="1066126"/>
                </a:cubicBezTo>
                <a:lnTo>
                  <a:pt x="374219" y="1063085"/>
                </a:lnTo>
                <a:lnTo>
                  <a:pt x="376878" y="1066126"/>
                </a:lnTo>
                <a:cubicBezTo>
                  <a:pt x="444499" y="1135340"/>
                  <a:pt x="521991" y="1174655"/>
                  <a:pt x="604358" y="1174655"/>
                </a:cubicBezTo>
                <a:cubicBezTo>
                  <a:pt x="686723" y="1174655"/>
                  <a:pt x="764217" y="1135340"/>
                  <a:pt x="831837" y="1066126"/>
                </a:cubicBezTo>
                <a:lnTo>
                  <a:pt x="834495" y="1063085"/>
                </a:lnTo>
                <a:lnTo>
                  <a:pt x="837151" y="1066126"/>
                </a:lnTo>
                <a:cubicBezTo>
                  <a:pt x="904773" y="1135340"/>
                  <a:pt x="982266" y="1174655"/>
                  <a:pt x="1064633" y="1174655"/>
                </a:cubicBezTo>
                <a:cubicBezTo>
                  <a:pt x="1146998" y="1174655"/>
                  <a:pt x="1224492" y="1135340"/>
                  <a:pt x="1292112" y="1066126"/>
                </a:cubicBezTo>
                <a:lnTo>
                  <a:pt x="1294770" y="1063084"/>
                </a:lnTo>
                <a:lnTo>
                  <a:pt x="1297426" y="1066126"/>
                </a:lnTo>
                <a:cubicBezTo>
                  <a:pt x="1365048" y="1135339"/>
                  <a:pt x="1442541" y="1174655"/>
                  <a:pt x="1524906" y="1174655"/>
                </a:cubicBezTo>
                <a:cubicBezTo>
                  <a:pt x="1656694" y="1174655"/>
                  <a:pt x="1776003" y="1074009"/>
                  <a:pt x="1862366" y="911287"/>
                </a:cubicBezTo>
                <a:lnTo>
                  <a:pt x="1868250" y="899086"/>
                </a:lnTo>
                <a:lnTo>
                  <a:pt x="1779952" y="899086"/>
                </a:lnTo>
                <a:lnTo>
                  <a:pt x="1762456" y="921931"/>
                </a:lnTo>
                <a:cubicBezTo>
                  <a:pt x="1692503" y="997720"/>
                  <a:pt x="1611392" y="1041065"/>
                  <a:pt x="1524907" y="1041066"/>
                </a:cubicBezTo>
                <a:cubicBezTo>
                  <a:pt x="1442541" y="1041065"/>
                  <a:pt x="1365048" y="1001750"/>
                  <a:pt x="1297427" y="932538"/>
                </a:cubicBezTo>
                <a:lnTo>
                  <a:pt x="1294770" y="929494"/>
                </a:lnTo>
                <a:lnTo>
                  <a:pt x="1292113" y="932538"/>
                </a:lnTo>
                <a:cubicBezTo>
                  <a:pt x="1224492" y="1001750"/>
                  <a:pt x="1146999" y="1041066"/>
                  <a:pt x="1064633" y="1041065"/>
                </a:cubicBezTo>
                <a:cubicBezTo>
                  <a:pt x="982266" y="1041065"/>
                  <a:pt x="904773" y="1001750"/>
                  <a:pt x="837152" y="932538"/>
                </a:cubicBezTo>
                <a:lnTo>
                  <a:pt x="834495" y="929494"/>
                </a:lnTo>
                <a:lnTo>
                  <a:pt x="831838" y="932538"/>
                </a:lnTo>
                <a:cubicBezTo>
                  <a:pt x="764217" y="1001750"/>
                  <a:pt x="686724" y="1041066"/>
                  <a:pt x="604358" y="1041065"/>
                </a:cubicBezTo>
                <a:cubicBezTo>
                  <a:pt x="521991" y="1041065"/>
                  <a:pt x="444498" y="1001751"/>
                  <a:pt x="376878" y="932537"/>
                </a:cubicBezTo>
                <a:lnTo>
                  <a:pt x="374220" y="929495"/>
                </a:lnTo>
                <a:lnTo>
                  <a:pt x="371562" y="932537"/>
                </a:lnTo>
                <a:cubicBezTo>
                  <a:pt x="354657" y="949840"/>
                  <a:pt x="337136" y="965275"/>
                  <a:pt x="319074" y="978694"/>
                </a:cubicBezTo>
                <a:lnTo>
                  <a:pt x="311353" y="983414"/>
                </a:lnTo>
                <a:lnTo>
                  <a:pt x="238451" y="920174"/>
                </a:lnTo>
                <a:lnTo>
                  <a:pt x="238921" y="919633"/>
                </a:lnTo>
                <a:lnTo>
                  <a:pt x="263353" y="910823"/>
                </a:lnTo>
                <a:cubicBezTo>
                  <a:pt x="301475" y="892344"/>
                  <a:pt x="337753" y="865212"/>
                  <a:pt x="371564" y="830604"/>
                </a:cubicBezTo>
                <a:lnTo>
                  <a:pt x="374220" y="827563"/>
                </a:lnTo>
                <a:lnTo>
                  <a:pt x="376878" y="830604"/>
                </a:lnTo>
                <a:cubicBezTo>
                  <a:pt x="444500" y="899818"/>
                  <a:pt x="521992" y="939132"/>
                  <a:pt x="604358" y="939132"/>
                </a:cubicBezTo>
                <a:cubicBezTo>
                  <a:pt x="686724" y="939132"/>
                  <a:pt x="764217" y="899818"/>
                  <a:pt x="831839" y="830604"/>
                </a:cubicBezTo>
                <a:lnTo>
                  <a:pt x="834496" y="827562"/>
                </a:lnTo>
                <a:lnTo>
                  <a:pt x="837153" y="830604"/>
                </a:lnTo>
                <a:cubicBezTo>
                  <a:pt x="904773" y="899818"/>
                  <a:pt x="982267" y="939133"/>
                  <a:pt x="1064633" y="939132"/>
                </a:cubicBezTo>
                <a:cubicBezTo>
                  <a:pt x="1146999" y="939132"/>
                  <a:pt x="1224492" y="899817"/>
                  <a:pt x="1292114" y="830604"/>
                </a:cubicBezTo>
                <a:lnTo>
                  <a:pt x="1294771" y="827562"/>
                </a:lnTo>
                <a:lnTo>
                  <a:pt x="1297428" y="830604"/>
                </a:lnTo>
                <a:cubicBezTo>
                  <a:pt x="1331239" y="865211"/>
                  <a:pt x="1367516" y="892344"/>
                  <a:pt x="1405638" y="910823"/>
                </a:cubicBezTo>
                <a:lnTo>
                  <a:pt x="1426613" y="918385"/>
                </a:lnTo>
                <a:lnTo>
                  <a:pt x="1421397" y="879077"/>
                </a:lnTo>
                <a:cubicBezTo>
                  <a:pt x="1386171" y="672690"/>
                  <a:pt x="1302083" y="454027"/>
                  <a:pt x="1169479" y="249126"/>
                </a:cubicBezTo>
                <a:cubicBezTo>
                  <a:pt x="1136329" y="197901"/>
                  <a:pt x="1101323" y="149355"/>
                  <a:pt x="1064819" y="103640"/>
                </a:cubicBezTo>
                <a:lnTo>
                  <a:pt x="973156"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reeform 45"/>
          <p:cNvSpPr/>
          <p:nvPr/>
        </p:nvSpPr>
        <p:spPr>
          <a:xfrm>
            <a:off x="6482382" y="2506994"/>
            <a:ext cx="1703637" cy="1261848"/>
          </a:xfrm>
          <a:custGeom>
            <a:avLst/>
            <a:gdLst>
              <a:gd name="connsiteX0" fmla="*/ 111458 w 2574905"/>
              <a:gd name="connsiteY0" fmla="*/ 291 h 1907177"/>
              <a:gd name="connsiteX1" fmla="*/ 177914 w 2574905"/>
              <a:gd name="connsiteY1" fmla="*/ 15650 h 1907177"/>
              <a:gd name="connsiteX2" fmla="*/ 338916 w 2574905"/>
              <a:gd name="connsiteY2" fmla="*/ 108605 h 1907177"/>
              <a:gd name="connsiteX3" fmla="*/ 338917 w 2574905"/>
              <a:gd name="connsiteY3" fmla="*/ 108603 h 1907177"/>
              <a:gd name="connsiteX4" fmla="*/ 350570 w 2574905"/>
              <a:gd name="connsiteY4" fmla="*/ 115332 h 1907177"/>
              <a:gd name="connsiteX5" fmla="*/ 385315 w 2574905"/>
              <a:gd name="connsiteY5" fmla="*/ 145978 h 1907177"/>
              <a:gd name="connsiteX6" fmla="*/ 399928 w 2574905"/>
              <a:gd name="connsiteY6" fmla="*/ 175925 h 1907177"/>
              <a:gd name="connsiteX7" fmla="*/ 524463 w 2574905"/>
              <a:gd name="connsiteY7" fmla="*/ 247827 h 1907177"/>
              <a:gd name="connsiteX8" fmla="*/ 524464 w 2574905"/>
              <a:gd name="connsiteY8" fmla="*/ 247827 h 1907177"/>
              <a:gd name="connsiteX9" fmla="*/ 536427 w 2574905"/>
              <a:gd name="connsiteY9" fmla="*/ 254735 h 1907177"/>
              <a:gd name="connsiteX10" fmla="*/ 540217 w 2574905"/>
              <a:gd name="connsiteY10" fmla="*/ 243464 h 1907177"/>
              <a:gd name="connsiteX11" fmla="*/ 520025 w 2574905"/>
              <a:gd name="connsiteY11" fmla="*/ 122422 h 1907177"/>
              <a:gd name="connsiteX12" fmla="*/ 495814 w 2574905"/>
              <a:gd name="connsiteY12" fmla="*/ 86963 h 1907177"/>
              <a:gd name="connsiteX13" fmla="*/ 790798 w 2574905"/>
              <a:gd name="connsiteY13" fmla="*/ 342851 h 1907177"/>
              <a:gd name="connsiteX14" fmla="*/ 750582 w 2574905"/>
              <a:gd name="connsiteY14" fmla="*/ 364918 h 1907177"/>
              <a:gd name="connsiteX15" fmla="*/ 742716 w 2574905"/>
              <a:gd name="connsiteY15" fmla="*/ 373837 h 1907177"/>
              <a:gd name="connsiteX16" fmla="*/ 753060 w 2574905"/>
              <a:gd name="connsiteY16" fmla="*/ 379809 h 1907177"/>
              <a:gd name="connsiteX17" fmla="*/ 753060 w 2574905"/>
              <a:gd name="connsiteY17" fmla="*/ 379807 h 1907177"/>
              <a:gd name="connsiteX18" fmla="*/ 879215 w 2574905"/>
              <a:gd name="connsiteY18" fmla="*/ 452643 h 1907177"/>
              <a:gd name="connsiteX19" fmla="*/ 912459 w 2574905"/>
              <a:gd name="connsiteY19" fmla="*/ 450325 h 1907177"/>
              <a:gd name="connsiteX20" fmla="*/ 945074 w 2574905"/>
              <a:gd name="connsiteY20" fmla="*/ 461291 h 1907177"/>
              <a:gd name="connsiteX21" fmla="*/ 956375 w 2574905"/>
              <a:gd name="connsiteY21" fmla="*/ 465091 h 1907177"/>
              <a:gd name="connsiteX22" fmla="*/ 989646 w 2574905"/>
              <a:gd name="connsiteY22" fmla="*/ 484301 h 1907177"/>
              <a:gd name="connsiteX23" fmla="*/ 994279 w 2574905"/>
              <a:gd name="connsiteY23" fmla="*/ 460486 h 1907177"/>
              <a:gd name="connsiteX24" fmla="*/ 1013802 w 2574905"/>
              <a:gd name="connsiteY24" fmla="*/ 431086 h 1907177"/>
              <a:gd name="connsiteX25" fmla="*/ 1013803 w 2574905"/>
              <a:gd name="connsiteY25" fmla="*/ 431086 h 1907177"/>
              <a:gd name="connsiteX26" fmla="*/ 1053510 w 2574905"/>
              <a:gd name="connsiteY26" fmla="*/ 391379 h 1907177"/>
              <a:gd name="connsiteX27" fmla="*/ 1188114 w 2574905"/>
              <a:gd name="connsiteY27" fmla="*/ 508143 h 1907177"/>
              <a:gd name="connsiteX28" fmla="*/ 1159189 w 2574905"/>
              <a:gd name="connsiteY28" fmla="*/ 537066 h 1907177"/>
              <a:gd name="connsiteX29" fmla="*/ 1139486 w 2574905"/>
              <a:gd name="connsiteY29" fmla="*/ 556770 h 1907177"/>
              <a:gd name="connsiteX30" fmla="*/ 1128177 w 2574905"/>
              <a:gd name="connsiteY30" fmla="*/ 564282 h 1907177"/>
              <a:gd name="connsiteX31" fmla="*/ 1129029 w 2574905"/>
              <a:gd name="connsiteY31" fmla="*/ 564774 h 1907177"/>
              <a:gd name="connsiteX32" fmla="*/ 1156452 w 2574905"/>
              <a:gd name="connsiteY32" fmla="*/ 586663 h 1907177"/>
              <a:gd name="connsiteX33" fmla="*/ 1160280 w 2574905"/>
              <a:gd name="connsiteY33" fmla="*/ 592268 h 1907177"/>
              <a:gd name="connsiteX34" fmla="*/ 1236608 w 2574905"/>
              <a:gd name="connsiteY34" fmla="*/ 592269 h 1907177"/>
              <a:gd name="connsiteX35" fmla="*/ 1285489 w 2574905"/>
              <a:gd name="connsiteY35" fmla="*/ 592268 h 1907177"/>
              <a:gd name="connsiteX36" fmla="*/ 1285491 w 2574905"/>
              <a:gd name="connsiteY36" fmla="*/ 592269 h 1907177"/>
              <a:gd name="connsiteX37" fmla="*/ 1304005 w 2574905"/>
              <a:gd name="connsiteY37" fmla="*/ 592268 h 1907177"/>
              <a:gd name="connsiteX38" fmla="*/ 1276736 w 2574905"/>
              <a:gd name="connsiteY38" fmla="*/ 536386 h 1907177"/>
              <a:gd name="connsiteX39" fmla="*/ 1252660 w 2574905"/>
              <a:gd name="connsiteY39" fmla="*/ 510345 h 1907177"/>
              <a:gd name="connsiteX40" fmla="*/ 1382004 w 2574905"/>
              <a:gd name="connsiteY40" fmla="*/ 622546 h 1907177"/>
              <a:gd name="connsiteX41" fmla="*/ 1139157 w 2574905"/>
              <a:gd name="connsiteY41" fmla="*/ 622546 h 1907177"/>
              <a:gd name="connsiteX42" fmla="*/ 1118122 w 2574905"/>
              <a:gd name="connsiteY42" fmla="*/ 626794 h 1907177"/>
              <a:gd name="connsiteX43" fmla="*/ 1118123 w 2574905"/>
              <a:gd name="connsiteY43" fmla="*/ 626795 h 1907177"/>
              <a:gd name="connsiteX44" fmla="*/ 1116349 w 2574905"/>
              <a:gd name="connsiteY44" fmla="*/ 627152 h 1907177"/>
              <a:gd name="connsiteX45" fmla="*/ 1095979 w 2574905"/>
              <a:gd name="connsiteY45" fmla="*/ 643928 h 1907177"/>
              <a:gd name="connsiteX46" fmla="*/ 1090219 w 2574905"/>
              <a:gd name="connsiteY46" fmla="*/ 657830 h 1907177"/>
              <a:gd name="connsiteX47" fmla="*/ 1080563 w 2574905"/>
              <a:gd name="connsiteY47" fmla="*/ 681141 h 1907177"/>
              <a:gd name="connsiteX48" fmla="*/ 1139160 w 2574905"/>
              <a:gd name="connsiteY48" fmla="*/ 739736 h 1907177"/>
              <a:gd name="connsiteX49" fmla="*/ 1455090 w 2574905"/>
              <a:gd name="connsiteY49" fmla="*/ 739736 h 1907177"/>
              <a:gd name="connsiteX50" fmla="*/ 1776048 w 2574905"/>
              <a:gd name="connsiteY50" fmla="*/ 739736 h 1907177"/>
              <a:gd name="connsiteX51" fmla="*/ 1834644 w 2574905"/>
              <a:gd name="connsiteY51" fmla="*/ 681141 h 1907177"/>
              <a:gd name="connsiteX52" fmla="*/ 1776047 w 2574905"/>
              <a:gd name="connsiteY52" fmla="*/ 622546 h 1907177"/>
              <a:gd name="connsiteX53" fmla="*/ 1605741 w 2574905"/>
              <a:gd name="connsiteY53" fmla="*/ 622546 h 1907177"/>
              <a:gd name="connsiteX54" fmla="*/ 1605742 w 2574905"/>
              <a:gd name="connsiteY54" fmla="*/ 622545 h 1907177"/>
              <a:gd name="connsiteX55" fmla="*/ 1515457 w 2574905"/>
              <a:gd name="connsiteY55" fmla="*/ 622545 h 1907177"/>
              <a:gd name="connsiteX56" fmla="*/ 1515458 w 2574905"/>
              <a:gd name="connsiteY56" fmla="*/ 622546 h 1907177"/>
              <a:gd name="connsiteX57" fmla="*/ 1425667 w 2574905"/>
              <a:gd name="connsiteY57" fmla="*/ 622547 h 1907177"/>
              <a:gd name="connsiteX58" fmla="*/ 1047572 w 2574905"/>
              <a:gd name="connsiteY58" fmla="*/ 294562 h 1907177"/>
              <a:gd name="connsiteX59" fmla="*/ 1064212 w 2574905"/>
              <a:gd name="connsiteY59" fmla="*/ 282622 h 1907177"/>
              <a:gd name="connsiteX60" fmla="*/ 1000543 w 2574905"/>
              <a:gd name="connsiteY60" fmla="*/ 175875 h 1907177"/>
              <a:gd name="connsiteX61" fmla="*/ 1085687 w 2574905"/>
              <a:gd name="connsiteY61" fmla="*/ 249735 h 1907177"/>
              <a:gd name="connsiteX62" fmla="*/ 1104000 w 2574905"/>
              <a:gd name="connsiteY62" fmla="*/ 300469 h 1907177"/>
              <a:gd name="connsiteX63" fmla="*/ 1124739 w 2574905"/>
              <a:gd name="connsiteY63" fmla="*/ 294912 h 1907177"/>
              <a:gd name="connsiteX64" fmla="*/ 1124738 w 2574905"/>
              <a:gd name="connsiteY64" fmla="*/ 294911 h 1907177"/>
              <a:gd name="connsiteX65" fmla="*/ 1147172 w 2574905"/>
              <a:gd name="connsiteY65" fmla="*/ 288900 h 1907177"/>
              <a:gd name="connsiteX66" fmla="*/ 1100749 w 2574905"/>
              <a:gd name="connsiteY66" fmla="*/ 29670 h 1907177"/>
              <a:gd name="connsiteX67" fmla="*/ 1369533 w 2574905"/>
              <a:gd name="connsiteY67" fmla="*/ 262832 h 1907177"/>
              <a:gd name="connsiteX68" fmla="*/ 1253303 w 2574905"/>
              <a:gd name="connsiteY68" fmla="*/ 343807 h 1907177"/>
              <a:gd name="connsiteX69" fmla="*/ 1275730 w 2574905"/>
              <a:gd name="connsiteY69" fmla="*/ 382651 h 1907177"/>
              <a:gd name="connsiteX70" fmla="*/ 1426246 w 2574905"/>
              <a:gd name="connsiteY70" fmla="*/ 312030 h 1907177"/>
              <a:gd name="connsiteX71" fmla="*/ 1515170 w 2574905"/>
              <a:gd name="connsiteY71" fmla="*/ 270306 h 1907177"/>
              <a:gd name="connsiteX72" fmla="*/ 1475980 w 2574905"/>
              <a:gd name="connsiteY72" fmla="*/ 202428 h 1907177"/>
              <a:gd name="connsiteX73" fmla="*/ 1762890 w 2574905"/>
              <a:gd name="connsiteY73" fmla="*/ 451312 h 1907177"/>
              <a:gd name="connsiteX74" fmla="*/ 1713420 w 2574905"/>
              <a:gd name="connsiteY74" fmla="*/ 458791 h 1907177"/>
              <a:gd name="connsiteX75" fmla="*/ 1611304 w 2574905"/>
              <a:gd name="connsiteY75" fmla="*/ 527463 h 1907177"/>
              <a:gd name="connsiteX76" fmla="*/ 1605206 w 2574905"/>
              <a:gd name="connsiteY76" fmla="*/ 537512 h 1907177"/>
              <a:gd name="connsiteX77" fmla="*/ 1579057 w 2574905"/>
              <a:gd name="connsiteY77" fmla="*/ 580613 h 1907177"/>
              <a:gd name="connsiteX78" fmla="*/ 1576703 w 2574905"/>
              <a:gd name="connsiteY78" fmla="*/ 592268 h 1907177"/>
              <a:gd name="connsiteX79" fmla="*/ 1734318 w 2574905"/>
              <a:gd name="connsiteY79" fmla="*/ 592269 h 1907177"/>
              <a:gd name="connsiteX80" fmla="*/ 1742749 w 2574905"/>
              <a:gd name="connsiteY80" fmla="*/ 586585 h 1907177"/>
              <a:gd name="connsiteX81" fmla="*/ 1742749 w 2574905"/>
              <a:gd name="connsiteY81" fmla="*/ 586586 h 1907177"/>
              <a:gd name="connsiteX82" fmla="*/ 1761951 w 2574905"/>
              <a:gd name="connsiteY82" fmla="*/ 573639 h 1907177"/>
              <a:gd name="connsiteX83" fmla="*/ 1807364 w 2574905"/>
              <a:gd name="connsiteY83" fmla="*/ 564471 h 1907177"/>
              <a:gd name="connsiteX84" fmla="*/ 2006729 w 2574905"/>
              <a:gd name="connsiteY84" fmla="*/ 564471 h 1907177"/>
              <a:gd name="connsiteX85" fmla="*/ 2114229 w 2574905"/>
              <a:gd name="connsiteY85" fmla="*/ 635730 h 1907177"/>
              <a:gd name="connsiteX86" fmla="*/ 2123398 w 2574905"/>
              <a:gd name="connsiteY86" fmla="*/ 681142 h 1907177"/>
              <a:gd name="connsiteX87" fmla="*/ 2114230 w 2574905"/>
              <a:gd name="connsiteY87" fmla="*/ 726554 h 1907177"/>
              <a:gd name="connsiteX88" fmla="*/ 2006729 w 2574905"/>
              <a:gd name="connsiteY88" fmla="*/ 797811 h 1907177"/>
              <a:gd name="connsiteX89" fmla="*/ 1807363 w 2574905"/>
              <a:gd name="connsiteY89" fmla="*/ 797811 h 1907177"/>
              <a:gd name="connsiteX90" fmla="*/ 1761951 w 2574905"/>
              <a:gd name="connsiteY90" fmla="*/ 788643 h 1907177"/>
              <a:gd name="connsiteX91" fmla="*/ 1734321 w 2574905"/>
              <a:gd name="connsiteY91" fmla="*/ 770014 h 1907177"/>
              <a:gd name="connsiteX92" fmla="*/ 1576704 w 2574905"/>
              <a:gd name="connsiteY92" fmla="*/ 770014 h 1907177"/>
              <a:gd name="connsiteX93" fmla="*/ 1579058 w 2574905"/>
              <a:gd name="connsiteY93" fmla="*/ 781671 h 1907177"/>
              <a:gd name="connsiteX94" fmla="*/ 1777446 w 2574905"/>
              <a:gd name="connsiteY94" fmla="*/ 913171 h 1907177"/>
              <a:gd name="connsiteX95" fmla="*/ 2036645 w 2574905"/>
              <a:gd name="connsiteY95" fmla="*/ 913172 h 1907177"/>
              <a:gd name="connsiteX96" fmla="*/ 2251955 w 2574905"/>
              <a:gd name="connsiteY96" fmla="*/ 697862 h 1907177"/>
              <a:gd name="connsiteX97" fmla="*/ 2251956 w 2574905"/>
              <a:gd name="connsiteY97" fmla="*/ 664421 h 1907177"/>
              <a:gd name="connsiteX98" fmla="*/ 2235034 w 2574905"/>
              <a:gd name="connsiteY98" fmla="*/ 580613 h 1907177"/>
              <a:gd name="connsiteX99" fmla="*/ 2200214 w 2574905"/>
              <a:gd name="connsiteY99" fmla="*/ 528969 h 1907177"/>
              <a:gd name="connsiteX100" fmla="*/ 2574905 w 2574905"/>
              <a:gd name="connsiteY100" fmla="*/ 854001 h 1907177"/>
              <a:gd name="connsiteX101" fmla="*/ 2574905 w 2574905"/>
              <a:gd name="connsiteY101" fmla="*/ 1907177 h 1907177"/>
              <a:gd name="connsiteX102" fmla="*/ 1834772 w 2574905"/>
              <a:gd name="connsiteY102" fmla="*/ 1907177 h 1907177"/>
              <a:gd name="connsiteX103" fmla="*/ 2 w 2574905"/>
              <a:gd name="connsiteY103" fmla="*/ 315576 h 1907177"/>
              <a:gd name="connsiteX104" fmla="*/ 8 w 2574905"/>
              <a:gd name="connsiteY104" fmla="*/ 315579 h 1907177"/>
              <a:gd name="connsiteX105" fmla="*/ 0 w 2574905"/>
              <a:gd name="connsiteY105" fmla="*/ 315572 h 1907177"/>
              <a:gd name="connsiteX106" fmla="*/ 202128 w 2574905"/>
              <a:gd name="connsiteY106" fmla="*/ 432273 h 1907177"/>
              <a:gd name="connsiteX107" fmla="*/ 385190 w 2574905"/>
              <a:gd name="connsiteY107" fmla="*/ 447488 h 1907177"/>
              <a:gd name="connsiteX108" fmla="*/ 439689 w 2574905"/>
              <a:gd name="connsiteY108" fmla="*/ 417584 h 1907177"/>
              <a:gd name="connsiteX109" fmla="*/ 447555 w 2574905"/>
              <a:gd name="connsiteY109" fmla="*/ 408666 h 1907177"/>
              <a:gd name="connsiteX110" fmla="*/ 311058 w 2574905"/>
              <a:gd name="connsiteY110" fmla="*/ 329859 h 1907177"/>
              <a:gd name="connsiteX111" fmla="*/ 277812 w 2574905"/>
              <a:gd name="connsiteY111" fmla="*/ 332176 h 1907177"/>
              <a:gd name="connsiteX112" fmla="*/ 233897 w 2574905"/>
              <a:gd name="connsiteY112" fmla="*/ 317410 h 1907177"/>
              <a:gd name="connsiteX113" fmla="*/ 61245 w 2574905"/>
              <a:gd name="connsiteY113" fmla="*/ 217728 h 1907177"/>
              <a:gd name="connsiteX114" fmla="*/ 3774 w 2574905"/>
              <a:gd name="connsiteY114" fmla="*/ 102266 h 1907177"/>
              <a:gd name="connsiteX115" fmla="*/ 18539 w 2574905"/>
              <a:gd name="connsiteY115" fmla="*/ 58354 h 1907177"/>
              <a:gd name="connsiteX116" fmla="*/ 49186 w 2574905"/>
              <a:gd name="connsiteY116" fmla="*/ 23609 h 1907177"/>
              <a:gd name="connsiteX117" fmla="*/ 111458 w 2574905"/>
              <a:gd name="connsiteY117" fmla="*/ 291 h 1907177"/>
              <a:gd name="connsiteX118" fmla="*/ 326597 w 2574905"/>
              <a:gd name="connsiteY118" fmla="*/ 173868 h 1907177"/>
              <a:gd name="connsiteX119" fmla="*/ 293656 w 2574905"/>
              <a:gd name="connsiteY119" fmla="*/ 179362 h 1907177"/>
              <a:gd name="connsiteX120" fmla="*/ 289228 w 2574905"/>
              <a:gd name="connsiteY120" fmla="*/ 183494 h 1907177"/>
              <a:gd name="connsiteX121" fmla="*/ 268610 w 2574905"/>
              <a:gd name="connsiteY121" fmla="*/ 202729 h 1907177"/>
              <a:gd name="connsiteX122" fmla="*/ 290058 w 2574905"/>
              <a:gd name="connsiteY122" fmla="*/ 282772 h 1907177"/>
              <a:gd name="connsiteX123" fmla="*/ 827743 w 2574905"/>
              <a:gd name="connsiteY123" fmla="*/ 593205 h 1907177"/>
              <a:gd name="connsiteX124" fmla="*/ 827744 w 2574905"/>
              <a:gd name="connsiteY124" fmla="*/ 593204 h 1907177"/>
              <a:gd name="connsiteX125" fmla="*/ 841621 w 2574905"/>
              <a:gd name="connsiteY125" fmla="*/ 601217 h 1907177"/>
              <a:gd name="connsiteX126" fmla="*/ 906271 w 2574905"/>
              <a:gd name="connsiteY126" fmla="*/ 597219 h 1907177"/>
              <a:gd name="connsiteX127" fmla="*/ 921662 w 2574905"/>
              <a:gd name="connsiteY127" fmla="*/ 579770 h 1907177"/>
              <a:gd name="connsiteX128" fmla="*/ 926920 w 2574905"/>
              <a:gd name="connsiteY128" fmla="*/ 539831 h 1907177"/>
              <a:gd name="connsiteX129" fmla="*/ 923044 w 2574905"/>
              <a:gd name="connsiteY129" fmla="*/ 529481 h 1907177"/>
              <a:gd name="connsiteX130" fmla="*/ 900214 w 2574905"/>
              <a:gd name="connsiteY130" fmla="*/ 499729 h 1907177"/>
              <a:gd name="connsiteX131" fmla="*/ 348652 w 2574905"/>
              <a:gd name="connsiteY131" fmla="*/ 181283 h 1907177"/>
              <a:gd name="connsiteX132" fmla="*/ 326597 w 2574905"/>
              <a:gd name="connsiteY132" fmla="*/ 173868 h 1907177"/>
              <a:gd name="connsiteX133" fmla="*/ 653845 w 2574905"/>
              <a:gd name="connsiteY133" fmla="*/ 527768 h 1907177"/>
              <a:gd name="connsiteX134" fmla="*/ 650054 w 2574905"/>
              <a:gd name="connsiteY134" fmla="*/ 539038 h 1907177"/>
              <a:gd name="connsiteX135" fmla="*/ 756115 w 2574905"/>
              <a:gd name="connsiteY135" fmla="*/ 752116 h 1907177"/>
              <a:gd name="connsiteX136" fmla="*/ 980587 w 2574905"/>
              <a:gd name="connsiteY136" fmla="*/ 881715 h 1907177"/>
              <a:gd name="connsiteX137" fmla="*/ 1030576 w 2574905"/>
              <a:gd name="connsiteY137" fmla="*/ 902750 h 1907177"/>
              <a:gd name="connsiteX138" fmla="*/ 1070735 w 2574905"/>
              <a:gd name="connsiteY138" fmla="*/ 908768 h 1907177"/>
              <a:gd name="connsiteX139" fmla="*/ 1110107 w 2574905"/>
              <a:gd name="connsiteY139" fmla="*/ 907912 h 1907177"/>
              <a:gd name="connsiteX140" fmla="*/ 1128192 w 2574905"/>
              <a:gd name="connsiteY140" fmla="*/ 906203 h 1907177"/>
              <a:gd name="connsiteX141" fmla="*/ 1182665 w 2574905"/>
              <a:gd name="connsiteY141" fmla="*/ 888776 h 1907177"/>
              <a:gd name="connsiteX142" fmla="*/ 1182669 w 2574905"/>
              <a:gd name="connsiteY142" fmla="*/ 888774 h 1907177"/>
              <a:gd name="connsiteX143" fmla="*/ 1182672 w 2574905"/>
              <a:gd name="connsiteY143" fmla="*/ 888773 h 1907177"/>
              <a:gd name="connsiteX144" fmla="*/ 1223640 w 2574905"/>
              <a:gd name="connsiteY144" fmla="*/ 860800 h 1907177"/>
              <a:gd name="connsiteX145" fmla="*/ 1274704 w 2574905"/>
              <a:gd name="connsiteY145" fmla="*/ 802907 h 1907177"/>
              <a:gd name="connsiteX146" fmla="*/ 1290200 w 2574905"/>
              <a:gd name="connsiteY146" fmla="*/ 776066 h 1907177"/>
              <a:gd name="connsiteX147" fmla="*/ 1291426 w 2574905"/>
              <a:gd name="connsiteY147" fmla="*/ 773946 h 1907177"/>
              <a:gd name="connsiteX148" fmla="*/ 1292748 w 2574905"/>
              <a:gd name="connsiteY148" fmla="*/ 770013 h 1907177"/>
              <a:gd name="connsiteX149" fmla="*/ 1283222 w 2574905"/>
              <a:gd name="connsiteY149" fmla="*/ 770013 h 1907177"/>
              <a:gd name="connsiteX150" fmla="*/ 1283224 w 2574905"/>
              <a:gd name="connsiteY150" fmla="*/ 770015 h 1907177"/>
              <a:gd name="connsiteX151" fmla="*/ 1120818 w 2574905"/>
              <a:gd name="connsiteY151" fmla="*/ 770013 h 1907177"/>
              <a:gd name="connsiteX152" fmla="*/ 1111551 w 2574905"/>
              <a:gd name="connsiteY152" fmla="*/ 775098 h 1907177"/>
              <a:gd name="connsiteX153" fmla="*/ 1012356 w 2574905"/>
              <a:gd name="connsiteY153" fmla="*/ 766852 h 1907177"/>
              <a:gd name="connsiteX154" fmla="*/ 839701 w 2574905"/>
              <a:gd name="connsiteY154" fmla="*/ 667170 h 1907177"/>
              <a:gd name="connsiteX155" fmla="*/ 804957 w 2574905"/>
              <a:gd name="connsiteY155" fmla="*/ 636523 h 1907177"/>
              <a:gd name="connsiteX156" fmla="*/ 790343 w 2574905"/>
              <a:gd name="connsiteY156" fmla="*/ 606576 h 1907177"/>
              <a:gd name="connsiteX157" fmla="*/ 653845 w 2574905"/>
              <a:gd name="connsiteY157" fmla="*/ 527768 h 1907177"/>
              <a:gd name="connsiteX158" fmla="*/ 1451631 w 2574905"/>
              <a:gd name="connsiteY158" fmla="*/ 364081 h 1907177"/>
              <a:gd name="connsiteX159" fmla="*/ 1396610 w 2574905"/>
              <a:gd name="connsiteY159" fmla="*/ 378007 h 1907177"/>
              <a:gd name="connsiteX160" fmla="*/ 1316631 w 2574905"/>
              <a:gd name="connsiteY160" fmla="*/ 398251 h 1907177"/>
              <a:gd name="connsiteX161" fmla="*/ 1320463 w 2574905"/>
              <a:gd name="connsiteY161" fmla="*/ 421554 h 1907177"/>
              <a:gd name="connsiteX162" fmla="*/ 1459295 w 2574905"/>
              <a:gd name="connsiteY162" fmla="*/ 410687 h 1907177"/>
              <a:gd name="connsiteX163" fmla="*/ 1451631 w 2574905"/>
              <a:gd name="connsiteY163" fmla="*/ 364081 h 190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2574905" h="1907177">
                <a:moveTo>
                  <a:pt x="111458" y="291"/>
                </a:moveTo>
                <a:cubicBezTo>
                  <a:pt x="133875" y="-1294"/>
                  <a:pt x="156988" y="3568"/>
                  <a:pt x="177914" y="15650"/>
                </a:cubicBezTo>
                <a:lnTo>
                  <a:pt x="338916" y="108605"/>
                </a:lnTo>
                <a:lnTo>
                  <a:pt x="338917" y="108603"/>
                </a:lnTo>
                <a:lnTo>
                  <a:pt x="350570" y="115332"/>
                </a:lnTo>
                <a:cubicBezTo>
                  <a:pt x="364520" y="123386"/>
                  <a:pt x="376177" y="133885"/>
                  <a:pt x="385315" y="145978"/>
                </a:cubicBezTo>
                <a:lnTo>
                  <a:pt x="399928" y="175925"/>
                </a:lnTo>
                <a:lnTo>
                  <a:pt x="524463" y="247827"/>
                </a:lnTo>
                <a:lnTo>
                  <a:pt x="524464" y="247827"/>
                </a:lnTo>
                <a:lnTo>
                  <a:pt x="536427" y="254735"/>
                </a:lnTo>
                <a:lnTo>
                  <a:pt x="540217" y="243464"/>
                </a:lnTo>
                <a:cubicBezTo>
                  <a:pt x="545383" y="201830"/>
                  <a:pt x="538177" y="159709"/>
                  <a:pt x="520025" y="122422"/>
                </a:cubicBezTo>
                <a:lnTo>
                  <a:pt x="495814" y="86963"/>
                </a:lnTo>
                <a:lnTo>
                  <a:pt x="790798" y="342851"/>
                </a:lnTo>
                <a:lnTo>
                  <a:pt x="750582" y="364918"/>
                </a:lnTo>
                <a:lnTo>
                  <a:pt x="742716" y="373837"/>
                </a:lnTo>
                <a:lnTo>
                  <a:pt x="753060" y="379809"/>
                </a:lnTo>
                <a:lnTo>
                  <a:pt x="753060" y="379807"/>
                </a:lnTo>
                <a:lnTo>
                  <a:pt x="879215" y="452643"/>
                </a:lnTo>
                <a:lnTo>
                  <a:pt x="912459" y="450325"/>
                </a:lnTo>
                <a:lnTo>
                  <a:pt x="945074" y="461291"/>
                </a:lnTo>
                <a:lnTo>
                  <a:pt x="956375" y="465091"/>
                </a:lnTo>
                <a:lnTo>
                  <a:pt x="989646" y="484301"/>
                </a:lnTo>
                <a:lnTo>
                  <a:pt x="994279" y="460486"/>
                </a:lnTo>
                <a:cubicBezTo>
                  <a:pt x="998617" y="449787"/>
                  <a:pt x="1005126" y="439763"/>
                  <a:pt x="1013802" y="431086"/>
                </a:cubicBezTo>
                <a:lnTo>
                  <a:pt x="1013803" y="431086"/>
                </a:lnTo>
                <a:lnTo>
                  <a:pt x="1053510" y="391379"/>
                </a:lnTo>
                <a:lnTo>
                  <a:pt x="1188114" y="508143"/>
                </a:lnTo>
                <a:lnTo>
                  <a:pt x="1159189" y="537066"/>
                </a:lnTo>
                <a:lnTo>
                  <a:pt x="1139486" y="556770"/>
                </a:lnTo>
                <a:lnTo>
                  <a:pt x="1128177" y="564282"/>
                </a:lnTo>
                <a:lnTo>
                  <a:pt x="1129029" y="564774"/>
                </a:lnTo>
                <a:cubicBezTo>
                  <a:pt x="1139492" y="570815"/>
                  <a:pt x="1148665" y="578231"/>
                  <a:pt x="1156452" y="586663"/>
                </a:cubicBezTo>
                <a:lnTo>
                  <a:pt x="1160280" y="592268"/>
                </a:lnTo>
                <a:lnTo>
                  <a:pt x="1236608" y="592269"/>
                </a:lnTo>
                <a:lnTo>
                  <a:pt x="1285489" y="592268"/>
                </a:lnTo>
                <a:lnTo>
                  <a:pt x="1285491" y="592269"/>
                </a:lnTo>
                <a:lnTo>
                  <a:pt x="1304005" y="592268"/>
                </a:lnTo>
                <a:lnTo>
                  <a:pt x="1276736" y="536386"/>
                </a:lnTo>
                <a:lnTo>
                  <a:pt x="1252660" y="510345"/>
                </a:lnTo>
                <a:lnTo>
                  <a:pt x="1382004" y="622546"/>
                </a:lnTo>
                <a:lnTo>
                  <a:pt x="1139157" y="622546"/>
                </a:lnTo>
                <a:lnTo>
                  <a:pt x="1118122" y="626794"/>
                </a:lnTo>
                <a:lnTo>
                  <a:pt x="1118123" y="626795"/>
                </a:lnTo>
                <a:lnTo>
                  <a:pt x="1116349" y="627152"/>
                </a:lnTo>
                <a:lnTo>
                  <a:pt x="1095979" y="643928"/>
                </a:lnTo>
                <a:lnTo>
                  <a:pt x="1090219" y="657830"/>
                </a:lnTo>
                <a:lnTo>
                  <a:pt x="1080563" y="681141"/>
                </a:lnTo>
                <a:cubicBezTo>
                  <a:pt x="1080565" y="713502"/>
                  <a:pt x="1106799" y="739736"/>
                  <a:pt x="1139160" y="739736"/>
                </a:cubicBezTo>
                <a:lnTo>
                  <a:pt x="1455090" y="739736"/>
                </a:lnTo>
                <a:lnTo>
                  <a:pt x="1776048" y="739736"/>
                </a:lnTo>
                <a:cubicBezTo>
                  <a:pt x="1808410" y="739737"/>
                  <a:pt x="1834643" y="713503"/>
                  <a:pt x="1834644" y="681141"/>
                </a:cubicBezTo>
                <a:cubicBezTo>
                  <a:pt x="1834643" y="648780"/>
                  <a:pt x="1808409" y="622546"/>
                  <a:pt x="1776047" y="622546"/>
                </a:cubicBezTo>
                <a:lnTo>
                  <a:pt x="1605741" y="622546"/>
                </a:lnTo>
                <a:lnTo>
                  <a:pt x="1605742" y="622545"/>
                </a:lnTo>
                <a:lnTo>
                  <a:pt x="1515457" y="622545"/>
                </a:lnTo>
                <a:lnTo>
                  <a:pt x="1515458" y="622546"/>
                </a:lnTo>
                <a:lnTo>
                  <a:pt x="1425667" y="622547"/>
                </a:lnTo>
                <a:lnTo>
                  <a:pt x="1047572" y="294562"/>
                </a:lnTo>
                <a:lnTo>
                  <a:pt x="1064212" y="282622"/>
                </a:lnTo>
                <a:lnTo>
                  <a:pt x="1000543" y="175875"/>
                </a:lnTo>
                <a:lnTo>
                  <a:pt x="1085687" y="249735"/>
                </a:lnTo>
                <a:lnTo>
                  <a:pt x="1104000" y="300469"/>
                </a:lnTo>
                <a:lnTo>
                  <a:pt x="1124739" y="294912"/>
                </a:lnTo>
                <a:lnTo>
                  <a:pt x="1124738" y="294911"/>
                </a:lnTo>
                <a:lnTo>
                  <a:pt x="1147172" y="288900"/>
                </a:lnTo>
                <a:lnTo>
                  <a:pt x="1100749" y="29670"/>
                </a:lnTo>
                <a:lnTo>
                  <a:pt x="1369533" y="262832"/>
                </a:lnTo>
                <a:lnTo>
                  <a:pt x="1253303" y="343807"/>
                </a:lnTo>
                <a:lnTo>
                  <a:pt x="1275730" y="382651"/>
                </a:lnTo>
                <a:lnTo>
                  <a:pt x="1426246" y="312030"/>
                </a:lnTo>
                <a:lnTo>
                  <a:pt x="1515170" y="270306"/>
                </a:lnTo>
                <a:lnTo>
                  <a:pt x="1475980" y="202428"/>
                </a:lnTo>
                <a:lnTo>
                  <a:pt x="1762890" y="451312"/>
                </a:lnTo>
                <a:lnTo>
                  <a:pt x="1713420" y="458791"/>
                </a:lnTo>
                <a:cubicBezTo>
                  <a:pt x="1672968" y="471373"/>
                  <a:pt x="1637631" y="495562"/>
                  <a:pt x="1611304" y="527463"/>
                </a:cubicBezTo>
                <a:lnTo>
                  <a:pt x="1605206" y="537512"/>
                </a:lnTo>
                <a:lnTo>
                  <a:pt x="1579057" y="580613"/>
                </a:lnTo>
                <a:lnTo>
                  <a:pt x="1576703" y="592268"/>
                </a:lnTo>
                <a:lnTo>
                  <a:pt x="1734318" y="592269"/>
                </a:lnTo>
                <a:lnTo>
                  <a:pt x="1742749" y="586585"/>
                </a:lnTo>
                <a:lnTo>
                  <a:pt x="1742749" y="586586"/>
                </a:lnTo>
                <a:lnTo>
                  <a:pt x="1761951" y="573639"/>
                </a:lnTo>
                <a:cubicBezTo>
                  <a:pt x="1775911" y="567735"/>
                  <a:pt x="1791256" y="564471"/>
                  <a:pt x="1807364" y="564471"/>
                </a:cubicBezTo>
                <a:lnTo>
                  <a:pt x="2006729" y="564471"/>
                </a:lnTo>
                <a:cubicBezTo>
                  <a:pt x="2055055" y="564471"/>
                  <a:pt x="2096520" y="593853"/>
                  <a:pt x="2114229" y="635730"/>
                </a:cubicBezTo>
                <a:lnTo>
                  <a:pt x="2123398" y="681142"/>
                </a:lnTo>
                <a:lnTo>
                  <a:pt x="2114230" y="726554"/>
                </a:lnTo>
                <a:cubicBezTo>
                  <a:pt x="2096518" y="768430"/>
                  <a:pt x="2055055" y="797811"/>
                  <a:pt x="2006729" y="797811"/>
                </a:cubicBezTo>
                <a:lnTo>
                  <a:pt x="1807363" y="797811"/>
                </a:lnTo>
                <a:cubicBezTo>
                  <a:pt x="1791256" y="797811"/>
                  <a:pt x="1775909" y="794546"/>
                  <a:pt x="1761951" y="788643"/>
                </a:cubicBezTo>
                <a:lnTo>
                  <a:pt x="1734321" y="770014"/>
                </a:lnTo>
                <a:lnTo>
                  <a:pt x="1576704" y="770014"/>
                </a:lnTo>
                <a:lnTo>
                  <a:pt x="1579058" y="781671"/>
                </a:lnTo>
                <a:cubicBezTo>
                  <a:pt x="1611745" y="858949"/>
                  <a:pt x="1688263" y="913171"/>
                  <a:pt x="1777446" y="913171"/>
                </a:cubicBezTo>
                <a:lnTo>
                  <a:pt x="2036645" y="913172"/>
                </a:lnTo>
                <a:cubicBezTo>
                  <a:pt x="2155557" y="913172"/>
                  <a:pt x="2251956" y="816773"/>
                  <a:pt x="2251955" y="697862"/>
                </a:cubicBezTo>
                <a:lnTo>
                  <a:pt x="2251956" y="664421"/>
                </a:lnTo>
                <a:cubicBezTo>
                  <a:pt x="2251956" y="634693"/>
                  <a:pt x="2245931" y="606372"/>
                  <a:pt x="2235034" y="580613"/>
                </a:cubicBezTo>
                <a:lnTo>
                  <a:pt x="2200214" y="528969"/>
                </a:lnTo>
                <a:lnTo>
                  <a:pt x="2574905" y="854001"/>
                </a:lnTo>
                <a:lnTo>
                  <a:pt x="2574905" y="1907177"/>
                </a:lnTo>
                <a:lnTo>
                  <a:pt x="1834772" y="1907177"/>
                </a:lnTo>
                <a:lnTo>
                  <a:pt x="2" y="315576"/>
                </a:lnTo>
                <a:lnTo>
                  <a:pt x="8" y="315579"/>
                </a:lnTo>
                <a:lnTo>
                  <a:pt x="0" y="315572"/>
                </a:lnTo>
                <a:lnTo>
                  <a:pt x="202128" y="432273"/>
                </a:lnTo>
                <a:cubicBezTo>
                  <a:pt x="260055" y="465716"/>
                  <a:pt x="327063" y="469184"/>
                  <a:pt x="385190" y="447488"/>
                </a:cubicBezTo>
                <a:lnTo>
                  <a:pt x="439689" y="417584"/>
                </a:lnTo>
                <a:lnTo>
                  <a:pt x="447555" y="408666"/>
                </a:lnTo>
                <a:lnTo>
                  <a:pt x="311058" y="329859"/>
                </a:lnTo>
                <a:lnTo>
                  <a:pt x="277812" y="332176"/>
                </a:lnTo>
                <a:cubicBezTo>
                  <a:pt x="262772" y="330310"/>
                  <a:pt x="247847" y="325465"/>
                  <a:pt x="233897" y="317410"/>
                </a:cubicBezTo>
                <a:lnTo>
                  <a:pt x="61245" y="217728"/>
                </a:lnTo>
                <a:cubicBezTo>
                  <a:pt x="19391" y="193564"/>
                  <a:pt x="-1825" y="147387"/>
                  <a:pt x="3774" y="102266"/>
                </a:cubicBezTo>
                <a:lnTo>
                  <a:pt x="18539" y="58354"/>
                </a:lnTo>
                <a:lnTo>
                  <a:pt x="49186" y="23609"/>
                </a:lnTo>
                <a:cubicBezTo>
                  <a:pt x="67324" y="9905"/>
                  <a:pt x="89043" y="1875"/>
                  <a:pt x="111458" y="291"/>
                </a:cubicBezTo>
                <a:close/>
                <a:moveTo>
                  <a:pt x="326597" y="173868"/>
                </a:moveTo>
                <a:cubicBezTo>
                  <a:pt x="315267" y="172462"/>
                  <a:pt x="303804" y="174423"/>
                  <a:pt x="293656" y="179362"/>
                </a:cubicBezTo>
                <a:lnTo>
                  <a:pt x="289228" y="183494"/>
                </a:lnTo>
                <a:lnTo>
                  <a:pt x="268610" y="202729"/>
                </a:lnTo>
                <a:cubicBezTo>
                  <a:pt x="252430" y="230756"/>
                  <a:pt x="262033" y="266591"/>
                  <a:pt x="290058" y="282772"/>
                </a:cubicBezTo>
                <a:lnTo>
                  <a:pt x="827743" y="593205"/>
                </a:lnTo>
                <a:lnTo>
                  <a:pt x="827744" y="593204"/>
                </a:lnTo>
                <a:lnTo>
                  <a:pt x="841621" y="601217"/>
                </a:lnTo>
                <a:cubicBezTo>
                  <a:pt x="862640" y="613351"/>
                  <a:pt x="888052" y="610985"/>
                  <a:pt x="906271" y="597219"/>
                </a:cubicBezTo>
                <a:lnTo>
                  <a:pt x="921662" y="579770"/>
                </a:lnTo>
                <a:lnTo>
                  <a:pt x="926920" y="539831"/>
                </a:lnTo>
                <a:lnTo>
                  <a:pt x="923044" y="529481"/>
                </a:lnTo>
                <a:lnTo>
                  <a:pt x="900214" y="499729"/>
                </a:lnTo>
                <a:lnTo>
                  <a:pt x="348652" y="181283"/>
                </a:lnTo>
                <a:cubicBezTo>
                  <a:pt x="341646" y="177238"/>
                  <a:pt x="334151" y="174805"/>
                  <a:pt x="326597" y="173868"/>
                </a:cubicBezTo>
                <a:close/>
                <a:moveTo>
                  <a:pt x="653845" y="527768"/>
                </a:moveTo>
                <a:lnTo>
                  <a:pt x="650054" y="539038"/>
                </a:lnTo>
                <a:cubicBezTo>
                  <a:pt x="639722" y="622305"/>
                  <a:pt x="678878" y="707523"/>
                  <a:pt x="756115" y="752116"/>
                </a:cubicBezTo>
                <a:lnTo>
                  <a:pt x="980587" y="881715"/>
                </a:lnTo>
                <a:cubicBezTo>
                  <a:pt x="996678" y="891005"/>
                  <a:pt x="1013469" y="897983"/>
                  <a:pt x="1030576" y="902750"/>
                </a:cubicBezTo>
                <a:lnTo>
                  <a:pt x="1070735" y="908768"/>
                </a:lnTo>
                <a:lnTo>
                  <a:pt x="1110107" y="907912"/>
                </a:lnTo>
                <a:lnTo>
                  <a:pt x="1128192" y="906203"/>
                </a:lnTo>
                <a:lnTo>
                  <a:pt x="1182665" y="888776"/>
                </a:lnTo>
                <a:lnTo>
                  <a:pt x="1182669" y="888774"/>
                </a:lnTo>
                <a:lnTo>
                  <a:pt x="1182672" y="888773"/>
                </a:lnTo>
                <a:lnTo>
                  <a:pt x="1223640" y="860800"/>
                </a:lnTo>
                <a:lnTo>
                  <a:pt x="1274704" y="802907"/>
                </a:lnTo>
                <a:lnTo>
                  <a:pt x="1290200" y="776066"/>
                </a:lnTo>
                <a:lnTo>
                  <a:pt x="1291426" y="773946"/>
                </a:lnTo>
                <a:lnTo>
                  <a:pt x="1292748" y="770013"/>
                </a:lnTo>
                <a:lnTo>
                  <a:pt x="1283222" y="770013"/>
                </a:lnTo>
                <a:lnTo>
                  <a:pt x="1283224" y="770015"/>
                </a:lnTo>
                <a:lnTo>
                  <a:pt x="1120818" y="770013"/>
                </a:lnTo>
                <a:lnTo>
                  <a:pt x="1111551" y="775098"/>
                </a:lnTo>
                <a:cubicBezTo>
                  <a:pt x="1080055" y="786853"/>
                  <a:pt x="1043745" y="784976"/>
                  <a:pt x="1012356" y="766852"/>
                </a:cubicBezTo>
                <a:lnTo>
                  <a:pt x="839701" y="667170"/>
                </a:lnTo>
                <a:cubicBezTo>
                  <a:pt x="825752" y="659116"/>
                  <a:pt x="814094" y="648615"/>
                  <a:pt x="804957" y="636523"/>
                </a:cubicBezTo>
                <a:lnTo>
                  <a:pt x="790343" y="606576"/>
                </a:lnTo>
                <a:lnTo>
                  <a:pt x="653845" y="527768"/>
                </a:lnTo>
                <a:close/>
                <a:moveTo>
                  <a:pt x="1451631" y="364081"/>
                </a:moveTo>
                <a:lnTo>
                  <a:pt x="1396610" y="378007"/>
                </a:lnTo>
                <a:lnTo>
                  <a:pt x="1316631" y="398251"/>
                </a:lnTo>
                <a:lnTo>
                  <a:pt x="1320463" y="421554"/>
                </a:lnTo>
                <a:lnTo>
                  <a:pt x="1459295" y="410687"/>
                </a:lnTo>
                <a:lnTo>
                  <a:pt x="1451631" y="364081"/>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46"/>
          <p:cNvSpPr/>
          <p:nvPr/>
        </p:nvSpPr>
        <p:spPr>
          <a:xfrm rot="16200000">
            <a:off x="4393304" y="4335271"/>
            <a:ext cx="1596423" cy="1631596"/>
          </a:xfrm>
          <a:custGeom>
            <a:avLst/>
            <a:gdLst>
              <a:gd name="connsiteX0" fmla="*/ 2412858 w 2412858"/>
              <a:gd name="connsiteY0" fmla="*/ 1833302 h 2466020"/>
              <a:gd name="connsiteX1" fmla="*/ 2412858 w 2412858"/>
              <a:gd name="connsiteY1" fmla="*/ 1851764 h 2466020"/>
              <a:gd name="connsiteX2" fmla="*/ 480891 w 2412858"/>
              <a:gd name="connsiteY2" fmla="*/ 1851764 h 2466020"/>
              <a:gd name="connsiteX3" fmla="*/ 480891 w 2412858"/>
              <a:gd name="connsiteY3" fmla="*/ 1916173 h 2466020"/>
              <a:gd name="connsiteX4" fmla="*/ 2409504 w 2412858"/>
              <a:gd name="connsiteY4" fmla="*/ 1916173 h 2466020"/>
              <a:gd name="connsiteX5" fmla="*/ 1932530 w 2412858"/>
              <a:gd name="connsiteY5" fmla="*/ 2466020 h 2466020"/>
              <a:gd name="connsiteX6" fmla="*/ 0 w 2412858"/>
              <a:gd name="connsiteY6" fmla="*/ 2466020 h 2466020"/>
              <a:gd name="connsiteX7" fmla="*/ 0 w 2412858"/>
              <a:gd name="connsiteY7" fmla="*/ 748017 h 2466020"/>
              <a:gd name="connsiteX8" fmla="*/ 648880 w 2412858"/>
              <a:gd name="connsiteY8" fmla="*/ 0 h 2466020"/>
              <a:gd name="connsiteX9" fmla="*/ 648880 w 2412858"/>
              <a:gd name="connsiteY9" fmla="*/ 100866 h 2466020"/>
              <a:gd name="connsiteX10" fmla="*/ 2183996 w 2412858"/>
              <a:gd name="connsiteY10" fmla="*/ 100866 h 2466020"/>
              <a:gd name="connsiteX11" fmla="*/ 2183996 w 2412858"/>
              <a:gd name="connsiteY11" fmla="*/ 734927 h 2466020"/>
              <a:gd name="connsiteX12" fmla="*/ 2183996 w 2412858"/>
              <a:gd name="connsiteY12" fmla="*/ 1115618 h 2466020"/>
              <a:gd name="connsiteX13" fmla="*/ 648881 w 2412858"/>
              <a:gd name="connsiteY13" fmla="*/ 1115618 h 2466020"/>
              <a:gd name="connsiteX14" fmla="*/ 648881 w 2412858"/>
              <a:gd name="connsiteY14" fmla="*/ 1116913 h 2466020"/>
              <a:gd name="connsiteX15" fmla="*/ 646593 w 2412858"/>
              <a:gd name="connsiteY15" fmla="*/ 1116913 h 2466020"/>
              <a:gd name="connsiteX16" fmla="*/ 480893 w 2412858"/>
              <a:gd name="connsiteY16" fmla="*/ 1833302 h 2466020"/>
              <a:gd name="connsiteX17" fmla="*/ 2412858 w 2412858"/>
              <a:gd name="connsiteY17" fmla="*/ 1833302 h 2466020"/>
              <a:gd name="connsiteX18" fmla="*/ 2132826 w 2412858"/>
              <a:gd name="connsiteY18" fmla="*/ 734927 h 2466020"/>
              <a:gd name="connsiteX19" fmla="*/ 2132825 w 2412858"/>
              <a:gd name="connsiteY19" fmla="*/ 734927 h 2466020"/>
              <a:gd name="connsiteX20" fmla="*/ 2132825 w 2412858"/>
              <a:gd name="connsiteY20" fmla="*/ 145273 h 2466020"/>
              <a:gd name="connsiteX21" fmla="*/ 648880 w 2412858"/>
              <a:gd name="connsiteY21" fmla="*/ 145273 h 2466020"/>
              <a:gd name="connsiteX22" fmla="*/ 648880 w 2412858"/>
              <a:gd name="connsiteY22" fmla="*/ 175430 h 2466020"/>
              <a:gd name="connsiteX23" fmla="*/ 2100273 w 2412858"/>
              <a:gd name="connsiteY23" fmla="*/ 175430 h 2466020"/>
              <a:gd name="connsiteX24" fmla="*/ 2100273 w 2412858"/>
              <a:gd name="connsiteY24" fmla="*/ 734927 h 2466020"/>
              <a:gd name="connsiteX25" fmla="*/ 2100274 w 2412858"/>
              <a:gd name="connsiteY25" fmla="*/ 734927 h 2466020"/>
              <a:gd name="connsiteX26" fmla="*/ 2100274 w 2412858"/>
              <a:gd name="connsiteY26" fmla="*/ 1041054 h 2466020"/>
              <a:gd name="connsiteX27" fmla="*/ 648881 w 2412858"/>
              <a:gd name="connsiteY27" fmla="*/ 1041054 h 2466020"/>
              <a:gd name="connsiteX28" fmla="*/ 648881 w 2412858"/>
              <a:gd name="connsiteY28" fmla="*/ 1071212 h 2466020"/>
              <a:gd name="connsiteX29" fmla="*/ 2132826 w 2412858"/>
              <a:gd name="connsiteY29" fmla="*/ 1071212 h 2466020"/>
              <a:gd name="connsiteX30" fmla="*/ 2132826 w 2412858"/>
              <a:gd name="connsiteY30" fmla="*/ 734927 h 246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12858" h="2466020">
                <a:moveTo>
                  <a:pt x="2412858" y="1833302"/>
                </a:moveTo>
                <a:lnTo>
                  <a:pt x="2412858" y="1851764"/>
                </a:lnTo>
                <a:lnTo>
                  <a:pt x="480891" y="1851764"/>
                </a:lnTo>
                <a:lnTo>
                  <a:pt x="480891" y="1916173"/>
                </a:lnTo>
                <a:lnTo>
                  <a:pt x="2409504" y="1916173"/>
                </a:lnTo>
                <a:lnTo>
                  <a:pt x="1932530" y="2466020"/>
                </a:lnTo>
                <a:lnTo>
                  <a:pt x="0" y="2466020"/>
                </a:lnTo>
                <a:lnTo>
                  <a:pt x="0" y="748017"/>
                </a:lnTo>
                <a:lnTo>
                  <a:pt x="648880" y="0"/>
                </a:lnTo>
                <a:lnTo>
                  <a:pt x="648880" y="100866"/>
                </a:lnTo>
                <a:lnTo>
                  <a:pt x="2183996" y="100866"/>
                </a:lnTo>
                <a:cubicBezTo>
                  <a:pt x="2183996" y="312220"/>
                  <a:pt x="2183996" y="523573"/>
                  <a:pt x="2183996" y="734927"/>
                </a:cubicBezTo>
                <a:lnTo>
                  <a:pt x="2183996" y="1115618"/>
                </a:lnTo>
                <a:lnTo>
                  <a:pt x="648881" y="1115618"/>
                </a:lnTo>
                <a:lnTo>
                  <a:pt x="648881" y="1116913"/>
                </a:lnTo>
                <a:lnTo>
                  <a:pt x="646593" y="1116913"/>
                </a:lnTo>
                <a:lnTo>
                  <a:pt x="480893" y="1833302"/>
                </a:lnTo>
                <a:lnTo>
                  <a:pt x="2412858" y="1833302"/>
                </a:lnTo>
                <a:close/>
                <a:moveTo>
                  <a:pt x="2132826" y="734927"/>
                </a:moveTo>
                <a:lnTo>
                  <a:pt x="2132825" y="734927"/>
                </a:lnTo>
                <a:lnTo>
                  <a:pt x="2132825" y="145273"/>
                </a:lnTo>
                <a:lnTo>
                  <a:pt x="648880" y="145273"/>
                </a:lnTo>
                <a:lnTo>
                  <a:pt x="648880" y="175430"/>
                </a:lnTo>
                <a:lnTo>
                  <a:pt x="2100273" y="175430"/>
                </a:lnTo>
                <a:lnTo>
                  <a:pt x="2100273" y="734927"/>
                </a:lnTo>
                <a:lnTo>
                  <a:pt x="2100274" y="734927"/>
                </a:lnTo>
                <a:lnTo>
                  <a:pt x="2100274" y="1041054"/>
                </a:lnTo>
                <a:lnTo>
                  <a:pt x="648881" y="1041054"/>
                </a:lnTo>
                <a:lnTo>
                  <a:pt x="648881" y="1071212"/>
                </a:lnTo>
                <a:lnTo>
                  <a:pt x="2132826" y="1071212"/>
                </a:lnTo>
                <a:lnTo>
                  <a:pt x="2132826" y="73492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8" name="TextBox 47"/>
          <p:cNvSpPr txBox="1"/>
          <p:nvPr/>
        </p:nvSpPr>
        <p:spPr>
          <a:xfrm>
            <a:off x="4004777"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Positive</a:t>
            </a:r>
            <a:endParaRPr lang="en-US" sz="1600" i="1" dirty="0">
              <a:solidFill>
                <a:schemeClr val="tx1">
                  <a:lumMod val="65000"/>
                  <a:lumOff val="35000"/>
                </a:schemeClr>
              </a:solidFill>
            </a:endParaRPr>
          </a:p>
        </p:txBody>
      </p:sp>
      <p:sp>
        <p:nvSpPr>
          <p:cNvPr id="49" name="TextBox 48"/>
          <p:cNvSpPr txBox="1"/>
          <p:nvPr/>
        </p:nvSpPr>
        <p:spPr>
          <a:xfrm>
            <a:off x="6183483"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Negative</a:t>
            </a:r>
            <a:endParaRPr lang="en-US" sz="1600" i="1" dirty="0">
              <a:solidFill>
                <a:schemeClr val="tx1">
                  <a:lumMod val="65000"/>
                  <a:lumOff val="35000"/>
                </a:schemeClr>
              </a:solidFill>
            </a:endParaRPr>
          </a:p>
        </p:txBody>
      </p:sp>
      <p:sp>
        <p:nvSpPr>
          <p:cNvPr id="50" name="TextBox 49"/>
          <p:cNvSpPr txBox="1"/>
          <p:nvPr/>
        </p:nvSpPr>
        <p:spPr>
          <a:xfrm rot="16200000">
            <a:off x="7550721" y="4702778"/>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External</a:t>
            </a:r>
            <a:endParaRPr lang="en-US" sz="1600" i="1" dirty="0">
              <a:solidFill>
                <a:schemeClr val="tx1">
                  <a:lumMod val="65000"/>
                  <a:lumOff val="35000"/>
                </a:schemeClr>
              </a:solidFill>
            </a:endParaRPr>
          </a:p>
        </p:txBody>
      </p:sp>
      <p:sp>
        <p:nvSpPr>
          <p:cNvPr id="51" name="TextBox 50"/>
          <p:cNvSpPr txBox="1"/>
          <p:nvPr/>
        </p:nvSpPr>
        <p:spPr>
          <a:xfrm rot="16200000">
            <a:off x="7551148" y="2523115"/>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Internal</a:t>
            </a:r>
            <a:endParaRPr lang="en-US" sz="1600" i="1" dirty="0">
              <a:solidFill>
                <a:schemeClr val="tx1">
                  <a:lumMod val="65000"/>
                  <a:lumOff val="35000"/>
                </a:schemeClr>
              </a:solidFill>
            </a:endParaRPr>
          </a:p>
        </p:txBody>
      </p:sp>
      <p:sp>
        <p:nvSpPr>
          <p:cNvPr id="52" name="Rectangle 51"/>
          <p:cNvSpPr/>
          <p:nvPr/>
        </p:nvSpPr>
        <p:spPr>
          <a:xfrm>
            <a:off x="4003393" y="2536741"/>
            <a:ext cx="2003919" cy="461665"/>
          </a:xfrm>
          <a:prstGeom prst="rect">
            <a:avLst/>
          </a:prstGeom>
        </p:spPr>
        <p:txBody>
          <a:bodyPr wrap="square" anchor="ctr">
            <a:spAutoFit/>
          </a:bodyPr>
          <a:lstStyle/>
          <a:p>
            <a:pPr algn="ctr"/>
            <a:r>
              <a:rPr lang="en-US" sz="2400" b="1" dirty="0" smtClean="0">
                <a:solidFill>
                  <a:prstClr val="white"/>
                </a:solidFill>
                <a:effectLst>
                  <a:outerShdw blurRad="38100" dist="38100" dir="2700000" algn="tl">
                    <a:srgbClr val="000000">
                      <a:alpha val="43137"/>
                    </a:srgbClr>
                  </a:outerShdw>
                </a:effectLst>
              </a:rPr>
              <a:t>Strengths</a:t>
            </a:r>
            <a:endParaRPr lang="en-US" sz="1600" dirty="0">
              <a:effectLst>
                <a:outerShdw blurRad="38100" dist="38100" dir="2700000" algn="tl">
                  <a:srgbClr val="000000">
                    <a:alpha val="43137"/>
                  </a:srgbClr>
                </a:outerShdw>
              </a:effectLst>
            </a:endParaRPr>
          </a:p>
        </p:txBody>
      </p:sp>
      <p:sp>
        <p:nvSpPr>
          <p:cNvPr id="53" name="Rectangle 52"/>
          <p:cNvSpPr/>
          <p:nvPr/>
        </p:nvSpPr>
        <p:spPr>
          <a:xfrm>
            <a:off x="6183482" y="2536742"/>
            <a:ext cx="2002535"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Weaknesses</a:t>
            </a:r>
            <a:endParaRPr lang="en-US" sz="2400" b="1" dirty="0">
              <a:solidFill>
                <a:prstClr val="white"/>
              </a:solidFill>
              <a:effectLst>
                <a:outerShdw blurRad="38100" dist="38100" dir="2700000" algn="tl">
                  <a:srgbClr val="000000">
                    <a:alpha val="43137"/>
                  </a:srgbClr>
                </a:outerShdw>
              </a:effectLst>
            </a:endParaRPr>
          </a:p>
        </p:txBody>
      </p:sp>
      <p:sp>
        <p:nvSpPr>
          <p:cNvPr id="54" name="Rectangle 53"/>
          <p:cNvSpPr/>
          <p:nvPr/>
        </p:nvSpPr>
        <p:spPr>
          <a:xfrm>
            <a:off x="4004775" y="4717180"/>
            <a:ext cx="2002537"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Opportunities</a:t>
            </a:r>
            <a:endParaRPr lang="en-US" sz="2400" b="1" dirty="0">
              <a:solidFill>
                <a:prstClr val="white"/>
              </a:solidFill>
              <a:effectLst>
                <a:outerShdw blurRad="38100" dist="38100" dir="2700000" algn="tl">
                  <a:srgbClr val="000000">
                    <a:alpha val="43137"/>
                  </a:srgbClr>
                </a:outerShdw>
              </a:effectLst>
            </a:endParaRPr>
          </a:p>
        </p:txBody>
      </p:sp>
      <p:sp>
        <p:nvSpPr>
          <p:cNvPr id="55" name="Rectangle 54"/>
          <p:cNvSpPr/>
          <p:nvPr/>
        </p:nvSpPr>
        <p:spPr>
          <a:xfrm>
            <a:off x="6183482" y="4717179"/>
            <a:ext cx="2002535"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Threats</a:t>
            </a:r>
            <a:endParaRPr lang="en-US" sz="2400" b="1" dirty="0">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324643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Analysis Matrix</a:t>
            </a:r>
          </a:p>
        </p:txBody>
      </p:sp>
      <p:sp>
        <p:nvSpPr>
          <p:cNvPr id="5" name="Title 4"/>
          <p:cNvSpPr>
            <a:spLocks noGrp="1"/>
          </p:cNvSpPr>
          <p:nvPr>
            <p:ph type="title"/>
          </p:nvPr>
        </p:nvSpPr>
        <p:spPr/>
        <p:txBody>
          <a:bodyPr/>
          <a:lstStyle/>
          <a:p>
            <a:r>
              <a:rPr lang="en-US" dirty="0"/>
              <a:t>SWOT / TOWS Analysis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45</a:t>
            </a:fld>
            <a:endParaRPr lang="en-US"/>
          </a:p>
        </p:txBody>
      </p:sp>
      <p:sp>
        <p:nvSpPr>
          <p:cNvPr id="3" name="Rectangle 2"/>
          <p:cNvSpPr/>
          <p:nvPr/>
        </p:nvSpPr>
        <p:spPr>
          <a:xfrm>
            <a:off x="6600056" y="1398780"/>
            <a:ext cx="4965328" cy="446044"/>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smtClean="0"/>
              <a:t>Insert any title here</a:t>
            </a:r>
            <a:endParaRPr lang="en-US" sz="2000" b="1" dirty="0"/>
          </a:p>
        </p:txBody>
      </p:sp>
      <p:sp>
        <p:nvSpPr>
          <p:cNvPr id="15" name="Rectangle 14"/>
          <p:cNvSpPr/>
          <p:nvPr/>
        </p:nvSpPr>
        <p:spPr>
          <a:xfrm>
            <a:off x="6600056" y="3579218"/>
            <a:ext cx="4965328" cy="446044"/>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dirty="0">
                <a:solidFill>
                  <a:prstClr val="white"/>
                </a:solidFill>
              </a:rPr>
              <a:t>Insert any title here</a:t>
            </a:r>
          </a:p>
        </p:txBody>
      </p:sp>
      <p:sp>
        <p:nvSpPr>
          <p:cNvPr id="16" name="Rectangle 15"/>
          <p:cNvSpPr/>
          <p:nvPr/>
        </p:nvSpPr>
        <p:spPr>
          <a:xfrm>
            <a:off x="6600056" y="1844823"/>
            <a:ext cx="4965328" cy="15564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37160" rtlCol="0" anchor="t"/>
          <a:lstStyle/>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smtClean="0">
              <a:solidFill>
                <a:schemeClr val="tx1">
                  <a:lumMod val="50000"/>
                  <a:lumOff val="50000"/>
                </a:schemeClr>
              </a:solidFill>
            </a:endParaRPr>
          </a:p>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smtClean="0">
              <a:solidFill>
                <a:schemeClr val="tx1">
                  <a:lumMod val="50000"/>
                  <a:lumOff val="50000"/>
                </a:schemeClr>
              </a:solidFill>
            </a:endParaRPr>
          </a:p>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a:solidFill>
                <a:schemeClr val="tx1">
                  <a:lumMod val="50000"/>
                  <a:lumOff val="50000"/>
                </a:schemeClr>
              </a:solidFill>
            </a:endParaRPr>
          </a:p>
        </p:txBody>
      </p:sp>
      <p:sp>
        <p:nvSpPr>
          <p:cNvPr id="18" name="Rectangle 17"/>
          <p:cNvSpPr/>
          <p:nvPr/>
        </p:nvSpPr>
        <p:spPr>
          <a:xfrm>
            <a:off x="6600056" y="4025262"/>
            <a:ext cx="4965328" cy="15564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37160" rtlCol="0" anchor="t"/>
          <a:lstStyle/>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smtClean="0">
              <a:solidFill>
                <a:schemeClr val="tx1">
                  <a:lumMod val="50000"/>
                  <a:lumOff val="50000"/>
                </a:schemeClr>
              </a:solidFill>
            </a:endParaRPr>
          </a:p>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smtClean="0">
              <a:solidFill>
                <a:schemeClr val="tx1">
                  <a:lumMod val="50000"/>
                  <a:lumOff val="50000"/>
                </a:schemeClr>
              </a:solidFill>
            </a:endParaRPr>
          </a:p>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a:solidFill>
                <a:schemeClr val="tx1">
                  <a:lumMod val="50000"/>
                  <a:lumOff val="50000"/>
                </a:schemeClr>
              </a:solidFill>
            </a:endParaRPr>
          </a:p>
        </p:txBody>
      </p:sp>
      <p:grpSp>
        <p:nvGrpSpPr>
          <p:cNvPr id="37" name="Group 36"/>
          <p:cNvGrpSpPr/>
          <p:nvPr/>
        </p:nvGrpSpPr>
        <p:grpSpPr>
          <a:xfrm>
            <a:off x="1270259" y="1398780"/>
            <a:ext cx="4786949" cy="4805832"/>
            <a:chOff x="4003393" y="1760976"/>
            <a:chExt cx="4786949" cy="4805832"/>
          </a:xfrm>
        </p:grpSpPr>
        <p:sp>
          <p:nvSpPr>
            <p:cNvPr id="38" name="Rectangle 37"/>
            <p:cNvSpPr/>
            <p:nvPr/>
          </p:nvSpPr>
          <p:spPr>
            <a:xfrm>
              <a:off x="4004777" y="1766306"/>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1">
                    <a:lumMod val="50000"/>
                  </a:schemeClr>
                </a:solidFill>
              </a:endParaRPr>
            </a:p>
          </p:txBody>
        </p:sp>
        <p:sp>
          <p:nvSpPr>
            <p:cNvPr id="39" name="Rectangle 38"/>
            <p:cNvSpPr/>
            <p:nvPr/>
          </p:nvSpPr>
          <p:spPr>
            <a:xfrm>
              <a:off x="6183483" y="3946744"/>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0C584A"/>
                </a:solidFill>
              </a:endParaRPr>
            </a:p>
          </p:txBody>
        </p:sp>
        <p:sp>
          <p:nvSpPr>
            <p:cNvPr id="40" name="Rectangle 39"/>
            <p:cNvSpPr/>
            <p:nvPr/>
          </p:nvSpPr>
          <p:spPr>
            <a:xfrm>
              <a:off x="6183483" y="1766306"/>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800000"/>
                </a:solidFill>
              </a:endParaRPr>
            </a:p>
          </p:txBody>
        </p:sp>
        <p:sp>
          <p:nvSpPr>
            <p:cNvPr id="41" name="Rectangle 40"/>
            <p:cNvSpPr/>
            <p:nvPr/>
          </p:nvSpPr>
          <p:spPr>
            <a:xfrm>
              <a:off x="4004777" y="3946744"/>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2">
                    <a:lumMod val="50000"/>
                  </a:schemeClr>
                </a:solidFill>
              </a:endParaRPr>
            </a:p>
          </p:txBody>
        </p:sp>
        <p:sp>
          <p:nvSpPr>
            <p:cNvPr id="46" name="TextBox 45"/>
            <p:cNvSpPr txBox="1"/>
            <p:nvPr/>
          </p:nvSpPr>
          <p:spPr>
            <a:xfrm>
              <a:off x="4004777"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Positive</a:t>
              </a:r>
              <a:endParaRPr lang="en-US" sz="1600" i="1" dirty="0">
                <a:solidFill>
                  <a:schemeClr val="tx1">
                    <a:lumMod val="65000"/>
                    <a:lumOff val="35000"/>
                  </a:schemeClr>
                </a:solidFill>
              </a:endParaRPr>
            </a:p>
          </p:txBody>
        </p:sp>
        <p:sp>
          <p:nvSpPr>
            <p:cNvPr id="47" name="TextBox 46"/>
            <p:cNvSpPr txBox="1"/>
            <p:nvPr/>
          </p:nvSpPr>
          <p:spPr>
            <a:xfrm>
              <a:off x="6183483"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Negative</a:t>
              </a:r>
              <a:endParaRPr lang="en-US" sz="1600" i="1" dirty="0">
                <a:solidFill>
                  <a:schemeClr val="tx1">
                    <a:lumMod val="65000"/>
                    <a:lumOff val="35000"/>
                  </a:schemeClr>
                </a:solidFill>
              </a:endParaRPr>
            </a:p>
          </p:txBody>
        </p:sp>
        <p:sp>
          <p:nvSpPr>
            <p:cNvPr id="48" name="TextBox 47"/>
            <p:cNvSpPr txBox="1"/>
            <p:nvPr/>
          </p:nvSpPr>
          <p:spPr>
            <a:xfrm rot="16200000">
              <a:off x="7550721" y="4702778"/>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External</a:t>
              </a:r>
              <a:endParaRPr lang="en-US" sz="1600" i="1" dirty="0">
                <a:solidFill>
                  <a:schemeClr val="tx1">
                    <a:lumMod val="65000"/>
                    <a:lumOff val="35000"/>
                  </a:schemeClr>
                </a:solidFill>
              </a:endParaRPr>
            </a:p>
          </p:txBody>
        </p:sp>
        <p:sp>
          <p:nvSpPr>
            <p:cNvPr id="49" name="TextBox 48"/>
            <p:cNvSpPr txBox="1"/>
            <p:nvPr/>
          </p:nvSpPr>
          <p:spPr>
            <a:xfrm rot="16200000">
              <a:off x="7551148" y="2523115"/>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Internal</a:t>
              </a:r>
              <a:endParaRPr lang="en-US" sz="1600" i="1" dirty="0">
                <a:solidFill>
                  <a:schemeClr val="tx1">
                    <a:lumMod val="65000"/>
                    <a:lumOff val="35000"/>
                  </a:schemeClr>
                </a:solidFill>
              </a:endParaRPr>
            </a:p>
          </p:txBody>
        </p:sp>
        <p:sp>
          <p:nvSpPr>
            <p:cNvPr id="50" name="Rectangle 49"/>
            <p:cNvSpPr/>
            <p:nvPr/>
          </p:nvSpPr>
          <p:spPr>
            <a:xfrm>
              <a:off x="4003393" y="2536741"/>
              <a:ext cx="2003919" cy="461665"/>
            </a:xfrm>
            <a:prstGeom prst="rect">
              <a:avLst/>
            </a:prstGeom>
          </p:spPr>
          <p:txBody>
            <a:bodyPr wrap="square" anchor="ctr">
              <a:spAutoFit/>
            </a:bodyPr>
            <a:lstStyle/>
            <a:p>
              <a:pPr algn="ctr"/>
              <a:r>
                <a:rPr lang="en-US" sz="2400" b="1" dirty="0" smtClean="0">
                  <a:solidFill>
                    <a:prstClr val="white"/>
                  </a:solidFill>
                  <a:effectLst>
                    <a:outerShdw blurRad="38100" dist="38100" dir="2700000" algn="tl">
                      <a:srgbClr val="000000">
                        <a:alpha val="43137"/>
                      </a:srgbClr>
                    </a:outerShdw>
                  </a:effectLst>
                </a:rPr>
                <a:t>Strengths</a:t>
              </a:r>
              <a:endParaRPr lang="en-US" sz="1600" dirty="0">
                <a:effectLst>
                  <a:outerShdw blurRad="38100" dist="38100" dir="2700000" algn="tl">
                    <a:srgbClr val="000000">
                      <a:alpha val="43137"/>
                    </a:srgbClr>
                  </a:outerShdw>
                </a:effectLst>
              </a:endParaRPr>
            </a:p>
          </p:txBody>
        </p:sp>
        <p:sp>
          <p:nvSpPr>
            <p:cNvPr id="51" name="Rectangle 50"/>
            <p:cNvSpPr/>
            <p:nvPr/>
          </p:nvSpPr>
          <p:spPr>
            <a:xfrm>
              <a:off x="6183482" y="2536742"/>
              <a:ext cx="2002535"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Weaknesses</a:t>
              </a:r>
              <a:endParaRPr lang="en-US" sz="2400" b="1" dirty="0">
                <a:solidFill>
                  <a:prstClr val="white"/>
                </a:solidFill>
                <a:effectLst>
                  <a:outerShdw blurRad="38100" dist="38100" dir="2700000" algn="tl">
                    <a:srgbClr val="000000">
                      <a:alpha val="43137"/>
                    </a:srgbClr>
                  </a:outerShdw>
                </a:effectLst>
              </a:endParaRPr>
            </a:p>
          </p:txBody>
        </p:sp>
        <p:sp>
          <p:nvSpPr>
            <p:cNvPr id="52" name="Rectangle 51"/>
            <p:cNvSpPr/>
            <p:nvPr/>
          </p:nvSpPr>
          <p:spPr>
            <a:xfrm>
              <a:off x="4004775" y="4717180"/>
              <a:ext cx="2002537"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Opportunities</a:t>
              </a:r>
              <a:endParaRPr lang="en-US" sz="2400" b="1" dirty="0">
                <a:solidFill>
                  <a:prstClr val="white"/>
                </a:solidFill>
                <a:effectLst>
                  <a:outerShdw blurRad="38100" dist="38100" dir="2700000" algn="tl">
                    <a:srgbClr val="000000">
                      <a:alpha val="43137"/>
                    </a:srgbClr>
                  </a:outerShdw>
                </a:effectLst>
              </a:endParaRPr>
            </a:p>
          </p:txBody>
        </p:sp>
        <p:sp>
          <p:nvSpPr>
            <p:cNvPr id="53" name="Rectangle 52"/>
            <p:cNvSpPr/>
            <p:nvPr/>
          </p:nvSpPr>
          <p:spPr>
            <a:xfrm>
              <a:off x="6183482" y="4717179"/>
              <a:ext cx="2002535"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Threats</a:t>
              </a:r>
              <a:endParaRPr lang="en-US" sz="2400" b="1" dirty="0">
                <a:solidFill>
                  <a:prstClr val="white"/>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36295186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Analysis Matrix</a:t>
            </a:r>
          </a:p>
        </p:txBody>
      </p:sp>
      <p:sp>
        <p:nvSpPr>
          <p:cNvPr id="5" name="Title 4"/>
          <p:cNvSpPr>
            <a:spLocks noGrp="1"/>
          </p:cNvSpPr>
          <p:nvPr>
            <p:ph type="title"/>
          </p:nvPr>
        </p:nvSpPr>
        <p:spPr/>
        <p:txBody>
          <a:bodyPr/>
          <a:lstStyle/>
          <a:p>
            <a:r>
              <a:rPr lang="en-US" dirty="0"/>
              <a:t>SWOT / TOWS Analysis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46</a:t>
            </a:fld>
            <a:endParaRPr lang="en-US"/>
          </a:p>
        </p:txBody>
      </p:sp>
      <p:grpSp>
        <p:nvGrpSpPr>
          <p:cNvPr id="37" name="Group 36"/>
          <p:cNvGrpSpPr/>
          <p:nvPr/>
        </p:nvGrpSpPr>
        <p:grpSpPr>
          <a:xfrm>
            <a:off x="1270259" y="1398780"/>
            <a:ext cx="4786949" cy="4805832"/>
            <a:chOff x="4003393" y="1760976"/>
            <a:chExt cx="4786949" cy="4805832"/>
          </a:xfrm>
        </p:grpSpPr>
        <p:sp>
          <p:nvSpPr>
            <p:cNvPr id="38" name="Rectangle 37"/>
            <p:cNvSpPr/>
            <p:nvPr/>
          </p:nvSpPr>
          <p:spPr>
            <a:xfrm>
              <a:off x="4004777" y="1766306"/>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1">
                    <a:lumMod val="50000"/>
                  </a:schemeClr>
                </a:solidFill>
              </a:endParaRPr>
            </a:p>
          </p:txBody>
        </p:sp>
        <p:sp>
          <p:nvSpPr>
            <p:cNvPr id="39" name="Rectangle 38"/>
            <p:cNvSpPr/>
            <p:nvPr/>
          </p:nvSpPr>
          <p:spPr>
            <a:xfrm>
              <a:off x="6183483" y="3946744"/>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0C584A"/>
                </a:solidFill>
              </a:endParaRPr>
            </a:p>
          </p:txBody>
        </p:sp>
        <p:sp>
          <p:nvSpPr>
            <p:cNvPr id="40" name="Rectangle 39"/>
            <p:cNvSpPr/>
            <p:nvPr/>
          </p:nvSpPr>
          <p:spPr>
            <a:xfrm>
              <a:off x="6183483" y="1766306"/>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800000"/>
                </a:solidFill>
              </a:endParaRPr>
            </a:p>
          </p:txBody>
        </p:sp>
        <p:sp>
          <p:nvSpPr>
            <p:cNvPr id="41" name="Rectangle 40"/>
            <p:cNvSpPr/>
            <p:nvPr/>
          </p:nvSpPr>
          <p:spPr>
            <a:xfrm>
              <a:off x="4004777" y="3946744"/>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2">
                    <a:lumMod val="50000"/>
                  </a:schemeClr>
                </a:solidFill>
              </a:endParaRPr>
            </a:p>
          </p:txBody>
        </p:sp>
        <p:sp>
          <p:nvSpPr>
            <p:cNvPr id="46" name="TextBox 45"/>
            <p:cNvSpPr txBox="1"/>
            <p:nvPr/>
          </p:nvSpPr>
          <p:spPr>
            <a:xfrm>
              <a:off x="4004777"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Positive</a:t>
              </a:r>
              <a:endParaRPr lang="en-US" sz="1600" i="1" dirty="0">
                <a:solidFill>
                  <a:schemeClr val="tx1">
                    <a:lumMod val="65000"/>
                    <a:lumOff val="35000"/>
                  </a:schemeClr>
                </a:solidFill>
              </a:endParaRPr>
            </a:p>
          </p:txBody>
        </p:sp>
        <p:sp>
          <p:nvSpPr>
            <p:cNvPr id="47" name="TextBox 46"/>
            <p:cNvSpPr txBox="1"/>
            <p:nvPr/>
          </p:nvSpPr>
          <p:spPr>
            <a:xfrm>
              <a:off x="6183483"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Negative</a:t>
              </a:r>
              <a:endParaRPr lang="en-US" sz="1600" i="1" dirty="0">
                <a:solidFill>
                  <a:schemeClr val="tx1">
                    <a:lumMod val="65000"/>
                    <a:lumOff val="35000"/>
                  </a:schemeClr>
                </a:solidFill>
              </a:endParaRPr>
            </a:p>
          </p:txBody>
        </p:sp>
        <p:sp>
          <p:nvSpPr>
            <p:cNvPr id="48" name="TextBox 47"/>
            <p:cNvSpPr txBox="1"/>
            <p:nvPr/>
          </p:nvSpPr>
          <p:spPr>
            <a:xfrm rot="16200000">
              <a:off x="7550721" y="4702778"/>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External</a:t>
              </a:r>
              <a:endParaRPr lang="en-US" sz="1600" i="1" dirty="0">
                <a:solidFill>
                  <a:schemeClr val="tx1">
                    <a:lumMod val="65000"/>
                    <a:lumOff val="35000"/>
                  </a:schemeClr>
                </a:solidFill>
              </a:endParaRPr>
            </a:p>
          </p:txBody>
        </p:sp>
        <p:sp>
          <p:nvSpPr>
            <p:cNvPr id="49" name="TextBox 48"/>
            <p:cNvSpPr txBox="1"/>
            <p:nvPr/>
          </p:nvSpPr>
          <p:spPr>
            <a:xfrm rot="16200000">
              <a:off x="7551148" y="2523115"/>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Internal</a:t>
              </a:r>
              <a:endParaRPr lang="en-US" sz="1600" i="1" dirty="0">
                <a:solidFill>
                  <a:schemeClr val="tx1">
                    <a:lumMod val="65000"/>
                    <a:lumOff val="35000"/>
                  </a:schemeClr>
                </a:solidFill>
              </a:endParaRPr>
            </a:p>
          </p:txBody>
        </p:sp>
        <p:sp>
          <p:nvSpPr>
            <p:cNvPr id="50" name="Rectangle 49"/>
            <p:cNvSpPr/>
            <p:nvPr/>
          </p:nvSpPr>
          <p:spPr>
            <a:xfrm>
              <a:off x="4003393" y="2536741"/>
              <a:ext cx="2003919" cy="461665"/>
            </a:xfrm>
            <a:prstGeom prst="rect">
              <a:avLst/>
            </a:prstGeom>
          </p:spPr>
          <p:txBody>
            <a:bodyPr wrap="square" anchor="ctr">
              <a:spAutoFit/>
            </a:bodyPr>
            <a:lstStyle/>
            <a:p>
              <a:pPr algn="ctr"/>
              <a:r>
                <a:rPr lang="en-US" sz="2400" b="1" dirty="0" smtClean="0">
                  <a:solidFill>
                    <a:prstClr val="white"/>
                  </a:solidFill>
                  <a:effectLst>
                    <a:outerShdw blurRad="38100" dist="38100" dir="2700000" algn="tl">
                      <a:srgbClr val="000000">
                        <a:alpha val="43137"/>
                      </a:srgbClr>
                    </a:outerShdw>
                  </a:effectLst>
                </a:rPr>
                <a:t>Strengths</a:t>
              </a:r>
              <a:endParaRPr lang="en-US" sz="1600" dirty="0">
                <a:effectLst>
                  <a:outerShdw blurRad="38100" dist="38100" dir="2700000" algn="tl">
                    <a:srgbClr val="000000">
                      <a:alpha val="43137"/>
                    </a:srgbClr>
                  </a:outerShdw>
                </a:effectLst>
              </a:endParaRPr>
            </a:p>
          </p:txBody>
        </p:sp>
        <p:sp>
          <p:nvSpPr>
            <p:cNvPr id="51" name="Rectangle 50"/>
            <p:cNvSpPr/>
            <p:nvPr/>
          </p:nvSpPr>
          <p:spPr>
            <a:xfrm>
              <a:off x="6183482" y="2536742"/>
              <a:ext cx="2002535"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Weaknesses</a:t>
              </a:r>
              <a:endParaRPr lang="en-US" sz="2400" b="1" dirty="0">
                <a:solidFill>
                  <a:prstClr val="white"/>
                </a:solidFill>
                <a:effectLst>
                  <a:outerShdw blurRad="38100" dist="38100" dir="2700000" algn="tl">
                    <a:srgbClr val="000000">
                      <a:alpha val="43137"/>
                    </a:srgbClr>
                  </a:outerShdw>
                </a:effectLst>
              </a:endParaRPr>
            </a:p>
          </p:txBody>
        </p:sp>
        <p:sp>
          <p:nvSpPr>
            <p:cNvPr id="52" name="Rectangle 51"/>
            <p:cNvSpPr/>
            <p:nvPr/>
          </p:nvSpPr>
          <p:spPr>
            <a:xfrm>
              <a:off x="4004775" y="4717180"/>
              <a:ext cx="2002537"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Opportunities</a:t>
              </a:r>
              <a:endParaRPr lang="en-US" sz="2400" b="1" dirty="0">
                <a:solidFill>
                  <a:prstClr val="white"/>
                </a:solidFill>
                <a:effectLst>
                  <a:outerShdw blurRad="38100" dist="38100" dir="2700000" algn="tl">
                    <a:srgbClr val="000000">
                      <a:alpha val="43137"/>
                    </a:srgbClr>
                  </a:outerShdw>
                </a:effectLst>
              </a:endParaRPr>
            </a:p>
          </p:txBody>
        </p:sp>
        <p:sp>
          <p:nvSpPr>
            <p:cNvPr id="53" name="Rectangle 52"/>
            <p:cNvSpPr/>
            <p:nvPr/>
          </p:nvSpPr>
          <p:spPr>
            <a:xfrm>
              <a:off x="6183482" y="4717179"/>
              <a:ext cx="2002535"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Threats</a:t>
              </a:r>
              <a:endParaRPr lang="en-US" sz="2400" b="1" dirty="0">
                <a:solidFill>
                  <a:prstClr val="white"/>
                </a:solidFill>
                <a:effectLst>
                  <a:outerShdw blurRad="38100" dist="38100" dir="2700000" algn="tl">
                    <a:srgbClr val="000000">
                      <a:alpha val="43137"/>
                    </a:srgbClr>
                  </a:outerShdw>
                </a:effectLst>
              </a:endParaRPr>
            </a:p>
          </p:txBody>
        </p:sp>
      </p:grpSp>
      <p:sp>
        <p:nvSpPr>
          <p:cNvPr id="22" name="Rectangle 21"/>
          <p:cNvSpPr/>
          <p:nvPr/>
        </p:nvSpPr>
        <p:spPr>
          <a:xfrm>
            <a:off x="6959600" y="1526332"/>
            <a:ext cx="4800600" cy="4985980"/>
          </a:xfrm>
          <a:prstGeom prst="rect">
            <a:avLst/>
          </a:prstGeom>
        </p:spPr>
        <p:txBody>
          <a:bodyPr wrap="square">
            <a:spAutoFit/>
          </a:bodyPr>
          <a:lstStyle/>
          <a:p>
            <a:pPr marL="342900" indent="-342900">
              <a:spcBef>
                <a:spcPts val="1800"/>
              </a:spcBef>
              <a:buFont typeface="Wingdings" panose="05000000000000000000" pitchFamily="2" charset="2"/>
              <a:buChar char="§"/>
            </a:pPr>
            <a:r>
              <a:rPr lang="en-US" sz="2400" dirty="0"/>
              <a:t>Lorem ipsum dolor sit </a:t>
            </a:r>
            <a:r>
              <a:rPr lang="en-US" sz="2400" dirty="0" err="1"/>
              <a:t>amet</a:t>
            </a:r>
            <a:r>
              <a:rPr lang="en-US" sz="2400" dirty="0"/>
              <a:t>, has </a:t>
            </a:r>
            <a:r>
              <a:rPr lang="en-US" sz="2400" dirty="0" err="1"/>
              <a:t>meis</a:t>
            </a:r>
            <a:r>
              <a:rPr lang="en-US" sz="2400" dirty="0"/>
              <a:t> dicta </a:t>
            </a:r>
            <a:r>
              <a:rPr lang="en-US" sz="2400" dirty="0" err="1"/>
              <a:t>eloquentiam</a:t>
            </a:r>
            <a:r>
              <a:rPr lang="en-US" sz="2400" dirty="0"/>
              <a:t> at. </a:t>
            </a:r>
            <a:r>
              <a:rPr lang="en-US" sz="2400" dirty="0" err="1"/>
              <a:t>Eius</a:t>
            </a:r>
            <a:r>
              <a:rPr lang="en-US" sz="2400" dirty="0"/>
              <a:t> </a:t>
            </a:r>
            <a:r>
              <a:rPr lang="en-US" sz="2400" dirty="0" err="1"/>
              <a:t>forensibus</a:t>
            </a:r>
            <a:r>
              <a:rPr lang="en-US" sz="2400" dirty="0"/>
              <a:t> </a:t>
            </a:r>
            <a:r>
              <a:rPr lang="en-US" sz="2400" dirty="0" err="1"/>
              <a:t>usu</a:t>
            </a:r>
            <a:r>
              <a:rPr lang="en-US" sz="2400" dirty="0"/>
              <a:t> cu impetus </a:t>
            </a:r>
            <a:r>
              <a:rPr lang="en-US" sz="2400" dirty="0" err="1"/>
              <a:t>tamquam</a:t>
            </a:r>
            <a:r>
              <a:rPr lang="en-US" sz="2400" dirty="0"/>
              <a:t> </a:t>
            </a:r>
            <a:r>
              <a:rPr lang="en-US" sz="2400" dirty="0" err="1"/>
              <a:t>te</a:t>
            </a:r>
            <a:r>
              <a:rPr lang="en-US" sz="2400" dirty="0"/>
              <a:t> cum, </a:t>
            </a:r>
            <a:r>
              <a:rPr lang="en-US" sz="2400" dirty="0" err="1"/>
              <a:t>eu</a:t>
            </a:r>
            <a:r>
              <a:rPr lang="en-US" sz="2400" dirty="0"/>
              <a:t> </a:t>
            </a:r>
            <a:r>
              <a:rPr lang="en-US" sz="2400" dirty="0" err="1"/>
              <a:t>eam</a:t>
            </a:r>
            <a:endParaRPr lang="en-US" sz="2400" dirty="0"/>
          </a:p>
          <a:p>
            <a:pPr marL="342900" indent="-342900">
              <a:spcBef>
                <a:spcPts val="1800"/>
              </a:spcBef>
              <a:buFont typeface="Wingdings" panose="05000000000000000000" pitchFamily="2" charset="2"/>
              <a:buChar char="§"/>
            </a:pPr>
            <a:r>
              <a:rPr lang="en-US" sz="2400" dirty="0"/>
              <a:t>Lorem ipsum dolor sit </a:t>
            </a:r>
            <a:r>
              <a:rPr lang="en-US" sz="2400" dirty="0" err="1"/>
              <a:t>amet</a:t>
            </a:r>
            <a:r>
              <a:rPr lang="en-US" sz="2400" dirty="0"/>
              <a:t>, has </a:t>
            </a:r>
            <a:r>
              <a:rPr lang="en-US" sz="2400" dirty="0" err="1"/>
              <a:t>meis</a:t>
            </a:r>
            <a:r>
              <a:rPr lang="en-US" sz="2400" dirty="0"/>
              <a:t> dicta </a:t>
            </a:r>
            <a:r>
              <a:rPr lang="en-US" sz="2400" dirty="0" err="1"/>
              <a:t>eloquentiam</a:t>
            </a:r>
            <a:r>
              <a:rPr lang="en-US" sz="2400" dirty="0"/>
              <a:t> at. </a:t>
            </a:r>
            <a:r>
              <a:rPr lang="en-US" sz="2400" dirty="0" err="1"/>
              <a:t>Eius</a:t>
            </a:r>
            <a:r>
              <a:rPr lang="en-US" sz="2400" dirty="0"/>
              <a:t> </a:t>
            </a:r>
            <a:r>
              <a:rPr lang="en-US" sz="2400" dirty="0" err="1"/>
              <a:t>forensibus</a:t>
            </a:r>
            <a:r>
              <a:rPr lang="en-US" sz="2400" dirty="0"/>
              <a:t> </a:t>
            </a:r>
            <a:r>
              <a:rPr lang="en-US" sz="2400" dirty="0" err="1"/>
              <a:t>usu</a:t>
            </a:r>
            <a:r>
              <a:rPr lang="en-US" sz="2400" dirty="0"/>
              <a:t> cu impetus </a:t>
            </a:r>
            <a:r>
              <a:rPr lang="en-US" sz="2400" dirty="0" err="1"/>
              <a:t>tamquam</a:t>
            </a:r>
            <a:r>
              <a:rPr lang="en-US" sz="2400" dirty="0"/>
              <a:t> </a:t>
            </a:r>
            <a:r>
              <a:rPr lang="en-US" sz="2400" dirty="0" err="1"/>
              <a:t>te</a:t>
            </a:r>
            <a:r>
              <a:rPr lang="en-US" sz="2400" dirty="0"/>
              <a:t> cum, </a:t>
            </a:r>
            <a:r>
              <a:rPr lang="en-US" sz="2400" dirty="0" err="1"/>
              <a:t>eu</a:t>
            </a:r>
            <a:r>
              <a:rPr lang="en-US" sz="2400" dirty="0"/>
              <a:t> </a:t>
            </a:r>
            <a:r>
              <a:rPr lang="en-US" sz="2400" dirty="0" err="1"/>
              <a:t>eam</a:t>
            </a:r>
            <a:endParaRPr lang="en-US" sz="2400" dirty="0"/>
          </a:p>
          <a:p>
            <a:pPr marL="342900" indent="-342900">
              <a:spcBef>
                <a:spcPts val="1800"/>
              </a:spcBef>
              <a:buFont typeface="Wingdings" panose="05000000000000000000" pitchFamily="2" charset="2"/>
              <a:buChar char="§"/>
            </a:pPr>
            <a:r>
              <a:rPr lang="en-US" sz="2400" dirty="0"/>
              <a:t>Lorem ipsum dolor sit </a:t>
            </a:r>
            <a:r>
              <a:rPr lang="en-US" sz="2400" dirty="0" err="1"/>
              <a:t>amet</a:t>
            </a:r>
            <a:r>
              <a:rPr lang="en-US" sz="2400" dirty="0"/>
              <a:t>, has </a:t>
            </a:r>
            <a:r>
              <a:rPr lang="en-US" sz="2400" dirty="0" err="1"/>
              <a:t>meis</a:t>
            </a:r>
            <a:r>
              <a:rPr lang="en-US" sz="2400" dirty="0"/>
              <a:t> dicta </a:t>
            </a:r>
            <a:r>
              <a:rPr lang="en-US" sz="2400" dirty="0" err="1"/>
              <a:t>eloquentiam</a:t>
            </a:r>
            <a:r>
              <a:rPr lang="en-US" sz="2400" dirty="0"/>
              <a:t> at. </a:t>
            </a:r>
            <a:r>
              <a:rPr lang="en-US" sz="2400" dirty="0" err="1"/>
              <a:t>Eius</a:t>
            </a:r>
            <a:r>
              <a:rPr lang="en-US" sz="2400" dirty="0"/>
              <a:t> </a:t>
            </a:r>
            <a:r>
              <a:rPr lang="en-US" sz="2400" dirty="0" err="1"/>
              <a:t>forensibus</a:t>
            </a:r>
            <a:r>
              <a:rPr lang="en-US" sz="2400" dirty="0"/>
              <a:t> </a:t>
            </a:r>
            <a:r>
              <a:rPr lang="en-US" sz="2400" dirty="0" err="1"/>
              <a:t>usu</a:t>
            </a:r>
            <a:r>
              <a:rPr lang="en-US" sz="2400" dirty="0"/>
              <a:t> cu impetus </a:t>
            </a:r>
            <a:r>
              <a:rPr lang="en-US" sz="2400" dirty="0" err="1"/>
              <a:t>tamquam</a:t>
            </a:r>
            <a:r>
              <a:rPr lang="en-US" sz="2400" dirty="0"/>
              <a:t> </a:t>
            </a:r>
            <a:r>
              <a:rPr lang="en-US" sz="2400" dirty="0" err="1"/>
              <a:t>te</a:t>
            </a:r>
            <a:r>
              <a:rPr lang="en-US" sz="2400" dirty="0"/>
              <a:t> cum, </a:t>
            </a:r>
            <a:r>
              <a:rPr lang="en-US" sz="2400" dirty="0" err="1"/>
              <a:t>eu</a:t>
            </a:r>
            <a:r>
              <a:rPr lang="en-US" sz="2400" dirty="0"/>
              <a:t> </a:t>
            </a:r>
            <a:r>
              <a:rPr lang="en-US" sz="2400" dirty="0" err="1"/>
              <a:t>eam</a:t>
            </a:r>
            <a:endParaRPr lang="en-US" sz="2400" dirty="0"/>
          </a:p>
        </p:txBody>
      </p:sp>
    </p:spTree>
    <p:extLst>
      <p:ext uri="{BB962C8B-B14F-4D97-AF65-F5344CB8AC3E}">
        <p14:creationId xmlns:p14="http://schemas.microsoft.com/office/powerpoint/2010/main" val="266302546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Analysis Matrix</a:t>
            </a:r>
          </a:p>
        </p:txBody>
      </p:sp>
      <p:sp>
        <p:nvSpPr>
          <p:cNvPr id="5" name="Title 4"/>
          <p:cNvSpPr>
            <a:spLocks noGrp="1"/>
          </p:cNvSpPr>
          <p:nvPr>
            <p:ph type="title"/>
          </p:nvPr>
        </p:nvSpPr>
        <p:spPr/>
        <p:txBody>
          <a:bodyPr/>
          <a:lstStyle/>
          <a:p>
            <a:r>
              <a:rPr lang="en-US" dirty="0"/>
              <a:t>SWOT / TOWS Analysis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47</a:t>
            </a:fld>
            <a:endParaRPr lang="en-US"/>
          </a:p>
        </p:txBody>
      </p:sp>
      <p:sp>
        <p:nvSpPr>
          <p:cNvPr id="24" name="Rectangle 23"/>
          <p:cNvSpPr/>
          <p:nvPr/>
        </p:nvSpPr>
        <p:spPr>
          <a:xfrm>
            <a:off x="1421871" y="4503964"/>
            <a:ext cx="3042079" cy="144876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r>
              <a:rPr lang="en-US" sz="3200" b="1" dirty="0" smtClean="0">
                <a:solidFill>
                  <a:schemeClr val="bg1"/>
                </a:solidFill>
                <a:effectLst>
                  <a:outerShdw blurRad="38100" dist="38100" dir="2700000" algn="tl">
                    <a:srgbClr val="000000">
                      <a:alpha val="43137"/>
                    </a:srgbClr>
                  </a:outerShdw>
                </a:effectLst>
              </a:rPr>
              <a:t>External</a:t>
            </a:r>
            <a:endParaRPr lang="en-US" sz="3200" b="1" dirty="0">
              <a:solidFill>
                <a:schemeClr val="bg1"/>
              </a:solidFill>
              <a:effectLst>
                <a:outerShdw blurRad="38100" dist="38100" dir="2700000" algn="tl">
                  <a:srgbClr val="000000">
                    <a:alpha val="43137"/>
                  </a:srgbClr>
                </a:outerShdw>
              </a:effectLst>
            </a:endParaRPr>
          </a:p>
        </p:txBody>
      </p:sp>
      <p:sp>
        <p:nvSpPr>
          <p:cNvPr id="25" name="Rectangle 24"/>
          <p:cNvSpPr/>
          <p:nvPr/>
        </p:nvSpPr>
        <p:spPr>
          <a:xfrm>
            <a:off x="1421871" y="2953629"/>
            <a:ext cx="3042079" cy="144876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r>
              <a:rPr lang="en-US" sz="3200" b="1" dirty="0" smtClean="0">
                <a:solidFill>
                  <a:schemeClr val="bg1"/>
                </a:solidFill>
                <a:effectLst>
                  <a:outerShdw blurRad="38100" dist="38100" dir="2700000" algn="tl">
                    <a:srgbClr val="000000">
                      <a:alpha val="43137"/>
                    </a:srgbClr>
                  </a:outerShdw>
                </a:effectLst>
              </a:rPr>
              <a:t>Internal</a:t>
            </a:r>
            <a:endParaRPr lang="en-US" sz="3200" b="1" dirty="0">
              <a:solidFill>
                <a:schemeClr val="bg1"/>
              </a:solidFill>
              <a:effectLst>
                <a:outerShdw blurRad="38100" dist="38100" dir="2700000" algn="tl">
                  <a:srgbClr val="000000">
                    <a:alpha val="43137"/>
                  </a:srgbClr>
                </a:outerShdw>
              </a:effectLst>
            </a:endParaRPr>
          </a:p>
        </p:txBody>
      </p:sp>
      <p:sp>
        <p:nvSpPr>
          <p:cNvPr id="33" name="Rectangle 32"/>
          <p:cNvSpPr/>
          <p:nvPr/>
        </p:nvSpPr>
        <p:spPr>
          <a:xfrm>
            <a:off x="4574961" y="4503964"/>
            <a:ext cx="3042079" cy="14487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accent1">
                    <a:lumMod val="50000"/>
                  </a:schemeClr>
                </a:solidFill>
              </a:rPr>
              <a:t>Opportunities</a:t>
            </a:r>
            <a:endParaRPr lang="en-US" sz="2400" dirty="0">
              <a:solidFill>
                <a:schemeClr val="accent1">
                  <a:lumMod val="50000"/>
                </a:schemeClr>
              </a:solidFill>
            </a:endParaRPr>
          </a:p>
        </p:txBody>
      </p:sp>
      <p:sp>
        <p:nvSpPr>
          <p:cNvPr id="34" name="Rectangle 33"/>
          <p:cNvSpPr/>
          <p:nvPr/>
        </p:nvSpPr>
        <p:spPr>
          <a:xfrm>
            <a:off x="4574961" y="2953629"/>
            <a:ext cx="3042079" cy="14487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lumMod val="95000"/>
                    <a:lumOff val="5000"/>
                  </a:schemeClr>
                </a:solidFill>
              </a:rPr>
              <a:t>Strengths</a:t>
            </a:r>
            <a:endParaRPr lang="en-US" sz="2400" dirty="0">
              <a:solidFill>
                <a:schemeClr val="tx1">
                  <a:lumMod val="95000"/>
                  <a:lumOff val="5000"/>
                </a:schemeClr>
              </a:solidFill>
            </a:endParaRPr>
          </a:p>
        </p:txBody>
      </p:sp>
      <p:sp>
        <p:nvSpPr>
          <p:cNvPr id="36" name="Rectangle 35"/>
          <p:cNvSpPr/>
          <p:nvPr/>
        </p:nvSpPr>
        <p:spPr>
          <a:xfrm>
            <a:off x="4574961" y="1403294"/>
            <a:ext cx="3042079" cy="1448764"/>
          </a:xfrm>
          <a:prstGeom prst="rect">
            <a:avLst/>
          </a:prstGeom>
          <a:solidFill>
            <a:srgbClr val="216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solidFill>
                <a:effectLst>
                  <a:outerShdw blurRad="38100" dist="38100" dir="2700000" algn="tl">
                    <a:srgbClr val="000000">
                      <a:alpha val="43137"/>
                    </a:srgbClr>
                  </a:outerShdw>
                </a:effectLst>
              </a:rPr>
              <a:t>Positive</a:t>
            </a:r>
            <a:endParaRPr lang="en-US" sz="3200" b="1" dirty="0">
              <a:solidFill>
                <a:schemeClr val="bg1"/>
              </a:solidFill>
              <a:effectLst>
                <a:outerShdw blurRad="38100" dist="38100" dir="2700000" algn="tl">
                  <a:srgbClr val="000000">
                    <a:alpha val="43137"/>
                  </a:srgbClr>
                </a:outerShdw>
              </a:effectLst>
            </a:endParaRPr>
          </a:p>
        </p:txBody>
      </p:sp>
      <p:sp>
        <p:nvSpPr>
          <p:cNvPr id="37" name="Rectangle 36"/>
          <p:cNvSpPr/>
          <p:nvPr/>
        </p:nvSpPr>
        <p:spPr>
          <a:xfrm>
            <a:off x="7728051" y="4503964"/>
            <a:ext cx="3042079" cy="14487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accent1">
                    <a:lumMod val="50000"/>
                  </a:schemeClr>
                </a:solidFill>
              </a:rPr>
              <a:t>Threats</a:t>
            </a:r>
            <a:endParaRPr lang="en-US" sz="2400" dirty="0">
              <a:solidFill>
                <a:schemeClr val="accent1">
                  <a:lumMod val="50000"/>
                </a:schemeClr>
              </a:solidFill>
            </a:endParaRPr>
          </a:p>
        </p:txBody>
      </p:sp>
      <p:sp>
        <p:nvSpPr>
          <p:cNvPr id="38" name="Rectangle 37"/>
          <p:cNvSpPr/>
          <p:nvPr/>
        </p:nvSpPr>
        <p:spPr>
          <a:xfrm>
            <a:off x="7728051" y="2953629"/>
            <a:ext cx="3042079" cy="14487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accent1">
                    <a:lumMod val="50000"/>
                  </a:schemeClr>
                </a:solidFill>
              </a:rPr>
              <a:t>Weaknesses</a:t>
            </a:r>
            <a:endParaRPr lang="en-US" sz="2400" dirty="0">
              <a:solidFill>
                <a:schemeClr val="accent1">
                  <a:lumMod val="50000"/>
                </a:schemeClr>
              </a:solidFill>
            </a:endParaRPr>
          </a:p>
        </p:txBody>
      </p:sp>
      <p:sp>
        <p:nvSpPr>
          <p:cNvPr id="39" name="Rectangle 38"/>
          <p:cNvSpPr/>
          <p:nvPr/>
        </p:nvSpPr>
        <p:spPr>
          <a:xfrm>
            <a:off x="7728051" y="1403294"/>
            <a:ext cx="3042079" cy="1448764"/>
          </a:xfrm>
          <a:prstGeom prst="rect">
            <a:avLst/>
          </a:prstGeom>
          <a:solidFill>
            <a:srgbClr val="216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solidFill>
                <a:effectLst>
                  <a:outerShdw blurRad="38100" dist="38100" dir="2700000" algn="tl">
                    <a:srgbClr val="000000">
                      <a:alpha val="43137"/>
                    </a:srgbClr>
                  </a:outerShdw>
                </a:effectLst>
              </a:rPr>
              <a:t>Negative</a:t>
            </a:r>
            <a:endParaRPr lang="en-US" sz="32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3803237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Analysis Matrix</a:t>
            </a:r>
          </a:p>
        </p:txBody>
      </p:sp>
      <p:sp>
        <p:nvSpPr>
          <p:cNvPr id="5" name="Title 4"/>
          <p:cNvSpPr>
            <a:spLocks noGrp="1"/>
          </p:cNvSpPr>
          <p:nvPr>
            <p:ph type="title"/>
          </p:nvPr>
        </p:nvSpPr>
        <p:spPr/>
        <p:txBody>
          <a:bodyPr/>
          <a:lstStyle/>
          <a:p>
            <a:r>
              <a:rPr lang="en-US" dirty="0"/>
              <a:t>SWOT / TOWS Analysis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48</a:t>
            </a:fld>
            <a:endParaRPr lang="en-US"/>
          </a:p>
        </p:txBody>
      </p:sp>
      <p:sp>
        <p:nvSpPr>
          <p:cNvPr id="16" name="Rectangle 15"/>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137160" rIns="274320" rtlCol="0" anchor="ctr"/>
          <a:lstStyle/>
          <a:p>
            <a:pPr algn="ctr">
              <a:spcBef>
                <a:spcPts val="1000"/>
              </a:spcBef>
            </a:pPr>
            <a:r>
              <a:rPr lang="en-US" sz="3200" dirty="0" smtClean="0">
                <a:solidFill>
                  <a:schemeClr val="tx1">
                    <a:lumMod val="50000"/>
                    <a:lumOff val="50000"/>
                  </a:schemeClr>
                </a:solidFill>
              </a:rPr>
              <a:t>Strengths</a:t>
            </a:r>
            <a:endParaRPr lang="en-US" sz="3200" dirty="0">
              <a:solidFill>
                <a:schemeClr val="tx1">
                  <a:lumMod val="50000"/>
                  <a:lumOff val="50000"/>
                </a:schemeClr>
              </a:solidFill>
            </a:endParaRPr>
          </a:p>
          <a:p>
            <a:pPr algn="ctr">
              <a:spcBef>
                <a:spcPts val="1000"/>
              </a:spcBef>
            </a:pPr>
            <a:r>
              <a:rPr lang="en-US" sz="3200" dirty="0">
                <a:solidFill>
                  <a:schemeClr val="tx1">
                    <a:lumMod val="50000"/>
                    <a:lumOff val="50000"/>
                  </a:schemeClr>
                </a:solidFill>
              </a:rPr>
              <a:t>i</a:t>
            </a:r>
            <a:r>
              <a:rPr lang="en-US" sz="3200" dirty="0" smtClean="0">
                <a:solidFill>
                  <a:schemeClr val="tx1">
                    <a:lumMod val="50000"/>
                    <a:lumOff val="50000"/>
                  </a:schemeClr>
                </a:solidFill>
              </a:rPr>
              <a:t>nternal </a:t>
            </a:r>
            <a:r>
              <a:rPr lang="en-US" sz="3200" dirty="0">
                <a:solidFill>
                  <a:schemeClr val="tx1">
                    <a:lumMod val="50000"/>
                    <a:lumOff val="50000"/>
                  </a:schemeClr>
                </a:solidFill>
              </a:rPr>
              <a:t>capabilities that</a:t>
            </a:r>
          </a:p>
          <a:p>
            <a:pPr algn="ctr">
              <a:spcBef>
                <a:spcPts val="1000"/>
              </a:spcBef>
            </a:pPr>
            <a:r>
              <a:rPr lang="en-US" sz="3200" dirty="0">
                <a:solidFill>
                  <a:schemeClr val="tx1">
                    <a:lumMod val="50000"/>
                    <a:lumOff val="50000"/>
                  </a:schemeClr>
                </a:solidFill>
              </a:rPr>
              <a:t>may help the company </a:t>
            </a:r>
          </a:p>
          <a:p>
            <a:pPr algn="ctr">
              <a:spcBef>
                <a:spcPts val="1000"/>
              </a:spcBef>
            </a:pPr>
            <a:r>
              <a:rPr lang="en-US" sz="3200" dirty="0">
                <a:solidFill>
                  <a:schemeClr val="tx1">
                    <a:lumMod val="50000"/>
                    <a:lumOff val="50000"/>
                  </a:schemeClr>
                </a:solidFill>
              </a:rPr>
              <a:t>reach its objectives.</a:t>
            </a:r>
          </a:p>
        </p:txBody>
      </p:sp>
      <p:sp>
        <p:nvSpPr>
          <p:cNvPr id="22" name="Rectangle 21"/>
          <p:cNvSpPr/>
          <p:nvPr/>
        </p:nvSpPr>
        <p:spPr>
          <a:xfrm>
            <a:off x="11565384" y="1398780"/>
            <a:ext cx="130156" cy="4182974"/>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3" name="TextBox 2"/>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17" name="TextBox 16"/>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grpSp>
        <p:nvGrpSpPr>
          <p:cNvPr id="21" name="Group 20"/>
          <p:cNvGrpSpPr/>
          <p:nvPr/>
        </p:nvGrpSpPr>
        <p:grpSpPr>
          <a:xfrm>
            <a:off x="1270259" y="1398780"/>
            <a:ext cx="4786949" cy="4805832"/>
            <a:chOff x="4003393" y="1760976"/>
            <a:chExt cx="4786949" cy="4805832"/>
          </a:xfrm>
        </p:grpSpPr>
        <p:sp>
          <p:nvSpPr>
            <p:cNvPr id="26" name="Rectangle 25"/>
            <p:cNvSpPr/>
            <p:nvPr/>
          </p:nvSpPr>
          <p:spPr>
            <a:xfrm>
              <a:off x="4004777" y="1766306"/>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1">
                    <a:lumMod val="50000"/>
                  </a:schemeClr>
                </a:solidFill>
              </a:endParaRPr>
            </a:p>
          </p:txBody>
        </p:sp>
        <p:sp>
          <p:nvSpPr>
            <p:cNvPr id="27" name="Rectangle 26"/>
            <p:cNvSpPr/>
            <p:nvPr/>
          </p:nvSpPr>
          <p:spPr>
            <a:xfrm>
              <a:off x="6183483" y="3946744"/>
              <a:ext cx="2002535"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0C584A"/>
                </a:solidFill>
              </a:endParaRPr>
            </a:p>
          </p:txBody>
        </p:sp>
        <p:sp>
          <p:nvSpPr>
            <p:cNvPr id="28" name="Rectangle 27"/>
            <p:cNvSpPr/>
            <p:nvPr/>
          </p:nvSpPr>
          <p:spPr>
            <a:xfrm>
              <a:off x="6183483" y="1766306"/>
              <a:ext cx="2002536"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800000"/>
                </a:solidFill>
              </a:endParaRPr>
            </a:p>
          </p:txBody>
        </p:sp>
        <p:sp>
          <p:nvSpPr>
            <p:cNvPr id="29" name="Rectangle 28"/>
            <p:cNvSpPr/>
            <p:nvPr/>
          </p:nvSpPr>
          <p:spPr>
            <a:xfrm>
              <a:off x="4004777" y="3946744"/>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2">
                    <a:lumMod val="50000"/>
                  </a:schemeClr>
                </a:solidFill>
              </a:endParaRPr>
            </a:p>
          </p:txBody>
        </p:sp>
        <p:sp>
          <p:nvSpPr>
            <p:cNvPr id="30" name="TextBox 29"/>
            <p:cNvSpPr txBox="1"/>
            <p:nvPr/>
          </p:nvSpPr>
          <p:spPr>
            <a:xfrm>
              <a:off x="4004777"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Positive</a:t>
              </a:r>
              <a:endParaRPr lang="en-US" sz="1600" i="1" dirty="0">
                <a:solidFill>
                  <a:schemeClr val="tx1">
                    <a:lumMod val="65000"/>
                    <a:lumOff val="35000"/>
                  </a:schemeClr>
                </a:solidFill>
              </a:endParaRPr>
            </a:p>
          </p:txBody>
        </p:sp>
        <p:sp>
          <p:nvSpPr>
            <p:cNvPr id="31" name="TextBox 30"/>
            <p:cNvSpPr txBox="1"/>
            <p:nvPr/>
          </p:nvSpPr>
          <p:spPr>
            <a:xfrm>
              <a:off x="6183483"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Negative</a:t>
              </a:r>
              <a:endParaRPr lang="en-US" sz="1600" i="1" dirty="0">
                <a:solidFill>
                  <a:schemeClr val="tx1">
                    <a:lumMod val="65000"/>
                    <a:lumOff val="35000"/>
                  </a:schemeClr>
                </a:solidFill>
              </a:endParaRPr>
            </a:p>
          </p:txBody>
        </p:sp>
        <p:sp>
          <p:nvSpPr>
            <p:cNvPr id="32" name="TextBox 31"/>
            <p:cNvSpPr txBox="1"/>
            <p:nvPr/>
          </p:nvSpPr>
          <p:spPr>
            <a:xfrm rot="16200000">
              <a:off x="7550721" y="4702778"/>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External</a:t>
              </a:r>
              <a:endParaRPr lang="en-US" sz="1600" i="1" dirty="0">
                <a:solidFill>
                  <a:schemeClr val="tx1">
                    <a:lumMod val="65000"/>
                    <a:lumOff val="35000"/>
                  </a:schemeClr>
                </a:solidFill>
              </a:endParaRPr>
            </a:p>
          </p:txBody>
        </p:sp>
        <p:sp>
          <p:nvSpPr>
            <p:cNvPr id="33" name="TextBox 32"/>
            <p:cNvSpPr txBox="1"/>
            <p:nvPr/>
          </p:nvSpPr>
          <p:spPr>
            <a:xfrm rot="16200000">
              <a:off x="7551148" y="2523115"/>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Internal</a:t>
              </a:r>
              <a:endParaRPr lang="en-US" sz="1600" i="1" dirty="0">
                <a:solidFill>
                  <a:schemeClr val="tx1">
                    <a:lumMod val="65000"/>
                    <a:lumOff val="35000"/>
                  </a:schemeClr>
                </a:solidFill>
              </a:endParaRPr>
            </a:p>
          </p:txBody>
        </p:sp>
        <p:sp>
          <p:nvSpPr>
            <p:cNvPr id="34" name="Rectangle 33"/>
            <p:cNvSpPr/>
            <p:nvPr/>
          </p:nvSpPr>
          <p:spPr>
            <a:xfrm>
              <a:off x="4003393" y="2536741"/>
              <a:ext cx="2003919" cy="461665"/>
            </a:xfrm>
            <a:prstGeom prst="rect">
              <a:avLst/>
            </a:prstGeom>
          </p:spPr>
          <p:txBody>
            <a:bodyPr wrap="square" anchor="ctr">
              <a:spAutoFit/>
            </a:bodyPr>
            <a:lstStyle/>
            <a:p>
              <a:pPr algn="ctr"/>
              <a:r>
                <a:rPr lang="en-US" sz="2400" b="1" dirty="0" smtClean="0">
                  <a:solidFill>
                    <a:prstClr val="white"/>
                  </a:solidFill>
                  <a:effectLst>
                    <a:outerShdw blurRad="38100" dist="38100" dir="2700000" algn="tl">
                      <a:srgbClr val="000000">
                        <a:alpha val="43137"/>
                      </a:srgbClr>
                    </a:outerShdw>
                  </a:effectLst>
                </a:rPr>
                <a:t>Strengths</a:t>
              </a:r>
              <a:endParaRPr lang="en-US" sz="1600" dirty="0">
                <a:effectLst>
                  <a:outerShdw blurRad="38100" dist="38100" dir="2700000" algn="tl">
                    <a:srgbClr val="000000">
                      <a:alpha val="43137"/>
                    </a:srgbClr>
                  </a:outerShdw>
                </a:effectLst>
              </a:endParaRPr>
            </a:p>
          </p:txBody>
        </p:sp>
        <p:sp>
          <p:nvSpPr>
            <p:cNvPr id="35" name="Rectangle 34"/>
            <p:cNvSpPr/>
            <p:nvPr/>
          </p:nvSpPr>
          <p:spPr>
            <a:xfrm>
              <a:off x="6183482" y="2536742"/>
              <a:ext cx="2002535"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Weaknesses</a:t>
              </a:r>
              <a:endParaRPr lang="en-US" sz="2400" b="1" dirty="0">
                <a:solidFill>
                  <a:prstClr val="white"/>
                </a:solidFill>
                <a:effectLst>
                  <a:outerShdw blurRad="38100" dist="38100" dir="2700000" algn="tl">
                    <a:srgbClr val="000000">
                      <a:alpha val="43137"/>
                    </a:srgbClr>
                  </a:outerShdw>
                </a:effectLst>
              </a:endParaRPr>
            </a:p>
          </p:txBody>
        </p:sp>
        <p:sp>
          <p:nvSpPr>
            <p:cNvPr id="36" name="Rectangle 35"/>
            <p:cNvSpPr/>
            <p:nvPr/>
          </p:nvSpPr>
          <p:spPr>
            <a:xfrm>
              <a:off x="4004775" y="4717180"/>
              <a:ext cx="2002537"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Opportunities</a:t>
              </a:r>
              <a:endParaRPr lang="en-US" sz="2400" b="1" dirty="0">
                <a:solidFill>
                  <a:prstClr val="white"/>
                </a:solidFill>
                <a:effectLst>
                  <a:outerShdw blurRad="38100" dist="38100" dir="2700000" algn="tl">
                    <a:srgbClr val="000000">
                      <a:alpha val="43137"/>
                    </a:srgbClr>
                  </a:outerShdw>
                </a:effectLst>
              </a:endParaRPr>
            </a:p>
          </p:txBody>
        </p:sp>
        <p:sp>
          <p:nvSpPr>
            <p:cNvPr id="37" name="Rectangle 36"/>
            <p:cNvSpPr/>
            <p:nvPr/>
          </p:nvSpPr>
          <p:spPr>
            <a:xfrm>
              <a:off x="6183482" y="4717179"/>
              <a:ext cx="2002535"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Threats</a:t>
              </a:r>
              <a:endParaRPr lang="en-US" sz="2400" b="1" dirty="0">
                <a:solidFill>
                  <a:prstClr val="white"/>
                </a:solidFill>
                <a:effectLst>
                  <a:outerShdw blurRad="38100" dist="38100" dir="2700000" algn="tl">
                    <a:srgbClr val="000000">
                      <a:alpha val="43137"/>
                    </a:srgbClr>
                  </a:outerShdw>
                </a:effectLst>
              </a:endParaRPr>
            </a:p>
          </p:txBody>
        </p:sp>
      </p:grpSp>
      <p:sp>
        <p:nvSpPr>
          <p:cNvPr id="23" name="TextBox 22"/>
          <p:cNvSpPr txBox="1"/>
          <p:nvPr/>
        </p:nvSpPr>
        <p:spPr>
          <a:xfrm>
            <a:off x="6600057" y="5744150"/>
            <a:ext cx="4982344" cy="461665"/>
          </a:xfrm>
          <a:prstGeom prst="rect">
            <a:avLst/>
          </a:prstGeom>
          <a:noFill/>
        </p:spPr>
        <p:txBody>
          <a:bodyPr wrap="square" rtlCol="0">
            <a:spAutoFit/>
          </a:bodyPr>
          <a:lstStyle/>
          <a:p>
            <a:r>
              <a:rPr lang="en-US" sz="2400" dirty="0">
                <a:solidFill>
                  <a:schemeClr val="tx1">
                    <a:lumMod val="50000"/>
                    <a:lumOff val="50000"/>
                  </a:schemeClr>
                </a:solidFill>
              </a:rPr>
              <a:t>-- Kotler and Armstrong, 2011</a:t>
            </a:r>
          </a:p>
        </p:txBody>
      </p:sp>
    </p:spTree>
    <p:extLst>
      <p:ext uri="{BB962C8B-B14F-4D97-AF65-F5344CB8AC3E}">
        <p14:creationId xmlns:p14="http://schemas.microsoft.com/office/powerpoint/2010/main" val="8748186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Analysis Matrix</a:t>
            </a:r>
          </a:p>
        </p:txBody>
      </p:sp>
      <p:sp>
        <p:nvSpPr>
          <p:cNvPr id="5" name="Title 4"/>
          <p:cNvSpPr>
            <a:spLocks noGrp="1"/>
          </p:cNvSpPr>
          <p:nvPr>
            <p:ph type="title"/>
          </p:nvPr>
        </p:nvSpPr>
        <p:spPr/>
        <p:txBody>
          <a:bodyPr/>
          <a:lstStyle/>
          <a:p>
            <a:r>
              <a:rPr lang="en-US" dirty="0"/>
              <a:t>SWOT / TOWS Analysis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49</a:t>
            </a:fld>
            <a:endParaRPr lang="en-US"/>
          </a:p>
        </p:txBody>
      </p:sp>
      <p:sp>
        <p:nvSpPr>
          <p:cNvPr id="16" name="Rectangle 15"/>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rtlCol="0" anchor="ctr"/>
          <a:lstStyle/>
          <a:p>
            <a:pPr algn="ctr">
              <a:spcBef>
                <a:spcPts val="1000"/>
              </a:spcBef>
            </a:pPr>
            <a:r>
              <a:rPr lang="en-US" sz="3200" dirty="0">
                <a:solidFill>
                  <a:schemeClr val="tx1">
                    <a:lumMod val="50000"/>
                    <a:lumOff val="50000"/>
                  </a:schemeClr>
                </a:solidFill>
              </a:rPr>
              <a:t>Internal limitations that may interfere with the company’s ability to achieve its </a:t>
            </a:r>
            <a:r>
              <a:rPr lang="en-US" sz="3200" dirty="0" smtClean="0">
                <a:solidFill>
                  <a:schemeClr val="tx1">
                    <a:lumMod val="50000"/>
                    <a:lumOff val="50000"/>
                  </a:schemeClr>
                </a:solidFill>
              </a:rPr>
              <a:t>objectives.</a:t>
            </a:r>
            <a:endParaRPr lang="en-US" sz="3200" dirty="0">
              <a:solidFill>
                <a:schemeClr val="tx1">
                  <a:lumMod val="50000"/>
                  <a:lumOff val="50000"/>
                </a:schemeClr>
              </a:solidFill>
            </a:endParaRPr>
          </a:p>
        </p:txBody>
      </p:sp>
      <p:sp>
        <p:nvSpPr>
          <p:cNvPr id="22" name="Rectangle 21"/>
          <p:cNvSpPr/>
          <p:nvPr/>
        </p:nvSpPr>
        <p:spPr>
          <a:xfrm>
            <a:off x="11565384" y="1398780"/>
            <a:ext cx="130156" cy="418297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23" name="TextBox 22"/>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24" name="TextBox 23"/>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grpSp>
        <p:nvGrpSpPr>
          <p:cNvPr id="25" name="Group 24"/>
          <p:cNvGrpSpPr/>
          <p:nvPr/>
        </p:nvGrpSpPr>
        <p:grpSpPr>
          <a:xfrm>
            <a:off x="1270259" y="1398780"/>
            <a:ext cx="4786949" cy="4805832"/>
            <a:chOff x="4003393" y="1760976"/>
            <a:chExt cx="4786949" cy="4805832"/>
          </a:xfrm>
        </p:grpSpPr>
        <p:sp>
          <p:nvSpPr>
            <p:cNvPr id="26" name="Rectangle 25"/>
            <p:cNvSpPr/>
            <p:nvPr/>
          </p:nvSpPr>
          <p:spPr>
            <a:xfrm>
              <a:off x="4004777" y="1766306"/>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1">
                    <a:lumMod val="50000"/>
                  </a:schemeClr>
                </a:solidFill>
              </a:endParaRPr>
            </a:p>
          </p:txBody>
        </p:sp>
        <p:sp>
          <p:nvSpPr>
            <p:cNvPr id="27" name="Rectangle 26"/>
            <p:cNvSpPr/>
            <p:nvPr/>
          </p:nvSpPr>
          <p:spPr>
            <a:xfrm>
              <a:off x="6183483" y="3946744"/>
              <a:ext cx="2002535"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0C584A"/>
                </a:solidFill>
              </a:endParaRPr>
            </a:p>
          </p:txBody>
        </p:sp>
        <p:sp>
          <p:nvSpPr>
            <p:cNvPr id="28" name="Rectangle 27"/>
            <p:cNvSpPr/>
            <p:nvPr/>
          </p:nvSpPr>
          <p:spPr>
            <a:xfrm>
              <a:off x="6183483" y="1766306"/>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800000"/>
                </a:solidFill>
              </a:endParaRPr>
            </a:p>
          </p:txBody>
        </p:sp>
        <p:sp>
          <p:nvSpPr>
            <p:cNvPr id="31" name="Rectangle 30"/>
            <p:cNvSpPr/>
            <p:nvPr/>
          </p:nvSpPr>
          <p:spPr>
            <a:xfrm>
              <a:off x="4004777" y="3946744"/>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2">
                    <a:lumMod val="50000"/>
                  </a:schemeClr>
                </a:solidFill>
              </a:endParaRPr>
            </a:p>
          </p:txBody>
        </p:sp>
        <p:sp>
          <p:nvSpPr>
            <p:cNvPr id="32" name="TextBox 31"/>
            <p:cNvSpPr txBox="1"/>
            <p:nvPr/>
          </p:nvSpPr>
          <p:spPr>
            <a:xfrm>
              <a:off x="4004777"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Positive</a:t>
              </a:r>
              <a:endParaRPr lang="en-US" sz="1600" i="1" dirty="0">
                <a:solidFill>
                  <a:schemeClr val="tx1">
                    <a:lumMod val="65000"/>
                    <a:lumOff val="35000"/>
                  </a:schemeClr>
                </a:solidFill>
              </a:endParaRPr>
            </a:p>
          </p:txBody>
        </p:sp>
        <p:sp>
          <p:nvSpPr>
            <p:cNvPr id="33" name="TextBox 32"/>
            <p:cNvSpPr txBox="1"/>
            <p:nvPr/>
          </p:nvSpPr>
          <p:spPr>
            <a:xfrm>
              <a:off x="6183483"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Negative</a:t>
              </a:r>
              <a:endParaRPr lang="en-US" sz="1600" i="1" dirty="0">
                <a:solidFill>
                  <a:schemeClr val="tx1">
                    <a:lumMod val="65000"/>
                    <a:lumOff val="35000"/>
                  </a:schemeClr>
                </a:solidFill>
              </a:endParaRPr>
            </a:p>
          </p:txBody>
        </p:sp>
        <p:sp>
          <p:nvSpPr>
            <p:cNvPr id="34" name="TextBox 33"/>
            <p:cNvSpPr txBox="1"/>
            <p:nvPr/>
          </p:nvSpPr>
          <p:spPr>
            <a:xfrm rot="16200000">
              <a:off x="7550721" y="4702778"/>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External</a:t>
              </a:r>
              <a:endParaRPr lang="en-US" sz="1600" i="1" dirty="0">
                <a:solidFill>
                  <a:schemeClr val="tx1">
                    <a:lumMod val="65000"/>
                    <a:lumOff val="35000"/>
                  </a:schemeClr>
                </a:solidFill>
              </a:endParaRPr>
            </a:p>
          </p:txBody>
        </p:sp>
        <p:sp>
          <p:nvSpPr>
            <p:cNvPr id="35" name="TextBox 34"/>
            <p:cNvSpPr txBox="1"/>
            <p:nvPr/>
          </p:nvSpPr>
          <p:spPr>
            <a:xfrm rot="16200000">
              <a:off x="7551148" y="2523115"/>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Internal</a:t>
              </a:r>
              <a:endParaRPr lang="en-US" sz="1600" i="1" dirty="0">
                <a:solidFill>
                  <a:schemeClr val="tx1">
                    <a:lumMod val="65000"/>
                    <a:lumOff val="35000"/>
                  </a:schemeClr>
                </a:solidFill>
              </a:endParaRPr>
            </a:p>
          </p:txBody>
        </p:sp>
        <p:sp>
          <p:nvSpPr>
            <p:cNvPr id="36" name="Rectangle 35"/>
            <p:cNvSpPr/>
            <p:nvPr/>
          </p:nvSpPr>
          <p:spPr>
            <a:xfrm>
              <a:off x="4003393" y="2536741"/>
              <a:ext cx="2003919" cy="461665"/>
            </a:xfrm>
            <a:prstGeom prst="rect">
              <a:avLst/>
            </a:prstGeom>
          </p:spPr>
          <p:txBody>
            <a:bodyPr wrap="square" anchor="ctr">
              <a:spAutoFit/>
            </a:bodyPr>
            <a:lstStyle/>
            <a:p>
              <a:pPr algn="ctr"/>
              <a:r>
                <a:rPr lang="en-US" sz="2400" b="1" dirty="0" smtClean="0">
                  <a:solidFill>
                    <a:prstClr val="white"/>
                  </a:solidFill>
                  <a:effectLst>
                    <a:outerShdw blurRad="38100" dist="38100" dir="2700000" algn="tl">
                      <a:srgbClr val="000000">
                        <a:alpha val="43137"/>
                      </a:srgbClr>
                    </a:outerShdw>
                  </a:effectLst>
                </a:rPr>
                <a:t>Strengths</a:t>
              </a:r>
              <a:endParaRPr lang="en-US" sz="1600" dirty="0">
                <a:effectLst>
                  <a:outerShdw blurRad="38100" dist="38100" dir="2700000" algn="tl">
                    <a:srgbClr val="000000">
                      <a:alpha val="43137"/>
                    </a:srgbClr>
                  </a:outerShdw>
                </a:effectLst>
              </a:endParaRPr>
            </a:p>
          </p:txBody>
        </p:sp>
        <p:sp>
          <p:nvSpPr>
            <p:cNvPr id="37" name="Rectangle 36"/>
            <p:cNvSpPr/>
            <p:nvPr/>
          </p:nvSpPr>
          <p:spPr>
            <a:xfrm>
              <a:off x="6183482" y="2536742"/>
              <a:ext cx="2002535"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Weaknesses</a:t>
              </a:r>
              <a:endParaRPr lang="en-US" sz="2400" b="1" dirty="0">
                <a:solidFill>
                  <a:prstClr val="white"/>
                </a:solidFill>
                <a:effectLst>
                  <a:outerShdw blurRad="38100" dist="38100" dir="2700000" algn="tl">
                    <a:srgbClr val="000000">
                      <a:alpha val="43137"/>
                    </a:srgbClr>
                  </a:outerShdw>
                </a:effectLst>
              </a:endParaRPr>
            </a:p>
          </p:txBody>
        </p:sp>
        <p:sp>
          <p:nvSpPr>
            <p:cNvPr id="38" name="Rectangle 37"/>
            <p:cNvSpPr/>
            <p:nvPr/>
          </p:nvSpPr>
          <p:spPr>
            <a:xfrm>
              <a:off x="4004775" y="4717180"/>
              <a:ext cx="2002537"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Opportunities</a:t>
              </a:r>
              <a:endParaRPr lang="en-US" sz="2400" b="1" dirty="0">
                <a:solidFill>
                  <a:prstClr val="white"/>
                </a:solidFill>
                <a:effectLst>
                  <a:outerShdw blurRad="38100" dist="38100" dir="2700000" algn="tl">
                    <a:srgbClr val="000000">
                      <a:alpha val="43137"/>
                    </a:srgbClr>
                  </a:outerShdw>
                </a:effectLst>
              </a:endParaRPr>
            </a:p>
          </p:txBody>
        </p:sp>
        <p:sp>
          <p:nvSpPr>
            <p:cNvPr id="39" name="Rectangle 38"/>
            <p:cNvSpPr/>
            <p:nvPr/>
          </p:nvSpPr>
          <p:spPr>
            <a:xfrm>
              <a:off x="6183482" y="4717179"/>
              <a:ext cx="2002535"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Threats</a:t>
              </a:r>
              <a:endParaRPr lang="en-US" sz="2400" b="1" dirty="0">
                <a:solidFill>
                  <a:prstClr val="white"/>
                </a:solidFill>
                <a:effectLst>
                  <a:outerShdw blurRad="38100" dist="38100" dir="2700000" algn="tl">
                    <a:srgbClr val="000000">
                      <a:alpha val="43137"/>
                    </a:srgbClr>
                  </a:outerShdw>
                </a:effectLst>
              </a:endParaRPr>
            </a:p>
          </p:txBody>
        </p:sp>
      </p:grpSp>
      <p:sp>
        <p:nvSpPr>
          <p:cNvPr id="29" name="TextBox 28"/>
          <p:cNvSpPr txBox="1"/>
          <p:nvPr/>
        </p:nvSpPr>
        <p:spPr>
          <a:xfrm>
            <a:off x="6600057" y="5744150"/>
            <a:ext cx="4982344" cy="461665"/>
          </a:xfrm>
          <a:prstGeom prst="rect">
            <a:avLst/>
          </a:prstGeom>
          <a:noFill/>
        </p:spPr>
        <p:txBody>
          <a:bodyPr wrap="square" rtlCol="0">
            <a:spAutoFit/>
          </a:bodyPr>
          <a:lstStyle/>
          <a:p>
            <a:r>
              <a:rPr lang="en-US" sz="2400" dirty="0">
                <a:solidFill>
                  <a:schemeClr val="tx1">
                    <a:lumMod val="50000"/>
                    <a:lumOff val="50000"/>
                  </a:schemeClr>
                </a:solidFill>
              </a:rPr>
              <a:t>-- Kotler and Armstrong, 2011</a:t>
            </a:r>
          </a:p>
        </p:txBody>
      </p:sp>
    </p:spTree>
    <p:extLst>
      <p:ext uri="{BB962C8B-B14F-4D97-AF65-F5344CB8AC3E}">
        <p14:creationId xmlns:p14="http://schemas.microsoft.com/office/powerpoint/2010/main" val="7856099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005982" y="1769592"/>
            <a:ext cx="4582469" cy="4581772"/>
            <a:chOff x="4005982" y="1769592"/>
            <a:chExt cx="4582469" cy="4581772"/>
          </a:xfrm>
        </p:grpSpPr>
        <p:cxnSp>
          <p:nvCxnSpPr>
            <p:cNvPr id="63" name="Straight Arrow Connector 62"/>
            <p:cNvCxnSpPr/>
            <p:nvPr/>
          </p:nvCxnSpPr>
          <p:spPr>
            <a:xfrm flipH="1">
              <a:off x="4005982" y="6351364"/>
              <a:ext cx="458246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8588451" y="1769592"/>
              <a:ext cx="0" cy="45817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6" name="Subtitle 5"/>
          <p:cNvSpPr>
            <a:spLocks noGrp="1"/>
          </p:cNvSpPr>
          <p:nvPr>
            <p:ph type="subTitle" idx="1"/>
          </p:nvPr>
        </p:nvSpPr>
        <p:spPr/>
        <p:txBody>
          <a:bodyPr/>
          <a:lstStyle/>
          <a:p>
            <a:r>
              <a:rPr lang="en-US" dirty="0"/>
              <a:t>The Growth Share Matrix</a:t>
            </a:r>
          </a:p>
        </p:txBody>
      </p:sp>
      <p:sp>
        <p:nvSpPr>
          <p:cNvPr id="5" name="Title 4"/>
          <p:cNvSpPr>
            <a:spLocks noGrp="1"/>
          </p:cNvSpPr>
          <p:nvPr>
            <p:ph type="title"/>
          </p:nvPr>
        </p:nvSpPr>
        <p:spPr/>
        <p:txBody>
          <a:bodyPr/>
          <a:lstStyle/>
          <a:p>
            <a:r>
              <a:rPr lang="en-US" dirty="0"/>
              <a:t>Boston Consulting Group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5</a:t>
            </a:fld>
            <a:endParaRPr lang="en-US"/>
          </a:p>
        </p:txBody>
      </p:sp>
      <p:sp>
        <p:nvSpPr>
          <p:cNvPr id="20" name="TextBox 19"/>
          <p:cNvSpPr txBox="1"/>
          <p:nvPr/>
        </p:nvSpPr>
        <p:spPr>
          <a:xfrm>
            <a:off x="8394970" y="3597652"/>
            <a:ext cx="1579407" cy="523220"/>
          </a:xfrm>
          <a:prstGeom prst="rect">
            <a:avLst/>
          </a:prstGeom>
          <a:solidFill>
            <a:schemeClr val="bg1"/>
          </a:solidFill>
        </p:spPr>
        <p:txBody>
          <a:bodyPr wrap="none" rtlCol="0" anchor="ctr">
            <a:spAutoFit/>
          </a:bodyPr>
          <a:lstStyle/>
          <a:p>
            <a:r>
              <a:rPr lang="en-US" sz="2800" b="1" dirty="0" smtClean="0"/>
              <a:t>GROWTH</a:t>
            </a:r>
            <a:endParaRPr lang="en-US" sz="2800" b="1" dirty="0"/>
          </a:p>
        </p:txBody>
      </p:sp>
      <p:sp>
        <p:nvSpPr>
          <p:cNvPr id="21" name="TextBox 20"/>
          <p:cNvSpPr txBox="1"/>
          <p:nvPr/>
        </p:nvSpPr>
        <p:spPr>
          <a:xfrm>
            <a:off x="5508339" y="6089754"/>
            <a:ext cx="1175323" cy="523220"/>
          </a:xfrm>
          <a:prstGeom prst="rect">
            <a:avLst/>
          </a:prstGeom>
          <a:solidFill>
            <a:schemeClr val="bg1"/>
          </a:solidFill>
        </p:spPr>
        <p:txBody>
          <a:bodyPr wrap="none" rtlCol="0" anchor="ctr">
            <a:spAutoFit/>
          </a:bodyPr>
          <a:lstStyle/>
          <a:p>
            <a:pPr algn="ctr"/>
            <a:r>
              <a:rPr lang="en-US" sz="2800" b="1" dirty="0" smtClean="0"/>
              <a:t>SHARE</a:t>
            </a:r>
            <a:endParaRPr lang="en-US" sz="2800" b="1" dirty="0"/>
          </a:p>
        </p:txBody>
      </p:sp>
      <p:grpSp>
        <p:nvGrpSpPr>
          <p:cNvPr id="11" name="Group 10"/>
          <p:cNvGrpSpPr/>
          <p:nvPr/>
        </p:nvGrpSpPr>
        <p:grpSpPr>
          <a:xfrm>
            <a:off x="4004777" y="1766306"/>
            <a:ext cx="2002536" cy="2002536"/>
            <a:chOff x="4004777" y="1766306"/>
            <a:chExt cx="2002536" cy="2002536"/>
          </a:xfrm>
        </p:grpSpPr>
        <p:sp>
          <p:nvSpPr>
            <p:cNvPr id="90" name="Rectangle 89"/>
            <p:cNvSpPr/>
            <p:nvPr/>
          </p:nvSpPr>
          <p:spPr>
            <a:xfrm>
              <a:off x="4004777" y="1766306"/>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92"/>
            <p:cNvSpPr/>
            <p:nvPr/>
          </p:nvSpPr>
          <p:spPr>
            <a:xfrm>
              <a:off x="4562961" y="2053015"/>
              <a:ext cx="1444352" cy="1715827"/>
            </a:xfrm>
            <a:custGeom>
              <a:avLst/>
              <a:gdLst>
                <a:gd name="connsiteX0" fmla="*/ 1161796 w 1444352"/>
                <a:gd name="connsiteY0" fmla="*/ 545696 h 1715827"/>
                <a:gd name="connsiteX1" fmla="*/ 1444352 w 1444352"/>
                <a:gd name="connsiteY1" fmla="*/ 790805 h 1715827"/>
                <a:gd name="connsiteX2" fmla="*/ 1444352 w 1444352"/>
                <a:gd name="connsiteY2" fmla="*/ 1715827 h 1715827"/>
                <a:gd name="connsiteX3" fmla="*/ 324888 w 1444352"/>
                <a:gd name="connsiteY3" fmla="*/ 1715827 h 1715827"/>
                <a:gd name="connsiteX4" fmla="*/ 0 w 1444352"/>
                <a:gd name="connsiteY4" fmla="*/ 1433998 h 1715827"/>
                <a:gd name="connsiteX5" fmla="*/ 443084 w 1444352"/>
                <a:gd name="connsiteY5" fmla="*/ 1095214 h 1715827"/>
                <a:gd name="connsiteX6" fmla="*/ 888385 w 1444352"/>
                <a:gd name="connsiteY6" fmla="*/ 1435693 h 1715827"/>
                <a:gd name="connsiteX7" fmla="*/ 718290 w 1444352"/>
                <a:gd name="connsiteY7" fmla="*/ 884793 h 1715827"/>
                <a:gd name="connsiteX8" fmla="*/ 445117 w 1444352"/>
                <a:gd name="connsiteY8" fmla="*/ 0 h 1715827"/>
                <a:gd name="connsiteX9" fmla="*/ 1072601 w 1444352"/>
                <a:gd name="connsiteY9" fmla="*/ 544322 h 1715827"/>
                <a:gd name="connsiteX10" fmla="*/ 613173 w 1444352"/>
                <a:gd name="connsiteY10" fmla="*/ 544325 h 1715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4352" h="1715827">
                  <a:moveTo>
                    <a:pt x="1161796" y="545696"/>
                  </a:moveTo>
                  <a:lnTo>
                    <a:pt x="1444352" y="790805"/>
                  </a:lnTo>
                  <a:lnTo>
                    <a:pt x="1444352" y="1715827"/>
                  </a:lnTo>
                  <a:lnTo>
                    <a:pt x="324888" y="1715827"/>
                  </a:lnTo>
                  <a:lnTo>
                    <a:pt x="0" y="1433998"/>
                  </a:lnTo>
                  <a:lnTo>
                    <a:pt x="443084" y="1095214"/>
                  </a:lnTo>
                  <a:lnTo>
                    <a:pt x="888385" y="1435693"/>
                  </a:lnTo>
                  <a:lnTo>
                    <a:pt x="718290" y="884793"/>
                  </a:lnTo>
                  <a:close/>
                  <a:moveTo>
                    <a:pt x="445117" y="0"/>
                  </a:moveTo>
                  <a:lnTo>
                    <a:pt x="1072601" y="544322"/>
                  </a:lnTo>
                  <a:lnTo>
                    <a:pt x="613173" y="544325"/>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9" name="Freeform 88"/>
            <p:cNvSpPr/>
            <p:nvPr/>
          </p:nvSpPr>
          <p:spPr>
            <a:xfrm>
              <a:off x="4285533" y="2046436"/>
              <a:ext cx="1441025" cy="1442272"/>
            </a:xfrm>
            <a:custGeom>
              <a:avLst/>
              <a:gdLst>
                <a:gd name="connsiteX0" fmla="*/ 1088994 w 2177987"/>
                <a:gd name="connsiteY0" fmla="*/ 0 h 2179872"/>
                <a:gd name="connsiteX1" fmla="*/ 1346066 w 2177987"/>
                <a:gd name="connsiteY1" fmla="*/ 832643 h 2179872"/>
                <a:gd name="connsiteX2" fmla="*/ 2177987 w 2177987"/>
                <a:gd name="connsiteY2" fmla="*/ 832637 h 2179872"/>
                <a:gd name="connsiteX3" fmla="*/ 1504945 w 2177987"/>
                <a:gd name="connsiteY3" fmla="*/ 1347233 h 2179872"/>
                <a:gd name="connsiteX4" fmla="*/ 1762028 w 2177987"/>
                <a:gd name="connsiteY4" fmla="*/ 2179872 h 2179872"/>
                <a:gd name="connsiteX5" fmla="*/ 1088994 w 2177987"/>
                <a:gd name="connsiteY5" fmla="*/ 1665267 h 2179872"/>
                <a:gd name="connsiteX6" fmla="*/ 415959 w 2177987"/>
                <a:gd name="connsiteY6" fmla="*/ 2179872 h 2179872"/>
                <a:gd name="connsiteX7" fmla="*/ 673042 w 2177987"/>
                <a:gd name="connsiteY7" fmla="*/ 1347233 h 2179872"/>
                <a:gd name="connsiteX8" fmla="*/ 0 w 2177987"/>
                <a:gd name="connsiteY8" fmla="*/ 832637 h 2179872"/>
                <a:gd name="connsiteX9" fmla="*/ 831921 w 2177987"/>
                <a:gd name="connsiteY9" fmla="*/ 832643 h 2179872"/>
                <a:gd name="connsiteX10" fmla="*/ 1088994 w 2177987"/>
                <a:gd name="connsiteY10" fmla="*/ 0 h 2179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7987" h="2179872">
                  <a:moveTo>
                    <a:pt x="1088994" y="0"/>
                  </a:moveTo>
                  <a:lnTo>
                    <a:pt x="1346066" y="832643"/>
                  </a:lnTo>
                  <a:lnTo>
                    <a:pt x="2177987" y="832637"/>
                  </a:lnTo>
                  <a:lnTo>
                    <a:pt x="1504945" y="1347233"/>
                  </a:lnTo>
                  <a:lnTo>
                    <a:pt x="1762028" y="2179872"/>
                  </a:lnTo>
                  <a:lnTo>
                    <a:pt x="1088994" y="1665267"/>
                  </a:lnTo>
                  <a:lnTo>
                    <a:pt x="415959" y="2179872"/>
                  </a:lnTo>
                  <a:lnTo>
                    <a:pt x="673042" y="1347233"/>
                  </a:lnTo>
                  <a:lnTo>
                    <a:pt x="0" y="832637"/>
                  </a:lnTo>
                  <a:lnTo>
                    <a:pt x="831921" y="832643"/>
                  </a:lnTo>
                  <a:lnTo>
                    <a:pt x="1088994"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97" name="Group 96"/>
          <p:cNvGrpSpPr/>
          <p:nvPr/>
        </p:nvGrpSpPr>
        <p:grpSpPr>
          <a:xfrm>
            <a:off x="6183483" y="3946744"/>
            <a:ext cx="2002536" cy="2002536"/>
            <a:chOff x="1382807" y="174388"/>
            <a:chExt cx="3026665" cy="3026665"/>
          </a:xfrm>
        </p:grpSpPr>
        <p:sp>
          <p:nvSpPr>
            <p:cNvPr id="98" name="Rectangle 97"/>
            <p:cNvSpPr/>
            <p:nvPr/>
          </p:nvSpPr>
          <p:spPr>
            <a:xfrm>
              <a:off x="1382807" y="174388"/>
              <a:ext cx="3026664" cy="3026664"/>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a:off x="1831867" y="479210"/>
              <a:ext cx="2577605" cy="2721843"/>
            </a:xfrm>
            <a:custGeom>
              <a:avLst/>
              <a:gdLst>
                <a:gd name="connsiteX0" fmla="*/ 2202319 w 2577605"/>
                <a:gd name="connsiteY0" fmla="*/ 1064684 h 2721843"/>
                <a:gd name="connsiteX1" fmla="*/ 2577605 w 2577605"/>
                <a:gd name="connsiteY1" fmla="*/ 1390232 h 2721843"/>
                <a:gd name="connsiteX2" fmla="*/ 2577605 w 2577605"/>
                <a:gd name="connsiteY2" fmla="*/ 2721843 h 2721843"/>
                <a:gd name="connsiteX3" fmla="*/ 661591 w 2577605"/>
                <a:gd name="connsiteY3" fmla="*/ 2721843 h 2721843"/>
                <a:gd name="connsiteX4" fmla="*/ 0 w 2577605"/>
                <a:gd name="connsiteY4" fmla="*/ 2147935 h 2721843"/>
                <a:gd name="connsiteX5" fmla="*/ 28365 w 2577605"/>
                <a:gd name="connsiteY5" fmla="*/ 2164850 h 2721843"/>
                <a:gd name="connsiteX6" fmla="*/ 881237 w 2577605"/>
                <a:gd name="connsiteY6" fmla="*/ 2342548 h 2721843"/>
                <a:gd name="connsiteX7" fmla="*/ 932399 w 2577605"/>
                <a:gd name="connsiteY7" fmla="*/ 2356225 h 2721843"/>
                <a:gd name="connsiteX8" fmla="*/ 932398 w 2577605"/>
                <a:gd name="connsiteY8" fmla="*/ 2356224 h 2721843"/>
                <a:gd name="connsiteX9" fmla="*/ 943743 w 2577605"/>
                <a:gd name="connsiteY9" fmla="*/ 2359257 h 2721843"/>
                <a:gd name="connsiteX10" fmla="*/ 948393 w 2577605"/>
                <a:gd name="connsiteY10" fmla="*/ 2360500 h 2721843"/>
                <a:gd name="connsiteX11" fmla="*/ 996984 w 2577605"/>
                <a:gd name="connsiteY11" fmla="*/ 2373061 h 2721843"/>
                <a:gd name="connsiteX12" fmla="*/ 999965 w 2577605"/>
                <a:gd name="connsiteY12" fmla="*/ 2373832 h 2721843"/>
                <a:gd name="connsiteX13" fmla="*/ 999999 w 2577605"/>
                <a:gd name="connsiteY13" fmla="*/ 2373840 h 2721843"/>
                <a:gd name="connsiteX14" fmla="*/ 1049556 w 2577605"/>
                <a:gd name="connsiteY14" fmla="*/ 2385825 h 2721843"/>
                <a:gd name="connsiteX15" fmla="*/ 1061174 w 2577605"/>
                <a:gd name="connsiteY15" fmla="*/ 2388417 h 2721843"/>
                <a:gd name="connsiteX16" fmla="*/ 1084921 w 2577605"/>
                <a:gd name="connsiteY16" fmla="*/ 2393402 h 2721843"/>
                <a:gd name="connsiteX17" fmla="*/ 1093282 w 2577605"/>
                <a:gd name="connsiteY17" fmla="*/ 2395031 h 2721843"/>
                <a:gd name="connsiteX18" fmla="*/ 1115617 w 2577605"/>
                <a:gd name="connsiteY18" fmla="*/ 2398905 h 2721843"/>
                <a:gd name="connsiteX19" fmla="*/ 1115974 w 2577605"/>
                <a:gd name="connsiteY19" fmla="*/ 2398965 h 2721843"/>
                <a:gd name="connsiteX20" fmla="*/ 1118911 w 2577605"/>
                <a:gd name="connsiteY20" fmla="*/ 2399457 h 2721843"/>
                <a:gd name="connsiteX21" fmla="*/ 1118911 w 2577605"/>
                <a:gd name="connsiteY21" fmla="*/ 2399458 h 2721843"/>
                <a:gd name="connsiteX22" fmla="*/ 1142504 w 2577605"/>
                <a:gd name="connsiteY22" fmla="*/ 2403403 h 2721843"/>
                <a:gd name="connsiteX23" fmla="*/ 1200563 w 2577605"/>
                <a:gd name="connsiteY23" fmla="*/ 2399347 h 2721843"/>
                <a:gd name="connsiteX24" fmla="*/ 1198558 w 2577605"/>
                <a:gd name="connsiteY24" fmla="*/ 2385750 h 2721843"/>
                <a:gd name="connsiteX25" fmla="*/ 1192296 w 2577605"/>
                <a:gd name="connsiteY25" fmla="*/ 2373061 h 2721843"/>
                <a:gd name="connsiteX26" fmla="*/ 1189375 w 2577605"/>
                <a:gd name="connsiteY26" fmla="*/ 2367144 h 2721843"/>
                <a:gd name="connsiteX27" fmla="*/ 1166695 w 2577605"/>
                <a:gd name="connsiteY27" fmla="*/ 2314149 h 2721843"/>
                <a:gd name="connsiteX28" fmla="*/ 1132828 w 2577605"/>
                <a:gd name="connsiteY28" fmla="*/ 2143750 h 2721843"/>
                <a:gd name="connsiteX29" fmla="*/ 1129554 w 2577605"/>
                <a:gd name="connsiteY29" fmla="*/ 2111913 h 2721843"/>
                <a:gd name="connsiteX30" fmla="*/ 1107691 w 2577605"/>
                <a:gd name="connsiteY30" fmla="*/ 2108270 h 2721843"/>
                <a:gd name="connsiteX31" fmla="*/ 881238 w 2577605"/>
                <a:gd name="connsiteY31" fmla="*/ 2053214 h 2721843"/>
                <a:gd name="connsiteX32" fmla="*/ 540094 w 2577605"/>
                <a:gd name="connsiteY32" fmla="*/ 1998269 h 2721843"/>
                <a:gd name="connsiteX33" fmla="*/ 515358 w 2577605"/>
                <a:gd name="connsiteY33" fmla="*/ 1994455 h 2721843"/>
                <a:gd name="connsiteX34" fmla="*/ 85063 w 2577605"/>
                <a:gd name="connsiteY34" fmla="*/ 1621189 h 2721843"/>
                <a:gd name="connsiteX35" fmla="*/ 92459 w 2577605"/>
                <a:gd name="connsiteY35" fmla="*/ 1626453 h 2721843"/>
                <a:gd name="connsiteX36" fmla="*/ 807015 w 2577605"/>
                <a:gd name="connsiteY36" fmla="*/ 1804150 h 2721843"/>
                <a:gd name="connsiteX37" fmla="*/ 1025909 w 2577605"/>
                <a:gd name="connsiteY37" fmla="*/ 1865006 h 2721843"/>
                <a:gd name="connsiteX38" fmla="*/ 1074552 w 2577605"/>
                <a:gd name="connsiteY38" fmla="*/ 1860950 h 2721843"/>
                <a:gd name="connsiteX39" fmla="*/ 1046177 w 2577605"/>
                <a:gd name="connsiteY39" fmla="*/ 1775751 h 2721843"/>
                <a:gd name="connsiteX40" fmla="*/ 1017801 w 2577605"/>
                <a:gd name="connsiteY40" fmla="*/ 1605352 h 2721843"/>
                <a:gd name="connsiteX41" fmla="*/ 1021855 w 2577605"/>
                <a:gd name="connsiteY41" fmla="*/ 1507981 h 2721843"/>
                <a:gd name="connsiteX42" fmla="*/ 1106980 w 2577605"/>
                <a:gd name="connsiteY42" fmla="*/ 1499867 h 2721843"/>
                <a:gd name="connsiteX43" fmla="*/ 1608901 w 2577605"/>
                <a:gd name="connsiteY43" fmla="*/ 1536871 h 2721843"/>
                <a:gd name="connsiteX44" fmla="*/ 1685854 w 2577605"/>
                <a:gd name="connsiteY44" fmla="*/ 1541376 h 2721843"/>
                <a:gd name="connsiteX45" fmla="*/ 1767715 w 2577605"/>
                <a:gd name="connsiteY45" fmla="*/ 1540437 h 2721843"/>
                <a:gd name="connsiteX46" fmla="*/ 2047411 w 2577605"/>
                <a:gd name="connsiteY46" fmla="*/ 1382210 h 2721843"/>
                <a:gd name="connsiteX47" fmla="*/ 2111255 w 2577605"/>
                <a:gd name="connsiteY47" fmla="*/ 1257455 h 2721843"/>
                <a:gd name="connsiteX48" fmla="*/ 2211307 w 2577605"/>
                <a:gd name="connsiteY48" fmla="*/ 1149956 h 2721843"/>
                <a:gd name="connsiteX49" fmla="*/ 2214023 w 2577605"/>
                <a:gd name="connsiteY49" fmla="*/ 1122299 h 2721843"/>
                <a:gd name="connsiteX50" fmla="*/ 2214024 w 2577605"/>
                <a:gd name="connsiteY50" fmla="*/ 1122298 h 2721843"/>
                <a:gd name="connsiteX51" fmla="*/ 2215638 w 2577605"/>
                <a:gd name="connsiteY51" fmla="*/ 1105856 h 2721843"/>
                <a:gd name="connsiteX52" fmla="*/ 723175 w 2577605"/>
                <a:gd name="connsiteY52" fmla="*/ 50397 h 2721843"/>
                <a:gd name="connsiteX53" fmla="*/ 810418 w 2577605"/>
                <a:gd name="connsiteY53" fmla="*/ 126079 h 2721843"/>
                <a:gd name="connsiteX54" fmla="*/ 804044 w 2577605"/>
                <a:gd name="connsiteY54" fmla="*/ 134390 h 2721843"/>
                <a:gd name="connsiteX55" fmla="*/ 770531 w 2577605"/>
                <a:gd name="connsiteY55" fmla="*/ 165079 h 2721843"/>
                <a:gd name="connsiteX56" fmla="*/ 724929 w 2577605"/>
                <a:gd name="connsiteY56" fmla="*/ 52495 h 2721843"/>
                <a:gd name="connsiteX57" fmla="*/ 907702 w 2577605"/>
                <a:gd name="connsiteY57" fmla="*/ 0 h 2721843"/>
                <a:gd name="connsiteX58" fmla="*/ 2086828 w 2577605"/>
                <a:gd name="connsiteY58" fmla="*/ 1022852 h 2721843"/>
                <a:gd name="connsiteX59" fmla="*/ 2062732 w 2577605"/>
                <a:gd name="connsiteY59" fmla="*/ 1017743 h 2721843"/>
                <a:gd name="connsiteX60" fmla="*/ 2040751 w 2577605"/>
                <a:gd name="connsiteY60" fmla="*/ 1025469 h 2721843"/>
                <a:gd name="connsiteX61" fmla="*/ 2040749 w 2577605"/>
                <a:gd name="connsiteY61" fmla="*/ 1025469 h 2721843"/>
                <a:gd name="connsiteX62" fmla="*/ 2062730 w 2577605"/>
                <a:gd name="connsiteY62" fmla="*/ 1017741 h 2721843"/>
                <a:gd name="connsiteX63" fmla="*/ 2059571 w 2577605"/>
                <a:gd name="connsiteY63" fmla="*/ 1017070 h 2721843"/>
                <a:gd name="connsiteX64" fmla="*/ 1877160 w 2577605"/>
                <a:gd name="connsiteY64" fmla="*/ 956215 h 2721843"/>
                <a:gd name="connsiteX65" fmla="*/ 1573141 w 2577605"/>
                <a:gd name="connsiteY65" fmla="*/ 871016 h 2721843"/>
                <a:gd name="connsiteX66" fmla="*/ 1415051 w 2577605"/>
                <a:gd name="connsiteY66" fmla="*/ 639760 h 2721843"/>
                <a:gd name="connsiteX67" fmla="*/ 1050228 w 2577605"/>
                <a:gd name="connsiteY67" fmla="*/ 518047 h 2721843"/>
                <a:gd name="connsiteX68" fmla="*/ 892519 w 2577605"/>
                <a:gd name="connsiteY68" fmla="*/ 521471 h 2721843"/>
                <a:gd name="connsiteX69" fmla="*/ 860151 w 2577605"/>
                <a:gd name="connsiteY69" fmla="*/ 528792 h 2721843"/>
                <a:gd name="connsiteX70" fmla="*/ 902019 w 2577605"/>
                <a:gd name="connsiteY70" fmla="*/ 468601 h 2721843"/>
                <a:gd name="connsiteX71" fmla="*/ 977264 w 2577605"/>
                <a:gd name="connsiteY71" fmla="*/ 311136 h 2721843"/>
                <a:gd name="connsiteX72" fmla="*/ 911424 w 2577605"/>
                <a:gd name="connsiteY72" fmla="*/ 19428 h 2721843"/>
                <a:gd name="connsiteX73" fmla="*/ 906297 w 2577605"/>
                <a:gd name="connsiteY73" fmla="*/ 1619 h 272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577605" h="2721843">
                  <a:moveTo>
                    <a:pt x="2202319" y="1064684"/>
                  </a:moveTo>
                  <a:lnTo>
                    <a:pt x="2577605" y="1390232"/>
                  </a:lnTo>
                  <a:lnTo>
                    <a:pt x="2577605" y="2721843"/>
                  </a:lnTo>
                  <a:lnTo>
                    <a:pt x="661591" y="2721843"/>
                  </a:lnTo>
                  <a:lnTo>
                    <a:pt x="0" y="2147935"/>
                  </a:lnTo>
                  <a:lnTo>
                    <a:pt x="28365" y="2164850"/>
                  </a:lnTo>
                  <a:cubicBezTo>
                    <a:pt x="243053" y="2273632"/>
                    <a:pt x="716788" y="2298047"/>
                    <a:pt x="881237" y="2342548"/>
                  </a:cubicBezTo>
                  <a:lnTo>
                    <a:pt x="932399" y="2356225"/>
                  </a:lnTo>
                  <a:lnTo>
                    <a:pt x="932398" y="2356224"/>
                  </a:lnTo>
                  <a:lnTo>
                    <a:pt x="943743" y="2359257"/>
                  </a:lnTo>
                  <a:lnTo>
                    <a:pt x="948393" y="2360500"/>
                  </a:lnTo>
                  <a:lnTo>
                    <a:pt x="996984" y="2373061"/>
                  </a:lnTo>
                  <a:lnTo>
                    <a:pt x="999965" y="2373832"/>
                  </a:lnTo>
                  <a:lnTo>
                    <a:pt x="999999" y="2373840"/>
                  </a:lnTo>
                  <a:lnTo>
                    <a:pt x="1049556" y="2385825"/>
                  </a:lnTo>
                  <a:lnTo>
                    <a:pt x="1061174" y="2388417"/>
                  </a:lnTo>
                  <a:lnTo>
                    <a:pt x="1084921" y="2393402"/>
                  </a:lnTo>
                  <a:lnTo>
                    <a:pt x="1093282" y="2395031"/>
                  </a:lnTo>
                  <a:lnTo>
                    <a:pt x="1115617" y="2398905"/>
                  </a:lnTo>
                  <a:lnTo>
                    <a:pt x="1115974" y="2398965"/>
                  </a:lnTo>
                  <a:lnTo>
                    <a:pt x="1118911" y="2399457"/>
                  </a:lnTo>
                  <a:lnTo>
                    <a:pt x="1118911" y="2399458"/>
                  </a:lnTo>
                  <a:lnTo>
                    <a:pt x="1142504" y="2403403"/>
                  </a:lnTo>
                  <a:cubicBezTo>
                    <a:pt x="1195724" y="2412871"/>
                    <a:pt x="1196531" y="2414224"/>
                    <a:pt x="1200563" y="2399347"/>
                  </a:cubicBezTo>
                  <a:cubicBezTo>
                    <a:pt x="1201570" y="2395630"/>
                    <a:pt x="1200661" y="2391107"/>
                    <a:pt x="1198558" y="2385750"/>
                  </a:cubicBezTo>
                  <a:lnTo>
                    <a:pt x="1192296" y="2373061"/>
                  </a:lnTo>
                  <a:lnTo>
                    <a:pt x="1189375" y="2367144"/>
                  </a:lnTo>
                  <a:cubicBezTo>
                    <a:pt x="1181813" y="2353029"/>
                    <a:pt x="1172339" y="2335448"/>
                    <a:pt x="1166695" y="2314149"/>
                  </a:cubicBezTo>
                  <a:cubicBezTo>
                    <a:pt x="1155406" y="2271549"/>
                    <a:pt x="1137665" y="2188378"/>
                    <a:pt x="1132828" y="2143750"/>
                  </a:cubicBezTo>
                  <a:lnTo>
                    <a:pt x="1129554" y="2111913"/>
                  </a:lnTo>
                  <a:lnTo>
                    <a:pt x="1107691" y="2108270"/>
                  </a:lnTo>
                  <a:cubicBezTo>
                    <a:pt x="1074164" y="2102660"/>
                    <a:pt x="1033039" y="2094292"/>
                    <a:pt x="881238" y="2053214"/>
                  </a:cubicBezTo>
                  <a:cubicBezTo>
                    <a:pt x="810082" y="2033959"/>
                    <a:pt x="681020" y="2018464"/>
                    <a:pt x="540094" y="1998269"/>
                  </a:cubicBezTo>
                  <a:lnTo>
                    <a:pt x="515358" y="1994455"/>
                  </a:lnTo>
                  <a:lnTo>
                    <a:pt x="85063" y="1621189"/>
                  </a:lnTo>
                  <a:lnTo>
                    <a:pt x="92459" y="1626453"/>
                  </a:lnTo>
                  <a:cubicBezTo>
                    <a:pt x="272329" y="1735235"/>
                    <a:pt x="669234" y="1759650"/>
                    <a:pt x="807015" y="1804150"/>
                  </a:cubicBezTo>
                  <a:cubicBezTo>
                    <a:pt x="976590" y="1858920"/>
                    <a:pt x="981319" y="1855540"/>
                    <a:pt x="1025909" y="1865006"/>
                  </a:cubicBezTo>
                  <a:cubicBezTo>
                    <a:pt x="1070498" y="1874472"/>
                    <a:pt x="1071173" y="1875826"/>
                    <a:pt x="1074552" y="1860950"/>
                  </a:cubicBezTo>
                  <a:cubicBezTo>
                    <a:pt x="1077929" y="1846073"/>
                    <a:pt x="1055633" y="1818349"/>
                    <a:pt x="1046177" y="1775751"/>
                  </a:cubicBezTo>
                  <a:cubicBezTo>
                    <a:pt x="1036719" y="1733151"/>
                    <a:pt x="1021855" y="1649980"/>
                    <a:pt x="1017801" y="1605352"/>
                  </a:cubicBezTo>
                  <a:cubicBezTo>
                    <a:pt x="1013748" y="1560724"/>
                    <a:pt x="1006991" y="1525562"/>
                    <a:pt x="1021855" y="1507981"/>
                  </a:cubicBezTo>
                  <a:cubicBezTo>
                    <a:pt x="1036719" y="1490401"/>
                    <a:pt x="1011722" y="1499867"/>
                    <a:pt x="1106980" y="1499867"/>
                  </a:cubicBezTo>
                  <a:lnTo>
                    <a:pt x="1608901" y="1536871"/>
                  </a:lnTo>
                  <a:lnTo>
                    <a:pt x="1685854" y="1541376"/>
                  </a:lnTo>
                  <a:cubicBezTo>
                    <a:pt x="1718248" y="1542402"/>
                    <a:pt x="1746179" y="1542212"/>
                    <a:pt x="1767715" y="1540437"/>
                  </a:cubicBezTo>
                  <a:cubicBezTo>
                    <a:pt x="1939991" y="1526238"/>
                    <a:pt x="1990155" y="1429373"/>
                    <a:pt x="2047411" y="1382210"/>
                  </a:cubicBezTo>
                  <a:cubicBezTo>
                    <a:pt x="2104669" y="1335047"/>
                    <a:pt x="2083939" y="1296164"/>
                    <a:pt x="2111255" y="1257455"/>
                  </a:cubicBezTo>
                  <a:cubicBezTo>
                    <a:pt x="2138570" y="1218745"/>
                    <a:pt x="2194179" y="1172482"/>
                    <a:pt x="2211307" y="1149956"/>
                  </a:cubicBezTo>
                  <a:lnTo>
                    <a:pt x="2214023" y="1122299"/>
                  </a:lnTo>
                  <a:lnTo>
                    <a:pt x="2214024" y="1122298"/>
                  </a:lnTo>
                  <a:lnTo>
                    <a:pt x="2215638" y="1105856"/>
                  </a:lnTo>
                  <a:close/>
                  <a:moveTo>
                    <a:pt x="723175" y="50397"/>
                  </a:moveTo>
                  <a:lnTo>
                    <a:pt x="810418" y="126079"/>
                  </a:lnTo>
                  <a:lnTo>
                    <a:pt x="804044" y="134390"/>
                  </a:lnTo>
                  <a:cubicBezTo>
                    <a:pt x="790102" y="150817"/>
                    <a:pt x="778004" y="162670"/>
                    <a:pt x="770531" y="165079"/>
                  </a:cubicBezTo>
                  <a:cubicBezTo>
                    <a:pt x="740635" y="174715"/>
                    <a:pt x="740129" y="90024"/>
                    <a:pt x="724929" y="52495"/>
                  </a:cubicBezTo>
                  <a:close/>
                  <a:moveTo>
                    <a:pt x="907702" y="0"/>
                  </a:moveTo>
                  <a:lnTo>
                    <a:pt x="2086828" y="1022852"/>
                  </a:lnTo>
                  <a:lnTo>
                    <a:pt x="2062732" y="1017743"/>
                  </a:lnTo>
                  <a:lnTo>
                    <a:pt x="2040751" y="1025469"/>
                  </a:lnTo>
                  <a:cubicBezTo>
                    <a:pt x="2037087" y="1026757"/>
                    <a:pt x="2037087" y="1026756"/>
                    <a:pt x="2040749" y="1025469"/>
                  </a:cubicBezTo>
                  <a:lnTo>
                    <a:pt x="2062730" y="1017741"/>
                  </a:lnTo>
                  <a:lnTo>
                    <a:pt x="2059571" y="1017070"/>
                  </a:lnTo>
                  <a:cubicBezTo>
                    <a:pt x="2002821" y="1000843"/>
                    <a:pt x="1958231" y="980557"/>
                    <a:pt x="1877160" y="956215"/>
                  </a:cubicBezTo>
                  <a:cubicBezTo>
                    <a:pt x="1796088" y="931872"/>
                    <a:pt x="1650159" y="923757"/>
                    <a:pt x="1573141" y="871016"/>
                  </a:cubicBezTo>
                  <a:cubicBezTo>
                    <a:pt x="1496123" y="818272"/>
                    <a:pt x="1502202" y="698588"/>
                    <a:pt x="1415051" y="639760"/>
                  </a:cubicBezTo>
                  <a:cubicBezTo>
                    <a:pt x="1327899" y="580933"/>
                    <a:pt x="1161700" y="532247"/>
                    <a:pt x="1050228" y="518047"/>
                  </a:cubicBezTo>
                  <a:cubicBezTo>
                    <a:pt x="994492" y="510948"/>
                    <a:pt x="942555" y="513737"/>
                    <a:pt x="892519" y="521471"/>
                  </a:cubicBezTo>
                  <a:lnTo>
                    <a:pt x="860151" y="528792"/>
                  </a:lnTo>
                  <a:lnTo>
                    <a:pt x="902019" y="468601"/>
                  </a:lnTo>
                  <a:cubicBezTo>
                    <a:pt x="936221" y="418141"/>
                    <a:pt x="971184" y="359820"/>
                    <a:pt x="977264" y="311136"/>
                  </a:cubicBezTo>
                  <a:cubicBezTo>
                    <a:pt x="987903" y="225936"/>
                    <a:pt x="933371" y="87931"/>
                    <a:pt x="911424" y="19428"/>
                  </a:cubicBezTo>
                  <a:lnTo>
                    <a:pt x="906297" y="1619"/>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a:off x="1744775" y="473891"/>
              <a:ext cx="2302729" cy="2415850"/>
            </a:xfrm>
            <a:custGeom>
              <a:avLst/>
              <a:gdLst>
                <a:gd name="connsiteX0" fmla="*/ 20350 w 1803629"/>
                <a:gd name="connsiteY0" fmla="*/ 1414481 h 1890593"/>
                <a:gd name="connsiteX1" fmla="*/ 28849 w 1803629"/>
                <a:gd name="connsiteY1" fmla="*/ 1427625 h 1890593"/>
                <a:gd name="connsiteX2" fmla="*/ 758450 w 1803629"/>
                <a:gd name="connsiteY2" fmla="*/ 1610963 h 1890593"/>
                <a:gd name="connsiteX3" fmla="*/ 935821 w 1803629"/>
                <a:gd name="connsiteY3" fmla="*/ 1654049 h 1890593"/>
                <a:gd name="connsiteX4" fmla="*/ 952945 w 1803629"/>
                <a:gd name="connsiteY4" fmla="*/ 1656900 h 1890593"/>
                <a:gd name="connsiteX5" fmla="*/ 955509 w 1803629"/>
                <a:gd name="connsiteY5" fmla="*/ 1681815 h 1890593"/>
                <a:gd name="connsiteX6" fmla="*/ 982036 w 1803629"/>
                <a:gd name="connsiteY6" fmla="*/ 1815165 h 1890593"/>
                <a:gd name="connsiteX7" fmla="*/ 999800 w 1803629"/>
                <a:gd name="connsiteY7" fmla="*/ 1856638 h 1890593"/>
                <a:gd name="connsiteX8" fmla="*/ 1002088 w 1803629"/>
                <a:gd name="connsiteY8" fmla="*/ 1861269 h 1890593"/>
                <a:gd name="connsiteX9" fmla="*/ 1006993 w 1803629"/>
                <a:gd name="connsiteY9" fmla="*/ 1871199 h 1890593"/>
                <a:gd name="connsiteX10" fmla="*/ 1008563 w 1803629"/>
                <a:gd name="connsiteY10" fmla="*/ 1881840 h 1890593"/>
                <a:gd name="connsiteX11" fmla="*/ 963088 w 1803629"/>
                <a:gd name="connsiteY11" fmla="*/ 1885015 h 1890593"/>
                <a:gd name="connsiteX12" fmla="*/ 851444 w 1803629"/>
                <a:gd name="connsiteY12" fmla="*/ 1861872 h 1890593"/>
                <a:gd name="connsiteX13" fmla="*/ 849109 w 1803629"/>
                <a:gd name="connsiteY13" fmla="*/ 1861269 h 1890593"/>
                <a:gd name="connsiteX14" fmla="*/ 811050 w 1803629"/>
                <a:gd name="connsiteY14" fmla="*/ 1851439 h 1890593"/>
                <a:gd name="connsiteX15" fmla="*/ 758450 w 1803629"/>
                <a:gd name="connsiteY15" fmla="*/ 1837390 h 1890593"/>
                <a:gd name="connsiteX16" fmla="*/ 11902 w 1803629"/>
                <a:gd name="connsiteY16" fmla="*/ 1627840 h 1890593"/>
                <a:gd name="connsiteX17" fmla="*/ 15101 w 1803629"/>
                <a:gd name="connsiteY17" fmla="*/ 1433456 h 1890593"/>
                <a:gd name="connsiteX18" fmla="*/ 776514 w 1803629"/>
                <a:gd name="connsiteY18" fmla="*/ 0 h 1890593"/>
                <a:gd name="connsiteX19" fmla="*/ 833664 w 1803629"/>
                <a:gd name="connsiteY19" fmla="*/ 247650 h 1890593"/>
                <a:gd name="connsiteX20" fmla="*/ 774728 w 1803629"/>
                <a:gd name="connsiteY20" fmla="*/ 370880 h 1890593"/>
                <a:gd name="connsiteX21" fmla="*/ 741935 w 1803629"/>
                <a:gd name="connsiteY21" fmla="*/ 417983 h 1890593"/>
                <a:gd name="connsiteX22" fmla="*/ 767287 w 1803629"/>
                <a:gd name="connsiteY22" fmla="*/ 412254 h 1890593"/>
                <a:gd name="connsiteX23" fmla="*/ 890814 w 1803629"/>
                <a:gd name="connsiteY23" fmla="*/ 409575 h 1890593"/>
                <a:gd name="connsiteX24" fmla="*/ 1176564 w 1803629"/>
                <a:gd name="connsiteY24" fmla="*/ 504825 h 1890593"/>
                <a:gd name="connsiteX25" fmla="*/ 1300389 w 1803629"/>
                <a:gd name="connsiteY25" fmla="*/ 685800 h 1890593"/>
                <a:gd name="connsiteX26" fmla="*/ 1538514 w 1803629"/>
                <a:gd name="connsiteY26" fmla="*/ 752475 h 1890593"/>
                <a:gd name="connsiteX27" fmla="*/ 1681389 w 1803629"/>
                <a:gd name="connsiteY27" fmla="*/ 800100 h 1890593"/>
                <a:gd name="connsiteX28" fmla="*/ 1683864 w 1803629"/>
                <a:gd name="connsiteY28" fmla="*/ 800625 h 1890593"/>
                <a:gd name="connsiteX29" fmla="*/ 1666647 w 1803629"/>
                <a:gd name="connsiteY29" fmla="*/ 806672 h 1890593"/>
                <a:gd name="connsiteX30" fmla="*/ 1666648 w 1803629"/>
                <a:gd name="connsiteY30" fmla="*/ 806673 h 1890593"/>
                <a:gd name="connsiteX31" fmla="*/ 1683865 w 1803629"/>
                <a:gd name="connsiteY31" fmla="*/ 800626 h 1890593"/>
                <a:gd name="connsiteX32" fmla="*/ 1751637 w 1803629"/>
                <a:gd name="connsiteY32" fmla="*/ 814984 h 1890593"/>
                <a:gd name="connsiteX33" fmla="*/ 1778659 w 1803629"/>
                <a:gd name="connsiteY33" fmla="*/ 820479 h 1890593"/>
                <a:gd name="connsiteX34" fmla="*/ 1792761 w 1803629"/>
                <a:gd name="connsiteY34" fmla="*/ 836018 h 1890593"/>
                <a:gd name="connsiteX35" fmla="*/ 1803629 w 1803629"/>
                <a:gd name="connsiteY35" fmla="*/ 869581 h 1890593"/>
                <a:gd name="connsiteX36" fmla="*/ 1802364 w 1803629"/>
                <a:gd name="connsiteY36" fmla="*/ 882448 h 1890593"/>
                <a:gd name="connsiteX37" fmla="*/ 1802363 w 1803629"/>
                <a:gd name="connsiteY37" fmla="*/ 882449 h 1890593"/>
                <a:gd name="connsiteX38" fmla="*/ 1800236 w 1803629"/>
                <a:gd name="connsiteY38" fmla="*/ 904093 h 1890593"/>
                <a:gd name="connsiteX39" fmla="*/ 1721869 w 1803629"/>
                <a:gd name="connsiteY39" fmla="*/ 988219 h 1890593"/>
                <a:gd name="connsiteX40" fmla="*/ 1671864 w 1803629"/>
                <a:gd name="connsiteY40" fmla="*/ 1085850 h 1890593"/>
                <a:gd name="connsiteX41" fmla="*/ 1452789 w 1803629"/>
                <a:gd name="connsiteY41" fmla="*/ 1209675 h 1890593"/>
                <a:gd name="connsiteX42" fmla="*/ 1388672 w 1803629"/>
                <a:gd name="connsiteY42" fmla="*/ 1210410 h 1890593"/>
                <a:gd name="connsiteX43" fmla="*/ 1328397 w 1803629"/>
                <a:gd name="connsiteY43" fmla="*/ 1206884 h 1890593"/>
                <a:gd name="connsiteX44" fmla="*/ 935264 w 1803629"/>
                <a:gd name="connsiteY44" fmla="*/ 1177926 h 1890593"/>
                <a:gd name="connsiteX45" fmla="*/ 868589 w 1803629"/>
                <a:gd name="connsiteY45" fmla="*/ 1184276 h 1890593"/>
                <a:gd name="connsiteX46" fmla="*/ 865414 w 1803629"/>
                <a:gd name="connsiteY46" fmla="*/ 1260476 h 1890593"/>
                <a:gd name="connsiteX47" fmla="*/ 887639 w 1803629"/>
                <a:gd name="connsiteY47" fmla="*/ 1393826 h 1890593"/>
                <a:gd name="connsiteX48" fmla="*/ 909864 w 1803629"/>
                <a:gd name="connsiteY48" fmla="*/ 1460501 h 1890593"/>
                <a:gd name="connsiteX49" fmla="*/ 871764 w 1803629"/>
                <a:gd name="connsiteY49" fmla="*/ 1463676 h 1890593"/>
                <a:gd name="connsiteX50" fmla="*/ 700314 w 1803629"/>
                <a:gd name="connsiteY50" fmla="*/ 1416051 h 1890593"/>
                <a:gd name="connsiteX51" fmla="*/ 74839 w 1803629"/>
                <a:gd name="connsiteY51" fmla="*/ 1206501 h 1890593"/>
                <a:gd name="connsiteX52" fmla="*/ 96968 w 1803629"/>
                <a:gd name="connsiteY52" fmla="*/ 928202 h 1890593"/>
                <a:gd name="connsiteX53" fmla="*/ 121241 w 1803629"/>
                <a:gd name="connsiteY53" fmla="*/ 855118 h 1890593"/>
                <a:gd name="connsiteX54" fmla="*/ 133726 w 1803629"/>
                <a:gd name="connsiteY54" fmla="*/ 810481 h 1890593"/>
                <a:gd name="connsiteX55" fmla="*/ 166914 w 1803629"/>
                <a:gd name="connsiteY55" fmla="*/ 723900 h 1890593"/>
                <a:gd name="connsiteX56" fmla="*/ 376464 w 1803629"/>
                <a:gd name="connsiteY56" fmla="*/ 409575 h 1890593"/>
                <a:gd name="connsiteX57" fmla="*/ 636021 w 1803629"/>
                <a:gd name="connsiteY57" fmla="*/ 45244 h 1890593"/>
                <a:gd name="connsiteX58" fmla="*/ 671739 w 1803629"/>
                <a:gd name="connsiteY58" fmla="*/ 133350 h 1890593"/>
                <a:gd name="connsiteX59" fmla="*/ 776514 w 1803629"/>
                <a:gd name="connsiteY59" fmla="*/ 0 h 1890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803629" h="1890593">
                  <a:moveTo>
                    <a:pt x="20350" y="1414481"/>
                  </a:moveTo>
                  <a:lnTo>
                    <a:pt x="28849" y="1427625"/>
                  </a:lnTo>
                  <a:cubicBezTo>
                    <a:pt x="138682" y="1551525"/>
                    <a:pt x="609827" y="1570780"/>
                    <a:pt x="758450" y="1610963"/>
                  </a:cubicBezTo>
                  <a:cubicBezTo>
                    <a:pt x="877349" y="1643110"/>
                    <a:pt x="909560" y="1649659"/>
                    <a:pt x="935821" y="1654049"/>
                  </a:cubicBezTo>
                  <a:lnTo>
                    <a:pt x="952945" y="1656900"/>
                  </a:lnTo>
                  <a:lnTo>
                    <a:pt x="955509" y="1681815"/>
                  </a:lnTo>
                  <a:cubicBezTo>
                    <a:pt x="959298" y="1716740"/>
                    <a:pt x="973194" y="1781828"/>
                    <a:pt x="982036" y="1815165"/>
                  </a:cubicBezTo>
                  <a:cubicBezTo>
                    <a:pt x="986457" y="1831834"/>
                    <a:pt x="993878" y="1845592"/>
                    <a:pt x="999800" y="1856638"/>
                  </a:cubicBezTo>
                  <a:lnTo>
                    <a:pt x="1002088" y="1861269"/>
                  </a:lnTo>
                  <a:lnTo>
                    <a:pt x="1006993" y="1871199"/>
                  </a:lnTo>
                  <a:cubicBezTo>
                    <a:pt x="1008641" y="1875391"/>
                    <a:pt x="1009352" y="1878930"/>
                    <a:pt x="1008563" y="1881840"/>
                  </a:cubicBezTo>
                  <a:cubicBezTo>
                    <a:pt x="1005405" y="1893482"/>
                    <a:pt x="1004773" y="1892423"/>
                    <a:pt x="963088" y="1885015"/>
                  </a:cubicBezTo>
                  <a:cubicBezTo>
                    <a:pt x="931823" y="1879459"/>
                    <a:pt x="921521" y="1879558"/>
                    <a:pt x="851444" y="1861872"/>
                  </a:cubicBezTo>
                  <a:lnTo>
                    <a:pt x="849109" y="1861269"/>
                  </a:lnTo>
                  <a:lnTo>
                    <a:pt x="811050" y="1851439"/>
                  </a:lnTo>
                  <a:cubicBezTo>
                    <a:pt x="795675" y="1847395"/>
                    <a:pt x="778267" y="1842748"/>
                    <a:pt x="758450" y="1837390"/>
                  </a:cubicBezTo>
                  <a:cubicBezTo>
                    <a:pt x="599919" y="1794528"/>
                    <a:pt x="74430" y="1775477"/>
                    <a:pt x="11902" y="1627840"/>
                  </a:cubicBezTo>
                  <a:cubicBezTo>
                    <a:pt x="-5684" y="1586317"/>
                    <a:pt x="-3085" y="1514824"/>
                    <a:pt x="15101" y="1433456"/>
                  </a:cubicBezTo>
                  <a:close/>
                  <a:moveTo>
                    <a:pt x="776514" y="0"/>
                  </a:moveTo>
                  <a:cubicBezTo>
                    <a:pt x="786039" y="41275"/>
                    <a:pt x="843189" y="171450"/>
                    <a:pt x="833664" y="247650"/>
                  </a:cubicBezTo>
                  <a:cubicBezTo>
                    <a:pt x="828902" y="285750"/>
                    <a:pt x="801517" y="331391"/>
                    <a:pt x="774728" y="370880"/>
                  </a:cubicBezTo>
                  <a:lnTo>
                    <a:pt x="741935" y="417983"/>
                  </a:lnTo>
                  <a:lnTo>
                    <a:pt x="767287" y="412254"/>
                  </a:lnTo>
                  <a:cubicBezTo>
                    <a:pt x="806478" y="406202"/>
                    <a:pt x="847158" y="404019"/>
                    <a:pt x="890814" y="409575"/>
                  </a:cubicBezTo>
                  <a:cubicBezTo>
                    <a:pt x="978126" y="420687"/>
                    <a:pt x="1108302" y="458788"/>
                    <a:pt x="1176564" y="504825"/>
                  </a:cubicBezTo>
                  <a:cubicBezTo>
                    <a:pt x="1244826" y="550862"/>
                    <a:pt x="1240064" y="644525"/>
                    <a:pt x="1300389" y="685800"/>
                  </a:cubicBezTo>
                  <a:cubicBezTo>
                    <a:pt x="1360714" y="727075"/>
                    <a:pt x="1475014" y="733425"/>
                    <a:pt x="1538514" y="752475"/>
                  </a:cubicBezTo>
                  <a:cubicBezTo>
                    <a:pt x="1602014" y="771525"/>
                    <a:pt x="1636939" y="787400"/>
                    <a:pt x="1681389" y="800100"/>
                  </a:cubicBezTo>
                  <a:lnTo>
                    <a:pt x="1683864" y="800625"/>
                  </a:lnTo>
                  <a:lnTo>
                    <a:pt x="1666647" y="806672"/>
                  </a:lnTo>
                  <a:cubicBezTo>
                    <a:pt x="1663778" y="807680"/>
                    <a:pt x="1663778" y="807681"/>
                    <a:pt x="1666648" y="806673"/>
                  </a:cubicBezTo>
                  <a:lnTo>
                    <a:pt x="1683865" y="800626"/>
                  </a:lnTo>
                  <a:lnTo>
                    <a:pt x="1751637" y="814984"/>
                  </a:lnTo>
                  <a:lnTo>
                    <a:pt x="1778659" y="820479"/>
                  </a:lnTo>
                  <a:lnTo>
                    <a:pt x="1792761" y="836018"/>
                  </a:lnTo>
                  <a:cubicBezTo>
                    <a:pt x="1798893" y="846604"/>
                    <a:pt x="1802449" y="858013"/>
                    <a:pt x="1803629" y="869581"/>
                  </a:cubicBezTo>
                  <a:lnTo>
                    <a:pt x="1802364" y="882448"/>
                  </a:lnTo>
                  <a:lnTo>
                    <a:pt x="1802363" y="882449"/>
                  </a:lnTo>
                  <a:lnTo>
                    <a:pt x="1800236" y="904093"/>
                  </a:lnTo>
                  <a:cubicBezTo>
                    <a:pt x="1786820" y="921721"/>
                    <a:pt x="1743264" y="957926"/>
                    <a:pt x="1721869" y="988219"/>
                  </a:cubicBezTo>
                  <a:cubicBezTo>
                    <a:pt x="1700474" y="1018512"/>
                    <a:pt x="1716711" y="1048941"/>
                    <a:pt x="1671864" y="1085850"/>
                  </a:cubicBezTo>
                  <a:cubicBezTo>
                    <a:pt x="1627017" y="1122759"/>
                    <a:pt x="1587726" y="1198563"/>
                    <a:pt x="1452789" y="1209675"/>
                  </a:cubicBezTo>
                  <a:cubicBezTo>
                    <a:pt x="1435922" y="1211064"/>
                    <a:pt x="1414044" y="1211213"/>
                    <a:pt x="1388672" y="1210410"/>
                  </a:cubicBezTo>
                  <a:lnTo>
                    <a:pt x="1328397" y="1206884"/>
                  </a:lnTo>
                  <a:lnTo>
                    <a:pt x="935264" y="1177926"/>
                  </a:lnTo>
                  <a:cubicBezTo>
                    <a:pt x="860652" y="1177926"/>
                    <a:pt x="880231" y="1170518"/>
                    <a:pt x="868589" y="1184276"/>
                  </a:cubicBezTo>
                  <a:cubicBezTo>
                    <a:pt x="856947" y="1198034"/>
                    <a:pt x="862239" y="1225551"/>
                    <a:pt x="865414" y="1260476"/>
                  </a:cubicBezTo>
                  <a:cubicBezTo>
                    <a:pt x="868589" y="1295401"/>
                    <a:pt x="880231" y="1360489"/>
                    <a:pt x="887639" y="1393826"/>
                  </a:cubicBezTo>
                  <a:cubicBezTo>
                    <a:pt x="895047" y="1427163"/>
                    <a:pt x="912510" y="1448859"/>
                    <a:pt x="909864" y="1460501"/>
                  </a:cubicBezTo>
                  <a:cubicBezTo>
                    <a:pt x="907218" y="1472143"/>
                    <a:pt x="906689" y="1471084"/>
                    <a:pt x="871764" y="1463676"/>
                  </a:cubicBezTo>
                  <a:cubicBezTo>
                    <a:pt x="836839" y="1456268"/>
                    <a:pt x="833135" y="1458913"/>
                    <a:pt x="700314" y="1416051"/>
                  </a:cubicBezTo>
                  <a:cubicBezTo>
                    <a:pt x="567493" y="1373189"/>
                    <a:pt x="127226" y="1354138"/>
                    <a:pt x="74839" y="1206501"/>
                  </a:cubicBezTo>
                  <a:cubicBezTo>
                    <a:pt x="55194" y="1151137"/>
                    <a:pt x="65612" y="1042493"/>
                    <a:pt x="96968" y="928202"/>
                  </a:cubicBezTo>
                  <a:lnTo>
                    <a:pt x="121241" y="855118"/>
                  </a:lnTo>
                  <a:lnTo>
                    <a:pt x="133726" y="810481"/>
                  </a:lnTo>
                  <a:cubicBezTo>
                    <a:pt x="143300" y="781000"/>
                    <a:pt x="154214" y="752078"/>
                    <a:pt x="166914" y="723900"/>
                  </a:cubicBezTo>
                  <a:cubicBezTo>
                    <a:pt x="217714" y="611188"/>
                    <a:pt x="298280" y="522684"/>
                    <a:pt x="376464" y="409575"/>
                  </a:cubicBezTo>
                  <a:cubicBezTo>
                    <a:pt x="454648" y="296466"/>
                    <a:pt x="610703" y="-17209"/>
                    <a:pt x="636021" y="45244"/>
                  </a:cubicBezTo>
                  <a:cubicBezTo>
                    <a:pt x="647927" y="74613"/>
                    <a:pt x="648324" y="140891"/>
                    <a:pt x="671739" y="133350"/>
                  </a:cubicBezTo>
                  <a:cubicBezTo>
                    <a:pt x="695154" y="125809"/>
                    <a:pt x="776514" y="0"/>
                    <a:pt x="77651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4" name="Group 103"/>
          <p:cNvGrpSpPr/>
          <p:nvPr/>
        </p:nvGrpSpPr>
        <p:grpSpPr>
          <a:xfrm>
            <a:off x="6183483" y="1766306"/>
            <a:ext cx="2002536" cy="2002536"/>
            <a:chOff x="-353494" y="2054553"/>
            <a:chExt cx="3025588" cy="3025589"/>
          </a:xfrm>
        </p:grpSpPr>
        <p:sp>
          <p:nvSpPr>
            <p:cNvPr id="105" name="Rectangle 104"/>
            <p:cNvSpPr/>
            <p:nvPr/>
          </p:nvSpPr>
          <p:spPr>
            <a:xfrm>
              <a:off x="-353494" y="2054553"/>
              <a:ext cx="3025588" cy="3025588"/>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Freeform 105"/>
            <p:cNvSpPr/>
            <p:nvPr/>
          </p:nvSpPr>
          <p:spPr>
            <a:xfrm>
              <a:off x="652886" y="2712527"/>
              <a:ext cx="2019208" cy="2367615"/>
            </a:xfrm>
            <a:custGeom>
              <a:avLst/>
              <a:gdLst>
                <a:gd name="connsiteX0" fmla="*/ 358335 w 2019208"/>
                <a:gd name="connsiteY0" fmla="*/ 115471 h 2367615"/>
                <a:gd name="connsiteX1" fmla="*/ 502988 w 2019208"/>
                <a:gd name="connsiteY1" fmla="*/ 138467 h 2367615"/>
                <a:gd name="connsiteX2" fmla="*/ 605360 w 2019208"/>
                <a:gd name="connsiteY2" fmla="*/ 204489 h 2367615"/>
                <a:gd name="connsiteX3" fmla="*/ 666188 w 2019208"/>
                <a:gd name="connsiteY3" fmla="*/ 306859 h 2367615"/>
                <a:gd name="connsiteX4" fmla="*/ 686217 w 2019208"/>
                <a:gd name="connsiteY4" fmla="*/ 437419 h 2367615"/>
                <a:gd name="connsiteX5" fmla="*/ 669156 w 2019208"/>
                <a:gd name="connsiteY5" fmla="*/ 557593 h 2367615"/>
                <a:gd name="connsiteX6" fmla="*/ 615003 w 2019208"/>
                <a:gd name="connsiteY6" fmla="*/ 655513 h 2367615"/>
                <a:gd name="connsiteX7" fmla="*/ 572904 w 2019208"/>
                <a:gd name="connsiteY7" fmla="*/ 692974 h 2367615"/>
                <a:gd name="connsiteX8" fmla="*/ 566237 w 2019208"/>
                <a:gd name="connsiteY8" fmla="*/ 696723 h 2367615"/>
                <a:gd name="connsiteX9" fmla="*/ 0 w 2019208"/>
                <a:gd name="connsiteY9" fmla="*/ 205532 h 2367615"/>
                <a:gd name="connsiteX10" fmla="*/ 14132 w 2019208"/>
                <a:gd name="connsiteY10" fmla="*/ 210424 h 2367615"/>
                <a:gd name="connsiteX11" fmla="*/ 56416 w 2019208"/>
                <a:gd name="connsiteY11" fmla="*/ 195587 h 2367615"/>
                <a:gd name="connsiteX12" fmla="*/ 125404 w 2019208"/>
                <a:gd name="connsiteY12" fmla="*/ 162947 h 2367615"/>
                <a:gd name="connsiteX13" fmla="*/ 224807 w 2019208"/>
                <a:gd name="connsiteY13" fmla="*/ 130307 h 2367615"/>
                <a:gd name="connsiteX14" fmla="*/ 358335 w 2019208"/>
                <a:gd name="connsiteY14" fmla="*/ 115471 h 2367615"/>
                <a:gd name="connsiteX15" fmla="*/ 929836 w 2019208"/>
                <a:gd name="connsiteY15" fmla="*/ 0 h 2367615"/>
                <a:gd name="connsiteX16" fmla="*/ 2019208 w 2019208"/>
                <a:gd name="connsiteY16" fmla="*/ 944994 h 2367615"/>
                <a:gd name="connsiteX17" fmla="*/ 2019208 w 2019208"/>
                <a:gd name="connsiteY17" fmla="*/ 2367615 h 2367615"/>
                <a:gd name="connsiteX18" fmla="*/ 873037 w 2019208"/>
                <a:gd name="connsiteY18" fmla="*/ 2367615 h 2367615"/>
                <a:gd name="connsiteX19" fmla="*/ 301037 w 2019208"/>
                <a:gd name="connsiteY19" fmla="*/ 1871425 h 2367615"/>
                <a:gd name="connsiteX20" fmla="*/ 330147 w 2019208"/>
                <a:gd name="connsiteY20" fmla="*/ 1883218 h 2367615"/>
                <a:gd name="connsiteX21" fmla="*/ 432519 w 2019208"/>
                <a:gd name="connsiteY21" fmla="*/ 1894345 h 2367615"/>
                <a:gd name="connsiteX22" fmla="*/ 532663 w 2019208"/>
                <a:gd name="connsiteY22" fmla="*/ 1883219 h 2367615"/>
                <a:gd name="connsiteX23" fmla="*/ 597942 w 2019208"/>
                <a:gd name="connsiteY23" fmla="*/ 1846869 h 2367615"/>
                <a:gd name="connsiteX24" fmla="*/ 632067 w 2019208"/>
                <a:gd name="connsiteY24" fmla="*/ 1780106 h 2367615"/>
                <a:gd name="connsiteX25" fmla="*/ 641709 w 2019208"/>
                <a:gd name="connsiteY25" fmla="*/ 1677735 h 2367615"/>
                <a:gd name="connsiteX26" fmla="*/ 639298 w 2019208"/>
                <a:gd name="connsiteY26" fmla="*/ 1620430 h 2367615"/>
                <a:gd name="connsiteX27" fmla="*/ 636114 w 2019208"/>
                <a:gd name="connsiteY27" fmla="*/ 1599601 h 2367615"/>
                <a:gd name="connsiteX28" fmla="*/ 270782 w 2019208"/>
                <a:gd name="connsiteY28" fmla="*/ 1282689 h 2367615"/>
                <a:gd name="connsiteX29" fmla="*/ 294539 w 2019208"/>
                <a:gd name="connsiteY29" fmla="*/ 1296442 h 2367615"/>
                <a:gd name="connsiteX30" fmla="*/ 347208 w 2019208"/>
                <a:gd name="connsiteY30" fmla="*/ 1304602 h 2367615"/>
                <a:gd name="connsiteX31" fmla="*/ 429550 w 2019208"/>
                <a:gd name="connsiteY31" fmla="*/ 1306828 h 2367615"/>
                <a:gd name="connsiteX32" fmla="*/ 547498 w 2019208"/>
                <a:gd name="connsiteY32" fmla="*/ 1293475 h 2367615"/>
                <a:gd name="connsiteX33" fmla="*/ 589781 w 2019208"/>
                <a:gd name="connsiteY33" fmla="*/ 1253418 h 2367615"/>
                <a:gd name="connsiteX34" fmla="*/ 601650 w 2019208"/>
                <a:gd name="connsiteY34" fmla="*/ 964109 h 2367615"/>
                <a:gd name="connsiteX35" fmla="*/ 796748 w 2019208"/>
                <a:gd name="connsiteY35" fmla="*/ 909215 h 2367615"/>
                <a:gd name="connsiteX36" fmla="*/ 948078 w 2019208"/>
                <a:gd name="connsiteY36" fmla="*/ 794976 h 2367615"/>
                <a:gd name="connsiteX37" fmla="*/ 1045998 w 2019208"/>
                <a:gd name="connsiteY37" fmla="*/ 625841 h 2367615"/>
                <a:gd name="connsiteX38" fmla="*/ 1080863 w 2019208"/>
                <a:gd name="connsiteY38" fmla="*/ 406265 h 2367615"/>
                <a:gd name="connsiteX39" fmla="*/ 1043772 w 2019208"/>
                <a:gd name="connsiteY39" fmla="*/ 183719 h 2367615"/>
                <a:gd name="connsiteX40" fmla="*/ 996110 w 2019208"/>
                <a:gd name="connsiteY40" fmla="*/ 84316 h 2367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019208" h="2367615">
                  <a:moveTo>
                    <a:pt x="358335" y="115471"/>
                  </a:moveTo>
                  <a:cubicBezTo>
                    <a:pt x="413724" y="115471"/>
                    <a:pt x="461942" y="123138"/>
                    <a:pt x="502988" y="138467"/>
                  </a:cubicBezTo>
                  <a:cubicBezTo>
                    <a:pt x="544036" y="153799"/>
                    <a:pt x="578160" y="175806"/>
                    <a:pt x="605360" y="204489"/>
                  </a:cubicBezTo>
                  <a:cubicBezTo>
                    <a:pt x="632559" y="233174"/>
                    <a:pt x="652836" y="267296"/>
                    <a:pt x="666188" y="306859"/>
                  </a:cubicBezTo>
                  <a:cubicBezTo>
                    <a:pt x="679541" y="346424"/>
                    <a:pt x="686216" y="389944"/>
                    <a:pt x="686217" y="437419"/>
                  </a:cubicBezTo>
                  <a:cubicBezTo>
                    <a:pt x="686217" y="479951"/>
                    <a:pt x="680530" y="520009"/>
                    <a:pt x="669156" y="557593"/>
                  </a:cubicBezTo>
                  <a:cubicBezTo>
                    <a:pt x="657781" y="595178"/>
                    <a:pt x="639730" y="627819"/>
                    <a:pt x="615003" y="655513"/>
                  </a:cubicBezTo>
                  <a:cubicBezTo>
                    <a:pt x="602639" y="669361"/>
                    <a:pt x="588606" y="681848"/>
                    <a:pt x="572904" y="692974"/>
                  </a:cubicBezTo>
                  <a:lnTo>
                    <a:pt x="566237" y="696723"/>
                  </a:lnTo>
                  <a:lnTo>
                    <a:pt x="0" y="205532"/>
                  </a:lnTo>
                  <a:lnTo>
                    <a:pt x="14132" y="210424"/>
                  </a:lnTo>
                  <a:cubicBezTo>
                    <a:pt x="24023" y="210425"/>
                    <a:pt x="38117" y="205478"/>
                    <a:pt x="56416" y="195587"/>
                  </a:cubicBezTo>
                  <a:cubicBezTo>
                    <a:pt x="74714" y="185696"/>
                    <a:pt x="97711" y="174816"/>
                    <a:pt x="125404" y="162947"/>
                  </a:cubicBezTo>
                  <a:cubicBezTo>
                    <a:pt x="153099" y="151078"/>
                    <a:pt x="186234" y="140198"/>
                    <a:pt x="224807" y="130307"/>
                  </a:cubicBezTo>
                  <a:cubicBezTo>
                    <a:pt x="263383" y="120417"/>
                    <a:pt x="307892" y="115471"/>
                    <a:pt x="358335" y="115471"/>
                  </a:cubicBezTo>
                  <a:close/>
                  <a:moveTo>
                    <a:pt x="929836" y="0"/>
                  </a:moveTo>
                  <a:lnTo>
                    <a:pt x="2019208" y="944994"/>
                  </a:lnTo>
                  <a:lnTo>
                    <a:pt x="2019208" y="2367615"/>
                  </a:lnTo>
                  <a:lnTo>
                    <a:pt x="873037" y="2367615"/>
                  </a:lnTo>
                  <a:lnTo>
                    <a:pt x="301037" y="1871425"/>
                  </a:lnTo>
                  <a:lnTo>
                    <a:pt x="330147" y="1883218"/>
                  </a:lnTo>
                  <a:cubicBezTo>
                    <a:pt x="356852" y="1890636"/>
                    <a:pt x="390976" y="1894345"/>
                    <a:pt x="432519" y="1894345"/>
                  </a:cubicBezTo>
                  <a:cubicBezTo>
                    <a:pt x="472081" y="1894345"/>
                    <a:pt x="505464" y="1890636"/>
                    <a:pt x="532663" y="1883219"/>
                  </a:cubicBezTo>
                  <a:cubicBezTo>
                    <a:pt x="559863" y="1875801"/>
                    <a:pt x="581623" y="1863683"/>
                    <a:pt x="597942" y="1846869"/>
                  </a:cubicBezTo>
                  <a:cubicBezTo>
                    <a:pt x="614263" y="1830054"/>
                    <a:pt x="625638" y="1807800"/>
                    <a:pt x="632067" y="1780106"/>
                  </a:cubicBezTo>
                  <a:cubicBezTo>
                    <a:pt x="638496" y="1752411"/>
                    <a:pt x="641709" y="1718288"/>
                    <a:pt x="641709" y="1677735"/>
                  </a:cubicBezTo>
                  <a:cubicBezTo>
                    <a:pt x="641710" y="1656965"/>
                    <a:pt x="640906" y="1637863"/>
                    <a:pt x="639298" y="1620430"/>
                  </a:cubicBezTo>
                  <a:lnTo>
                    <a:pt x="636114" y="1599601"/>
                  </a:lnTo>
                  <a:lnTo>
                    <a:pt x="270782" y="1282689"/>
                  </a:lnTo>
                  <a:lnTo>
                    <a:pt x="294539" y="1296442"/>
                  </a:lnTo>
                  <a:cubicBezTo>
                    <a:pt x="307397" y="1300398"/>
                    <a:pt x="324953" y="1303118"/>
                    <a:pt x="347208" y="1304602"/>
                  </a:cubicBezTo>
                  <a:cubicBezTo>
                    <a:pt x="369462" y="1306086"/>
                    <a:pt x="396910" y="1306827"/>
                    <a:pt x="429550" y="1306828"/>
                  </a:cubicBezTo>
                  <a:cubicBezTo>
                    <a:pt x="480983" y="1306827"/>
                    <a:pt x="520298" y="1302377"/>
                    <a:pt x="547498" y="1293475"/>
                  </a:cubicBezTo>
                  <a:cubicBezTo>
                    <a:pt x="574698" y="1284573"/>
                    <a:pt x="588792" y="1271221"/>
                    <a:pt x="589781" y="1253418"/>
                  </a:cubicBezTo>
                  <a:lnTo>
                    <a:pt x="601650" y="964109"/>
                  </a:lnTo>
                  <a:cubicBezTo>
                    <a:pt x="672865" y="956196"/>
                    <a:pt x="737897" y="937898"/>
                    <a:pt x="796748" y="909215"/>
                  </a:cubicBezTo>
                  <a:cubicBezTo>
                    <a:pt x="855599" y="880531"/>
                    <a:pt x="906042" y="842451"/>
                    <a:pt x="948078" y="794976"/>
                  </a:cubicBezTo>
                  <a:cubicBezTo>
                    <a:pt x="990114" y="747500"/>
                    <a:pt x="1022755" y="691121"/>
                    <a:pt x="1045998" y="625841"/>
                  </a:cubicBezTo>
                  <a:cubicBezTo>
                    <a:pt x="1069241" y="560562"/>
                    <a:pt x="1080863" y="487370"/>
                    <a:pt x="1080863" y="406265"/>
                  </a:cubicBezTo>
                  <a:cubicBezTo>
                    <a:pt x="1080863" y="328127"/>
                    <a:pt x="1068500" y="253944"/>
                    <a:pt x="1043772" y="183719"/>
                  </a:cubicBezTo>
                  <a:cubicBezTo>
                    <a:pt x="1031408" y="148606"/>
                    <a:pt x="1015521" y="115472"/>
                    <a:pt x="996110" y="84316"/>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7" name="Freeform 106"/>
            <p:cNvSpPr/>
            <p:nvPr/>
          </p:nvSpPr>
          <p:spPr>
            <a:xfrm>
              <a:off x="619543" y="2531273"/>
              <a:ext cx="1114206" cy="2075599"/>
            </a:xfrm>
            <a:custGeom>
              <a:avLst/>
              <a:gdLst>
                <a:gd name="connsiteX0" fmla="*/ 465861 w 1114206"/>
                <a:gd name="connsiteY0" fmla="*/ 1637928 h 2075599"/>
                <a:gd name="connsiteX1" fmla="*/ 566006 w 1114206"/>
                <a:gd name="connsiteY1" fmla="*/ 1649055 h 2075599"/>
                <a:gd name="connsiteX2" fmla="*/ 631285 w 1114206"/>
                <a:gd name="connsiteY2" fmla="*/ 1686146 h 2075599"/>
                <a:gd name="connsiteX3" fmla="*/ 665409 w 1114206"/>
                <a:gd name="connsiteY3" fmla="*/ 1754393 h 2075599"/>
                <a:gd name="connsiteX4" fmla="*/ 675052 w 1114206"/>
                <a:gd name="connsiteY4" fmla="*/ 1858989 h 2075599"/>
                <a:gd name="connsiteX5" fmla="*/ 665409 w 1114206"/>
                <a:gd name="connsiteY5" fmla="*/ 1961360 h 2075599"/>
                <a:gd name="connsiteX6" fmla="*/ 631285 w 1114206"/>
                <a:gd name="connsiteY6" fmla="*/ 2028123 h 2075599"/>
                <a:gd name="connsiteX7" fmla="*/ 566006 w 1114206"/>
                <a:gd name="connsiteY7" fmla="*/ 2064472 h 2075599"/>
                <a:gd name="connsiteX8" fmla="*/ 465861 w 1114206"/>
                <a:gd name="connsiteY8" fmla="*/ 2075599 h 2075599"/>
                <a:gd name="connsiteX9" fmla="*/ 363490 w 1114206"/>
                <a:gd name="connsiteY9" fmla="*/ 2064472 h 2075599"/>
                <a:gd name="connsiteX10" fmla="*/ 298952 w 1114206"/>
                <a:gd name="connsiteY10" fmla="*/ 2028123 h 2075599"/>
                <a:gd name="connsiteX11" fmla="*/ 264829 w 1114206"/>
                <a:gd name="connsiteY11" fmla="*/ 1961360 h 2075599"/>
                <a:gd name="connsiteX12" fmla="*/ 255185 w 1114206"/>
                <a:gd name="connsiteY12" fmla="*/ 1858989 h 2075599"/>
                <a:gd name="connsiteX13" fmla="*/ 264829 w 1114206"/>
                <a:gd name="connsiteY13" fmla="*/ 1754393 h 2075599"/>
                <a:gd name="connsiteX14" fmla="*/ 298952 w 1114206"/>
                <a:gd name="connsiteY14" fmla="*/ 1686146 h 2075599"/>
                <a:gd name="connsiteX15" fmla="*/ 363490 w 1114206"/>
                <a:gd name="connsiteY15" fmla="*/ 1649055 h 2075599"/>
                <a:gd name="connsiteX16" fmla="*/ 465861 w 1114206"/>
                <a:gd name="connsiteY16" fmla="*/ 1637928 h 2075599"/>
                <a:gd name="connsiteX17" fmla="*/ 456958 w 1114206"/>
                <a:gd name="connsiteY17" fmla="*/ 0 h 2075599"/>
                <a:gd name="connsiteX18" fmla="*/ 756651 w 1114206"/>
                <a:gd name="connsiteY18" fmla="*/ 48218 h 2075599"/>
                <a:gd name="connsiteX19" fmla="*/ 960650 w 1114206"/>
                <a:gd name="connsiteY19" fmla="*/ 178036 h 2075599"/>
                <a:gd name="connsiteX20" fmla="*/ 1077115 w 1114206"/>
                <a:gd name="connsiteY20" fmla="*/ 364973 h 2075599"/>
                <a:gd name="connsiteX21" fmla="*/ 1114206 w 1114206"/>
                <a:gd name="connsiteY21" fmla="*/ 587518 h 2075599"/>
                <a:gd name="connsiteX22" fmla="*/ 1079341 w 1114206"/>
                <a:gd name="connsiteY22" fmla="*/ 807095 h 2075599"/>
                <a:gd name="connsiteX23" fmla="*/ 981421 w 1114206"/>
                <a:gd name="connsiteY23" fmla="*/ 976229 h 2075599"/>
                <a:gd name="connsiteX24" fmla="*/ 830091 w 1114206"/>
                <a:gd name="connsiteY24" fmla="*/ 1090468 h 2075599"/>
                <a:gd name="connsiteX25" fmla="*/ 634993 w 1114206"/>
                <a:gd name="connsiteY25" fmla="*/ 1145363 h 2075599"/>
                <a:gd name="connsiteX26" fmla="*/ 623124 w 1114206"/>
                <a:gd name="connsiteY26" fmla="*/ 1434671 h 2075599"/>
                <a:gd name="connsiteX27" fmla="*/ 580841 w 1114206"/>
                <a:gd name="connsiteY27" fmla="*/ 1474729 h 2075599"/>
                <a:gd name="connsiteX28" fmla="*/ 462892 w 1114206"/>
                <a:gd name="connsiteY28" fmla="*/ 1488081 h 2075599"/>
                <a:gd name="connsiteX29" fmla="*/ 380551 w 1114206"/>
                <a:gd name="connsiteY29" fmla="*/ 1485856 h 2075599"/>
                <a:gd name="connsiteX30" fmla="*/ 327882 w 1114206"/>
                <a:gd name="connsiteY30" fmla="*/ 1477696 h 2075599"/>
                <a:gd name="connsiteX31" fmla="*/ 299693 w 1114206"/>
                <a:gd name="connsiteY31" fmla="*/ 1461376 h 2075599"/>
                <a:gd name="connsiteX32" fmla="*/ 289308 w 1114206"/>
                <a:gd name="connsiteY32" fmla="*/ 1434671 h 2075599"/>
                <a:gd name="connsiteX33" fmla="*/ 275955 w 1114206"/>
                <a:gd name="connsiteY33" fmla="*/ 1084534 h 2075599"/>
                <a:gd name="connsiteX34" fmla="*/ 280406 w 1114206"/>
                <a:gd name="connsiteY34" fmla="*/ 1007385 h 2075599"/>
                <a:gd name="connsiteX35" fmla="*/ 301918 w 1114206"/>
                <a:gd name="connsiteY35" fmla="*/ 959909 h 2075599"/>
                <a:gd name="connsiteX36" fmla="*/ 341235 w 1114206"/>
                <a:gd name="connsiteY36" fmla="*/ 935429 h 2075599"/>
                <a:gd name="connsiteX37" fmla="*/ 397613 w 1114206"/>
                <a:gd name="connsiteY37" fmla="*/ 928753 h 2075599"/>
                <a:gd name="connsiteX38" fmla="*/ 418383 w 1114206"/>
                <a:gd name="connsiteY38" fmla="*/ 928753 h 2075599"/>
                <a:gd name="connsiteX39" fmla="*/ 554136 w 1114206"/>
                <a:gd name="connsiteY39" fmla="*/ 903531 h 2075599"/>
                <a:gd name="connsiteX40" fmla="*/ 648346 w 1114206"/>
                <a:gd name="connsiteY40" fmla="*/ 836768 h 2075599"/>
                <a:gd name="connsiteX41" fmla="*/ 702499 w 1114206"/>
                <a:gd name="connsiteY41" fmla="*/ 738848 h 2075599"/>
                <a:gd name="connsiteX42" fmla="*/ 719560 w 1114206"/>
                <a:gd name="connsiteY42" fmla="*/ 618674 h 2075599"/>
                <a:gd name="connsiteX43" fmla="*/ 699531 w 1114206"/>
                <a:gd name="connsiteY43" fmla="*/ 488114 h 2075599"/>
                <a:gd name="connsiteX44" fmla="*/ 638703 w 1114206"/>
                <a:gd name="connsiteY44" fmla="*/ 385744 h 2075599"/>
                <a:gd name="connsiteX45" fmla="*/ 536332 w 1114206"/>
                <a:gd name="connsiteY45" fmla="*/ 319722 h 2075599"/>
                <a:gd name="connsiteX46" fmla="*/ 391678 w 1114206"/>
                <a:gd name="connsiteY46" fmla="*/ 296726 h 2075599"/>
                <a:gd name="connsiteX47" fmla="*/ 258151 w 1114206"/>
                <a:gd name="connsiteY47" fmla="*/ 311562 h 2075599"/>
                <a:gd name="connsiteX48" fmla="*/ 158748 w 1114206"/>
                <a:gd name="connsiteY48" fmla="*/ 344202 h 2075599"/>
                <a:gd name="connsiteX49" fmla="*/ 89759 w 1114206"/>
                <a:gd name="connsiteY49" fmla="*/ 376842 h 2075599"/>
                <a:gd name="connsiteX50" fmla="*/ 47476 w 1114206"/>
                <a:gd name="connsiteY50" fmla="*/ 391679 h 2075599"/>
                <a:gd name="connsiteX51" fmla="*/ 28189 w 1114206"/>
                <a:gd name="connsiteY51" fmla="*/ 385002 h 2075599"/>
                <a:gd name="connsiteX52" fmla="*/ 13352 w 1114206"/>
                <a:gd name="connsiteY52" fmla="*/ 360522 h 2075599"/>
                <a:gd name="connsiteX53" fmla="*/ 3709 w 1114206"/>
                <a:gd name="connsiteY53" fmla="*/ 310079 h 2075599"/>
                <a:gd name="connsiteX54" fmla="*/ 0 w 1114206"/>
                <a:gd name="connsiteY54" fmla="*/ 226996 h 2075599"/>
                <a:gd name="connsiteX55" fmla="*/ 4451 w 1114206"/>
                <a:gd name="connsiteY55" fmla="*/ 151330 h 2075599"/>
                <a:gd name="connsiteX56" fmla="*/ 23738 w 1114206"/>
                <a:gd name="connsiteY56" fmla="*/ 112756 h 2075599"/>
                <a:gd name="connsiteX57" fmla="*/ 80116 w 1114206"/>
                <a:gd name="connsiteY57" fmla="*/ 77891 h 2075599"/>
                <a:gd name="connsiteX58" fmla="*/ 179519 w 1114206"/>
                <a:gd name="connsiteY58" fmla="*/ 40800 h 2075599"/>
                <a:gd name="connsiteX59" fmla="*/ 308595 w 1114206"/>
                <a:gd name="connsiteY59" fmla="*/ 11869 h 2075599"/>
                <a:gd name="connsiteX60" fmla="*/ 456958 w 1114206"/>
                <a:gd name="connsiteY60" fmla="*/ 0 h 207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114206" h="2075599">
                  <a:moveTo>
                    <a:pt x="465861" y="1637928"/>
                  </a:moveTo>
                  <a:cubicBezTo>
                    <a:pt x="505424" y="1637928"/>
                    <a:pt x="538806" y="1641637"/>
                    <a:pt x="566006" y="1649055"/>
                  </a:cubicBezTo>
                  <a:cubicBezTo>
                    <a:pt x="593206" y="1656474"/>
                    <a:pt x="614965" y="1668837"/>
                    <a:pt x="631285" y="1686146"/>
                  </a:cubicBezTo>
                  <a:cubicBezTo>
                    <a:pt x="647605" y="1703455"/>
                    <a:pt x="658980" y="1726204"/>
                    <a:pt x="665409" y="1754393"/>
                  </a:cubicBezTo>
                  <a:cubicBezTo>
                    <a:pt x="671838" y="1782582"/>
                    <a:pt x="675052" y="1817448"/>
                    <a:pt x="675052" y="1858989"/>
                  </a:cubicBezTo>
                  <a:cubicBezTo>
                    <a:pt x="675052" y="1899542"/>
                    <a:pt x="671838" y="1933665"/>
                    <a:pt x="665409" y="1961360"/>
                  </a:cubicBezTo>
                  <a:cubicBezTo>
                    <a:pt x="658980" y="1989054"/>
                    <a:pt x="647605" y="2011308"/>
                    <a:pt x="631285" y="2028123"/>
                  </a:cubicBezTo>
                  <a:cubicBezTo>
                    <a:pt x="614965" y="2044937"/>
                    <a:pt x="593206" y="2057054"/>
                    <a:pt x="566006" y="2064472"/>
                  </a:cubicBezTo>
                  <a:cubicBezTo>
                    <a:pt x="538806" y="2071890"/>
                    <a:pt x="505424" y="2075599"/>
                    <a:pt x="465861" y="2075599"/>
                  </a:cubicBezTo>
                  <a:cubicBezTo>
                    <a:pt x="424319" y="2075599"/>
                    <a:pt x="390195" y="2071890"/>
                    <a:pt x="363490" y="2064472"/>
                  </a:cubicBezTo>
                  <a:cubicBezTo>
                    <a:pt x="336785" y="2057054"/>
                    <a:pt x="315272" y="2044937"/>
                    <a:pt x="298952" y="2028123"/>
                  </a:cubicBezTo>
                  <a:cubicBezTo>
                    <a:pt x="282632" y="2011308"/>
                    <a:pt x="271258" y="1989054"/>
                    <a:pt x="264829" y="1961360"/>
                  </a:cubicBezTo>
                  <a:cubicBezTo>
                    <a:pt x="258400" y="1933665"/>
                    <a:pt x="255185" y="1899542"/>
                    <a:pt x="255185" y="1858989"/>
                  </a:cubicBezTo>
                  <a:cubicBezTo>
                    <a:pt x="255185" y="1817448"/>
                    <a:pt x="258400" y="1782582"/>
                    <a:pt x="264829" y="1754393"/>
                  </a:cubicBezTo>
                  <a:cubicBezTo>
                    <a:pt x="271258" y="1726204"/>
                    <a:pt x="282632" y="1703455"/>
                    <a:pt x="298952" y="1686146"/>
                  </a:cubicBezTo>
                  <a:cubicBezTo>
                    <a:pt x="315272" y="1668837"/>
                    <a:pt x="336785" y="1656474"/>
                    <a:pt x="363490" y="1649055"/>
                  </a:cubicBezTo>
                  <a:cubicBezTo>
                    <a:pt x="390195" y="1641637"/>
                    <a:pt x="424319" y="1637928"/>
                    <a:pt x="465861" y="1637928"/>
                  </a:cubicBezTo>
                  <a:close/>
                  <a:moveTo>
                    <a:pt x="456958" y="0"/>
                  </a:moveTo>
                  <a:cubicBezTo>
                    <a:pt x="573670" y="0"/>
                    <a:pt x="673568" y="16073"/>
                    <a:pt x="756651" y="48218"/>
                  </a:cubicBezTo>
                  <a:cubicBezTo>
                    <a:pt x="839734" y="80363"/>
                    <a:pt x="907734" y="123636"/>
                    <a:pt x="960650" y="178036"/>
                  </a:cubicBezTo>
                  <a:cubicBezTo>
                    <a:pt x="1013566" y="232435"/>
                    <a:pt x="1052388" y="294748"/>
                    <a:pt x="1077115" y="364973"/>
                  </a:cubicBezTo>
                  <a:cubicBezTo>
                    <a:pt x="1101843" y="435198"/>
                    <a:pt x="1114206" y="509380"/>
                    <a:pt x="1114206" y="587518"/>
                  </a:cubicBezTo>
                  <a:cubicBezTo>
                    <a:pt x="1114206" y="668623"/>
                    <a:pt x="1102584" y="741815"/>
                    <a:pt x="1079341" y="807095"/>
                  </a:cubicBezTo>
                  <a:cubicBezTo>
                    <a:pt x="1056097" y="872375"/>
                    <a:pt x="1023457" y="928753"/>
                    <a:pt x="981421" y="976229"/>
                  </a:cubicBezTo>
                  <a:cubicBezTo>
                    <a:pt x="939385" y="1023705"/>
                    <a:pt x="888942" y="1061785"/>
                    <a:pt x="830091" y="1090468"/>
                  </a:cubicBezTo>
                  <a:cubicBezTo>
                    <a:pt x="771240" y="1119152"/>
                    <a:pt x="706208" y="1137450"/>
                    <a:pt x="634993" y="1145363"/>
                  </a:cubicBezTo>
                  <a:lnTo>
                    <a:pt x="623124" y="1434671"/>
                  </a:lnTo>
                  <a:cubicBezTo>
                    <a:pt x="622135" y="1452474"/>
                    <a:pt x="608041" y="1465827"/>
                    <a:pt x="580841" y="1474729"/>
                  </a:cubicBezTo>
                  <a:cubicBezTo>
                    <a:pt x="553641" y="1483631"/>
                    <a:pt x="514325" y="1488081"/>
                    <a:pt x="462892" y="1488081"/>
                  </a:cubicBezTo>
                  <a:cubicBezTo>
                    <a:pt x="430252" y="1488081"/>
                    <a:pt x="402805" y="1487340"/>
                    <a:pt x="380551" y="1485856"/>
                  </a:cubicBezTo>
                  <a:cubicBezTo>
                    <a:pt x="358296" y="1484372"/>
                    <a:pt x="340740" y="1481652"/>
                    <a:pt x="327882" y="1477696"/>
                  </a:cubicBezTo>
                  <a:cubicBezTo>
                    <a:pt x="315024" y="1473740"/>
                    <a:pt x="305628" y="1468300"/>
                    <a:pt x="299693" y="1461376"/>
                  </a:cubicBezTo>
                  <a:cubicBezTo>
                    <a:pt x="293758" y="1454453"/>
                    <a:pt x="290297" y="1445551"/>
                    <a:pt x="289308" y="1434671"/>
                  </a:cubicBezTo>
                  <a:lnTo>
                    <a:pt x="275955" y="1084534"/>
                  </a:lnTo>
                  <a:cubicBezTo>
                    <a:pt x="274966" y="1052883"/>
                    <a:pt x="276449" y="1027167"/>
                    <a:pt x="280406" y="1007385"/>
                  </a:cubicBezTo>
                  <a:cubicBezTo>
                    <a:pt x="284362" y="987603"/>
                    <a:pt x="291533" y="971778"/>
                    <a:pt x="301918" y="959909"/>
                  </a:cubicBezTo>
                  <a:cubicBezTo>
                    <a:pt x="312304" y="948040"/>
                    <a:pt x="325409" y="939880"/>
                    <a:pt x="341235" y="935429"/>
                  </a:cubicBezTo>
                  <a:cubicBezTo>
                    <a:pt x="357060" y="930978"/>
                    <a:pt x="375853" y="928753"/>
                    <a:pt x="397613" y="928753"/>
                  </a:cubicBezTo>
                  <a:lnTo>
                    <a:pt x="418383" y="928753"/>
                  </a:lnTo>
                  <a:cubicBezTo>
                    <a:pt x="470805" y="928753"/>
                    <a:pt x="516056" y="920346"/>
                    <a:pt x="554136" y="903531"/>
                  </a:cubicBezTo>
                  <a:cubicBezTo>
                    <a:pt x="592215" y="886717"/>
                    <a:pt x="623619" y="864462"/>
                    <a:pt x="648346" y="836768"/>
                  </a:cubicBezTo>
                  <a:cubicBezTo>
                    <a:pt x="673073" y="809073"/>
                    <a:pt x="691124" y="776433"/>
                    <a:pt x="702499" y="738848"/>
                  </a:cubicBezTo>
                  <a:cubicBezTo>
                    <a:pt x="713873" y="701263"/>
                    <a:pt x="719560" y="661205"/>
                    <a:pt x="719560" y="618674"/>
                  </a:cubicBezTo>
                  <a:cubicBezTo>
                    <a:pt x="719560" y="571198"/>
                    <a:pt x="712884" y="527678"/>
                    <a:pt x="699531" y="488114"/>
                  </a:cubicBezTo>
                  <a:cubicBezTo>
                    <a:pt x="686179" y="448551"/>
                    <a:pt x="665902" y="414428"/>
                    <a:pt x="638703" y="385744"/>
                  </a:cubicBezTo>
                  <a:cubicBezTo>
                    <a:pt x="611503" y="357060"/>
                    <a:pt x="577379" y="335053"/>
                    <a:pt x="536332" y="319722"/>
                  </a:cubicBezTo>
                  <a:cubicBezTo>
                    <a:pt x="495285" y="304392"/>
                    <a:pt x="447067" y="296726"/>
                    <a:pt x="391678" y="296726"/>
                  </a:cubicBezTo>
                  <a:cubicBezTo>
                    <a:pt x="341235" y="296726"/>
                    <a:pt x="296726" y="301672"/>
                    <a:pt x="258151" y="311562"/>
                  </a:cubicBezTo>
                  <a:cubicBezTo>
                    <a:pt x="219577" y="321453"/>
                    <a:pt x="186443" y="332333"/>
                    <a:pt x="158748" y="344202"/>
                  </a:cubicBezTo>
                  <a:cubicBezTo>
                    <a:pt x="131054" y="356071"/>
                    <a:pt x="108057" y="366951"/>
                    <a:pt x="89759" y="376842"/>
                  </a:cubicBezTo>
                  <a:cubicBezTo>
                    <a:pt x="71461" y="386733"/>
                    <a:pt x="57367" y="391679"/>
                    <a:pt x="47476" y="391679"/>
                  </a:cubicBezTo>
                  <a:cubicBezTo>
                    <a:pt x="40552" y="391679"/>
                    <a:pt x="34123" y="389453"/>
                    <a:pt x="28189" y="385002"/>
                  </a:cubicBezTo>
                  <a:cubicBezTo>
                    <a:pt x="22254" y="380551"/>
                    <a:pt x="17309" y="372391"/>
                    <a:pt x="13352" y="360522"/>
                  </a:cubicBezTo>
                  <a:cubicBezTo>
                    <a:pt x="9396" y="348653"/>
                    <a:pt x="6181" y="331839"/>
                    <a:pt x="3709" y="310079"/>
                  </a:cubicBezTo>
                  <a:cubicBezTo>
                    <a:pt x="1236" y="288319"/>
                    <a:pt x="0" y="260624"/>
                    <a:pt x="0" y="226996"/>
                  </a:cubicBezTo>
                  <a:cubicBezTo>
                    <a:pt x="0" y="192377"/>
                    <a:pt x="1483" y="167156"/>
                    <a:pt x="4451" y="151330"/>
                  </a:cubicBezTo>
                  <a:cubicBezTo>
                    <a:pt x="7418" y="135505"/>
                    <a:pt x="13847" y="122647"/>
                    <a:pt x="23738" y="112756"/>
                  </a:cubicBezTo>
                  <a:cubicBezTo>
                    <a:pt x="33629" y="102865"/>
                    <a:pt x="52421" y="91243"/>
                    <a:pt x="80116" y="77891"/>
                  </a:cubicBezTo>
                  <a:cubicBezTo>
                    <a:pt x="107810" y="64538"/>
                    <a:pt x="140945" y="52174"/>
                    <a:pt x="179519" y="40800"/>
                  </a:cubicBezTo>
                  <a:cubicBezTo>
                    <a:pt x="218093" y="29425"/>
                    <a:pt x="261119" y="19782"/>
                    <a:pt x="308595" y="11869"/>
                  </a:cubicBezTo>
                  <a:cubicBezTo>
                    <a:pt x="356071" y="3956"/>
                    <a:pt x="405525" y="0"/>
                    <a:pt x="45695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17" name="Group 16"/>
          <p:cNvGrpSpPr/>
          <p:nvPr/>
        </p:nvGrpSpPr>
        <p:grpSpPr>
          <a:xfrm>
            <a:off x="4004777" y="3946744"/>
            <a:ext cx="2002536" cy="2002536"/>
            <a:chOff x="4004777" y="3946744"/>
            <a:chExt cx="2002536" cy="2002536"/>
          </a:xfrm>
        </p:grpSpPr>
        <p:sp>
          <p:nvSpPr>
            <p:cNvPr id="117" name="Rectangle 116"/>
            <p:cNvSpPr/>
            <p:nvPr/>
          </p:nvSpPr>
          <p:spPr>
            <a:xfrm>
              <a:off x="4004777" y="3946744"/>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Freeform 117"/>
            <p:cNvSpPr/>
            <p:nvPr/>
          </p:nvSpPr>
          <p:spPr>
            <a:xfrm>
              <a:off x="4247478" y="4240499"/>
              <a:ext cx="1517133" cy="1415026"/>
            </a:xfrm>
            <a:custGeom>
              <a:avLst/>
              <a:gdLst>
                <a:gd name="connsiteX0" fmla="*/ 2863398 w 3038876"/>
                <a:gd name="connsiteY0" fmla="*/ 0 h 2831897"/>
                <a:gd name="connsiteX1" fmla="*/ 2832009 w 3038876"/>
                <a:gd name="connsiteY1" fmla="*/ 114045 h 2831897"/>
                <a:gd name="connsiteX2" fmla="*/ 2340243 w 3038876"/>
                <a:gd name="connsiteY2" fmla="*/ 763087 h 2831897"/>
                <a:gd name="connsiteX3" fmla="*/ 2202889 w 3038876"/>
                <a:gd name="connsiteY3" fmla="*/ 844235 h 2831897"/>
                <a:gd name="connsiteX4" fmla="*/ 3038876 w 3038876"/>
                <a:gd name="connsiteY4" fmla="*/ 844235 h 2831897"/>
                <a:gd name="connsiteX5" fmla="*/ 3003162 w 3038876"/>
                <a:gd name="connsiteY5" fmla="*/ 910034 h 2831897"/>
                <a:gd name="connsiteX6" fmla="*/ 2585191 w 3038876"/>
                <a:gd name="connsiteY6" fmla="*/ 1132267 h 2831897"/>
                <a:gd name="connsiteX7" fmla="*/ 2246276 w 3038876"/>
                <a:gd name="connsiteY7" fmla="*/ 1001323 h 2831897"/>
                <a:gd name="connsiteX8" fmla="*/ 2179190 w 3038876"/>
                <a:gd name="connsiteY8" fmla="*/ 923857 h 2831897"/>
                <a:gd name="connsiteX9" fmla="*/ 1905799 w 3038876"/>
                <a:gd name="connsiteY9" fmla="*/ 2379538 h 2831897"/>
                <a:gd name="connsiteX10" fmla="*/ 1911476 w 3038876"/>
                <a:gd name="connsiteY10" fmla="*/ 2435853 h 2831897"/>
                <a:gd name="connsiteX11" fmla="*/ 1880353 w 3038876"/>
                <a:gd name="connsiteY11" fmla="*/ 2590011 h 2831897"/>
                <a:gd name="connsiteX12" fmla="*/ 1858819 w 3038876"/>
                <a:gd name="connsiteY12" fmla="*/ 2629683 h 2831897"/>
                <a:gd name="connsiteX13" fmla="*/ 1857471 w 3038876"/>
                <a:gd name="connsiteY13" fmla="*/ 2636863 h 2831897"/>
                <a:gd name="connsiteX14" fmla="*/ 1854922 w 3038876"/>
                <a:gd name="connsiteY14" fmla="*/ 2636863 h 2831897"/>
                <a:gd name="connsiteX15" fmla="*/ 1843838 w 3038876"/>
                <a:gd name="connsiteY15" fmla="*/ 2657285 h 2831897"/>
                <a:gd name="connsiteX16" fmla="*/ 1515432 w 3038876"/>
                <a:gd name="connsiteY16" fmla="*/ 2831897 h 2831897"/>
                <a:gd name="connsiteX17" fmla="*/ 1187026 w 3038876"/>
                <a:gd name="connsiteY17" fmla="*/ 2657285 h 2831897"/>
                <a:gd name="connsiteX18" fmla="*/ 1175941 w 3038876"/>
                <a:gd name="connsiteY18" fmla="*/ 2636863 h 2831897"/>
                <a:gd name="connsiteX19" fmla="*/ 1173395 w 3038876"/>
                <a:gd name="connsiteY19" fmla="*/ 2636863 h 2831897"/>
                <a:gd name="connsiteX20" fmla="*/ 1172047 w 3038876"/>
                <a:gd name="connsiteY20" fmla="*/ 2629689 h 2831897"/>
                <a:gd name="connsiteX21" fmla="*/ 1150511 w 3038876"/>
                <a:gd name="connsiteY21" fmla="*/ 2590011 h 2831897"/>
                <a:gd name="connsiteX22" fmla="*/ 1119388 w 3038876"/>
                <a:gd name="connsiteY22" fmla="*/ 2435853 h 2831897"/>
                <a:gd name="connsiteX23" fmla="*/ 1125065 w 3038876"/>
                <a:gd name="connsiteY23" fmla="*/ 2379532 h 2831897"/>
                <a:gd name="connsiteX24" fmla="*/ 853104 w 3038876"/>
                <a:gd name="connsiteY24" fmla="*/ 931458 h 2831897"/>
                <a:gd name="connsiteX25" fmla="*/ 792601 w 3038876"/>
                <a:gd name="connsiteY25" fmla="*/ 1001323 h 2831897"/>
                <a:gd name="connsiteX26" fmla="*/ 453685 w 3038876"/>
                <a:gd name="connsiteY26" fmla="*/ 1132267 h 2831897"/>
                <a:gd name="connsiteX27" fmla="*/ 35714 w 3038876"/>
                <a:gd name="connsiteY27" fmla="*/ 910034 h 2831897"/>
                <a:gd name="connsiteX28" fmla="*/ 0 w 3038876"/>
                <a:gd name="connsiteY28" fmla="*/ 844235 h 2831897"/>
                <a:gd name="connsiteX29" fmla="*/ 827973 w 3038876"/>
                <a:gd name="connsiteY29" fmla="*/ 844235 h 2831897"/>
                <a:gd name="connsiteX30" fmla="*/ 690620 w 3038876"/>
                <a:gd name="connsiteY30" fmla="*/ 763087 h 2831897"/>
                <a:gd name="connsiteX31" fmla="*/ 198853 w 3038876"/>
                <a:gd name="connsiteY31" fmla="*/ 114045 h 2831897"/>
                <a:gd name="connsiteX32" fmla="*/ 167466 w 3038876"/>
                <a:gd name="connsiteY32" fmla="*/ 6 h 2831897"/>
                <a:gd name="connsiteX33" fmla="*/ 233528 w 3038876"/>
                <a:gd name="connsiteY33" fmla="*/ 101593 h 2831897"/>
                <a:gd name="connsiteX34" fmla="*/ 1515430 w 3038876"/>
                <a:gd name="connsiteY34" fmla="*/ 738339 h 2831897"/>
                <a:gd name="connsiteX35" fmla="*/ 2797332 w 3038876"/>
                <a:gd name="connsiteY35" fmla="*/ 101593 h 283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038876" h="2831897">
                  <a:moveTo>
                    <a:pt x="2863398" y="0"/>
                  </a:moveTo>
                  <a:lnTo>
                    <a:pt x="2832009" y="114045"/>
                  </a:lnTo>
                  <a:cubicBezTo>
                    <a:pt x="2744739" y="376171"/>
                    <a:pt x="2570245" y="602395"/>
                    <a:pt x="2340243" y="763087"/>
                  </a:cubicBezTo>
                  <a:lnTo>
                    <a:pt x="2202889" y="844235"/>
                  </a:lnTo>
                  <a:lnTo>
                    <a:pt x="3038876" y="844235"/>
                  </a:lnTo>
                  <a:lnTo>
                    <a:pt x="3003162" y="910034"/>
                  </a:lnTo>
                  <a:cubicBezTo>
                    <a:pt x="2912579" y="1044113"/>
                    <a:pt x="2759180" y="1132267"/>
                    <a:pt x="2585191" y="1132267"/>
                  </a:cubicBezTo>
                  <a:cubicBezTo>
                    <a:pt x="2454699" y="1132267"/>
                    <a:pt x="2335790" y="1082680"/>
                    <a:pt x="2246276" y="1001323"/>
                  </a:cubicBezTo>
                  <a:lnTo>
                    <a:pt x="2179190" y="923857"/>
                  </a:lnTo>
                  <a:lnTo>
                    <a:pt x="1905799" y="2379538"/>
                  </a:lnTo>
                  <a:lnTo>
                    <a:pt x="1911476" y="2435853"/>
                  </a:lnTo>
                  <a:cubicBezTo>
                    <a:pt x="1911476" y="2490535"/>
                    <a:pt x="1900394" y="2542629"/>
                    <a:pt x="1880353" y="2590011"/>
                  </a:cubicBezTo>
                  <a:lnTo>
                    <a:pt x="1858819" y="2629683"/>
                  </a:lnTo>
                  <a:lnTo>
                    <a:pt x="1857471" y="2636863"/>
                  </a:lnTo>
                  <a:lnTo>
                    <a:pt x="1854922" y="2636863"/>
                  </a:lnTo>
                  <a:lnTo>
                    <a:pt x="1843838" y="2657285"/>
                  </a:lnTo>
                  <a:cubicBezTo>
                    <a:pt x="1772666" y="2762634"/>
                    <a:pt x="1652137" y="2831897"/>
                    <a:pt x="1515432" y="2831897"/>
                  </a:cubicBezTo>
                  <a:cubicBezTo>
                    <a:pt x="1378726" y="2831897"/>
                    <a:pt x="1258198" y="2762634"/>
                    <a:pt x="1187026" y="2657285"/>
                  </a:cubicBezTo>
                  <a:lnTo>
                    <a:pt x="1175941" y="2636863"/>
                  </a:lnTo>
                  <a:lnTo>
                    <a:pt x="1173395" y="2636863"/>
                  </a:lnTo>
                  <a:lnTo>
                    <a:pt x="1172047" y="2629689"/>
                  </a:lnTo>
                  <a:lnTo>
                    <a:pt x="1150511" y="2590011"/>
                  </a:lnTo>
                  <a:cubicBezTo>
                    <a:pt x="1130470" y="2542629"/>
                    <a:pt x="1119388" y="2490535"/>
                    <a:pt x="1119388" y="2435853"/>
                  </a:cubicBezTo>
                  <a:lnTo>
                    <a:pt x="1125065" y="2379532"/>
                  </a:lnTo>
                  <a:lnTo>
                    <a:pt x="853104" y="931458"/>
                  </a:lnTo>
                  <a:lnTo>
                    <a:pt x="792601" y="1001323"/>
                  </a:lnTo>
                  <a:cubicBezTo>
                    <a:pt x="703087" y="1082680"/>
                    <a:pt x="584177" y="1132267"/>
                    <a:pt x="453685" y="1132267"/>
                  </a:cubicBezTo>
                  <a:cubicBezTo>
                    <a:pt x="279696" y="1132267"/>
                    <a:pt x="126297" y="1044113"/>
                    <a:pt x="35714" y="910034"/>
                  </a:cubicBezTo>
                  <a:lnTo>
                    <a:pt x="0" y="844235"/>
                  </a:lnTo>
                  <a:lnTo>
                    <a:pt x="827973" y="844235"/>
                  </a:lnTo>
                  <a:lnTo>
                    <a:pt x="690620" y="763087"/>
                  </a:lnTo>
                  <a:cubicBezTo>
                    <a:pt x="460618" y="602395"/>
                    <a:pt x="286124" y="376171"/>
                    <a:pt x="198853" y="114045"/>
                  </a:cubicBezTo>
                  <a:lnTo>
                    <a:pt x="167466" y="6"/>
                  </a:lnTo>
                  <a:lnTo>
                    <a:pt x="233528" y="101593"/>
                  </a:lnTo>
                  <a:cubicBezTo>
                    <a:pt x="511341" y="485760"/>
                    <a:pt x="981812" y="738339"/>
                    <a:pt x="1515430" y="738339"/>
                  </a:cubicBezTo>
                  <a:cubicBezTo>
                    <a:pt x="2049048" y="738339"/>
                    <a:pt x="2519519" y="485760"/>
                    <a:pt x="2797332" y="101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TextBox 119"/>
            <p:cNvSpPr txBox="1"/>
            <p:nvPr/>
          </p:nvSpPr>
          <p:spPr>
            <a:xfrm>
              <a:off x="4316036" y="4239367"/>
              <a:ext cx="1691277" cy="1709912"/>
            </a:xfrm>
            <a:custGeom>
              <a:avLst/>
              <a:gdLst>
                <a:gd name="connsiteX0" fmla="*/ 1054696 w 2556223"/>
                <a:gd name="connsiteY0" fmla="*/ 866600 h 2584388"/>
                <a:gd name="connsiteX1" fmla="*/ 1067391 w 2556223"/>
                <a:gd name="connsiteY1" fmla="*/ 867339 h 2584388"/>
                <a:gd name="connsiteX2" fmla="*/ 1075155 w 2556223"/>
                <a:gd name="connsiteY2" fmla="*/ 869434 h 2584388"/>
                <a:gd name="connsiteX3" fmla="*/ 1078606 w 2556223"/>
                <a:gd name="connsiteY3" fmla="*/ 873009 h 2584388"/>
                <a:gd name="connsiteX4" fmla="*/ 1079346 w 2556223"/>
                <a:gd name="connsiteY4" fmla="*/ 877939 h 2584388"/>
                <a:gd name="connsiteX5" fmla="*/ 1074416 w 2556223"/>
                <a:gd name="connsiteY5" fmla="*/ 924526 h 2584388"/>
                <a:gd name="connsiteX6" fmla="*/ 1088959 w 2556223"/>
                <a:gd name="connsiteY6" fmla="*/ 927238 h 2584388"/>
                <a:gd name="connsiteX7" fmla="*/ 1103256 w 2556223"/>
                <a:gd name="connsiteY7" fmla="*/ 931305 h 2584388"/>
                <a:gd name="connsiteX8" fmla="*/ 1115334 w 2556223"/>
                <a:gd name="connsiteY8" fmla="*/ 936235 h 2584388"/>
                <a:gd name="connsiteX9" fmla="*/ 1122852 w 2556223"/>
                <a:gd name="connsiteY9" fmla="*/ 940919 h 2584388"/>
                <a:gd name="connsiteX10" fmla="*/ 1126057 w 2556223"/>
                <a:gd name="connsiteY10" fmla="*/ 945109 h 2584388"/>
                <a:gd name="connsiteX11" fmla="*/ 1127782 w 2556223"/>
                <a:gd name="connsiteY11" fmla="*/ 950285 h 2584388"/>
                <a:gd name="connsiteX12" fmla="*/ 1128645 w 2556223"/>
                <a:gd name="connsiteY12" fmla="*/ 957680 h 2584388"/>
                <a:gd name="connsiteX13" fmla="*/ 1128892 w 2556223"/>
                <a:gd name="connsiteY13" fmla="*/ 967663 h 2584388"/>
                <a:gd name="connsiteX14" fmla="*/ 1128522 w 2556223"/>
                <a:gd name="connsiteY14" fmla="*/ 980235 h 2584388"/>
                <a:gd name="connsiteX15" fmla="*/ 1127166 w 2556223"/>
                <a:gd name="connsiteY15" fmla="*/ 987753 h 2584388"/>
                <a:gd name="connsiteX16" fmla="*/ 1124948 w 2556223"/>
                <a:gd name="connsiteY16" fmla="*/ 991204 h 2584388"/>
                <a:gd name="connsiteX17" fmla="*/ 1121990 w 2556223"/>
                <a:gd name="connsiteY17" fmla="*/ 992067 h 2584388"/>
                <a:gd name="connsiteX18" fmla="*/ 1112623 w 2556223"/>
                <a:gd name="connsiteY18" fmla="*/ 988862 h 2584388"/>
                <a:gd name="connsiteX19" fmla="*/ 1097463 w 2556223"/>
                <a:gd name="connsiteY19" fmla="*/ 981960 h 2584388"/>
                <a:gd name="connsiteX20" fmla="*/ 1076758 w 2556223"/>
                <a:gd name="connsiteY20" fmla="*/ 975058 h 2584388"/>
                <a:gd name="connsiteX21" fmla="*/ 1050999 w 2556223"/>
                <a:gd name="connsiteY21" fmla="*/ 971854 h 2584388"/>
                <a:gd name="connsiteX22" fmla="*/ 1029061 w 2556223"/>
                <a:gd name="connsiteY22" fmla="*/ 974319 h 2584388"/>
                <a:gd name="connsiteX23" fmla="*/ 1014271 w 2556223"/>
                <a:gd name="connsiteY23" fmla="*/ 981221 h 2584388"/>
                <a:gd name="connsiteX24" fmla="*/ 1005890 w 2556223"/>
                <a:gd name="connsiteY24" fmla="*/ 991820 h 2584388"/>
                <a:gd name="connsiteX25" fmla="*/ 1003178 w 2556223"/>
                <a:gd name="connsiteY25" fmla="*/ 1005377 h 2584388"/>
                <a:gd name="connsiteX26" fmla="*/ 1009341 w 2556223"/>
                <a:gd name="connsiteY26" fmla="*/ 1024851 h 2584388"/>
                <a:gd name="connsiteX27" fmla="*/ 1025733 w 2556223"/>
                <a:gd name="connsiteY27" fmla="*/ 1038408 h 2584388"/>
                <a:gd name="connsiteX28" fmla="*/ 1048903 w 2556223"/>
                <a:gd name="connsiteY28" fmla="*/ 1048761 h 2584388"/>
                <a:gd name="connsiteX29" fmla="*/ 1075279 w 2556223"/>
                <a:gd name="connsiteY29" fmla="*/ 1058621 h 2584388"/>
                <a:gd name="connsiteX30" fmla="*/ 1101654 w 2556223"/>
                <a:gd name="connsiteY30" fmla="*/ 1070576 h 2584388"/>
                <a:gd name="connsiteX31" fmla="*/ 1124701 w 2556223"/>
                <a:gd name="connsiteY31" fmla="*/ 1087337 h 2584388"/>
                <a:gd name="connsiteX32" fmla="*/ 1140970 w 2556223"/>
                <a:gd name="connsiteY32" fmla="*/ 1111494 h 2584388"/>
                <a:gd name="connsiteX33" fmla="*/ 1147132 w 2556223"/>
                <a:gd name="connsiteY33" fmla="*/ 1145634 h 2584388"/>
                <a:gd name="connsiteX34" fmla="*/ 1139614 w 2556223"/>
                <a:gd name="connsiteY34" fmla="*/ 1183841 h 2584388"/>
                <a:gd name="connsiteX35" fmla="*/ 1118292 w 2556223"/>
                <a:gd name="connsiteY35" fmla="*/ 1213174 h 2584388"/>
                <a:gd name="connsiteX36" fmla="*/ 1085015 w 2556223"/>
                <a:gd name="connsiteY36" fmla="*/ 1232894 h 2584388"/>
                <a:gd name="connsiteX37" fmla="*/ 1041878 w 2556223"/>
                <a:gd name="connsiteY37" fmla="*/ 1242261 h 2584388"/>
                <a:gd name="connsiteX38" fmla="*/ 1036702 w 2556223"/>
                <a:gd name="connsiteY38" fmla="*/ 1295011 h 2584388"/>
                <a:gd name="connsiteX39" fmla="*/ 1035593 w 2556223"/>
                <a:gd name="connsiteY39" fmla="*/ 1298462 h 2584388"/>
                <a:gd name="connsiteX40" fmla="*/ 1032388 w 2556223"/>
                <a:gd name="connsiteY40" fmla="*/ 1300927 h 2584388"/>
                <a:gd name="connsiteX41" fmla="*/ 1025979 w 2556223"/>
                <a:gd name="connsiteY41" fmla="*/ 1302529 h 2584388"/>
                <a:gd name="connsiteX42" fmla="*/ 1015750 w 2556223"/>
                <a:gd name="connsiteY42" fmla="*/ 1303145 h 2584388"/>
                <a:gd name="connsiteX43" fmla="*/ 1003055 w 2556223"/>
                <a:gd name="connsiteY43" fmla="*/ 1302406 h 2584388"/>
                <a:gd name="connsiteX44" fmla="*/ 995537 w 2556223"/>
                <a:gd name="connsiteY44" fmla="*/ 1300311 h 2584388"/>
                <a:gd name="connsiteX45" fmla="*/ 991963 w 2556223"/>
                <a:gd name="connsiteY45" fmla="*/ 1296736 h 2584388"/>
                <a:gd name="connsiteX46" fmla="*/ 991593 w 2556223"/>
                <a:gd name="connsiteY46" fmla="*/ 1291806 h 2584388"/>
                <a:gd name="connsiteX47" fmla="*/ 996769 w 2556223"/>
                <a:gd name="connsiteY47" fmla="*/ 1241768 h 2584388"/>
                <a:gd name="connsiteX48" fmla="*/ 976803 w 2556223"/>
                <a:gd name="connsiteY48" fmla="*/ 1237947 h 2584388"/>
                <a:gd name="connsiteX49" fmla="*/ 959795 w 2556223"/>
                <a:gd name="connsiteY49" fmla="*/ 1232770 h 2584388"/>
                <a:gd name="connsiteX50" fmla="*/ 946607 w 2556223"/>
                <a:gd name="connsiteY50" fmla="*/ 1226978 h 2584388"/>
                <a:gd name="connsiteX51" fmla="*/ 938227 w 2556223"/>
                <a:gd name="connsiteY51" fmla="*/ 1221185 h 2584388"/>
                <a:gd name="connsiteX52" fmla="*/ 934159 w 2556223"/>
                <a:gd name="connsiteY52" fmla="*/ 1212804 h 2584388"/>
                <a:gd name="connsiteX53" fmla="*/ 932927 w 2556223"/>
                <a:gd name="connsiteY53" fmla="*/ 1196412 h 2584388"/>
                <a:gd name="connsiteX54" fmla="*/ 933420 w 2556223"/>
                <a:gd name="connsiteY54" fmla="*/ 1182608 h 2584388"/>
                <a:gd name="connsiteX55" fmla="*/ 935145 w 2556223"/>
                <a:gd name="connsiteY55" fmla="*/ 1174228 h 2584388"/>
                <a:gd name="connsiteX56" fmla="*/ 938227 w 2556223"/>
                <a:gd name="connsiteY56" fmla="*/ 1170160 h 2584388"/>
                <a:gd name="connsiteX57" fmla="*/ 942540 w 2556223"/>
                <a:gd name="connsiteY57" fmla="*/ 1169051 h 2584388"/>
                <a:gd name="connsiteX58" fmla="*/ 951907 w 2556223"/>
                <a:gd name="connsiteY58" fmla="*/ 1172749 h 2584388"/>
                <a:gd name="connsiteX59" fmla="*/ 967683 w 2556223"/>
                <a:gd name="connsiteY59" fmla="*/ 1180883 h 2584388"/>
                <a:gd name="connsiteX60" fmla="*/ 990977 w 2556223"/>
                <a:gd name="connsiteY60" fmla="*/ 1189017 h 2584388"/>
                <a:gd name="connsiteX61" fmla="*/ 1023145 w 2556223"/>
                <a:gd name="connsiteY61" fmla="*/ 1192715 h 2584388"/>
                <a:gd name="connsiteX62" fmla="*/ 1066035 w 2556223"/>
                <a:gd name="connsiteY62" fmla="*/ 1181992 h 2584388"/>
                <a:gd name="connsiteX63" fmla="*/ 1080085 w 2556223"/>
                <a:gd name="connsiteY63" fmla="*/ 1153522 h 2584388"/>
                <a:gd name="connsiteX64" fmla="*/ 1074046 w 2556223"/>
                <a:gd name="connsiteY64" fmla="*/ 1134049 h 2584388"/>
                <a:gd name="connsiteX65" fmla="*/ 1057901 w 2556223"/>
                <a:gd name="connsiteY65" fmla="*/ 1120615 h 2584388"/>
                <a:gd name="connsiteX66" fmla="*/ 1035100 w 2556223"/>
                <a:gd name="connsiteY66" fmla="*/ 1110262 h 2584388"/>
                <a:gd name="connsiteX67" fmla="*/ 1009094 w 2556223"/>
                <a:gd name="connsiteY67" fmla="*/ 1100525 h 2584388"/>
                <a:gd name="connsiteX68" fmla="*/ 983089 w 2556223"/>
                <a:gd name="connsiteY68" fmla="*/ 1088447 h 2584388"/>
                <a:gd name="connsiteX69" fmla="*/ 960288 w 2556223"/>
                <a:gd name="connsiteY69" fmla="*/ 1071438 h 2584388"/>
                <a:gd name="connsiteX70" fmla="*/ 944142 w 2556223"/>
                <a:gd name="connsiteY70" fmla="*/ 1046912 h 2584388"/>
                <a:gd name="connsiteX71" fmla="*/ 938103 w 2556223"/>
                <a:gd name="connsiteY71" fmla="*/ 1012033 h 2584388"/>
                <a:gd name="connsiteX72" fmla="*/ 944266 w 2556223"/>
                <a:gd name="connsiteY72" fmla="*/ 978386 h 2584388"/>
                <a:gd name="connsiteX73" fmla="*/ 962013 w 2556223"/>
                <a:gd name="connsiteY73" fmla="*/ 951888 h 2584388"/>
                <a:gd name="connsiteX74" fmla="*/ 990484 w 2556223"/>
                <a:gd name="connsiteY74" fmla="*/ 933524 h 2584388"/>
                <a:gd name="connsiteX75" fmla="*/ 1028814 w 2556223"/>
                <a:gd name="connsiteY75" fmla="*/ 924033 h 2584388"/>
                <a:gd name="connsiteX76" fmla="*/ 1033744 w 2556223"/>
                <a:gd name="connsiteY76" fmla="*/ 874488 h 2584388"/>
                <a:gd name="connsiteX77" fmla="*/ 1034853 w 2556223"/>
                <a:gd name="connsiteY77" fmla="*/ 871160 h 2584388"/>
                <a:gd name="connsiteX78" fmla="*/ 1038058 w 2556223"/>
                <a:gd name="connsiteY78" fmla="*/ 868695 h 2584388"/>
                <a:gd name="connsiteX79" fmla="*/ 1044343 w 2556223"/>
                <a:gd name="connsiteY79" fmla="*/ 867093 h 2584388"/>
                <a:gd name="connsiteX80" fmla="*/ 1054696 w 2556223"/>
                <a:gd name="connsiteY80" fmla="*/ 866600 h 2584388"/>
                <a:gd name="connsiteX81" fmla="*/ 540100 w 2556223"/>
                <a:gd name="connsiteY81" fmla="*/ 705161 h 2584388"/>
                <a:gd name="connsiteX82" fmla="*/ 659647 w 2556223"/>
                <a:gd name="connsiteY82" fmla="*/ 1342252 h 2584388"/>
                <a:gd name="connsiteX83" fmla="*/ 0 w 2556223"/>
                <a:gd name="connsiteY83" fmla="*/ 770030 h 2584388"/>
                <a:gd name="connsiteX84" fmla="*/ 57420 w 2556223"/>
                <a:gd name="connsiteY84" fmla="*/ 810871 h 2584388"/>
                <a:gd name="connsiteX85" fmla="*/ 238713 w 2556223"/>
                <a:gd name="connsiteY85" fmla="*/ 856815 h 2584388"/>
                <a:gd name="connsiteX86" fmla="*/ 494446 w 2556223"/>
                <a:gd name="connsiteY86" fmla="*/ 757925 h 2584388"/>
                <a:gd name="connsiteX87" fmla="*/ 2054580 w 2556223"/>
                <a:gd name="connsiteY87" fmla="*/ 10475 h 2584388"/>
                <a:gd name="connsiteX88" fmla="*/ 2556223 w 2556223"/>
                <a:gd name="connsiteY88" fmla="*/ 445634 h 2584388"/>
                <a:gd name="connsiteX89" fmla="*/ 2556223 w 2556223"/>
                <a:gd name="connsiteY89" fmla="*/ 2584388 h 2584388"/>
                <a:gd name="connsiteX90" fmla="*/ 1454287 w 2556223"/>
                <a:gd name="connsiteY90" fmla="*/ 2584388 h 2584388"/>
                <a:gd name="connsiteX91" fmla="*/ 903707 w 2556223"/>
                <a:gd name="connsiteY91" fmla="*/ 2106778 h 2584388"/>
                <a:gd name="connsiteX92" fmla="*/ 965182 w 2556223"/>
                <a:gd name="connsiteY92" fmla="*/ 2130987 h 2584388"/>
                <a:gd name="connsiteX93" fmla="*/ 1039867 w 2556223"/>
                <a:gd name="connsiteY93" fmla="*/ 2140402 h 2584388"/>
                <a:gd name="connsiteX94" fmla="*/ 1287670 w 2556223"/>
                <a:gd name="connsiteY94" fmla="*/ 2008533 h 2584388"/>
                <a:gd name="connsiteX95" fmla="*/ 1296032 w 2556223"/>
                <a:gd name="connsiteY95" fmla="*/ 1993110 h 2584388"/>
                <a:gd name="connsiteX96" fmla="*/ 1297957 w 2556223"/>
                <a:gd name="connsiteY96" fmla="*/ 1993110 h 2584388"/>
                <a:gd name="connsiteX97" fmla="*/ 1298974 w 2556223"/>
                <a:gd name="connsiteY97" fmla="*/ 1987687 h 2584388"/>
                <a:gd name="connsiteX98" fmla="*/ 1315223 w 2556223"/>
                <a:gd name="connsiteY98" fmla="*/ 1957726 h 2584388"/>
                <a:gd name="connsiteX99" fmla="*/ 1338707 w 2556223"/>
                <a:gd name="connsiteY99" fmla="*/ 1841304 h 2584388"/>
                <a:gd name="connsiteX100" fmla="*/ 1334423 w 2556223"/>
                <a:gd name="connsiteY100" fmla="*/ 1798774 h 2584388"/>
                <a:gd name="connsiteX101" fmla="*/ 1540713 w 2556223"/>
                <a:gd name="connsiteY101" fmla="*/ 699420 h 2584388"/>
                <a:gd name="connsiteX102" fmla="*/ 1591334 w 2556223"/>
                <a:gd name="connsiteY102" fmla="*/ 757925 h 2584388"/>
                <a:gd name="connsiteX103" fmla="*/ 1847066 w 2556223"/>
                <a:gd name="connsiteY103" fmla="*/ 856816 h 2584388"/>
                <a:gd name="connsiteX104" fmla="*/ 2162451 w 2556223"/>
                <a:gd name="connsiteY104" fmla="*/ 688982 h 2584388"/>
                <a:gd name="connsiteX105" fmla="*/ 2189399 w 2556223"/>
                <a:gd name="connsiteY105" fmla="*/ 639289 h 2584388"/>
                <a:gd name="connsiteX106" fmla="*/ 1558596 w 2556223"/>
                <a:gd name="connsiteY106" fmla="*/ 639289 h 2584388"/>
                <a:gd name="connsiteX107" fmla="*/ 1662237 w 2556223"/>
                <a:gd name="connsiteY107" fmla="*/ 578005 h 2584388"/>
                <a:gd name="connsiteX108" fmla="*/ 2033305 w 2556223"/>
                <a:gd name="connsiteY108" fmla="*/ 87839 h 2584388"/>
                <a:gd name="connsiteX109" fmla="*/ 26115 w 2556223"/>
                <a:gd name="connsiteY109" fmla="*/ 0 h 2584388"/>
                <a:gd name="connsiteX110" fmla="*/ 554843 w 2556223"/>
                <a:gd name="connsiteY110" fmla="*/ 458654 h 2584388"/>
                <a:gd name="connsiteX111" fmla="*/ 483847 w 2556223"/>
                <a:gd name="connsiteY111" fmla="*/ 427672 h 2584388"/>
                <a:gd name="connsiteX112" fmla="*/ 72593 w 2556223"/>
                <a:gd name="connsiteY112" fmla="*/ 78434 h 2584388"/>
                <a:gd name="connsiteX113" fmla="*/ 23552 w 2556223"/>
                <a:gd name="connsiteY113" fmla="*/ 2955 h 258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2556223" h="2584388">
                  <a:moveTo>
                    <a:pt x="1054696" y="866600"/>
                  </a:moveTo>
                  <a:cubicBezTo>
                    <a:pt x="1059790" y="866600"/>
                    <a:pt x="1064022" y="866846"/>
                    <a:pt x="1067391" y="867339"/>
                  </a:cubicBezTo>
                  <a:cubicBezTo>
                    <a:pt x="1070760" y="867832"/>
                    <a:pt x="1073348" y="868531"/>
                    <a:pt x="1075155" y="869434"/>
                  </a:cubicBezTo>
                  <a:cubicBezTo>
                    <a:pt x="1076963" y="870338"/>
                    <a:pt x="1078113" y="871530"/>
                    <a:pt x="1078606" y="873009"/>
                  </a:cubicBezTo>
                  <a:cubicBezTo>
                    <a:pt x="1079099" y="874488"/>
                    <a:pt x="1079346" y="876131"/>
                    <a:pt x="1079346" y="877939"/>
                  </a:cubicBezTo>
                  <a:lnTo>
                    <a:pt x="1074416" y="924526"/>
                  </a:lnTo>
                  <a:cubicBezTo>
                    <a:pt x="1079017" y="925184"/>
                    <a:pt x="1083865" y="926088"/>
                    <a:pt x="1088959" y="927238"/>
                  </a:cubicBezTo>
                  <a:cubicBezTo>
                    <a:pt x="1094053" y="928388"/>
                    <a:pt x="1098819" y="929744"/>
                    <a:pt x="1103256" y="931305"/>
                  </a:cubicBezTo>
                  <a:cubicBezTo>
                    <a:pt x="1107693" y="932866"/>
                    <a:pt x="1111719" y="934510"/>
                    <a:pt x="1115334" y="936235"/>
                  </a:cubicBezTo>
                  <a:cubicBezTo>
                    <a:pt x="1118950" y="937961"/>
                    <a:pt x="1121456" y="939522"/>
                    <a:pt x="1122852" y="940919"/>
                  </a:cubicBezTo>
                  <a:cubicBezTo>
                    <a:pt x="1124249" y="942315"/>
                    <a:pt x="1125317" y="943712"/>
                    <a:pt x="1126057" y="945109"/>
                  </a:cubicBezTo>
                  <a:cubicBezTo>
                    <a:pt x="1126796" y="946506"/>
                    <a:pt x="1127372" y="948231"/>
                    <a:pt x="1127782" y="950285"/>
                  </a:cubicBezTo>
                  <a:cubicBezTo>
                    <a:pt x="1128193" y="952340"/>
                    <a:pt x="1128481" y="954805"/>
                    <a:pt x="1128645" y="957680"/>
                  </a:cubicBezTo>
                  <a:cubicBezTo>
                    <a:pt x="1128809" y="960556"/>
                    <a:pt x="1128892" y="963884"/>
                    <a:pt x="1128892" y="967663"/>
                  </a:cubicBezTo>
                  <a:cubicBezTo>
                    <a:pt x="1128892" y="972758"/>
                    <a:pt x="1128768" y="976948"/>
                    <a:pt x="1128522" y="980235"/>
                  </a:cubicBezTo>
                  <a:cubicBezTo>
                    <a:pt x="1128275" y="983521"/>
                    <a:pt x="1127824" y="986027"/>
                    <a:pt x="1127166" y="987753"/>
                  </a:cubicBezTo>
                  <a:cubicBezTo>
                    <a:pt x="1126509" y="989478"/>
                    <a:pt x="1125769" y="990629"/>
                    <a:pt x="1124948" y="991204"/>
                  </a:cubicBezTo>
                  <a:cubicBezTo>
                    <a:pt x="1124126" y="991779"/>
                    <a:pt x="1123140" y="992067"/>
                    <a:pt x="1121990" y="992067"/>
                  </a:cubicBezTo>
                  <a:cubicBezTo>
                    <a:pt x="1119853" y="992067"/>
                    <a:pt x="1116731" y="990998"/>
                    <a:pt x="1112623" y="988862"/>
                  </a:cubicBezTo>
                  <a:cubicBezTo>
                    <a:pt x="1108515" y="986726"/>
                    <a:pt x="1103461" y="984425"/>
                    <a:pt x="1097463" y="981960"/>
                  </a:cubicBezTo>
                  <a:cubicBezTo>
                    <a:pt x="1091465" y="979495"/>
                    <a:pt x="1084563" y="977195"/>
                    <a:pt x="1076758" y="975058"/>
                  </a:cubicBezTo>
                  <a:cubicBezTo>
                    <a:pt x="1068952" y="972922"/>
                    <a:pt x="1060366" y="971854"/>
                    <a:pt x="1050999" y="971854"/>
                  </a:cubicBezTo>
                  <a:cubicBezTo>
                    <a:pt x="1042454" y="971854"/>
                    <a:pt x="1035141" y="972675"/>
                    <a:pt x="1029061" y="974319"/>
                  </a:cubicBezTo>
                  <a:cubicBezTo>
                    <a:pt x="1022980" y="975962"/>
                    <a:pt x="1018050" y="978263"/>
                    <a:pt x="1014271" y="981221"/>
                  </a:cubicBezTo>
                  <a:cubicBezTo>
                    <a:pt x="1010491" y="984179"/>
                    <a:pt x="1007697" y="987712"/>
                    <a:pt x="1005890" y="991820"/>
                  </a:cubicBezTo>
                  <a:cubicBezTo>
                    <a:pt x="1004082" y="995928"/>
                    <a:pt x="1003178" y="1000447"/>
                    <a:pt x="1003178" y="1005377"/>
                  </a:cubicBezTo>
                  <a:cubicBezTo>
                    <a:pt x="1003178" y="1013101"/>
                    <a:pt x="1005233" y="1019592"/>
                    <a:pt x="1009341" y="1024851"/>
                  </a:cubicBezTo>
                  <a:cubicBezTo>
                    <a:pt x="1013449" y="1030109"/>
                    <a:pt x="1018913" y="1034628"/>
                    <a:pt x="1025733" y="1038408"/>
                  </a:cubicBezTo>
                  <a:cubicBezTo>
                    <a:pt x="1032553" y="1042188"/>
                    <a:pt x="1040276" y="1045638"/>
                    <a:pt x="1048903" y="1048761"/>
                  </a:cubicBezTo>
                  <a:cubicBezTo>
                    <a:pt x="1057531" y="1051883"/>
                    <a:pt x="1066323" y="1055170"/>
                    <a:pt x="1075279" y="1058621"/>
                  </a:cubicBezTo>
                  <a:cubicBezTo>
                    <a:pt x="1084235" y="1062072"/>
                    <a:pt x="1093026" y="1066057"/>
                    <a:pt x="1101654" y="1070576"/>
                  </a:cubicBezTo>
                  <a:cubicBezTo>
                    <a:pt x="1110281" y="1075095"/>
                    <a:pt x="1117964" y="1080682"/>
                    <a:pt x="1124701" y="1087337"/>
                  </a:cubicBezTo>
                  <a:cubicBezTo>
                    <a:pt x="1131439" y="1093993"/>
                    <a:pt x="1136862" y="1102045"/>
                    <a:pt x="1140970" y="1111494"/>
                  </a:cubicBezTo>
                  <a:cubicBezTo>
                    <a:pt x="1145078" y="1120943"/>
                    <a:pt x="1147132" y="1132323"/>
                    <a:pt x="1147132" y="1145634"/>
                  </a:cubicBezTo>
                  <a:cubicBezTo>
                    <a:pt x="1147132" y="1159766"/>
                    <a:pt x="1144626" y="1172502"/>
                    <a:pt x="1139614" y="1183841"/>
                  </a:cubicBezTo>
                  <a:cubicBezTo>
                    <a:pt x="1134602" y="1195180"/>
                    <a:pt x="1127495" y="1204957"/>
                    <a:pt x="1118292" y="1213174"/>
                  </a:cubicBezTo>
                  <a:cubicBezTo>
                    <a:pt x="1109090" y="1221391"/>
                    <a:pt x="1097997" y="1227964"/>
                    <a:pt x="1085015" y="1232894"/>
                  </a:cubicBezTo>
                  <a:cubicBezTo>
                    <a:pt x="1072033" y="1237824"/>
                    <a:pt x="1057654" y="1240946"/>
                    <a:pt x="1041878" y="1242261"/>
                  </a:cubicBezTo>
                  <a:lnTo>
                    <a:pt x="1036702" y="1295011"/>
                  </a:lnTo>
                  <a:cubicBezTo>
                    <a:pt x="1036538" y="1296326"/>
                    <a:pt x="1036168" y="1297476"/>
                    <a:pt x="1035593" y="1298462"/>
                  </a:cubicBezTo>
                  <a:cubicBezTo>
                    <a:pt x="1035018" y="1299448"/>
                    <a:pt x="1033949" y="1300269"/>
                    <a:pt x="1032388" y="1300927"/>
                  </a:cubicBezTo>
                  <a:cubicBezTo>
                    <a:pt x="1030827" y="1301584"/>
                    <a:pt x="1028691" y="1302118"/>
                    <a:pt x="1025979" y="1302529"/>
                  </a:cubicBezTo>
                  <a:cubicBezTo>
                    <a:pt x="1023268" y="1302940"/>
                    <a:pt x="1019858" y="1303145"/>
                    <a:pt x="1015750" y="1303145"/>
                  </a:cubicBezTo>
                  <a:cubicBezTo>
                    <a:pt x="1010491" y="1303145"/>
                    <a:pt x="1006260" y="1302899"/>
                    <a:pt x="1003055" y="1302406"/>
                  </a:cubicBezTo>
                  <a:cubicBezTo>
                    <a:pt x="999851" y="1301913"/>
                    <a:pt x="997345" y="1301214"/>
                    <a:pt x="995537" y="1300311"/>
                  </a:cubicBezTo>
                  <a:cubicBezTo>
                    <a:pt x="993729" y="1299407"/>
                    <a:pt x="992538" y="1298215"/>
                    <a:pt x="991963" y="1296736"/>
                  </a:cubicBezTo>
                  <a:cubicBezTo>
                    <a:pt x="991388" y="1295257"/>
                    <a:pt x="991264" y="1293614"/>
                    <a:pt x="991593" y="1291806"/>
                  </a:cubicBezTo>
                  <a:lnTo>
                    <a:pt x="996769" y="1241768"/>
                  </a:lnTo>
                  <a:cubicBezTo>
                    <a:pt x="989703" y="1240782"/>
                    <a:pt x="983048" y="1239508"/>
                    <a:pt x="976803" y="1237947"/>
                  </a:cubicBezTo>
                  <a:cubicBezTo>
                    <a:pt x="970559" y="1236386"/>
                    <a:pt x="964889" y="1234660"/>
                    <a:pt x="959795" y="1232770"/>
                  </a:cubicBezTo>
                  <a:cubicBezTo>
                    <a:pt x="954701" y="1230881"/>
                    <a:pt x="950305" y="1228950"/>
                    <a:pt x="946607" y="1226978"/>
                  </a:cubicBezTo>
                  <a:cubicBezTo>
                    <a:pt x="942910" y="1225006"/>
                    <a:pt x="940116" y="1223075"/>
                    <a:pt x="938227" y="1221185"/>
                  </a:cubicBezTo>
                  <a:cubicBezTo>
                    <a:pt x="936337" y="1219295"/>
                    <a:pt x="934981" y="1216502"/>
                    <a:pt x="934159" y="1212804"/>
                  </a:cubicBezTo>
                  <a:cubicBezTo>
                    <a:pt x="933338" y="1209107"/>
                    <a:pt x="932927" y="1203643"/>
                    <a:pt x="932927" y="1196412"/>
                  </a:cubicBezTo>
                  <a:cubicBezTo>
                    <a:pt x="932927" y="1190825"/>
                    <a:pt x="933091" y="1186224"/>
                    <a:pt x="933420" y="1182608"/>
                  </a:cubicBezTo>
                  <a:cubicBezTo>
                    <a:pt x="933749" y="1178993"/>
                    <a:pt x="934324" y="1176200"/>
                    <a:pt x="935145" y="1174228"/>
                  </a:cubicBezTo>
                  <a:cubicBezTo>
                    <a:pt x="935967" y="1172256"/>
                    <a:pt x="936994" y="1170900"/>
                    <a:pt x="938227" y="1170160"/>
                  </a:cubicBezTo>
                  <a:cubicBezTo>
                    <a:pt x="939459" y="1169421"/>
                    <a:pt x="940897" y="1169051"/>
                    <a:pt x="942540" y="1169051"/>
                  </a:cubicBezTo>
                  <a:cubicBezTo>
                    <a:pt x="944677" y="1169051"/>
                    <a:pt x="947799" y="1170284"/>
                    <a:pt x="951907" y="1172749"/>
                  </a:cubicBezTo>
                  <a:cubicBezTo>
                    <a:pt x="956015" y="1175214"/>
                    <a:pt x="961274" y="1177925"/>
                    <a:pt x="967683" y="1180883"/>
                  </a:cubicBezTo>
                  <a:cubicBezTo>
                    <a:pt x="974092" y="1183841"/>
                    <a:pt x="981856" y="1186552"/>
                    <a:pt x="990977" y="1189017"/>
                  </a:cubicBezTo>
                  <a:cubicBezTo>
                    <a:pt x="1000097" y="1191482"/>
                    <a:pt x="1010820" y="1192715"/>
                    <a:pt x="1023145" y="1192715"/>
                  </a:cubicBezTo>
                  <a:cubicBezTo>
                    <a:pt x="1042371" y="1192715"/>
                    <a:pt x="1056668" y="1189141"/>
                    <a:pt x="1066035" y="1181992"/>
                  </a:cubicBezTo>
                  <a:cubicBezTo>
                    <a:pt x="1075402" y="1174844"/>
                    <a:pt x="1080085" y="1165354"/>
                    <a:pt x="1080085" y="1153522"/>
                  </a:cubicBezTo>
                  <a:cubicBezTo>
                    <a:pt x="1080085" y="1145634"/>
                    <a:pt x="1078072" y="1139143"/>
                    <a:pt x="1074046" y="1134049"/>
                  </a:cubicBezTo>
                  <a:cubicBezTo>
                    <a:pt x="1070020" y="1128954"/>
                    <a:pt x="1064638" y="1124476"/>
                    <a:pt x="1057901" y="1120615"/>
                  </a:cubicBezTo>
                  <a:cubicBezTo>
                    <a:pt x="1051163" y="1116753"/>
                    <a:pt x="1043563" y="1113302"/>
                    <a:pt x="1035100" y="1110262"/>
                  </a:cubicBezTo>
                  <a:cubicBezTo>
                    <a:pt x="1026637" y="1107222"/>
                    <a:pt x="1017968" y="1103976"/>
                    <a:pt x="1009094" y="1100525"/>
                  </a:cubicBezTo>
                  <a:cubicBezTo>
                    <a:pt x="1000220" y="1097074"/>
                    <a:pt x="991552" y="1093048"/>
                    <a:pt x="983089" y="1088447"/>
                  </a:cubicBezTo>
                  <a:cubicBezTo>
                    <a:pt x="974626" y="1083845"/>
                    <a:pt x="967026" y="1078176"/>
                    <a:pt x="960288" y="1071438"/>
                  </a:cubicBezTo>
                  <a:cubicBezTo>
                    <a:pt x="953550" y="1064701"/>
                    <a:pt x="948169" y="1056525"/>
                    <a:pt x="944142" y="1046912"/>
                  </a:cubicBezTo>
                  <a:cubicBezTo>
                    <a:pt x="940116" y="1037299"/>
                    <a:pt x="938103" y="1025672"/>
                    <a:pt x="938103" y="1012033"/>
                  </a:cubicBezTo>
                  <a:cubicBezTo>
                    <a:pt x="938103" y="999708"/>
                    <a:pt x="940157" y="988492"/>
                    <a:pt x="944266" y="978386"/>
                  </a:cubicBezTo>
                  <a:cubicBezTo>
                    <a:pt x="948374" y="968280"/>
                    <a:pt x="954290" y="959447"/>
                    <a:pt x="962013" y="951888"/>
                  </a:cubicBezTo>
                  <a:cubicBezTo>
                    <a:pt x="969737" y="944328"/>
                    <a:pt x="979227" y="938207"/>
                    <a:pt x="990484" y="933524"/>
                  </a:cubicBezTo>
                  <a:cubicBezTo>
                    <a:pt x="1001740" y="928840"/>
                    <a:pt x="1014517" y="925677"/>
                    <a:pt x="1028814" y="924033"/>
                  </a:cubicBezTo>
                  <a:lnTo>
                    <a:pt x="1033744" y="874488"/>
                  </a:lnTo>
                  <a:cubicBezTo>
                    <a:pt x="1033908" y="873173"/>
                    <a:pt x="1034278" y="872064"/>
                    <a:pt x="1034853" y="871160"/>
                  </a:cubicBezTo>
                  <a:cubicBezTo>
                    <a:pt x="1035428" y="870256"/>
                    <a:pt x="1036496" y="869434"/>
                    <a:pt x="1038058" y="868695"/>
                  </a:cubicBezTo>
                  <a:cubicBezTo>
                    <a:pt x="1039619" y="867956"/>
                    <a:pt x="1041714" y="867421"/>
                    <a:pt x="1044343" y="867093"/>
                  </a:cubicBezTo>
                  <a:cubicBezTo>
                    <a:pt x="1046973" y="866764"/>
                    <a:pt x="1050424" y="866600"/>
                    <a:pt x="1054696" y="866600"/>
                  </a:cubicBezTo>
                  <a:close/>
                  <a:moveTo>
                    <a:pt x="540100" y="705161"/>
                  </a:moveTo>
                  <a:lnTo>
                    <a:pt x="659647" y="1342252"/>
                  </a:lnTo>
                  <a:lnTo>
                    <a:pt x="0" y="770030"/>
                  </a:lnTo>
                  <a:lnTo>
                    <a:pt x="57420" y="810871"/>
                  </a:lnTo>
                  <a:cubicBezTo>
                    <a:pt x="111312" y="840172"/>
                    <a:pt x="173071" y="856816"/>
                    <a:pt x="238713" y="856815"/>
                  </a:cubicBezTo>
                  <a:cubicBezTo>
                    <a:pt x="337177" y="856815"/>
                    <a:pt x="426902" y="819368"/>
                    <a:pt x="494446" y="757925"/>
                  </a:cubicBezTo>
                  <a:close/>
                  <a:moveTo>
                    <a:pt x="2054580" y="10475"/>
                  </a:moveTo>
                  <a:lnTo>
                    <a:pt x="2556223" y="445634"/>
                  </a:lnTo>
                  <a:lnTo>
                    <a:pt x="2556223" y="2584388"/>
                  </a:lnTo>
                  <a:lnTo>
                    <a:pt x="1454287" y="2584388"/>
                  </a:lnTo>
                  <a:lnTo>
                    <a:pt x="903707" y="2106778"/>
                  </a:lnTo>
                  <a:lnTo>
                    <a:pt x="965182" y="2130987"/>
                  </a:lnTo>
                  <a:cubicBezTo>
                    <a:pt x="989054" y="2137133"/>
                    <a:pt x="1014078" y="2140403"/>
                    <a:pt x="1039867" y="2140402"/>
                  </a:cubicBezTo>
                  <a:cubicBezTo>
                    <a:pt x="1143020" y="2140403"/>
                    <a:pt x="1233965" y="2088094"/>
                    <a:pt x="1287670" y="2008533"/>
                  </a:cubicBezTo>
                  <a:lnTo>
                    <a:pt x="1296032" y="1993110"/>
                  </a:lnTo>
                  <a:lnTo>
                    <a:pt x="1297957" y="1993110"/>
                  </a:lnTo>
                  <a:lnTo>
                    <a:pt x="1298974" y="1987687"/>
                  </a:lnTo>
                  <a:lnTo>
                    <a:pt x="1315223" y="1957726"/>
                  </a:lnTo>
                  <a:cubicBezTo>
                    <a:pt x="1330345" y="1921943"/>
                    <a:pt x="1338706" y="1882600"/>
                    <a:pt x="1338707" y="1841304"/>
                  </a:cubicBezTo>
                  <a:lnTo>
                    <a:pt x="1334423" y="1798774"/>
                  </a:lnTo>
                  <a:lnTo>
                    <a:pt x="1540713" y="699420"/>
                  </a:lnTo>
                  <a:lnTo>
                    <a:pt x="1591334" y="757925"/>
                  </a:lnTo>
                  <a:cubicBezTo>
                    <a:pt x="1658878" y="819367"/>
                    <a:pt x="1748601" y="856815"/>
                    <a:pt x="1847066" y="856816"/>
                  </a:cubicBezTo>
                  <a:cubicBezTo>
                    <a:pt x="1978350" y="856815"/>
                    <a:pt x="2094100" y="790240"/>
                    <a:pt x="2162451" y="688982"/>
                  </a:cubicBezTo>
                  <a:lnTo>
                    <a:pt x="2189399" y="639289"/>
                  </a:lnTo>
                  <a:lnTo>
                    <a:pt x="1558596" y="639289"/>
                  </a:lnTo>
                  <a:lnTo>
                    <a:pt x="1662237" y="578005"/>
                  </a:lnTo>
                  <a:cubicBezTo>
                    <a:pt x="1835788" y="456648"/>
                    <a:pt x="1967454" y="285800"/>
                    <a:pt x="2033305" y="87839"/>
                  </a:cubicBezTo>
                  <a:close/>
                  <a:moveTo>
                    <a:pt x="26115" y="0"/>
                  </a:moveTo>
                  <a:lnTo>
                    <a:pt x="554843" y="458654"/>
                  </a:lnTo>
                  <a:lnTo>
                    <a:pt x="483847" y="427672"/>
                  </a:lnTo>
                  <a:cubicBezTo>
                    <a:pt x="318563" y="343718"/>
                    <a:pt x="177407" y="223498"/>
                    <a:pt x="72593" y="78434"/>
                  </a:cubicBezTo>
                  <a:lnTo>
                    <a:pt x="23552" y="2955"/>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dirty="0"/>
            </a:p>
          </p:txBody>
        </p:sp>
      </p:grpSp>
    </p:spTree>
    <p:extLst>
      <p:ext uri="{BB962C8B-B14F-4D97-AF65-F5344CB8AC3E}">
        <p14:creationId xmlns:p14="http://schemas.microsoft.com/office/powerpoint/2010/main" val="230913178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Analysis Matrix</a:t>
            </a:r>
          </a:p>
        </p:txBody>
      </p:sp>
      <p:sp>
        <p:nvSpPr>
          <p:cNvPr id="5" name="Title 4"/>
          <p:cNvSpPr>
            <a:spLocks noGrp="1"/>
          </p:cNvSpPr>
          <p:nvPr>
            <p:ph type="title"/>
          </p:nvPr>
        </p:nvSpPr>
        <p:spPr/>
        <p:txBody>
          <a:bodyPr/>
          <a:lstStyle/>
          <a:p>
            <a:r>
              <a:rPr lang="en-US" dirty="0"/>
              <a:t>SWOT / TOWS Analysis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50</a:t>
            </a:fld>
            <a:endParaRPr lang="en-US"/>
          </a:p>
        </p:txBody>
      </p:sp>
      <p:sp>
        <p:nvSpPr>
          <p:cNvPr id="16" name="Rectangle 15"/>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rtlCol="0" anchor="ctr"/>
          <a:lstStyle/>
          <a:p>
            <a:pPr algn="ctr">
              <a:lnSpc>
                <a:spcPct val="150000"/>
              </a:lnSpc>
              <a:spcBef>
                <a:spcPts val="1000"/>
              </a:spcBef>
            </a:pPr>
            <a:r>
              <a:rPr lang="en-US" sz="3200" dirty="0">
                <a:solidFill>
                  <a:schemeClr val="tx1">
                    <a:lumMod val="50000"/>
                    <a:lumOff val="50000"/>
                  </a:schemeClr>
                </a:solidFill>
              </a:rPr>
              <a:t>External factors that the company may be able to  exploit to its advantage.</a:t>
            </a:r>
          </a:p>
        </p:txBody>
      </p:sp>
      <p:sp>
        <p:nvSpPr>
          <p:cNvPr id="22" name="Rectangle 21"/>
          <p:cNvSpPr/>
          <p:nvPr/>
        </p:nvSpPr>
        <p:spPr>
          <a:xfrm>
            <a:off x="11565384" y="1398780"/>
            <a:ext cx="130156" cy="4182974"/>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3" name="TextBox 2"/>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17" name="TextBox 16"/>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grpSp>
        <p:nvGrpSpPr>
          <p:cNvPr id="21" name="Group 20"/>
          <p:cNvGrpSpPr/>
          <p:nvPr/>
        </p:nvGrpSpPr>
        <p:grpSpPr>
          <a:xfrm>
            <a:off x="1270259" y="1398780"/>
            <a:ext cx="4786949" cy="4805832"/>
            <a:chOff x="4003393" y="1760976"/>
            <a:chExt cx="4786949" cy="4805832"/>
          </a:xfrm>
        </p:grpSpPr>
        <p:sp>
          <p:nvSpPr>
            <p:cNvPr id="26" name="Rectangle 25"/>
            <p:cNvSpPr/>
            <p:nvPr/>
          </p:nvSpPr>
          <p:spPr>
            <a:xfrm>
              <a:off x="4004777" y="1766306"/>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1">
                    <a:lumMod val="50000"/>
                  </a:schemeClr>
                </a:solidFill>
              </a:endParaRPr>
            </a:p>
          </p:txBody>
        </p:sp>
        <p:sp>
          <p:nvSpPr>
            <p:cNvPr id="27" name="Rectangle 26"/>
            <p:cNvSpPr/>
            <p:nvPr/>
          </p:nvSpPr>
          <p:spPr>
            <a:xfrm>
              <a:off x="6183483" y="3946744"/>
              <a:ext cx="2002535"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0C584A"/>
                </a:solidFill>
              </a:endParaRPr>
            </a:p>
          </p:txBody>
        </p:sp>
        <p:sp>
          <p:nvSpPr>
            <p:cNvPr id="28" name="Rectangle 27"/>
            <p:cNvSpPr/>
            <p:nvPr/>
          </p:nvSpPr>
          <p:spPr>
            <a:xfrm>
              <a:off x="6183483" y="1766306"/>
              <a:ext cx="2002536"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800000"/>
                </a:solidFill>
              </a:endParaRPr>
            </a:p>
          </p:txBody>
        </p:sp>
        <p:sp>
          <p:nvSpPr>
            <p:cNvPr id="29" name="Rectangle 28"/>
            <p:cNvSpPr/>
            <p:nvPr/>
          </p:nvSpPr>
          <p:spPr>
            <a:xfrm>
              <a:off x="4004777" y="3946744"/>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2">
                    <a:lumMod val="50000"/>
                  </a:schemeClr>
                </a:solidFill>
              </a:endParaRPr>
            </a:p>
          </p:txBody>
        </p:sp>
        <p:sp>
          <p:nvSpPr>
            <p:cNvPr id="30" name="TextBox 29"/>
            <p:cNvSpPr txBox="1"/>
            <p:nvPr/>
          </p:nvSpPr>
          <p:spPr>
            <a:xfrm>
              <a:off x="4004777"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Positive</a:t>
              </a:r>
              <a:endParaRPr lang="en-US" sz="1600" i="1" dirty="0">
                <a:solidFill>
                  <a:schemeClr val="tx1">
                    <a:lumMod val="65000"/>
                    <a:lumOff val="35000"/>
                  </a:schemeClr>
                </a:solidFill>
              </a:endParaRPr>
            </a:p>
          </p:txBody>
        </p:sp>
        <p:sp>
          <p:nvSpPr>
            <p:cNvPr id="31" name="TextBox 30"/>
            <p:cNvSpPr txBox="1"/>
            <p:nvPr/>
          </p:nvSpPr>
          <p:spPr>
            <a:xfrm>
              <a:off x="6183483"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Negative</a:t>
              </a:r>
              <a:endParaRPr lang="en-US" sz="1600" i="1" dirty="0">
                <a:solidFill>
                  <a:schemeClr val="tx1">
                    <a:lumMod val="65000"/>
                    <a:lumOff val="35000"/>
                  </a:schemeClr>
                </a:solidFill>
              </a:endParaRPr>
            </a:p>
          </p:txBody>
        </p:sp>
        <p:sp>
          <p:nvSpPr>
            <p:cNvPr id="32" name="TextBox 31"/>
            <p:cNvSpPr txBox="1"/>
            <p:nvPr/>
          </p:nvSpPr>
          <p:spPr>
            <a:xfrm rot="16200000">
              <a:off x="7550721" y="4702778"/>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External</a:t>
              </a:r>
              <a:endParaRPr lang="en-US" sz="1600" i="1" dirty="0">
                <a:solidFill>
                  <a:schemeClr val="tx1">
                    <a:lumMod val="65000"/>
                    <a:lumOff val="35000"/>
                  </a:schemeClr>
                </a:solidFill>
              </a:endParaRPr>
            </a:p>
          </p:txBody>
        </p:sp>
        <p:sp>
          <p:nvSpPr>
            <p:cNvPr id="33" name="TextBox 32"/>
            <p:cNvSpPr txBox="1"/>
            <p:nvPr/>
          </p:nvSpPr>
          <p:spPr>
            <a:xfrm rot="16200000">
              <a:off x="7551148" y="2523115"/>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Internal</a:t>
              </a:r>
              <a:endParaRPr lang="en-US" sz="1600" i="1" dirty="0">
                <a:solidFill>
                  <a:schemeClr val="tx1">
                    <a:lumMod val="65000"/>
                    <a:lumOff val="35000"/>
                  </a:schemeClr>
                </a:solidFill>
              </a:endParaRPr>
            </a:p>
          </p:txBody>
        </p:sp>
        <p:sp>
          <p:nvSpPr>
            <p:cNvPr id="34" name="Rectangle 33"/>
            <p:cNvSpPr/>
            <p:nvPr/>
          </p:nvSpPr>
          <p:spPr>
            <a:xfrm>
              <a:off x="4003393" y="2536741"/>
              <a:ext cx="2003919" cy="461665"/>
            </a:xfrm>
            <a:prstGeom prst="rect">
              <a:avLst/>
            </a:prstGeom>
          </p:spPr>
          <p:txBody>
            <a:bodyPr wrap="square" anchor="ctr">
              <a:spAutoFit/>
            </a:bodyPr>
            <a:lstStyle/>
            <a:p>
              <a:pPr algn="ctr"/>
              <a:r>
                <a:rPr lang="en-US" sz="2400" b="1" dirty="0" smtClean="0">
                  <a:solidFill>
                    <a:prstClr val="white"/>
                  </a:solidFill>
                  <a:effectLst>
                    <a:outerShdw blurRad="38100" dist="38100" dir="2700000" algn="tl">
                      <a:srgbClr val="000000">
                        <a:alpha val="43137"/>
                      </a:srgbClr>
                    </a:outerShdw>
                  </a:effectLst>
                </a:rPr>
                <a:t>Strengths</a:t>
              </a:r>
              <a:endParaRPr lang="en-US" sz="1600" dirty="0">
                <a:effectLst>
                  <a:outerShdw blurRad="38100" dist="38100" dir="2700000" algn="tl">
                    <a:srgbClr val="000000">
                      <a:alpha val="43137"/>
                    </a:srgbClr>
                  </a:outerShdw>
                </a:effectLst>
              </a:endParaRPr>
            </a:p>
          </p:txBody>
        </p:sp>
        <p:sp>
          <p:nvSpPr>
            <p:cNvPr id="35" name="Rectangle 34"/>
            <p:cNvSpPr/>
            <p:nvPr/>
          </p:nvSpPr>
          <p:spPr>
            <a:xfrm>
              <a:off x="6183482" y="2536742"/>
              <a:ext cx="2002535"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Weaknesses</a:t>
              </a:r>
              <a:endParaRPr lang="en-US" sz="2400" b="1" dirty="0">
                <a:solidFill>
                  <a:prstClr val="white"/>
                </a:solidFill>
                <a:effectLst>
                  <a:outerShdw blurRad="38100" dist="38100" dir="2700000" algn="tl">
                    <a:srgbClr val="000000">
                      <a:alpha val="43137"/>
                    </a:srgbClr>
                  </a:outerShdw>
                </a:effectLst>
              </a:endParaRPr>
            </a:p>
          </p:txBody>
        </p:sp>
        <p:sp>
          <p:nvSpPr>
            <p:cNvPr id="36" name="Rectangle 35"/>
            <p:cNvSpPr/>
            <p:nvPr/>
          </p:nvSpPr>
          <p:spPr>
            <a:xfrm>
              <a:off x="4004775" y="4717180"/>
              <a:ext cx="2002537"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Opportunities</a:t>
              </a:r>
              <a:endParaRPr lang="en-US" sz="2400" b="1" dirty="0">
                <a:solidFill>
                  <a:prstClr val="white"/>
                </a:solidFill>
                <a:effectLst>
                  <a:outerShdw blurRad="38100" dist="38100" dir="2700000" algn="tl">
                    <a:srgbClr val="000000">
                      <a:alpha val="43137"/>
                    </a:srgbClr>
                  </a:outerShdw>
                </a:effectLst>
              </a:endParaRPr>
            </a:p>
          </p:txBody>
        </p:sp>
        <p:sp>
          <p:nvSpPr>
            <p:cNvPr id="37" name="Rectangle 36"/>
            <p:cNvSpPr/>
            <p:nvPr/>
          </p:nvSpPr>
          <p:spPr>
            <a:xfrm>
              <a:off x="6183482" y="4717179"/>
              <a:ext cx="2002535"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Threats</a:t>
              </a:r>
              <a:endParaRPr lang="en-US" sz="2400" b="1" dirty="0">
                <a:solidFill>
                  <a:prstClr val="white"/>
                </a:solidFill>
                <a:effectLst>
                  <a:outerShdw blurRad="38100" dist="38100" dir="2700000" algn="tl">
                    <a:srgbClr val="000000">
                      <a:alpha val="43137"/>
                    </a:srgbClr>
                  </a:outerShdw>
                </a:effectLst>
              </a:endParaRPr>
            </a:p>
          </p:txBody>
        </p:sp>
      </p:grpSp>
      <p:sp>
        <p:nvSpPr>
          <p:cNvPr id="23" name="TextBox 22"/>
          <p:cNvSpPr txBox="1"/>
          <p:nvPr/>
        </p:nvSpPr>
        <p:spPr>
          <a:xfrm>
            <a:off x="6600057" y="5744150"/>
            <a:ext cx="4982344" cy="461665"/>
          </a:xfrm>
          <a:prstGeom prst="rect">
            <a:avLst/>
          </a:prstGeom>
          <a:noFill/>
        </p:spPr>
        <p:txBody>
          <a:bodyPr wrap="square" rtlCol="0">
            <a:spAutoFit/>
          </a:bodyPr>
          <a:lstStyle/>
          <a:p>
            <a:r>
              <a:rPr lang="en-US" sz="2400" dirty="0">
                <a:solidFill>
                  <a:schemeClr val="tx1">
                    <a:lumMod val="50000"/>
                    <a:lumOff val="50000"/>
                  </a:schemeClr>
                </a:solidFill>
              </a:rPr>
              <a:t>-- Kotler and Armstrong, 2011</a:t>
            </a:r>
          </a:p>
        </p:txBody>
      </p:sp>
    </p:spTree>
    <p:extLst>
      <p:ext uri="{BB962C8B-B14F-4D97-AF65-F5344CB8AC3E}">
        <p14:creationId xmlns:p14="http://schemas.microsoft.com/office/powerpoint/2010/main" val="218094609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Analysis Matrix</a:t>
            </a:r>
          </a:p>
        </p:txBody>
      </p:sp>
      <p:sp>
        <p:nvSpPr>
          <p:cNvPr id="5" name="Title 4"/>
          <p:cNvSpPr>
            <a:spLocks noGrp="1"/>
          </p:cNvSpPr>
          <p:nvPr>
            <p:ph type="title"/>
          </p:nvPr>
        </p:nvSpPr>
        <p:spPr/>
        <p:txBody>
          <a:bodyPr/>
          <a:lstStyle/>
          <a:p>
            <a:r>
              <a:rPr lang="en-US" dirty="0"/>
              <a:t>SWOT / TOWS Analysis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51</a:t>
            </a:fld>
            <a:endParaRPr lang="en-US"/>
          </a:p>
        </p:txBody>
      </p:sp>
      <p:sp>
        <p:nvSpPr>
          <p:cNvPr id="16" name="Rectangle 15"/>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rtlCol="0" anchor="ctr"/>
          <a:lstStyle/>
          <a:p>
            <a:pPr algn="ctr">
              <a:lnSpc>
                <a:spcPct val="150000"/>
              </a:lnSpc>
              <a:spcBef>
                <a:spcPts val="1000"/>
              </a:spcBef>
            </a:pPr>
            <a:r>
              <a:rPr lang="en-US" sz="3200" dirty="0">
                <a:solidFill>
                  <a:schemeClr val="tx1">
                    <a:lumMod val="50000"/>
                    <a:lumOff val="50000"/>
                  </a:schemeClr>
                </a:solidFill>
              </a:rPr>
              <a:t>Current and emerging external factors that may challenge the company’s performance.</a:t>
            </a:r>
          </a:p>
        </p:txBody>
      </p:sp>
      <p:sp>
        <p:nvSpPr>
          <p:cNvPr id="22" name="Rectangle 21"/>
          <p:cNvSpPr/>
          <p:nvPr/>
        </p:nvSpPr>
        <p:spPr>
          <a:xfrm>
            <a:off x="11565384" y="1398780"/>
            <a:ext cx="130156" cy="4182974"/>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3" name="TextBox 2"/>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17" name="TextBox 16"/>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grpSp>
        <p:nvGrpSpPr>
          <p:cNvPr id="21" name="Group 20"/>
          <p:cNvGrpSpPr/>
          <p:nvPr/>
        </p:nvGrpSpPr>
        <p:grpSpPr>
          <a:xfrm>
            <a:off x="1270259" y="1398780"/>
            <a:ext cx="4786949" cy="4805832"/>
            <a:chOff x="4003393" y="1760976"/>
            <a:chExt cx="4786949" cy="4805832"/>
          </a:xfrm>
        </p:grpSpPr>
        <p:sp>
          <p:nvSpPr>
            <p:cNvPr id="26" name="Rectangle 25"/>
            <p:cNvSpPr/>
            <p:nvPr/>
          </p:nvSpPr>
          <p:spPr>
            <a:xfrm>
              <a:off x="4004777" y="1766306"/>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1">
                    <a:lumMod val="50000"/>
                  </a:schemeClr>
                </a:solidFill>
              </a:endParaRPr>
            </a:p>
          </p:txBody>
        </p:sp>
        <p:sp>
          <p:nvSpPr>
            <p:cNvPr id="27" name="Rectangle 26"/>
            <p:cNvSpPr/>
            <p:nvPr/>
          </p:nvSpPr>
          <p:spPr>
            <a:xfrm>
              <a:off x="6183483" y="3946744"/>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0C584A"/>
                </a:solidFill>
              </a:endParaRPr>
            </a:p>
          </p:txBody>
        </p:sp>
        <p:sp>
          <p:nvSpPr>
            <p:cNvPr id="28" name="Rectangle 27"/>
            <p:cNvSpPr/>
            <p:nvPr/>
          </p:nvSpPr>
          <p:spPr>
            <a:xfrm>
              <a:off x="6183483" y="1766306"/>
              <a:ext cx="2002536"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800000"/>
                </a:solidFill>
              </a:endParaRPr>
            </a:p>
          </p:txBody>
        </p:sp>
        <p:sp>
          <p:nvSpPr>
            <p:cNvPr id="29" name="Rectangle 28"/>
            <p:cNvSpPr/>
            <p:nvPr/>
          </p:nvSpPr>
          <p:spPr>
            <a:xfrm>
              <a:off x="4004777" y="3946744"/>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2">
                    <a:lumMod val="50000"/>
                  </a:schemeClr>
                </a:solidFill>
              </a:endParaRPr>
            </a:p>
          </p:txBody>
        </p:sp>
        <p:sp>
          <p:nvSpPr>
            <p:cNvPr id="30" name="TextBox 29"/>
            <p:cNvSpPr txBox="1"/>
            <p:nvPr/>
          </p:nvSpPr>
          <p:spPr>
            <a:xfrm>
              <a:off x="4004777"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Positive</a:t>
              </a:r>
              <a:endParaRPr lang="en-US" sz="1600" i="1" dirty="0">
                <a:solidFill>
                  <a:schemeClr val="tx1">
                    <a:lumMod val="65000"/>
                    <a:lumOff val="35000"/>
                  </a:schemeClr>
                </a:solidFill>
              </a:endParaRPr>
            </a:p>
          </p:txBody>
        </p:sp>
        <p:sp>
          <p:nvSpPr>
            <p:cNvPr id="31" name="TextBox 30"/>
            <p:cNvSpPr txBox="1"/>
            <p:nvPr/>
          </p:nvSpPr>
          <p:spPr>
            <a:xfrm>
              <a:off x="6183483" y="6089754"/>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Negative</a:t>
              </a:r>
              <a:endParaRPr lang="en-US" sz="1600" i="1" dirty="0">
                <a:solidFill>
                  <a:schemeClr val="tx1">
                    <a:lumMod val="65000"/>
                    <a:lumOff val="35000"/>
                  </a:schemeClr>
                </a:solidFill>
              </a:endParaRPr>
            </a:p>
          </p:txBody>
        </p:sp>
        <p:sp>
          <p:nvSpPr>
            <p:cNvPr id="32" name="TextBox 31"/>
            <p:cNvSpPr txBox="1"/>
            <p:nvPr/>
          </p:nvSpPr>
          <p:spPr>
            <a:xfrm rot="16200000">
              <a:off x="7550721" y="4702778"/>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External</a:t>
              </a:r>
              <a:endParaRPr lang="en-US" sz="1600" i="1" dirty="0">
                <a:solidFill>
                  <a:schemeClr val="tx1">
                    <a:lumMod val="65000"/>
                    <a:lumOff val="35000"/>
                  </a:schemeClr>
                </a:solidFill>
              </a:endParaRPr>
            </a:p>
          </p:txBody>
        </p:sp>
        <p:sp>
          <p:nvSpPr>
            <p:cNvPr id="33" name="TextBox 32"/>
            <p:cNvSpPr txBox="1"/>
            <p:nvPr/>
          </p:nvSpPr>
          <p:spPr>
            <a:xfrm rot="16200000">
              <a:off x="7551148" y="2523115"/>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Internal</a:t>
              </a:r>
              <a:endParaRPr lang="en-US" sz="1600" i="1" dirty="0">
                <a:solidFill>
                  <a:schemeClr val="tx1">
                    <a:lumMod val="65000"/>
                    <a:lumOff val="35000"/>
                  </a:schemeClr>
                </a:solidFill>
              </a:endParaRPr>
            </a:p>
          </p:txBody>
        </p:sp>
        <p:sp>
          <p:nvSpPr>
            <p:cNvPr id="34" name="Rectangle 33"/>
            <p:cNvSpPr/>
            <p:nvPr/>
          </p:nvSpPr>
          <p:spPr>
            <a:xfrm>
              <a:off x="4003393" y="2536741"/>
              <a:ext cx="2003919" cy="461665"/>
            </a:xfrm>
            <a:prstGeom prst="rect">
              <a:avLst/>
            </a:prstGeom>
          </p:spPr>
          <p:txBody>
            <a:bodyPr wrap="square" anchor="ctr">
              <a:spAutoFit/>
            </a:bodyPr>
            <a:lstStyle/>
            <a:p>
              <a:pPr algn="ctr"/>
              <a:r>
                <a:rPr lang="en-US" sz="2400" b="1" dirty="0" smtClean="0">
                  <a:solidFill>
                    <a:prstClr val="white"/>
                  </a:solidFill>
                  <a:effectLst>
                    <a:outerShdw blurRad="38100" dist="38100" dir="2700000" algn="tl">
                      <a:srgbClr val="000000">
                        <a:alpha val="43137"/>
                      </a:srgbClr>
                    </a:outerShdw>
                  </a:effectLst>
                </a:rPr>
                <a:t>Strengths</a:t>
              </a:r>
              <a:endParaRPr lang="en-US" sz="1600" dirty="0">
                <a:effectLst>
                  <a:outerShdw blurRad="38100" dist="38100" dir="2700000" algn="tl">
                    <a:srgbClr val="000000">
                      <a:alpha val="43137"/>
                    </a:srgbClr>
                  </a:outerShdw>
                </a:effectLst>
              </a:endParaRPr>
            </a:p>
          </p:txBody>
        </p:sp>
        <p:sp>
          <p:nvSpPr>
            <p:cNvPr id="35" name="Rectangle 34"/>
            <p:cNvSpPr/>
            <p:nvPr/>
          </p:nvSpPr>
          <p:spPr>
            <a:xfrm>
              <a:off x="6183482" y="2536742"/>
              <a:ext cx="2002535"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Weaknesses</a:t>
              </a:r>
              <a:endParaRPr lang="en-US" sz="2400" b="1" dirty="0">
                <a:solidFill>
                  <a:prstClr val="white"/>
                </a:solidFill>
                <a:effectLst>
                  <a:outerShdw blurRad="38100" dist="38100" dir="2700000" algn="tl">
                    <a:srgbClr val="000000">
                      <a:alpha val="43137"/>
                    </a:srgbClr>
                  </a:outerShdw>
                </a:effectLst>
              </a:endParaRPr>
            </a:p>
          </p:txBody>
        </p:sp>
        <p:sp>
          <p:nvSpPr>
            <p:cNvPr id="36" name="Rectangle 35"/>
            <p:cNvSpPr/>
            <p:nvPr/>
          </p:nvSpPr>
          <p:spPr>
            <a:xfrm>
              <a:off x="4004775" y="4717180"/>
              <a:ext cx="2002537"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Opportunities</a:t>
              </a:r>
              <a:endParaRPr lang="en-US" sz="2400" b="1" dirty="0">
                <a:solidFill>
                  <a:prstClr val="white"/>
                </a:solidFill>
                <a:effectLst>
                  <a:outerShdw blurRad="38100" dist="38100" dir="2700000" algn="tl">
                    <a:srgbClr val="000000">
                      <a:alpha val="43137"/>
                    </a:srgbClr>
                  </a:outerShdw>
                </a:effectLst>
              </a:endParaRPr>
            </a:p>
          </p:txBody>
        </p:sp>
        <p:sp>
          <p:nvSpPr>
            <p:cNvPr id="37" name="Rectangle 36"/>
            <p:cNvSpPr/>
            <p:nvPr/>
          </p:nvSpPr>
          <p:spPr>
            <a:xfrm>
              <a:off x="6183482" y="4717179"/>
              <a:ext cx="2002535" cy="461665"/>
            </a:xfrm>
            <a:prstGeom prst="rect">
              <a:avLst/>
            </a:prstGeom>
          </p:spPr>
          <p:txBody>
            <a:bodyPr wrap="square" anchor="ctr">
              <a:spAutoFit/>
            </a:bodyPr>
            <a:lstStyle/>
            <a:p>
              <a:pPr lvl="0" algn="ctr"/>
              <a:r>
                <a:rPr lang="en-US" sz="2400" b="1" dirty="0" smtClean="0">
                  <a:solidFill>
                    <a:prstClr val="white"/>
                  </a:solidFill>
                  <a:effectLst>
                    <a:outerShdw blurRad="38100" dist="38100" dir="2700000" algn="tl">
                      <a:srgbClr val="000000">
                        <a:alpha val="43137"/>
                      </a:srgbClr>
                    </a:outerShdw>
                  </a:effectLst>
                </a:rPr>
                <a:t>Threats</a:t>
              </a:r>
              <a:endParaRPr lang="en-US" sz="2400" b="1" dirty="0">
                <a:solidFill>
                  <a:prstClr val="white"/>
                </a:solidFill>
                <a:effectLst>
                  <a:outerShdw blurRad="38100" dist="38100" dir="2700000" algn="tl">
                    <a:srgbClr val="000000">
                      <a:alpha val="43137"/>
                    </a:srgbClr>
                  </a:outerShdw>
                </a:effectLst>
              </a:endParaRPr>
            </a:p>
          </p:txBody>
        </p:sp>
      </p:grpSp>
      <p:sp>
        <p:nvSpPr>
          <p:cNvPr id="23" name="TextBox 22"/>
          <p:cNvSpPr txBox="1"/>
          <p:nvPr/>
        </p:nvSpPr>
        <p:spPr>
          <a:xfrm>
            <a:off x="6600057" y="5744150"/>
            <a:ext cx="4982344" cy="461665"/>
          </a:xfrm>
          <a:prstGeom prst="rect">
            <a:avLst/>
          </a:prstGeom>
          <a:noFill/>
        </p:spPr>
        <p:txBody>
          <a:bodyPr wrap="square" rtlCol="0">
            <a:spAutoFit/>
          </a:bodyPr>
          <a:lstStyle/>
          <a:p>
            <a:r>
              <a:rPr lang="en-US" sz="2400" dirty="0">
                <a:solidFill>
                  <a:schemeClr val="tx1">
                    <a:lumMod val="50000"/>
                    <a:lumOff val="50000"/>
                  </a:schemeClr>
                </a:solidFill>
              </a:rPr>
              <a:t>-- Kotler and Armstrong, 2011</a:t>
            </a:r>
          </a:p>
        </p:txBody>
      </p:sp>
    </p:spTree>
    <p:extLst>
      <p:ext uri="{BB962C8B-B14F-4D97-AF65-F5344CB8AC3E}">
        <p14:creationId xmlns:p14="http://schemas.microsoft.com/office/powerpoint/2010/main" val="60118985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Analysis Matrix</a:t>
            </a:r>
          </a:p>
        </p:txBody>
      </p:sp>
      <p:sp>
        <p:nvSpPr>
          <p:cNvPr id="5" name="Title 4"/>
          <p:cNvSpPr>
            <a:spLocks noGrp="1"/>
          </p:cNvSpPr>
          <p:nvPr>
            <p:ph type="title"/>
          </p:nvPr>
        </p:nvSpPr>
        <p:spPr/>
        <p:txBody>
          <a:bodyPr/>
          <a:lstStyle/>
          <a:p>
            <a:r>
              <a:rPr lang="en-US" dirty="0"/>
              <a:t>SWOT / TOWS Analysis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52</a:t>
            </a:fld>
            <a:endParaRPr lang="en-US"/>
          </a:p>
        </p:txBody>
      </p:sp>
      <p:sp>
        <p:nvSpPr>
          <p:cNvPr id="90" name="Rectangle 89"/>
          <p:cNvSpPr/>
          <p:nvPr/>
        </p:nvSpPr>
        <p:spPr>
          <a:xfrm>
            <a:off x="1415479" y="1398780"/>
            <a:ext cx="4624867"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a:solidFill>
                  <a:schemeClr val="bg1"/>
                </a:solidFill>
              </a:rPr>
              <a:t>Lorem ipsum dolor sit </a:t>
            </a:r>
            <a:r>
              <a:rPr lang="en-US" sz="1600" dirty="0" err="1">
                <a:solidFill>
                  <a:schemeClr val="bg1"/>
                </a:solidFill>
              </a:rPr>
              <a:t>amet</a:t>
            </a:r>
            <a:r>
              <a:rPr lang="en-US" sz="1600" dirty="0">
                <a:solidFill>
                  <a:schemeClr val="bg1"/>
                </a:solidFill>
              </a:rPr>
              <a:t>, has </a:t>
            </a:r>
            <a:r>
              <a:rPr lang="en-US" sz="1600" dirty="0" err="1">
                <a:solidFill>
                  <a:schemeClr val="bg1"/>
                </a:solidFill>
              </a:rPr>
              <a:t>meis</a:t>
            </a:r>
            <a:r>
              <a:rPr lang="en-US" sz="1600" dirty="0">
                <a:solidFill>
                  <a:schemeClr val="bg1"/>
                </a:solidFill>
              </a:rPr>
              <a:t> dicta </a:t>
            </a:r>
            <a:r>
              <a:rPr lang="en-US" sz="1600" dirty="0" err="1">
                <a:solidFill>
                  <a:schemeClr val="bg1"/>
                </a:solidFill>
              </a:rPr>
              <a:t>eloquentiam</a:t>
            </a:r>
            <a:r>
              <a:rPr lang="en-US" sz="1600" dirty="0">
                <a:solidFill>
                  <a:schemeClr val="bg1"/>
                </a:solidFill>
              </a:rPr>
              <a:t> at. </a:t>
            </a:r>
            <a:r>
              <a:rPr lang="en-US" sz="1600" dirty="0" err="1">
                <a:solidFill>
                  <a:schemeClr val="bg1"/>
                </a:solidFill>
              </a:rPr>
              <a:t>Eius</a:t>
            </a:r>
            <a:r>
              <a:rPr lang="en-US" sz="1600" dirty="0">
                <a:solidFill>
                  <a:schemeClr val="bg1"/>
                </a:solidFill>
              </a:rPr>
              <a:t> </a:t>
            </a:r>
            <a:r>
              <a:rPr lang="en-US" sz="1600" dirty="0" err="1">
                <a:solidFill>
                  <a:schemeClr val="bg1"/>
                </a:solidFill>
              </a:rPr>
              <a:t>forensibus</a:t>
            </a:r>
            <a:r>
              <a:rPr lang="en-US" sz="1600" dirty="0">
                <a:solidFill>
                  <a:schemeClr val="bg1"/>
                </a:solidFill>
              </a:rPr>
              <a:t> </a:t>
            </a:r>
            <a:r>
              <a:rPr lang="en-US" sz="1600" dirty="0" err="1">
                <a:solidFill>
                  <a:schemeClr val="bg1"/>
                </a:solidFill>
              </a:rPr>
              <a:t>usu</a:t>
            </a:r>
            <a:r>
              <a:rPr lang="en-US" sz="1600" dirty="0">
                <a:solidFill>
                  <a:schemeClr val="bg1"/>
                </a:solidFill>
              </a:rPr>
              <a:t> cu</a:t>
            </a:r>
            <a:r>
              <a:rPr lang="pt-BR" sz="1600" dirty="0">
                <a:solidFill>
                  <a:schemeClr val="bg1"/>
                </a:solidFill>
              </a:rPr>
              <a:t> impetus tamquam te cum, eu </a:t>
            </a:r>
            <a:r>
              <a:rPr lang="pt-BR" sz="1600" dirty="0" smtClean="0">
                <a:solidFill>
                  <a:schemeClr val="bg1"/>
                </a:solidFill>
              </a:rPr>
              <a:t>eam</a:t>
            </a:r>
          </a:p>
          <a:p>
            <a:endParaRPr lang="pt-BR" sz="1600" dirty="0">
              <a:solidFill>
                <a:schemeClr val="bg1"/>
              </a:solidFill>
            </a:endParaRPr>
          </a:p>
          <a:p>
            <a:r>
              <a:rPr lang="en-US" sz="1600" dirty="0">
                <a:solidFill>
                  <a:schemeClr val="bg1"/>
                </a:solidFill>
              </a:rPr>
              <a:t>Lorem ipsum dolor sit </a:t>
            </a:r>
            <a:r>
              <a:rPr lang="en-US" sz="1600" dirty="0" err="1">
                <a:solidFill>
                  <a:schemeClr val="bg1"/>
                </a:solidFill>
              </a:rPr>
              <a:t>amet</a:t>
            </a:r>
            <a:r>
              <a:rPr lang="en-US" sz="1600" dirty="0">
                <a:solidFill>
                  <a:schemeClr val="bg1"/>
                </a:solidFill>
              </a:rPr>
              <a:t>, has </a:t>
            </a:r>
            <a:r>
              <a:rPr lang="en-US" sz="1600" dirty="0" err="1">
                <a:solidFill>
                  <a:schemeClr val="bg1"/>
                </a:solidFill>
              </a:rPr>
              <a:t>meis</a:t>
            </a:r>
            <a:r>
              <a:rPr lang="en-US" sz="1600" dirty="0">
                <a:solidFill>
                  <a:schemeClr val="bg1"/>
                </a:solidFill>
              </a:rPr>
              <a:t> </a:t>
            </a:r>
            <a:endParaRPr lang="en-US" sz="1600" dirty="0" smtClean="0">
              <a:solidFill>
                <a:schemeClr val="bg1"/>
              </a:solidFill>
            </a:endParaRPr>
          </a:p>
          <a:p>
            <a:r>
              <a:rPr lang="en-US" sz="1600" dirty="0" smtClean="0">
                <a:solidFill>
                  <a:schemeClr val="bg1"/>
                </a:solidFill>
              </a:rPr>
              <a:t>dicta </a:t>
            </a:r>
            <a:r>
              <a:rPr lang="en-US" sz="1600" dirty="0" err="1">
                <a:solidFill>
                  <a:schemeClr val="bg1"/>
                </a:solidFill>
              </a:rPr>
              <a:t>eloquentiam</a:t>
            </a:r>
            <a:r>
              <a:rPr lang="en-US" sz="1600" dirty="0">
                <a:solidFill>
                  <a:schemeClr val="bg1"/>
                </a:solidFill>
              </a:rPr>
              <a:t> at. </a:t>
            </a:r>
            <a:r>
              <a:rPr lang="en-US" sz="1600" dirty="0" err="1">
                <a:solidFill>
                  <a:schemeClr val="bg1"/>
                </a:solidFill>
              </a:rPr>
              <a:t>Eius</a:t>
            </a:r>
            <a:r>
              <a:rPr lang="en-US" sz="1600" dirty="0">
                <a:solidFill>
                  <a:schemeClr val="bg1"/>
                </a:solidFill>
              </a:rPr>
              <a:t> </a:t>
            </a:r>
            <a:r>
              <a:rPr lang="en-US" sz="1600" dirty="0" err="1" smtClean="0">
                <a:solidFill>
                  <a:schemeClr val="bg1"/>
                </a:solidFill>
              </a:rPr>
              <a:t>forensibus</a:t>
            </a:r>
            <a:endParaRPr lang="en-US" sz="1600" dirty="0" smtClean="0">
              <a:solidFill>
                <a:schemeClr val="bg1"/>
              </a:solidFill>
            </a:endParaRPr>
          </a:p>
          <a:p>
            <a:r>
              <a:rPr lang="en-US" sz="1600" dirty="0" smtClean="0">
                <a:solidFill>
                  <a:schemeClr val="bg1"/>
                </a:solidFill>
              </a:rPr>
              <a:t>cu</a:t>
            </a:r>
            <a:r>
              <a:rPr lang="pt-BR" sz="1600" dirty="0" smtClean="0">
                <a:solidFill>
                  <a:schemeClr val="bg1"/>
                </a:solidFill>
              </a:rPr>
              <a:t> </a:t>
            </a:r>
            <a:r>
              <a:rPr lang="pt-BR" sz="1600" dirty="0">
                <a:solidFill>
                  <a:schemeClr val="bg1"/>
                </a:solidFill>
              </a:rPr>
              <a:t>impetus tamquam te cum, eu </a:t>
            </a:r>
            <a:r>
              <a:rPr lang="pt-BR" sz="1600" dirty="0" smtClean="0">
                <a:solidFill>
                  <a:schemeClr val="bg1"/>
                </a:solidFill>
              </a:rPr>
              <a:t>eam</a:t>
            </a:r>
            <a:endParaRPr lang="en-US" sz="1600" dirty="0">
              <a:solidFill>
                <a:schemeClr val="bg1"/>
              </a:solidFill>
            </a:endParaRPr>
          </a:p>
          <a:p>
            <a:endParaRPr lang="en-US" sz="1600" b="1" dirty="0">
              <a:solidFill>
                <a:schemeClr val="bg1"/>
              </a:solidFill>
              <a:effectLst>
                <a:outerShdw blurRad="38100" dist="38100" dir="2700000" algn="tl">
                  <a:srgbClr val="000000">
                    <a:alpha val="43137"/>
                  </a:srgbClr>
                </a:outerShdw>
              </a:effectLst>
            </a:endParaRPr>
          </a:p>
        </p:txBody>
      </p:sp>
      <p:sp>
        <p:nvSpPr>
          <p:cNvPr id="98" name="Rectangle 97"/>
          <p:cNvSpPr/>
          <p:nvPr/>
        </p:nvSpPr>
        <p:spPr>
          <a:xfrm>
            <a:off x="6215535" y="3579218"/>
            <a:ext cx="4624867"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a:solidFill>
                  <a:schemeClr val="bg1"/>
                </a:solidFill>
              </a:rPr>
              <a:t>Lorem ipsum dolor sit </a:t>
            </a:r>
            <a:r>
              <a:rPr lang="en-US" sz="1600" dirty="0" err="1">
                <a:solidFill>
                  <a:schemeClr val="bg1"/>
                </a:solidFill>
              </a:rPr>
              <a:t>amet</a:t>
            </a:r>
            <a:r>
              <a:rPr lang="en-US" sz="1600" dirty="0">
                <a:solidFill>
                  <a:schemeClr val="bg1"/>
                </a:solidFill>
              </a:rPr>
              <a:t>, has </a:t>
            </a:r>
            <a:r>
              <a:rPr lang="en-US" sz="1600" dirty="0" err="1">
                <a:solidFill>
                  <a:schemeClr val="bg1"/>
                </a:solidFill>
              </a:rPr>
              <a:t>meis</a:t>
            </a:r>
            <a:r>
              <a:rPr lang="en-US" sz="1600" dirty="0">
                <a:solidFill>
                  <a:schemeClr val="bg1"/>
                </a:solidFill>
              </a:rPr>
              <a:t> dicta </a:t>
            </a:r>
            <a:r>
              <a:rPr lang="en-US" sz="1600" dirty="0" err="1">
                <a:solidFill>
                  <a:schemeClr val="bg1"/>
                </a:solidFill>
              </a:rPr>
              <a:t>eloquentiam</a:t>
            </a:r>
            <a:r>
              <a:rPr lang="en-US" sz="1600" dirty="0">
                <a:solidFill>
                  <a:schemeClr val="bg1"/>
                </a:solidFill>
              </a:rPr>
              <a:t> at. </a:t>
            </a:r>
            <a:r>
              <a:rPr lang="en-US" sz="1600" dirty="0" err="1">
                <a:solidFill>
                  <a:schemeClr val="bg1"/>
                </a:solidFill>
              </a:rPr>
              <a:t>Eius</a:t>
            </a:r>
            <a:r>
              <a:rPr lang="en-US" sz="1600" dirty="0">
                <a:solidFill>
                  <a:schemeClr val="bg1"/>
                </a:solidFill>
              </a:rPr>
              <a:t> </a:t>
            </a:r>
            <a:r>
              <a:rPr lang="en-US" sz="1600" dirty="0" err="1">
                <a:solidFill>
                  <a:schemeClr val="bg1"/>
                </a:solidFill>
              </a:rPr>
              <a:t>forensibus</a:t>
            </a:r>
            <a:r>
              <a:rPr lang="en-US" sz="1600" dirty="0">
                <a:solidFill>
                  <a:schemeClr val="bg1"/>
                </a:solidFill>
              </a:rPr>
              <a:t> </a:t>
            </a:r>
            <a:r>
              <a:rPr lang="en-US" sz="1600" dirty="0" err="1">
                <a:solidFill>
                  <a:schemeClr val="bg1"/>
                </a:solidFill>
              </a:rPr>
              <a:t>usu</a:t>
            </a:r>
            <a:r>
              <a:rPr lang="en-US" sz="1600" dirty="0">
                <a:solidFill>
                  <a:schemeClr val="bg1"/>
                </a:solidFill>
              </a:rPr>
              <a:t> cu</a:t>
            </a:r>
            <a:r>
              <a:rPr lang="pt-BR" sz="1600" dirty="0">
                <a:solidFill>
                  <a:schemeClr val="bg1"/>
                </a:solidFill>
              </a:rPr>
              <a:t> impetus tamquam te cum, eu eam</a:t>
            </a:r>
          </a:p>
          <a:p>
            <a:endParaRPr lang="pt-BR" sz="1600" dirty="0">
              <a:solidFill>
                <a:schemeClr val="bg1"/>
              </a:solidFill>
            </a:endParaRPr>
          </a:p>
          <a:p>
            <a:r>
              <a:rPr lang="en-US" sz="1600" dirty="0">
                <a:solidFill>
                  <a:schemeClr val="bg1"/>
                </a:solidFill>
              </a:rPr>
              <a:t>Lorem ipsum dolor sit </a:t>
            </a:r>
            <a:r>
              <a:rPr lang="en-US" sz="1600" dirty="0" err="1">
                <a:solidFill>
                  <a:schemeClr val="bg1"/>
                </a:solidFill>
              </a:rPr>
              <a:t>amet</a:t>
            </a:r>
            <a:r>
              <a:rPr lang="en-US" sz="1600" dirty="0">
                <a:solidFill>
                  <a:schemeClr val="bg1"/>
                </a:solidFill>
              </a:rPr>
              <a:t>, has </a:t>
            </a:r>
            <a:r>
              <a:rPr lang="en-US" sz="1600" dirty="0" err="1">
                <a:solidFill>
                  <a:schemeClr val="bg1"/>
                </a:solidFill>
              </a:rPr>
              <a:t>meis</a:t>
            </a:r>
            <a:r>
              <a:rPr lang="en-US" sz="1600" dirty="0">
                <a:solidFill>
                  <a:schemeClr val="bg1"/>
                </a:solidFill>
              </a:rPr>
              <a:t> </a:t>
            </a:r>
          </a:p>
          <a:p>
            <a:r>
              <a:rPr lang="en-US" sz="1600" dirty="0">
                <a:solidFill>
                  <a:schemeClr val="bg1"/>
                </a:solidFill>
              </a:rPr>
              <a:t>dicta </a:t>
            </a:r>
            <a:r>
              <a:rPr lang="en-US" sz="1600" dirty="0" err="1">
                <a:solidFill>
                  <a:schemeClr val="bg1"/>
                </a:solidFill>
              </a:rPr>
              <a:t>eloquentiam</a:t>
            </a:r>
            <a:r>
              <a:rPr lang="en-US" sz="1600" dirty="0">
                <a:solidFill>
                  <a:schemeClr val="bg1"/>
                </a:solidFill>
              </a:rPr>
              <a:t> at. </a:t>
            </a:r>
            <a:r>
              <a:rPr lang="en-US" sz="1600" dirty="0" err="1">
                <a:solidFill>
                  <a:schemeClr val="bg1"/>
                </a:solidFill>
              </a:rPr>
              <a:t>Eius</a:t>
            </a:r>
            <a:r>
              <a:rPr lang="en-US" sz="1600" dirty="0">
                <a:solidFill>
                  <a:schemeClr val="bg1"/>
                </a:solidFill>
              </a:rPr>
              <a:t> </a:t>
            </a:r>
            <a:r>
              <a:rPr lang="en-US" sz="1600" dirty="0" err="1">
                <a:solidFill>
                  <a:schemeClr val="bg1"/>
                </a:solidFill>
              </a:rPr>
              <a:t>forensibus</a:t>
            </a:r>
            <a:r>
              <a:rPr lang="en-US" sz="1600" dirty="0">
                <a:solidFill>
                  <a:schemeClr val="bg1"/>
                </a:solidFill>
              </a:rPr>
              <a:t> </a:t>
            </a:r>
            <a:endParaRPr lang="en-US" sz="1600" dirty="0" smtClean="0">
              <a:solidFill>
                <a:schemeClr val="bg1"/>
              </a:solidFill>
            </a:endParaRPr>
          </a:p>
          <a:p>
            <a:r>
              <a:rPr lang="en-US" sz="1600" dirty="0" err="1" smtClean="0">
                <a:solidFill>
                  <a:schemeClr val="bg1"/>
                </a:solidFill>
              </a:rPr>
              <a:t>usu</a:t>
            </a:r>
            <a:r>
              <a:rPr lang="en-US" sz="1600" dirty="0" smtClean="0">
                <a:solidFill>
                  <a:schemeClr val="bg1"/>
                </a:solidFill>
              </a:rPr>
              <a:t> cu</a:t>
            </a:r>
            <a:r>
              <a:rPr lang="pt-BR" sz="1600" dirty="0" smtClean="0">
                <a:solidFill>
                  <a:schemeClr val="bg1"/>
                </a:solidFill>
              </a:rPr>
              <a:t> </a:t>
            </a:r>
            <a:r>
              <a:rPr lang="pt-BR" sz="1600" dirty="0">
                <a:solidFill>
                  <a:schemeClr val="bg1"/>
                </a:solidFill>
              </a:rPr>
              <a:t>impetus tamquam te cum, </a:t>
            </a:r>
            <a:r>
              <a:rPr lang="pt-BR" sz="1600" dirty="0" smtClean="0">
                <a:solidFill>
                  <a:schemeClr val="bg1"/>
                </a:solidFill>
              </a:rPr>
              <a:t>eu</a:t>
            </a:r>
            <a:endParaRPr lang="en-US" sz="1600" dirty="0">
              <a:solidFill>
                <a:schemeClr val="bg1"/>
              </a:solidFill>
            </a:endParaRPr>
          </a:p>
        </p:txBody>
      </p:sp>
      <p:sp>
        <p:nvSpPr>
          <p:cNvPr id="105" name="Rectangle 104"/>
          <p:cNvSpPr/>
          <p:nvPr/>
        </p:nvSpPr>
        <p:spPr>
          <a:xfrm>
            <a:off x="6215535" y="1398780"/>
            <a:ext cx="4624869"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a:solidFill>
                  <a:schemeClr val="bg1"/>
                </a:solidFill>
              </a:rPr>
              <a:t>Lorem ipsum dolor sit </a:t>
            </a:r>
            <a:r>
              <a:rPr lang="en-US" sz="1600" dirty="0" err="1">
                <a:solidFill>
                  <a:schemeClr val="bg1"/>
                </a:solidFill>
              </a:rPr>
              <a:t>amet</a:t>
            </a:r>
            <a:r>
              <a:rPr lang="en-US" sz="1600" dirty="0">
                <a:solidFill>
                  <a:schemeClr val="bg1"/>
                </a:solidFill>
              </a:rPr>
              <a:t>, has </a:t>
            </a:r>
            <a:r>
              <a:rPr lang="en-US" sz="1600" dirty="0" err="1">
                <a:solidFill>
                  <a:schemeClr val="bg1"/>
                </a:solidFill>
              </a:rPr>
              <a:t>meis</a:t>
            </a:r>
            <a:r>
              <a:rPr lang="en-US" sz="1600" dirty="0">
                <a:solidFill>
                  <a:schemeClr val="bg1"/>
                </a:solidFill>
              </a:rPr>
              <a:t> dicta </a:t>
            </a:r>
            <a:r>
              <a:rPr lang="en-US" sz="1600" dirty="0" err="1">
                <a:solidFill>
                  <a:schemeClr val="bg1"/>
                </a:solidFill>
              </a:rPr>
              <a:t>eloquentiam</a:t>
            </a:r>
            <a:r>
              <a:rPr lang="en-US" sz="1600" dirty="0">
                <a:solidFill>
                  <a:schemeClr val="bg1"/>
                </a:solidFill>
              </a:rPr>
              <a:t> at. </a:t>
            </a:r>
            <a:r>
              <a:rPr lang="en-US" sz="1600" dirty="0" err="1">
                <a:solidFill>
                  <a:schemeClr val="bg1"/>
                </a:solidFill>
              </a:rPr>
              <a:t>Eius</a:t>
            </a:r>
            <a:r>
              <a:rPr lang="en-US" sz="1600" dirty="0">
                <a:solidFill>
                  <a:schemeClr val="bg1"/>
                </a:solidFill>
              </a:rPr>
              <a:t> </a:t>
            </a:r>
            <a:r>
              <a:rPr lang="en-US" sz="1600" dirty="0" err="1">
                <a:solidFill>
                  <a:schemeClr val="bg1"/>
                </a:solidFill>
              </a:rPr>
              <a:t>forensibus</a:t>
            </a:r>
            <a:r>
              <a:rPr lang="en-US" sz="1600" dirty="0">
                <a:solidFill>
                  <a:schemeClr val="bg1"/>
                </a:solidFill>
              </a:rPr>
              <a:t> </a:t>
            </a:r>
            <a:r>
              <a:rPr lang="en-US" sz="1600" dirty="0" err="1">
                <a:solidFill>
                  <a:schemeClr val="bg1"/>
                </a:solidFill>
              </a:rPr>
              <a:t>usu</a:t>
            </a:r>
            <a:r>
              <a:rPr lang="en-US" sz="1600" dirty="0">
                <a:solidFill>
                  <a:schemeClr val="bg1"/>
                </a:solidFill>
              </a:rPr>
              <a:t> cu</a:t>
            </a:r>
            <a:r>
              <a:rPr lang="pt-BR" sz="1600" dirty="0">
                <a:solidFill>
                  <a:schemeClr val="bg1"/>
                </a:solidFill>
              </a:rPr>
              <a:t> impetus tamquam te cum, eu eam</a:t>
            </a:r>
          </a:p>
          <a:p>
            <a:endParaRPr lang="pt-BR" sz="1600" dirty="0">
              <a:solidFill>
                <a:schemeClr val="bg1"/>
              </a:solidFill>
            </a:endParaRPr>
          </a:p>
          <a:p>
            <a:r>
              <a:rPr lang="en-US" sz="1600" dirty="0">
                <a:solidFill>
                  <a:schemeClr val="bg1"/>
                </a:solidFill>
              </a:rPr>
              <a:t>Lorem ipsum dolor sit </a:t>
            </a:r>
            <a:r>
              <a:rPr lang="en-US" sz="1600" dirty="0" err="1">
                <a:solidFill>
                  <a:schemeClr val="bg1"/>
                </a:solidFill>
              </a:rPr>
              <a:t>amet</a:t>
            </a:r>
            <a:r>
              <a:rPr lang="en-US" sz="1600" dirty="0">
                <a:solidFill>
                  <a:schemeClr val="bg1"/>
                </a:solidFill>
              </a:rPr>
              <a:t>, has </a:t>
            </a:r>
            <a:r>
              <a:rPr lang="en-US" sz="1600" dirty="0" err="1">
                <a:solidFill>
                  <a:schemeClr val="bg1"/>
                </a:solidFill>
              </a:rPr>
              <a:t>meis</a:t>
            </a:r>
            <a:r>
              <a:rPr lang="en-US" sz="1600" dirty="0">
                <a:solidFill>
                  <a:schemeClr val="bg1"/>
                </a:solidFill>
              </a:rPr>
              <a:t> </a:t>
            </a:r>
          </a:p>
          <a:p>
            <a:r>
              <a:rPr lang="en-US" sz="1600" dirty="0">
                <a:solidFill>
                  <a:schemeClr val="bg1"/>
                </a:solidFill>
              </a:rPr>
              <a:t>dicta </a:t>
            </a:r>
            <a:r>
              <a:rPr lang="en-US" sz="1600" dirty="0" err="1">
                <a:solidFill>
                  <a:schemeClr val="bg1"/>
                </a:solidFill>
              </a:rPr>
              <a:t>eloquentiam</a:t>
            </a:r>
            <a:r>
              <a:rPr lang="en-US" sz="1600" dirty="0">
                <a:solidFill>
                  <a:schemeClr val="bg1"/>
                </a:solidFill>
              </a:rPr>
              <a:t> at. </a:t>
            </a:r>
            <a:r>
              <a:rPr lang="en-US" sz="1600" dirty="0" err="1">
                <a:solidFill>
                  <a:schemeClr val="bg1"/>
                </a:solidFill>
              </a:rPr>
              <a:t>Eius</a:t>
            </a:r>
            <a:r>
              <a:rPr lang="en-US" sz="1600" dirty="0">
                <a:solidFill>
                  <a:schemeClr val="bg1"/>
                </a:solidFill>
              </a:rPr>
              <a:t> </a:t>
            </a:r>
            <a:r>
              <a:rPr lang="en-US" sz="1600" dirty="0" err="1" smtClean="0">
                <a:solidFill>
                  <a:schemeClr val="bg1"/>
                </a:solidFill>
              </a:rPr>
              <a:t>forensibus</a:t>
            </a:r>
            <a:endParaRPr lang="en-US" sz="1600" dirty="0">
              <a:solidFill>
                <a:schemeClr val="bg1"/>
              </a:solidFill>
            </a:endParaRPr>
          </a:p>
          <a:p>
            <a:r>
              <a:rPr lang="en-US" sz="1600" dirty="0">
                <a:solidFill>
                  <a:schemeClr val="bg1"/>
                </a:solidFill>
              </a:rPr>
              <a:t>cu</a:t>
            </a:r>
            <a:r>
              <a:rPr lang="pt-BR" sz="1600" dirty="0">
                <a:solidFill>
                  <a:schemeClr val="bg1"/>
                </a:solidFill>
              </a:rPr>
              <a:t> impetus tamquam te cum, eu eam</a:t>
            </a:r>
            <a:endParaRPr lang="en-US" sz="1600" dirty="0">
              <a:solidFill>
                <a:schemeClr val="bg1"/>
              </a:solidFill>
            </a:endParaRPr>
          </a:p>
        </p:txBody>
      </p:sp>
      <p:sp>
        <p:nvSpPr>
          <p:cNvPr id="117" name="Rectangle 116"/>
          <p:cNvSpPr/>
          <p:nvPr/>
        </p:nvSpPr>
        <p:spPr>
          <a:xfrm>
            <a:off x="1415479" y="3579218"/>
            <a:ext cx="4624867"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a:solidFill>
                  <a:schemeClr val="bg1"/>
                </a:solidFill>
              </a:rPr>
              <a:t>Lorem ipsum dolor sit </a:t>
            </a:r>
            <a:r>
              <a:rPr lang="en-US" sz="1600" dirty="0" err="1">
                <a:solidFill>
                  <a:schemeClr val="bg1"/>
                </a:solidFill>
              </a:rPr>
              <a:t>amet</a:t>
            </a:r>
            <a:r>
              <a:rPr lang="en-US" sz="1600" dirty="0">
                <a:solidFill>
                  <a:schemeClr val="bg1"/>
                </a:solidFill>
              </a:rPr>
              <a:t>, has </a:t>
            </a:r>
            <a:r>
              <a:rPr lang="en-US" sz="1600" dirty="0" err="1">
                <a:solidFill>
                  <a:schemeClr val="bg1"/>
                </a:solidFill>
              </a:rPr>
              <a:t>meis</a:t>
            </a:r>
            <a:r>
              <a:rPr lang="en-US" sz="1600" dirty="0">
                <a:solidFill>
                  <a:schemeClr val="bg1"/>
                </a:solidFill>
              </a:rPr>
              <a:t> dicta </a:t>
            </a:r>
            <a:r>
              <a:rPr lang="en-US" sz="1600" dirty="0" err="1">
                <a:solidFill>
                  <a:schemeClr val="bg1"/>
                </a:solidFill>
              </a:rPr>
              <a:t>eloquentiam</a:t>
            </a:r>
            <a:r>
              <a:rPr lang="en-US" sz="1600" dirty="0">
                <a:solidFill>
                  <a:schemeClr val="bg1"/>
                </a:solidFill>
              </a:rPr>
              <a:t> at. </a:t>
            </a:r>
            <a:r>
              <a:rPr lang="en-US" sz="1600" dirty="0" err="1">
                <a:solidFill>
                  <a:schemeClr val="bg1"/>
                </a:solidFill>
              </a:rPr>
              <a:t>Eius</a:t>
            </a:r>
            <a:r>
              <a:rPr lang="en-US" sz="1600" dirty="0">
                <a:solidFill>
                  <a:schemeClr val="bg1"/>
                </a:solidFill>
              </a:rPr>
              <a:t> </a:t>
            </a:r>
            <a:r>
              <a:rPr lang="en-US" sz="1600" dirty="0" err="1">
                <a:solidFill>
                  <a:schemeClr val="bg1"/>
                </a:solidFill>
              </a:rPr>
              <a:t>forensibus</a:t>
            </a:r>
            <a:r>
              <a:rPr lang="en-US" sz="1600" dirty="0">
                <a:solidFill>
                  <a:schemeClr val="bg1"/>
                </a:solidFill>
              </a:rPr>
              <a:t> </a:t>
            </a:r>
            <a:r>
              <a:rPr lang="en-US" sz="1600" dirty="0" err="1">
                <a:solidFill>
                  <a:schemeClr val="bg1"/>
                </a:solidFill>
              </a:rPr>
              <a:t>usu</a:t>
            </a:r>
            <a:r>
              <a:rPr lang="en-US" sz="1600" dirty="0">
                <a:solidFill>
                  <a:schemeClr val="bg1"/>
                </a:solidFill>
              </a:rPr>
              <a:t> cu</a:t>
            </a:r>
            <a:r>
              <a:rPr lang="pt-BR" sz="1600" dirty="0">
                <a:solidFill>
                  <a:schemeClr val="bg1"/>
                </a:solidFill>
              </a:rPr>
              <a:t> impetus tamquam te cum, eu eam</a:t>
            </a:r>
          </a:p>
          <a:p>
            <a:endParaRPr lang="pt-BR" sz="1600" dirty="0">
              <a:solidFill>
                <a:schemeClr val="bg1"/>
              </a:solidFill>
            </a:endParaRPr>
          </a:p>
          <a:p>
            <a:r>
              <a:rPr lang="en-US" sz="1600" dirty="0">
                <a:solidFill>
                  <a:schemeClr val="bg1"/>
                </a:solidFill>
              </a:rPr>
              <a:t>Lorem ipsum dolor sit </a:t>
            </a:r>
            <a:r>
              <a:rPr lang="en-US" sz="1600" dirty="0" err="1">
                <a:solidFill>
                  <a:schemeClr val="bg1"/>
                </a:solidFill>
              </a:rPr>
              <a:t>amet</a:t>
            </a:r>
            <a:r>
              <a:rPr lang="en-US" sz="1600" dirty="0">
                <a:solidFill>
                  <a:schemeClr val="bg1"/>
                </a:solidFill>
              </a:rPr>
              <a:t>, has </a:t>
            </a:r>
            <a:r>
              <a:rPr lang="en-US" sz="1600" dirty="0" err="1">
                <a:solidFill>
                  <a:schemeClr val="bg1"/>
                </a:solidFill>
              </a:rPr>
              <a:t>meis</a:t>
            </a:r>
            <a:r>
              <a:rPr lang="en-US" sz="1600" dirty="0">
                <a:solidFill>
                  <a:schemeClr val="bg1"/>
                </a:solidFill>
              </a:rPr>
              <a:t> </a:t>
            </a:r>
          </a:p>
          <a:p>
            <a:r>
              <a:rPr lang="en-US" sz="1600" dirty="0">
                <a:solidFill>
                  <a:schemeClr val="bg1"/>
                </a:solidFill>
              </a:rPr>
              <a:t>dicta </a:t>
            </a:r>
            <a:r>
              <a:rPr lang="en-US" sz="1600" dirty="0" err="1">
                <a:solidFill>
                  <a:schemeClr val="bg1"/>
                </a:solidFill>
              </a:rPr>
              <a:t>eloquentiam</a:t>
            </a:r>
            <a:r>
              <a:rPr lang="en-US" sz="1600" dirty="0">
                <a:solidFill>
                  <a:schemeClr val="bg1"/>
                </a:solidFill>
              </a:rPr>
              <a:t> at. </a:t>
            </a:r>
            <a:r>
              <a:rPr lang="en-US" sz="1600" dirty="0" err="1">
                <a:solidFill>
                  <a:schemeClr val="bg1"/>
                </a:solidFill>
              </a:rPr>
              <a:t>Eius</a:t>
            </a:r>
            <a:r>
              <a:rPr lang="en-US" sz="1600" dirty="0">
                <a:solidFill>
                  <a:schemeClr val="bg1"/>
                </a:solidFill>
              </a:rPr>
              <a:t> </a:t>
            </a:r>
            <a:r>
              <a:rPr lang="en-US" sz="1600" dirty="0" err="1" smtClean="0">
                <a:solidFill>
                  <a:schemeClr val="bg1"/>
                </a:solidFill>
              </a:rPr>
              <a:t>forensibus</a:t>
            </a:r>
            <a:endParaRPr lang="en-US" sz="1600" dirty="0">
              <a:solidFill>
                <a:schemeClr val="bg1"/>
              </a:solidFill>
            </a:endParaRPr>
          </a:p>
          <a:p>
            <a:r>
              <a:rPr lang="en-US" sz="1600" dirty="0">
                <a:solidFill>
                  <a:schemeClr val="bg1"/>
                </a:solidFill>
              </a:rPr>
              <a:t>cu</a:t>
            </a:r>
            <a:r>
              <a:rPr lang="pt-BR" sz="1600" dirty="0">
                <a:solidFill>
                  <a:schemeClr val="bg1"/>
                </a:solidFill>
              </a:rPr>
              <a:t> impetus tamquam te cum, eu eam</a:t>
            </a:r>
            <a:endParaRPr lang="en-US" sz="1600" dirty="0">
              <a:solidFill>
                <a:schemeClr val="bg1"/>
              </a:solidFill>
            </a:endParaRPr>
          </a:p>
        </p:txBody>
      </p:sp>
      <p:grpSp>
        <p:nvGrpSpPr>
          <p:cNvPr id="14" name="Group 13"/>
          <p:cNvGrpSpPr/>
          <p:nvPr/>
        </p:nvGrpSpPr>
        <p:grpSpPr>
          <a:xfrm>
            <a:off x="4860770" y="2534542"/>
            <a:ext cx="1179576" cy="866774"/>
            <a:chOff x="2694500" y="6476458"/>
            <a:chExt cx="1179576" cy="866774"/>
          </a:xfrm>
        </p:grpSpPr>
        <p:sp>
          <p:nvSpPr>
            <p:cNvPr id="30" name="Freeform 29"/>
            <p:cNvSpPr/>
            <p:nvPr/>
          </p:nvSpPr>
          <p:spPr>
            <a:xfrm>
              <a:off x="2694500" y="6476458"/>
              <a:ext cx="994501" cy="466106"/>
            </a:xfrm>
            <a:custGeom>
              <a:avLst/>
              <a:gdLst>
                <a:gd name="connsiteX0" fmla="*/ 1761492 w 3609342"/>
                <a:gd name="connsiteY0" fmla="*/ 647700 h 1691640"/>
                <a:gd name="connsiteX1" fmla="*/ 2346592 w 3609342"/>
                <a:gd name="connsiteY1" fmla="*/ 660550 h 1691640"/>
                <a:gd name="connsiteX2" fmla="*/ 2661922 w 3609342"/>
                <a:gd name="connsiteY2" fmla="*/ 681874 h 1691640"/>
                <a:gd name="connsiteX3" fmla="*/ 2661922 w 3609342"/>
                <a:gd name="connsiteY3" fmla="*/ 1009768 h 1691640"/>
                <a:gd name="connsiteX4" fmla="*/ 2346592 w 3609342"/>
                <a:gd name="connsiteY4" fmla="*/ 1031091 h 1691640"/>
                <a:gd name="connsiteX5" fmla="*/ 1761492 w 3609342"/>
                <a:gd name="connsiteY5" fmla="*/ 1043941 h 1691640"/>
                <a:gd name="connsiteX6" fmla="*/ 1176392 w 3609342"/>
                <a:gd name="connsiteY6" fmla="*/ 1031091 h 1691640"/>
                <a:gd name="connsiteX7" fmla="*/ 947420 w 3609342"/>
                <a:gd name="connsiteY7" fmla="*/ 1015608 h 1691640"/>
                <a:gd name="connsiteX8" fmla="*/ 947420 w 3609342"/>
                <a:gd name="connsiteY8" fmla="*/ 676034 h 1691640"/>
                <a:gd name="connsiteX9" fmla="*/ 1176392 w 3609342"/>
                <a:gd name="connsiteY9" fmla="*/ 660550 h 1691640"/>
                <a:gd name="connsiteX10" fmla="*/ 1761492 w 3609342"/>
                <a:gd name="connsiteY10" fmla="*/ 647700 h 1691640"/>
                <a:gd name="connsiteX11" fmla="*/ 491490 w 3609342"/>
                <a:gd name="connsiteY11" fmla="*/ 0 h 1691640"/>
                <a:gd name="connsiteX12" fmla="*/ 604025 w 3609342"/>
                <a:gd name="connsiteY12" fmla="*/ 0 h 1691640"/>
                <a:gd name="connsiteX13" fmla="*/ 922020 w 3609342"/>
                <a:gd name="connsiteY13" fmla="*/ 317995 h 1691640"/>
                <a:gd name="connsiteX14" fmla="*/ 922020 w 3609342"/>
                <a:gd name="connsiteY14" fmla="*/ 1373645 h 1691640"/>
                <a:gd name="connsiteX15" fmla="*/ 604025 w 3609342"/>
                <a:gd name="connsiteY15" fmla="*/ 1691640 h 1691640"/>
                <a:gd name="connsiteX16" fmla="*/ 491490 w 3609342"/>
                <a:gd name="connsiteY16" fmla="*/ 1691640 h 1691640"/>
                <a:gd name="connsiteX17" fmla="*/ 317995 w 3609342"/>
                <a:gd name="connsiteY17" fmla="*/ 0 h 1691640"/>
                <a:gd name="connsiteX18" fmla="*/ 430530 w 3609342"/>
                <a:gd name="connsiteY18" fmla="*/ 0 h 1691640"/>
                <a:gd name="connsiteX19" fmla="*/ 430530 w 3609342"/>
                <a:gd name="connsiteY19" fmla="*/ 1691640 h 1691640"/>
                <a:gd name="connsiteX20" fmla="*/ 317995 w 3609342"/>
                <a:gd name="connsiteY20" fmla="*/ 1691640 h 1691640"/>
                <a:gd name="connsiteX21" fmla="*/ 0 w 3609342"/>
                <a:gd name="connsiteY21" fmla="*/ 1373645 h 1691640"/>
                <a:gd name="connsiteX22" fmla="*/ 0 w 3609342"/>
                <a:gd name="connsiteY22" fmla="*/ 317995 h 1691640"/>
                <a:gd name="connsiteX23" fmla="*/ 317995 w 3609342"/>
                <a:gd name="connsiteY23" fmla="*/ 0 h 1691640"/>
                <a:gd name="connsiteX24" fmla="*/ 3178812 w 3609342"/>
                <a:gd name="connsiteY24" fmla="*/ 0 h 1691640"/>
                <a:gd name="connsiteX25" fmla="*/ 3291347 w 3609342"/>
                <a:gd name="connsiteY25" fmla="*/ 0 h 1691640"/>
                <a:gd name="connsiteX26" fmla="*/ 3609342 w 3609342"/>
                <a:gd name="connsiteY26" fmla="*/ 317995 h 1691640"/>
                <a:gd name="connsiteX27" fmla="*/ 3609342 w 3609342"/>
                <a:gd name="connsiteY27" fmla="*/ 1373645 h 1691640"/>
                <a:gd name="connsiteX28" fmla="*/ 3291347 w 3609342"/>
                <a:gd name="connsiteY28" fmla="*/ 1691640 h 1691640"/>
                <a:gd name="connsiteX29" fmla="*/ 3178812 w 3609342"/>
                <a:gd name="connsiteY29" fmla="*/ 1691640 h 1691640"/>
                <a:gd name="connsiteX30" fmla="*/ 3005317 w 3609342"/>
                <a:gd name="connsiteY30" fmla="*/ 0 h 1691640"/>
                <a:gd name="connsiteX31" fmla="*/ 3117852 w 3609342"/>
                <a:gd name="connsiteY31" fmla="*/ 0 h 1691640"/>
                <a:gd name="connsiteX32" fmla="*/ 3117852 w 3609342"/>
                <a:gd name="connsiteY32" fmla="*/ 1691640 h 1691640"/>
                <a:gd name="connsiteX33" fmla="*/ 3005317 w 3609342"/>
                <a:gd name="connsiteY33" fmla="*/ 1691640 h 1691640"/>
                <a:gd name="connsiteX34" fmla="*/ 2687322 w 3609342"/>
                <a:gd name="connsiteY34" fmla="*/ 1373645 h 1691640"/>
                <a:gd name="connsiteX35" fmla="*/ 2687322 w 3609342"/>
                <a:gd name="connsiteY35" fmla="*/ 317995 h 1691640"/>
                <a:gd name="connsiteX36" fmla="*/ 3005317 w 3609342"/>
                <a:gd name="connsiteY36" fmla="*/ 0 h 1691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609342" h="1691640">
                  <a:moveTo>
                    <a:pt x="1761492" y="647700"/>
                  </a:moveTo>
                  <a:cubicBezTo>
                    <a:pt x="1961918" y="647700"/>
                    <a:pt x="2157600" y="652125"/>
                    <a:pt x="2346592" y="660550"/>
                  </a:cubicBezTo>
                  <a:lnTo>
                    <a:pt x="2661922" y="681874"/>
                  </a:lnTo>
                  <a:lnTo>
                    <a:pt x="2661922" y="1009768"/>
                  </a:lnTo>
                  <a:lnTo>
                    <a:pt x="2346592" y="1031091"/>
                  </a:lnTo>
                  <a:cubicBezTo>
                    <a:pt x="2157599" y="1039516"/>
                    <a:pt x="1961917" y="1043941"/>
                    <a:pt x="1761492" y="1043941"/>
                  </a:cubicBezTo>
                  <a:cubicBezTo>
                    <a:pt x="1561066" y="1043941"/>
                    <a:pt x="1365384" y="1039516"/>
                    <a:pt x="1176392" y="1031091"/>
                  </a:cubicBezTo>
                  <a:lnTo>
                    <a:pt x="947420" y="1015608"/>
                  </a:lnTo>
                  <a:lnTo>
                    <a:pt x="947420" y="676034"/>
                  </a:lnTo>
                  <a:lnTo>
                    <a:pt x="1176392" y="660550"/>
                  </a:lnTo>
                  <a:cubicBezTo>
                    <a:pt x="1365385" y="652125"/>
                    <a:pt x="1561067" y="647700"/>
                    <a:pt x="1761492" y="647700"/>
                  </a:cubicBezTo>
                  <a:close/>
                  <a:moveTo>
                    <a:pt x="491490" y="0"/>
                  </a:moveTo>
                  <a:lnTo>
                    <a:pt x="604025" y="0"/>
                  </a:lnTo>
                  <a:cubicBezTo>
                    <a:pt x="779649" y="0"/>
                    <a:pt x="922020" y="142371"/>
                    <a:pt x="922020" y="317995"/>
                  </a:cubicBezTo>
                  <a:lnTo>
                    <a:pt x="922020" y="1373645"/>
                  </a:lnTo>
                  <a:cubicBezTo>
                    <a:pt x="922020" y="1549269"/>
                    <a:pt x="779649" y="1691640"/>
                    <a:pt x="604025" y="1691640"/>
                  </a:cubicBezTo>
                  <a:lnTo>
                    <a:pt x="491490" y="1691640"/>
                  </a:lnTo>
                  <a:close/>
                  <a:moveTo>
                    <a:pt x="317995" y="0"/>
                  </a:moveTo>
                  <a:lnTo>
                    <a:pt x="430530" y="0"/>
                  </a:lnTo>
                  <a:lnTo>
                    <a:pt x="430530" y="1691640"/>
                  </a:lnTo>
                  <a:lnTo>
                    <a:pt x="317995" y="1691640"/>
                  </a:lnTo>
                  <a:cubicBezTo>
                    <a:pt x="142371" y="1691640"/>
                    <a:pt x="0" y="1549269"/>
                    <a:pt x="0" y="1373645"/>
                  </a:cubicBezTo>
                  <a:lnTo>
                    <a:pt x="0" y="317995"/>
                  </a:lnTo>
                  <a:cubicBezTo>
                    <a:pt x="0" y="142371"/>
                    <a:pt x="142371" y="0"/>
                    <a:pt x="317995" y="0"/>
                  </a:cubicBezTo>
                  <a:close/>
                  <a:moveTo>
                    <a:pt x="3178812" y="0"/>
                  </a:moveTo>
                  <a:lnTo>
                    <a:pt x="3291347" y="0"/>
                  </a:lnTo>
                  <a:cubicBezTo>
                    <a:pt x="3466971" y="0"/>
                    <a:pt x="3609342" y="142371"/>
                    <a:pt x="3609342" y="317995"/>
                  </a:cubicBezTo>
                  <a:lnTo>
                    <a:pt x="3609342" y="1373645"/>
                  </a:lnTo>
                  <a:cubicBezTo>
                    <a:pt x="3609342" y="1549269"/>
                    <a:pt x="3466971" y="1691640"/>
                    <a:pt x="3291347" y="1691640"/>
                  </a:cubicBezTo>
                  <a:lnTo>
                    <a:pt x="3178812" y="1691640"/>
                  </a:lnTo>
                  <a:close/>
                  <a:moveTo>
                    <a:pt x="3005317" y="0"/>
                  </a:moveTo>
                  <a:lnTo>
                    <a:pt x="3117852" y="0"/>
                  </a:lnTo>
                  <a:lnTo>
                    <a:pt x="3117852" y="1691640"/>
                  </a:lnTo>
                  <a:lnTo>
                    <a:pt x="3005317" y="1691640"/>
                  </a:lnTo>
                  <a:cubicBezTo>
                    <a:pt x="2829693" y="1691640"/>
                    <a:pt x="2687322" y="1549269"/>
                    <a:pt x="2687322" y="1373645"/>
                  </a:cubicBezTo>
                  <a:lnTo>
                    <a:pt x="2687322" y="317995"/>
                  </a:lnTo>
                  <a:cubicBezTo>
                    <a:pt x="2687322" y="142371"/>
                    <a:pt x="2829693" y="0"/>
                    <a:pt x="3005317" y="0"/>
                  </a:cubicBezTo>
                  <a:close/>
                </a:path>
              </a:pathLst>
            </a:custGeom>
            <a:solidFill>
              <a:srgbClr val="55A4D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p>
          </p:txBody>
        </p:sp>
        <p:sp>
          <p:nvSpPr>
            <p:cNvPr id="33" name="Freeform 32"/>
            <p:cNvSpPr/>
            <p:nvPr/>
          </p:nvSpPr>
          <p:spPr>
            <a:xfrm>
              <a:off x="2736691" y="6476503"/>
              <a:ext cx="1137385" cy="866729"/>
            </a:xfrm>
            <a:custGeom>
              <a:avLst/>
              <a:gdLst>
                <a:gd name="connsiteX0" fmla="*/ 170538 w 2522610"/>
                <a:gd name="connsiteY0" fmla="*/ 0 h 1922321"/>
                <a:gd name="connsiteX1" fmla="*/ 206777 w 2522610"/>
                <a:gd name="connsiteY1" fmla="*/ 0 h 1922321"/>
                <a:gd name="connsiteX2" fmla="*/ 206777 w 2522610"/>
                <a:gd name="connsiteY2" fmla="*/ 1033677 h 1922321"/>
                <a:gd name="connsiteX3" fmla="*/ 275548 w 2522610"/>
                <a:gd name="connsiteY3" fmla="*/ 1033677 h 1922321"/>
                <a:gd name="connsiteX4" fmla="*/ 469878 w 2522610"/>
                <a:gd name="connsiteY4" fmla="*/ 839347 h 1922321"/>
                <a:gd name="connsiteX5" fmla="*/ 469878 w 2522610"/>
                <a:gd name="connsiteY5" fmla="*/ 416718 h 1922321"/>
                <a:gd name="connsiteX6" fmla="*/ 469879 w 2522610"/>
                <a:gd name="connsiteY6" fmla="*/ 416718 h 1922321"/>
                <a:gd name="connsiteX7" fmla="*/ 469879 w 2522610"/>
                <a:gd name="connsiteY7" fmla="*/ 194229 h 1922321"/>
                <a:gd name="connsiteX8" fmla="*/ 454608 w 2522610"/>
                <a:gd name="connsiteY8" fmla="*/ 118587 h 1922321"/>
                <a:gd name="connsiteX9" fmla="*/ 417584 w 2522610"/>
                <a:gd name="connsiteY9" fmla="*/ 63674 h 1922321"/>
                <a:gd name="connsiteX10" fmla="*/ 804863 w 2522610"/>
                <a:gd name="connsiteY10" fmla="*/ 399625 h 1922321"/>
                <a:gd name="connsiteX11" fmla="*/ 625329 w 2522610"/>
                <a:gd name="connsiteY11" fmla="*/ 403568 h 1922321"/>
                <a:gd name="connsiteX12" fmla="*/ 485402 w 2522610"/>
                <a:gd name="connsiteY12" fmla="*/ 413031 h 1922321"/>
                <a:gd name="connsiteX13" fmla="*/ 485402 w 2522610"/>
                <a:gd name="connsiteY13" fmla="*/ 451309 h 1922321"/>
                <a:gd name="connsiteX14" fmla="*/ 485401 w 2522610"/>
                <a:gd name="connsiteY14" fmla="*/ 451308 h 1922321"/>
                <a:gd name="connsiteX15" fmla="*/ 485401 w 2522610"/>
                <a:gd name="connsiteY15" fmla="*/ 620547 h 1922321"/>
                <a:gd name="connsiteX16" fmla="*/ 625328 w 2522610"/>
                <a:gd name="connsiteY16" fmla="*/ 630009 h 1922321"/>
                <a:gd name="connsiteX17" fmla="*/ 982889 w 2522610"/>
                <a:gd name="connsiteY17" fmla="*/ 637861 h 1922321"/>
                <a:gd name="connsiteX18" fmla="*/ 1340449 w 2522610"/>
                <a:gd name="connsiteY18" fmla="*/ 630009 h 1922321"/>
                <a:gd name="connsiteX19" fmla="*/ 1533151 w 2522610"/>
                <a:gd name="connsiteY19" fmla="*/ 616978 h 1922321"/>
                <a:gd name="connsiteX20" fmla="*/ 1533151 w 2522610"/>
                <a:gd name="connsiteY20" fmla="*/ 416718 h 1922321"/>
                <a:gd name="connsiteX21" fmla="*/ 1548673 w 2522610"/>
                <a:gd name="connsiteY21" fmla="*/ 416718 h 1922321"/>
                <a:gd name="connsiteX22" fmla="*/ 1548673 w 2522610"/>
                <a:gd name="connsiteY22" fmla="*/ 839347 h 1922321"/>
                <a:gd name="connsiteX23" fmla="*/ 1743003 w 2522610"/>
                <a:gd name="connsiteY23" fmla="*/ 1033677 h 1922321"/>
                <a:gd name="connsiteX24" fmla="*/ 1811774 w 2522610"/>
                <a:gd name="connsiteY24" fmla="*/ 1033677 h 1922321"/>
                <a:gd name="connsiteX25" fmla="*/ 1811774 w 2522610"/>
                <a:gd name="connsiteY25" fmla="*/ 0 h 1922321"/>
                <a:gd name="connsiteX26" fmla="*/ 1849028 w 2522610"/>
                <a:gd name="connsiteY26" fmla="*/ 0 h 1922321"/>
                <a:gd name="connsiteX27" fmla="*/ 1849028 w 2522610"/>
                <a:gd name="connsiteY27" fmla="*/ 1033677 h 1922321"/>
                <a:gd name="connsiteX28" fmla="*/ 1917799 w 2522610"/>
                <a:gd name="connsiteY28" fmla="*/ 1033677 h 1922321"/>
                <a:gd name="connsiteX29" fmla="*/ 2112129 w 2522610"/>
                <a:gd name="connsiteY29" fmla="*/ 839347 h 1922321"/>
                <a:gd name="connsiteX30" fmla="*/ 2112129 w 2522610"/>
                <a:gd name="connsiteY30" fmla="*/ 194228 h 1922321"/>
                <a:gd name="connsiteX31" fmla="*/ 2096858 w 2522610"/>
                <a:gd name="connsiteY31" fmla="*/ 118586 h 1922321"/>
                <a:gd name="connsiteX32" fmla="*/ 2074824 w 2522610"/>
                <a:gd name="connsiteY32" fmla="*/ 85906 h 1922321"/>
                <a:gd name="connsiteX33" fmla="*/ 2522610 w 2522610"/>
                <a:gd name="connsiteY33" fmla="*/ 474345 h 1922321"/>
                <a:gd name="connsiteX34" fmla="*/ 2522610 w 2522610"/>
                <a:gd name="connsiteY34" fmla="*/ 1922321 h 1922321"/>
                <a:gd name="connsiteX35" fmla="*/ 1061533 w 2522610"/>
                <a:gd name="connsiteY35" fmla="*/ 1922321 h 1922321"/>
                <a:gd name="connsiteX36" fmla="*/ 0 w 2522610"/>
                <a:gd name="connsiteY36" fmla="*/ 1001476 h 1922321"/>
                <a:gd name="connsiteX37" fmla="*/ 25110 w 2522610"/>
                <a:gd name="connsiteY37" fmla="*/ 1018406 h 1922321"/>
                <a:gd name="connsiteX38" fmla="*/ 100752 w 2522610"/>
                <a:gd name="connsiteY38" fmla="*/ 1033677 h 1922321"/>
                <a:gd name="connsiteX39" fmla="*/ 169524 w 2522610"/>
                <a:gd name="connsiteY39" fmla="*/ 1033677 h 1922321"/>
                <a:gd name="connsiteX40" fmla="*/ 169524 w 2522610"/>
                <a:gd name="connsiteY40" fmla="*/ 978693 h 1922321"/>
                <a:gd name="connsiteX41" fmla="*/ 170538 w 2522610"/>
                <a:gd name="connsiteY41" fmla="*/ 978693 h 1922321"/>
                <a:gd name="connsiteX42" fmla="*/ 170538 w 2522610"/>
                <a:gd name="connsiteY42" fmla="*/ 0 h 192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522610" h="1922321">
                  <a:moveTo>
                    <a:pt x="170538" y="0"/>
                  </a:moveTo>
                  <a:lnTo>
                    <a:pt x="206777" y="0"/>
                  </a:lnTo>
                  <a:lnTo>
                    <a:pt x="206777" y="1033677"/>
                  </a:lnTo>
                  <a:lnTo>
                    <a:pt x="275548" y="1033677"/>
                  </a:lnTo>
                  <a:cubicBezTo>
                    <a:pt x="382874" y="1033677"/>
                    <a:pt x="469878" y="946673"/>
                    <a:pt x="469878" y="839347"/>
                  </a:cubicBezTo>
                  <a:lnTo>
                    <a:pt x="469878" y="416718"/>
                  </a:lnTo>
                  <a:lnTo>
                    <a:pt x="469879" y="416718"/>
                  </a:lnTo>
                  <a:lnTo>
                    <a:pt x="469879" y="194229"/>
                  </a:lnTo>
                  <a:cubicBezTo>
                    <a:pt x="469879" y="167398"/>
                    <a:pt x="464441" y="141836"/>
                    <a:pt x="454608" y="118587"/>
                  </a:cubicBezTo>
                  <a:lnTo>
                    <a:pt x="417584" y="63674"/>
                  </a:lnTo>
                  <a:lnTo>
                    <a:pt x="804863" y="399625"/>
                  </a:lnTo>
                  <a:lnTo>
                    <a:pt x="625329" y="403568"/>
                  </a:lnTo>
                  <a:lnTo>
                    <a:pt x="485402" y="413031"/>
                  </a:lnTo>
                  <a:lnTo>
                    <a:pt x="485402" y="451309"/>
                  </a:lnTo>
                  <a:lnTo>
                    <a:pt x="485401" y="451308"/>
                  </a:lnTo>
                  <a:lnTo>
                    <a:pt x="485401" y="620547"/>
                  </a:lnTo>
                  <a:lnTo>
                    <a:pt x="625328" y="630009"/>
                  </a:lnTo>
                  <a:cubicBezTo>
                    <a:pt x="740823" y="635157"/>
                    <a:pt x="860406" y="637861"/>
                    <a:pt x="982889" y="637861"/>
                  </a:cubicBezTo>
                  <a:cubicBezTo>
                    <a:pt x="1105370" y="637861"/>
                    <a:pt x="1224954" y="635157"/>
                    <a:pt x="1340449" y="630009"/>
                  </a:cubicBezTo>
                  <a:lnTo>
                    <a:pt x="1533151" y="616978"/>
                  </a:lnTo>
                  <a:lnTo>
                    <a:pt x="1533151" y="416718"/>
                  </a:lnTo>
                  <a:lnTo>
                    <a:pt x="1548673" y="416718"/>
                  </a:lnTo>
                  <a:lnTo>
                    <a:pt x="1548673" y="839347"/>
                  </a:lnTo>
                  <a:cubicBezTo>
                    <a:pt x="1548673" y="946673"/>
                    <a:pt x="1635677" y="1033677"/>
                    <a:pt x="1743003" y="1033677"/>
                  </a:cubicBezTo>
                  <a:lnTo>
                    <a:pt x="1811774" y="1033677"/>
                  </a:lnTo>
                  <a:lnTo>
                    <a:pt x="1811774" y="0"/>
                  </a:lnTo>
                  <a:lnTo>
                    <a:pt x="1849028" y="0"/>
                  </a:lnTo>
                  <a:lnTo>
                    <a:pt x="1849028" y="1033677"/>
                  </a:lnTo>
                  <a:lnTo>
                    <a:pt x="1917799" y="1033677"/>
                  </a:lnTo>
                  <a:cubicBezTo>
                    <a:pt x="2025125" y="1033677"/>
                    <a:pt x="2112129" y="946673"/>
                    <a:pt x="2112129" y="839347"/>
                  </a:cubicBezTo>
                  <a:lnTo>
                    <a:pt x="2112129" y="194228"/>
                  </a:lnTo>
                  <a:cubicBezTo>
                    <a:pt x="2112129" y="167397"/>
                    <a:pt x="2106691" y="141835"/>
                    <a:pt x="2096858" y="118586"/>
                  </a:cubicBezTo>
                  <a:lnTo>
                    <a:pt x="2074824" y="85906"/>
                  </a:lnTo>
                  <a:lnTo>
                    <a:pt x="2522610" y="474345"/>
                  </a:lnTo>
                  <a:lnTo>
                    <a:pt x="2522610" y="1922321"/>
                  </a:lnTo>
                  <a:lnTo>
                    <a:pt x="1061533" y="1922321"/>
                  </a:lnTo>
                  <a:lnTo>
                    <a:pt x="0" y="1001476"/>
                  </a:lnTo>
                  <a:lnTo>
                    <a:pt x="25110" y="1018406"/>
                  </a:lnTo>
                  <a:cubicBezTo>
                    <a:pt x="48359" y="1028239"/>
                    <a:pt x="73921" y="1033677"/>
                    <a:pt x="100752" y="1033677"/>
                  </a:cubicBezTo>
                  <a:lnTo>
                    <a:pt x="169524" y="1033677"/>
                  </a:lnTo>
                  <a:lnTo>
                    <a:pt x="169524" y="978693"/>
                  </a:lnTo>
                  <a:lnTo>
                    <a:pt x="170538" y="978693"/>
                  </a:lnTo>
                  <a:lnTo>
                    <a:pt x="170538"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 name="Group 16"/>
          <p:cNvGrpSpPr/>
          <p:nvPr/>
        </p:nvGrpSpPr>
        <p:grpSpPr>
          <a:xfrm>
            <a:off x="9660826" y="4229610"/>
            <a:ext cx="1179576" cy="1352143"/>
            <a:chOff x="4918925" y="8416812"/>
            <a:chExt cx="1179576" cy="1352143"/>
          </a:xfrm>
        </p:grpSpPr>
        <p:sp>
          <p:nvSpPr>
            <p:cNvPr id="36" name="Freeform 35"/>
            <p:cNvSpPr/>
            <p:nvPr/>
          </p:nvSpPr>
          <p:spPr>
            <a:xfrm>
              <a:off x="4918925" y="8416812"/>
              <a:ext cx="957480" cy="904071"/>
            </a:xfrm>
            <a:custGeom>
              <a:avLst/>
              <a:gdLst>
                <a:gd name="connsiteX0" fmla="*/ 0 w 2861010"/>
                <a:gd name="connsiteY0" fmla="*/ 1684061 h 2044561"/>
                <a:gd name="connsiteX1" fmla="*/ 122186 w 2861010"/>
                <a:gd name="connsiteY1" fmla="*/ 1684061 h 2044561"/>
                <a:gd name="connsiteX2" fmla="*/ 146398 w 2861010"/>
                <a:gd name="connsiteY2" fmla="*/ 1713947 h 2044561"/>
                <a:gd name="connsiteX3" fmla="*/ 475116 w 2861010"/>
                <a:gd name="connsiteY3" fmla="*/ 1869798 h 2044561"/>
                <a:gd name="connsiteX4" fmla="*/ 789902 w 2861010"/>
                <a:gd name="connsiteY4" fmla="*/ 1727821 h 2044561"/>
                <a:gd name="connsiteX5" fmla="*/ 793579 w 2861010"/>
                <a:gd name="connsiteY5" fmla="*/ 1723842 h 2044561"/>
                <a:gd name="connsiteX6" fmla="*/ 797256 w 2861010"/>
                <a:gd name="connsiteY6" fmla="*/ 1727821 h 2044561"/>
                <a:gd name="connsiteX7" fmla="*/ 1112042 w 2861010"/>
                <a:gd name="connsiteY7" fmla="*/ 1869798 h 2044561"/>
                <a:gd name="connsiteX8" fmla="*/ 1426828 w 2861010"/>
                <a:gd name="connsiteY8" fmla="*/ 1727821 h 2044561"/>
                <a:gd name="connsiteX9" fmla="*/ 1430505 w 2861010"/>
                <a:gd name="connsiteY9" fmla="*/ 1723841 h 2044561"/>
                <a:gd name="connsiteX10" fmla="*/ 1434182 w 2861010"/>
                <a:gd name="connsiteY10" fmla="*/ 1727821 h 2044561"/>
                <a:gd name="connsiteX11" fmla="*/ 1748968 w 2861010"/>
                <a:gd name="connsiteY11" fmla="*/ 1869798 h 2044561"/>
                <a:gd name="connsiteX12" fmla="*/ 2063754 w 2861010"/>
                <a:gd name="connsiteY12" fmla="*/ 1727821 h 2044561"/>
                <a:gd name="connsiteX13" fmla="*/ 2067431 w 2861010"/>
                <a:gd name="connsiteY13" fmla="*/ 1723841 h 2044561"/>
                <a:gd name="connsiteX14" fmla="*/ 2071108 w 2861010"/>
                <a:gd name="connsiteY14" fmla="*/ 1727821 h 2044561"/>
                <a:gd name="connsiteX15" fmla="*/ 2385894 w 2861010"/>
                <a:gd name="connsiteY15" fmla="*/ 1869798 h 2044561"/>
                <a:gd name="connsiteX16" fmla="*/ 2714613 w 2861010"/>
                <a:gd name="connsiteY16" fmla="*/ 1713947 h 2044561"/>
                <a:gd name="connsiteX17" fmla="*/ 2738825 w 2861010"/>
                <a:gd name="connsiteY17" fmla="*/ 1684061 h 2044561"/>
                <a:gd name="connsiteX18" fmla="*/ 2861010 w 2861010"/>
                <a:gd name="connsiteY18" fmla="*/ 1684061 h 2044561"/>
                <a:gd name="connsiteX19" fmla="*/ 2852868 w 2861010"/>
                <a:gd name="connsiteY19" fmla="*/ 1700020 h 2044561"/>
                <a:gd name="connsiteX20" fmla="*/ 2385894 w 2861010"/>
                <a:gd name="connsiteY20" fmla="*/ 2044561 h 2044561"/>
                <a:gd name="connsiteX21" fmla="*/ 2071108 w 2861010"/>
                <a:gd name="connsiteY21" fmla="*/ 1902584 h 2044561"/>
                <a:gd name="connsiteX22" fmla="*/ 2067431 w 2861010"/>
                <a:gd name="connsiteY22" fmla="*/ 1898604 h 2044561"/>
                <a:gd name="connsiteX23" fmla="*/ 2063754 w 2861010"/>
                <a:gd name="connsiteY23" fmla="*/ 1902584 h 2044561"/>
                <a:gd name="connsiteX24" fmla="*/ 1748968 w 2861010"/>
                <a:gd name="connsiteY24" fmla="*/ 2044561 h 2044561"/>
                <a:gd name="connsiteX25" fmla="*/ 1434182 w 2861010"/>
                <a:gd name="connsiteY25" fmla="*/ 1902584 h 2044561"/>
                <a:gd name="connsiteX26" fmla="*/ 1430505 w 2861010"/>
                <a:gd name="connsiteY26" fmla="*/ 1898604 h 2044561"/>
                <a:gd name="connsiteX27" fmla="*/ 1426828 w 2861010"/>
                <a:gd name="connsiteY27" fmla="*/ 1902584 h 2044561"/>
                <a:gd name="connsiteX28" fmla="*/ 1112042 w 2861010"/>
                <a:gd name="connsiteY28" fmla="*/ 2044561 h 2044561"/>
                <a:gd name="connsiteX29" fmla="*/ 797256 w 2861010"/>
                <a:gd name="connsiteY29" fmla="*/ 1902584 h 2044561"/>
                <a:gd name="connsiteX30" fmla="*/ 793579 w 2861010"/>
                <a:gd name="connsiteY30" fmla="*/ 1898605 h 2044561"/>
                <a:gd name="connsiteX31" fmla="*/ 789902 w 2861010"/>
                <a:gd name="connsiteY31" fmla="*/ 1902584 h 2044561"/>
                <a:gd name="connsiteX32" fmla="*/ 475116 w 2861010"/>
                <a:gd name="connsiteY32" fmla="*/ 2044561 h 2044561"/>
                <a:gd name="connsiteX33" fmla="*/ 8143 w 2861010"/>
                <a:gd name="connsiteY33" fmla="*/ 1700020 h 2044561"/>
                <a:gd name="connsiteX34" fmla="*/ 552847 w 2861010"/>
                <a:gd name="connsiteY34" fmla="*/ 495 h 2044561"/>
                <a:gd name="connsiteX35" fmla="*/ 1894056 w 2861010"/>
                <a:gd name="connsiteY35" fmla="*/ 833778 h 2044561"/>
                <a:gd name="connsiteX36" fmla="*/ 2242657 w 2861010"/>
                <a:gd name="connsiteY36" fmla="*/ 1657884 h 2044561"/>
                <a:gd name="connsiteX37" fmla="*/ 2249874 w 2861010"/>
                <a:gd name="connsiteY37" fmla="*/ 1709306 h 2044561"/>
                <a:gd name="connsiteX38" fmla="*/ 2220851 w 2861010"/>
                <a:gd name="connsiteY38" fmla="*/ 1699415 h 2044561"/>
                <a:gd name="connsiteX39" fmla="*/ 2071109 w 2861010"/>
                <a:gd name="connsiteY39" fmla="*/ 1594472 h 2044561"/>
                <a:gd name="connsiteX40" fmla="*/ 2067432 w 2861010"/>
                <a:gd name="connsiteY40" fmla="*/ 1590492 h 2044561"/>
                <a:gd name="connsiteX41" fmla="*/ 2063755 w 2861010"/>
                <a:gd name="connsiteY41" fmla="*/ 1594472 h 2044561"/>
                <a:gd name="connsiteX42" fmla="*/ 1748969 w 2861010"/>
                <a:gd name="connsiteY42" fmla="*/ 1736449 h 2044561"/>
                <a:gd name="connsiteX43" fmla="*/ 1434183 w 2861010"/>
                <a:gd name="connsiteY43" fmla="*/ 1594472 h 2044561"/>
                <a:gd name="connsiteX44" fmla="*/ 1430506 w 2861010"/>
                <a:gd name="connsiteY44" fmla="*/ 1590492 h 2044561"/>
                <a:gd name="connsiteX45" fmla="*/ 1426829 w 2861010"/>
                <a:gd name="connsiteY45" fmla="*/ 1594472 h 2044561"/>
                <a:gd name="connsiteX46" fmla="*/ 1112043 w 2861010"/>
                <a:gd name="connsiteY46" fmla="*/ 1736449 h 2044561"/>
                <a:gd name="connsiteX47" fmla="*/ 797257 w 2861010"/>
                <a:gd name="connsiteY47" fmla="*/ 1594472 h 2044561"/>
                <a:gd name="connsiteX48" fmla="*/ 793580 w 2861010"/>
                <a:gd name="connsiteY48" fmla="*/ 1590493 h 2044561"/>
                <a:gd name="connsiteX49" fmla="*/ 789903 w 2861010"/>
                <a:gd name="connsiteY49" fmla="*/ 1594472 h 2044561"/>
                <a:gd name="connsiteX50" fmla="*/ 640162 w 2861010"/>
                <a:gd name="connsiteY50" fmla="*/ 1699415 h 2044561"/>
                <a:gd name="connsiteX51" fmla="*/ 602051 w 2861010"/>
                <a:gd name="connsiteY51" fmla="*/ 1712404 h 2044561"/>
                <a:gd name="connsiteX52" fmla="*/ 627116 w 2861010"/>
                <a:gd name="connsiteY52" fmla="*/ 1687214 h 2044561"/>
                <a:gd name="connsiteX53" fmla="*/ 596402 w 2861010"/>
                <a:gd name="connsiteY53" fmla="*/ 170291 h 2044561"/>
                <a:gd name="connsiteX54" fmla="*/ 517151 w 2861010"/>
                <a:gd name="connsiteY54" fmla="*/ 64035 h 2044561"/>
                <a:gd name="connsiteX55" fmla="*/ 468361 w 2861010"/>
                <a:gd name="connsiteY55" fmla="*/ 8672 h 2044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861010" h="2044561">
                  <a:moveTo>
                    <a:pt x="0" y="1684061"/>
                  </a:moveTo>
                  <a:lnTo>
                    <a:pt x="122186" y="1684061"/>
                  </a:lnTo>
                  <a:lnTo>
                    <a:pt x="146398" y="1713947"/>
                  </a:lnTo>
                  <a:cubicBezTo>
                    <a:pt x="243198" y="1813094"/>
                    <a:pt x="355440" y="1869798"/>
                    <a:pt x="475116" y="1869798"/>
                  </a:cubicBezTo>
                  <a:cubicBezTo>
                    <a:pt x="589094" y="1869798"/>
                    <a:pt x="696328" y="1818366"/>
                    <a:pt x="789902" y="1727821"/>
                  </a:cubicBezTo>
                  <a:lnTo>
                    <a:pt x="793579" y="1723842"/>
                  </a:lnTo>
                  <a:lnTo>
                    <a:pt x="797256" y="1727821"/>
                  </a:lnTo>
                  <a:cubicBezTo>
                    <a:pt x="890830" y="1818366"/>
                    <a:pt x="998064" y="1869798"/>
                    <a:pt x="1112042" y="1869798"/>
                  </a:cubicBezTo>
                  <a:cubicBezTo>
                    <a:pt x="1226020" y="1869798"/>
                    <a:pt x="1333254" y="1818366"/>
                    <a:pt x="1426828" y="1727821"/>
                  </a:cubicBezTo>
                  <a:lnTo>
                    <a:pt x="1430505" y="1723841"/>
                  </a:lnTo>
                  <a:lnTo>
                    <a:pt x="1434182" y="1727821"/>
                  </a:lnTo>
                  <a:cubicBezTo>
                    <a:pt x="1527756" y="1818366"/>
                    <a:pt x="1634990" y="1869798"/>
                    <a:pt x="1748968" y="1869798"/>
                  </a:cubicBezTo>
                  <a:cubicBezTo>
                    <a:pt x="1862946" y="1869798"/>
                    <a:pt x="1970180" y="1818366"/>
                    <a:pt x="2063754" y="1727821"/>
                  </a:cubicBezTo>
                  <a:lnTo>
                    <a:pt x="2067431" y="1723841"/>
                  </a:lnTo>
                  <a:lnTo>
                    <a:pt x="2071108" y="1727821"/>
                  </a:lnTo>
                  <a:cubicBezTo>
                    <a:pt x="2164682" y="1818366"/>
                    <a:pt x="2271916" y="1869798"/>
                    <a:pt x="2385894" y="1869798"/>
                  </a:cubicBezTo>
                  <a:cubicBezTo>
                    <a:pt x="2505571" y="1869798"/>
                    <a:pt x="2617812" y="1813094"/>
                    <a:pt x="2714613" y="1713947"/>
                  </a:cubicBezTo>
                  <a:lnTo>
                    <a:pt x="2738825" y="1684061"/>
                  </a:lnTo>
                  <a:lnTo>
                    <a:pt x="2861010" y="1684061"/>
                  </a:lnTo>
                  <a:lnTo>
                    <a:pt x="2852868" y="1700020"/>
                  </a:lnTo>
                  <a:cubicBezTo>
                    <a:pt x="2733359" y="1912895"/>
                    <a:pt x="2568259" y="2044561"/>
                    <a:pt x="2385894" y="2044561"/>
                  </a:cubicBezTo>
                  <a:cubicBezTo>
                    <a:pt x="2271916" y="2044561"/>
                    <a:pt x="2164682" y="1993129"/>
                    <a:pt x="2071108" y="1902584"/>
                  </a:cubicBezTo>
                  <a:lnTo>
                    <a:pt x="2067431" y="1898604"/>
                  </a:lnTo>
                  <a:lnTo>
                    <a:pt x="2063754" y="1902584"/>
                  </a:lnTo>
                  <a:cubicBezTo>
                    <a:pt x="1970180" y="1993129"/>
                    <a:pt x="1862946" y="2044561"/>
                    <a:pt x="1748968" y="2044561"/>
                  </a:cubicBezTo>
                  <a:cubicBezTo>
                    <a:pt x="1634990" y="2044561"/>
                    <a:pt x="1527756" y="1993129"/>
                    <a:pt x="1434182" y="1902584"/>
                  </a:cubicBezTo>
                  <a:lnTo>
                    <a:pt x="1430505" y="1898604"/>
                  </a:lnTo>
                  <a:lnTo>
                    <a:pt x="1426828" y="1902584"/>
                  </a:lnTo>
                  <a:cubicBezTo>
                    <a:pt x="1333254" y="1993129"/>
                    <a:pt x="1226020" y="2044561"/>
                    <a:pt x="1112042" y="2044561"/>
                  </a:cubicBezTo>
                  <a:cubicBezTo>
                    <a:pt x="998064" y="2044561"/>
                    <a:pt x="890830" y="1993129"/>
                    <a:pt x="797256" y="1902584"/>
                  </a:cubicBezTo>
                  <a:lnTo>
                    <a:pt x="793579" y="1898605"/>
                  </a:lnTo>
                  <a:lnTo>
                    <a:pt x="789902" y="1902584"/>
                  </a:lnTo>
                  <a:cubicBezTo>
                    <a:pt x="696328" y="1993129"/>
                    <a:pt x="589094" y="2044561"/>
                    <a:pt x="475116" y="2044561"/>
                  </a:cubicBezTo>
                  <a:cubicBezTo>
                    <a:pt x="292752" y="2044561"/>
                    <a:pt x="127652" y="1912895"/>
                    <a:pt x="8143" y="1700020"/>
                  </a:cubicBezTo>
                  <a:close/>
                  <a:moveTo>
                    <a:pt x="552847" y="495"/>
                  </a:moveTo>
                  <a:cubicBezTo>
                    <a:pt x="995778" y="-14158"/>
                    <a:pt x="1527068" y="297672"/>
                    <a:pt x="1894056" y="833778"/>
                  </a:cubicBezTo>
                  <a:cubicBezTo>
                    <a:pt x="2077550" y="1101831"/>
                    <a:pt x="2193911" y="1387888"/>
                    <a:pt x="2242657" y="1657884"/>
                  </a:cubicBezTo>
                  <a:lnTo>
                    <a:pt x="2249874" y="1709306"/>
                  </a:lnTo>
                  <a:lnTo>
                    <a:pt x="2220851" y="1699415"/>
                  </a:lnTo>
                  <a:cubicBezTo>
                    <a:pt x="2168098" y="1675239"/>
                    <a:pt x="2117896" y="1639745"/>
                    <a:pt x="2071109" y="1594472"/>
                  </a:cubicBezTo>
                  <a:lnTo>
                    <a:pt x="2067432" y="1590492"/>
                  </a:lnTo>
                  <a:lnTo>
                    <a:pt x="2063755" y="1594472"/>
                  </a:lnTo>
                  <a:cubicBezTo>
                    <a:pt x="1970181" y="1685017"/>
                    <a:pt x="1862947" y="1736449"/>
                    <a:pt x="1748969" y="1736449"/>
                  </a:cubicBezTo>
                  <a:cubicBezTo>
                    <a:pt x="1634991" y="1736449"/>
                    <a:pt x="1527757" y="1685017"/>
                    <a:pt x="1434183" y="1594472"/>
                  </a:cubicBezTo>
                  <a:lnTo>
                    <a:pt x="1430506" y="1590492"/>
                  </a:lnTo>
                  <a:lnTo>
                    <a:pt x="1426829" y="1594472"/>
                  </a:lnTo>
                  <a:cubicBezTo>
                    <a:pt x="1333255" y="1685017"/>
                    <a:pt x="1226021" y="1736449"/>
                    <a:pt x="1112043" y="1736449"/>
                  </a:cubicBezTo>
                  <a:cubicBezTo>
                    <a:pt x="998065" y="1736449"/>
                    <a:pt x="890831" y="1685017"/>
                    <a:pt x="797257" y="1594472"/>
                  </a:cubicBezTo>
                  <a:lnTo>
                    <a:pt x="793580" y="1590493"/>
                  </a:lnTo>
                  <a:lnTo>
                    <a:pt x="789903" y="1594472"/>
                  </a:lnTo>
                  <a:cubicBezTo>
                    <a:pt x="743116" y="1639745"/>
                    <a:pt x="692914" y="1675239"/>
                    <a:pt x="640162" y="1699415"/>
                  </a:cubicBezTo>
                  <a:lnTo>
                    <a:pt x="602051" y="1712404"/>
                  </a:lnTo>
                  <a:lnTo>
                    <a:pt x="627116" y="1687214"/>
                  </a:lnTo>
                  <a:cubicBezTo>
                    <a:pt x="950472" y="1319481"/>
                    <a:pt x="950012" y="686855"/>
                    <a:pt x="596402" y="170291"/>
                  </a:cubicBezTo>
                  <a:cubicBezTo>
                    <a:pt x="571145" y="133394"/>
                    <a:pt x="544683" y="97962"/>
                    <a:pt x="517151" y="64035"/>
                  </a:cubicBezTo>
                  <a:lnTo>
                    <a:pt x="468361" y="8672"/>
                  </a:lnTo>
                  <a:close/>
                </a:path>
              </a:pathLst>
            </a:custGeom>
            <a:solidFill>
              <a:srgbClr val="1BC3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7" name="Freeform 36"/>
            <p:cNvSpPr/>
            <p:nvPr/>
          </p:nvSpPr>
          <p:spPr>
            <a:xfrm>
              <a:off x="5011205" y="8641384"/>
              <a:ext cx="1087296" cy="1127571"/>
            </a:xfrm>
            <a:custGeom>
              <a:avLst/>
              <a:gdLst>
                <a:gd name="connsiteX0" fmla="*/ 973156 w 2347825"/>
                <a:gd name="connsiteY0" fmla="*/ 0 h 1949235"/>
                <a:gd name="connsiteX1" fmla="*/ 2347825 w 2347825"/>
                <a:gd name="connsiteY1" fmla="*/ 1192480 h 1949235"/>
                <a:gd name="connsiteX2" fmla="*/ 2347825 w 2347825"/>
                <a:gd name="connsiteY2" fmla="*/ 1949235 h 1949235"/>
                <a:gd name="connsiteX3" fmla="*/ 941247 w 2347825"/>
                <a:gd name="connsiteY3" fmla="*/ 1949235 h 1949235"/>
                <a:gd name="connsiteX4" fmla="*/ 0 w 2347825"/>
                <a:gd name="connsiteY4" fmla="*/ 1132735 h 1949235"/>
                <a:gd name="connsiteX5" fmla="*/ 2167 w 2347825"/>
                <a:gd name="connsiteY5" fmla="*/ 1134229 h 1949235"/>
                <a:gd name="connsiteX6" fmla="*/ 144083 w 2347825"/>
                <a:gd name="connsiteY6" fmla="*/ 1174655 h 1949235"/>
                <a:gd name="connsiteX7" fmla="*/ 371563 w 2347825"/>
                <a:gd name="connsiteY7" fmla="*/ 1066126 h 1949235"/>
                <a:gd name="connsiteX8" fmla="*/ 374219 w 2347825"/>
                <a:gd name="connsiteY8" fmla="*/ 1063085 h 1949235"/>
                <a:gd name="connsiteX9" fmla="*/ 376878 w 2347825"/>
                <a:gd name="connsiteY9" fmla="*/ 1066126 h 1949235"/>
                <a:gd name="connsiteX10" fmla="*/ 604358 w 2347825"/>
                <a:gd name="connsiteY10" fmla="*/ 1174655 h 1949235"/>
                <a:gd name="connsiteX11" fmla="*/ 831837 w 2347825"/>
                <a:gd name="connsiteY11" fmla="*/ 1066126 h 1949235"/>
                <a:gd name="connsiteX12" fmla="*/ 834495 w 2347825"/>
                <a:gd name="connsiteY12" fmla="*/ 1063085 h 1949235"/>
                <a:gd name="connsiteX13" fmla="*/ 837151 w 2347825"/>
                <a:gd name="connsiteY13" fmla="*/ 1066126 h 1949235"/>
                <a:gd name="connsiteX14" fmla="*/ 1064633 w 2347825"/>
                <a:gd name="connsiteY14" fmla="*/ 1174655 h 1949235"/>
                <a:gd name="connsiteX15" fmla="*/ 1292112 w 2347825"/>
                <a:gd name="connsiteY15" fmla="*/ 1066126 h 1949235"/>
                <a:gd name="connsiteX16" fmla="*/ 1294770 w 2347825"/>
                <a:gd name="connsiteY16" fmla="*/ 1063084 h 1949235"/>
                <a:gd name="connsiteX17" fmla="*/ 1297426 w 2347825"/>
                <a:gd name="connsiteY17" fmla="*/ 1066126 h 1949235"/>
                <a:gd name="connsiteX18" fmla="*/ 1524906 w 2347825"/>
                <a:gd name="connsiteY18" fmla="*/ 1174655 h 1949235"/>
                <a:gd name="connsiteX19" fmla="*/ 1862366 w 2347825"/>
                <a:gd name="connsiteY19" fmla="*/ 911287 h 1949235"/>
                <a:gd name="connsiteX20" fmla="*/ 1868250 w 2347825"/>
                <a:gd name="connsiteY20" fmla="*/ 899086 h 1949235"/>
                <a:gd name="connsiteX21" fmla="*/ 1779952 w 2347825"/>
                <a:gd name="connsiteY21" fmla="*/ 899086 h 1949235"/>
                <a:gd name="connsiteX22" fmla="*/ 1762456 w 2347825"/>
                <a:gd name="connsiteY22" fmla="*/ 921931 h 1949235"/>
                <a:gd name="connsiteX23" fmla="*/ 1524907 w 2347825"/>
                <a:gd name="connsiteY23" fmla="*/ 1041066 h 1949235"/>
                <a:gd name="connsiteX24" fmla="*/ 1297427 w 2347825"/>
                <a:gd name="connsiteY24" fmla="*/ 932538 h 1949235"/>
                <a:gd name="connsiteX25" fmla="*/ 1294770 w 2347825"/>
                <a:gd name="connsiteY25" fmla="*/ 929494 h 1949235"/>
                <a:gd name="connsiteX26" fmla="*/ 1292113 w 2347825"/>
                <a:gd name="connsiteY26" fmla="*/ 932538 h 1949235"/>
                <a:gd name="connsiteX27" fmla="*/ 1064633 w 2347825"/>
                <a:gd name="connsiteY27" fmla="*/ 1041065 h 1949235"/>
                <a:gd name="connsiteX28" fmla="*/ 837152 w 2347825"/>
                <a:gd name="connsiteY28" fmla="*/ 932538 h 1949235"/>
                <a:gd name="connsiteX29" fmla="*/ 834495 w 2347825"/>
                <a:gd name="connsiteY29" fmla="*/ 929494 h 1949235"/>
                <a:gd name="connsiteX30" fmla="*/ 831838 w 2347825"/>
                <a:gd name="connsiteY30" fmla="*/ 932538 h 1949235"/>
                <a:gd name="connsiteX31" fmla="*/ 604358 w 2347825"/>
                <a:gd name="connsiteY31" fmla="*/ 1041065 h 1949235"/>
                <a:gd name="connsiteX32" fmla="*/ 376878 w 2347825"/>
                <a:gd name="connsiteY32" fmla="*/ 932537 h 1949235"/>
                <a:gd name="connsiteX33" fmla="*/ 374220 w 2347825"/>
                <a:gd name="connsiteY33" fmla="*/ 929495 h 1949235"/>
                <a:gd name="connsiteX34" fmla="*/ 371562 w 2347825"/>
                <a:gd name="connsiteY34" fmla="*/ 932537 h 1949235"/>
                <a:gd name="connsiteX35" fmla="*/ 319074 w 2347825"/>
                <a:gd name="connsiteY35" fmla="*/ 978694 h 1949235"/>
                <a:gd name="connsiteX36" fmla="*/ 311353 w 2347825"/>
                <a:gd name="connsiteY36" fmla="*/ 983414 h 1949235"/>
                <a:gd name="connsiteX37" fmla="*/ 238451 w 2347825"/>
                <a:gd name="connsiteY37" fmla="*/ 920174 h 1949235"/>
                <a:gd name="connsiteX38" fmla="*/ 238921 w 2347825"/>
                <a:gd name="connsiteY38" fmla="*/ 919633 h 1949235"/>
                <a:gd name="connsiteX39" fmla="*/ 263353 w 2347825"/>
                <a:gd name="connsiteY39" fmla="*/ 910823 h 1949235"/>
                <a:gd name="connsiteX40" fmla="*/ 371564 w 2347825"/>
                <a:gd name="connsiteY40" fmla="*/ 830604 h 1949235"/>
                <a:gd name="connsiteX41" fmla="*/ 374220 w 2347825"/>
                <a:gd name="connsiteY41" fmla="*/ 827563 h 1949235"/>
                <a:gd name="connsiteX42" fmla="*/ 376878 w 2347825"/>
                <a:gd name="connsiteY42" fmla="*/ 830604 h 1949235"/>
                <a:gd name="connsiteX43" fmla="*/ 604358 w 2347825"/>
                <a:gd name="connsiteY43" fmla="*/ 939132 h 1949235"/>
                <a:gd name="connsiteX44" fmla="*/ 831839 w 2347825"/>
                <a:gd name="connsiteY44" fmla="*/ 830604 h 1949235"/>
                <a:gd name="connsiteX45" fmla="*/ 834496 w 2347825"/>
                <a:gd name="connsiteY45" fmla="*/ 827562 h 1949235"/>
                <a:gd name="connsiteX46" fmla="*/ 837153 w 2347825"/>
                <a:gd name="connsiteY46" fmla="*/ 830604 h 1949235"/>
                <a:gd name="connsiteX47" fmla="*/ 1064633 w 2347825"/>
                <a:gd name="connsiteY47" fmla="*/ 939132 h 1949235"/>
                <a:gd name="connsiteX48" fmla="*/ 1292114 w 2347825"/>
                <a:gd name="connsiteY48" fmla="*/ 830604 h 1949235"/>
                <a:gd name="connsiteX49" fmla="*/ 1294771 w 2347825"/>
                <a:gd name="connsiteY49" fmla="*/ 827562 h 1949235"/>
                <a:gd name="connsiteX50" fmla="*/ 1297428 w 2347825"/>
                <a:gd name="connsiteY50" fmla="*/ 830604 h 1949235"/>
                <a:gd name="connsiteX51" fmla="*/ 1405638 w 2347825"/>
                <a:gd name="connsiteY51" fmla="*/ 910823 h 1949235"/>
                <a:gd name="connsiteX52" fmla="*/ 1426613 w 2347825"/>
                <a:gd name="connsiteY52" fmla="*/ 918385 h 1949235"/>
                <a:gd name="connsiteX53" fmla="*/ 1421397 w 2347825"/>
                <a:gd name="connsiteY53" fmla="*/ 879077 h 1949235"/>
                <a:gd name="connsiteX54" fmla="*/ 1169479 w 2347825"/>
                <a:gd name="connsiteY54" fmla="*/ 249126 h 1949235"/>
                <a:gd name="connsiteX55" fmla="*/ 1064819 w 2347825"/>
                <a:gd name="connsiteY55" fmla="*/ 103640 h 1949235"/>
                <a:gd name="connsiteX56" fmla="*/ 973156 w 2347825"/>
                <a:gd name="connsiteY56" fmla="*/ 0 h 194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347825" h="1949235">
                  <a:moveTo>
                    <a:pt x="973156" y="0"/>
                  </a:moveTo>
                  <a:lnTo>
                    <a:pt x="2347825" y="1192480"/>
                  </a:lnTo>
                  <a:lnTo>
                    <a:pt x="2347825" y="1949235"/>
                  </a:lnTo>
                  <a:lnTo>
                    <a:pt x="941247" y="1949235"/>
                  </a:lnTo>
                  <a:lnTo>
                    <a:pt x="0" y="1132735"/>
                  </a:lnTo>
                  <a:lnTo>
                    <a:pt x="2167" y="1134229"/>
                  </a:lnTo>
                  <a:cubicBezTo>
                    <a:pt x="46997" y="1160501"/>
                    <a:pt x="94663" y="1174655"/>
                    <a:pt x="144083" y="1174655"/>
                  </a:cubicBezTo>
                  <a:cubicBezTo>
                    <a:pt x="226448" y="1174655"/>
                    <a:pt x="303941" y="1135339"/>
                    <a:pt x="371563" y="1066126"/>
                  </a:cubicBezTo>
                  <a:lnTo>
                    <a:pt x="374219" y="1063085"/>
                  </a:lnTo>
                  <a:lnTo>
                    <a:pt x="376878" y="1066126"/>
                  </a:lnTo>
                  <a:cubicBezTo>
                    <a:pt x="444499" y="1135340"/>
                    <a:pt x="521991" y="1174655"/>
                    <a:pt x="604358" y="1174655"/>
                  </a:cubicBezTo>
                  <a:cubicBezTo>
                    <a:pt x="686723" y="1174655"/>
                    <a:pt x="764217" y="1135340"/>
                    <a:pt x="831837" y="1066126"/>
                  </a:cubicBezTo>
                  <a:lnTo>
                    <a:pt x="834495" y="1063085"/>
                  </a:lnTo>
                  <a:lnTo>
                    <a:pt x="837151" y="1066126"/>
                  </a:lnTo>
                  <a:cubicBezTo>
                    <a:pt x="904773" y="1135340"/>
                    <a:pt x="982266" y="1174655"/>
                    <a:pt x="1064633" y="1174655"/>
                  </a:cubicBezTo>
                  <a:cubicBezTo>
                    <a:pt x="1146998" y="1174655"/>
                    <a:pt x="1224492" y="1135340"/>
                    <a:pt x="1292112" y="1066126"/>
                  </a:cubicBezTo>
                  <a:lnTo>
                    <a:pt x="1294770" y="1063084"/>
                  </a:lnTo>
                  <a:lnTo>
                    <a:pt x="1297426" y="1066126"/>
                  </a:lnTo>
                  <a:cubicBezTo>
                    <a:pt x="1365048" y="1135339"/>
                    <a:pt x="1442541" y="1174655"/>
                    <a:pt x="1524906" y="1174655"/>
                  </a:cubicBezTo>
                  <a:cubicBezTo>
                    <a:pt x="1656694" y="1174655"/>
                    <a:pt x="1776003" y="1074009"/>
                    <a:pt x="1862366" y="911287"/>
                  </a:cubicBezTo>
                  <a:lnTo>
                    <a:pt x="1868250" y="899086"/>
                  </a:lnTo>
                  <a:lnTo>
                    <a:pt x="1779952" y="899086"/>
                  </a:lnTo>
                  <a:lnTo>
                    <a:pt x="1762456" y="921931"/>
                  </a:lnTo>
                  <a:cubicBezTo>
                    <a:pt x="1692503" y="997720"/>
                    <a:pt x="1611392" y="1041065"/>
                    <a:pt x="1524907" y="1041066"/>
                  </a:cubicBezTo>
                  <a:cubicBezTo>
                    <a:pt x="1442541" y="1041065"/>
                    <a:pt x="1365048" y="1001750"/>
                    <a:pt x="1297427" y="932538"/>
                  </a:cubicBezTo>
                  <a:lnTo>
                    <a:pt x="1294770" y="929494"/>
                  </a:lnTo>
                  <a:lnTo>
                    <a:pt x="1292113" y="932538"/>
                  </a:lnTo>
                  <a:cubicBezTo>
                    <a:pt x="1224492" y="1001750"/>
                    <a:pt x="1146999" y="1041066"/>
                    <a:pt x="1064633" y="1041065"/>
                  </a:cubicBezTo>
                  <a:cubicBezTo>
                    <a:pt x="982266" y="1041065"/>
                    <a:pt x="904773" y="1001750"/>
                    <a:pt x="837152" y="932538"/>
                  </a:cubicBezTo>
                  <a:lnTo>
                    <a:pt x="834495" y="929494"/>
                  </a:lnTo>
                  <a:lnTo>
                    <a:pt x="831838" y="932538"/>
                  </a:lnTo>
                  <a:cubicBezTo>
                    <a:pt x="764217" y="1001750"/>
                    <a:pt x="686724" y="1041066"/>
                    <a:pt x="604358" y="1041065"/>
                  </a:cubicBezTo>
                  <a:cubicBezTo>
                    <a:pt x="521991" y="1041065"/>
                    <a:pt x="444498" y="1001751"/>
                    <a:pt x="376878" y="932537"/>
                  </a:cubicBezTo>
                  <a:lnTo>
                    <a:pt x="374220" y="929495"/>
                  </a:lnTo>
                  <a:lnTo>
                    <a:pt x="371562" y="932537"/>
                  </a:lnTo>
                  <a:cubicBezTo>
                    <a:pt x="354657" y="949840"/>
                    <a:pt x="337136" y="965275"/>
                    <a:pt x="319074" y="978694"/>
                  </a:cubicBezTo>
                  <a:lnTo>
                    <a:pt x="311353" y="983414"/>
                  </a:lnTo>
                  <a:lnTo>
                    <a:pt x="238451" y="920174"/>
                  </a:lnTo>
                  <a:lnTo>
                    <a:pt x="238921" y="919633"/>
                  </a:lnTo>
                  <a:lnTo>
                    <a:pt x="263353" y="910823"/>
                  </a:lnTo>
                  <a:cubicBezTo>
                    <a:pt x="301475" y="892344"/>
                    <a:pt x="337753" y="865212"/>
                    <a:pt x="371564" y="830604"/>
                  </a:cubicBezTo>
                  <a:lnTo>
                    <a:pt x="374220" y="827563"/>
                  </a:lnTo>
                  <a:lnTo>
                    <a:pt x="376878" y="830604"/>
                  </a:lnTo>
                  <a:cubicBezTo>
                    <a:pt x="444500" y="899818"/>
                    <a:pt x="521992" y="939132"/>
                    <a:pt x="604358" y="939132"/>
                  </a:cubicBezTo>
                  <a:cubicBezTo>
                    <a:pt x="686724" y="939132"/>
                    <a:pt x="764217" y="899818"/>
                    <a:pt x="831839" y="830604"/>
                  </a:cubicBezTo>
                  <a:lnTo>
                    <a:pt x="834496" y="827562"/>
                  </a:lnTo>
                  <a:lnTo>
                    <a:pt x="837153" y="830604"/>
                  </a:lnTo>
                  <a:cubicBezTo>
                    <a:pt x="904773" y="899818"/>
                    <a:pt x="982267" y="939133"/>
                    <a:pt x="1064633" y="939132"/>
                  </a:cubicBezTo>
                  <a:cubicBezTo>
                    <a:pt x="1146999" y="939132"/>
                    <a:pt x="1224492" y="899817"/>
                    <a:pt x="1292114" y="830604"/>
                  </a:cubicBezTo>
                  <a:lnTo>
                    <a:pt x="1294771" y="827562"/>
                  </a:lnTo>
                  <a:lnTo>
                    <a:pt x="1297428" y="830604"/>
                  </a:lnTo>
                  <a:cubicBezTo>
                    <a:pt x="1331239" y="865211"/>
                    <a:pt x="1367516" y="892344"/>
                    <a:pt x="1405638" y="910823"/>
                  </a:cubicBezTo>
                  <a:lnTo>
                    <a:pt x="1426613" y="918385"/>
                  </a:lnTo>
                  <a:lnTo>
                    <a:pt x="1421397" y="879077"/>
                  </a:lnTo>
                  <a:cubicBezTo>
                    <a:pt x="1386171" y="672690"/>
                    <a:pt x="1302083" y="454027"/>
                    <a:pt x="1169479" y="249126"/>
                  </a:cubicBezTo>
                  <a:cubicBezTo>
                    <a:pt x="1136329" y="197901"/>
                    <a:pt x="1101323" y="149355"/>
                    <a:pt x="1064819" y="103640"/>
                  </a:cubicBezTo>
                  <a:lnTo>
                    <a:pt x="973156"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p:cNvGrpSpPr/>
          <p:nvPr/>
        </p:nvGrpSpPr>
        <p:grpSpPr>
          <a:xfrm>
            <a:off x="9660828" y="2426743"/>
            <a:ext cx="1179576" cy="974572"/>
            <a:chOff x="4852875" y="6323468"/>
            <a:chExt cx="1179576" cy="974572"/>
          </a:xfrm>
        </p:grpSpPr>
        <p:sp>
          <p:nvSpPr>
            <p:cNvPr id="38" name="Freeform 37"/>
            <p:cNvSpPr/>
            <p:nvPr/>
          </p:nvSpPr>
          <p:spPr>
            <a:xfrm rot="15639646" flipH="1">
              <a:off x="5057879" y="6118464"/>
              <a:ext cx="600335" cy="1010343"/>
            </a:xfrm>
            <a:custGeom>
              <a:avLst/>
              <a:gdLst>
                <a:gd name="connsiteX0" fmla="*/ 1342980 w 1984118"/>
                <a:gd name="connsiteY0" fmla="*/ 1727695 h 3339199"/>
                <a:gd name="connsiteX1" fmla="*/ 1495206 w 1984118"/>
                <a:gd name="connsiteY1" fmla="*/ 2653306 h 3339199"/>
                <a:gd name="connsiteX2" fmla="*/ 1594369 w 1984118"/>
                <a:gd name="connsiteY2" fmla="*/ 2724459 h 3339199"/>
                <a:gd name="connsiteX3" fmla="*/ 1665522 w 1984118"/>
                <a:gd name="connsiteY3" fmla="*/ 2625296 h 3339199"/>
                <a:gd name="connsiteX4" fmla="*/ 1513297 w 1984118"/>
                <a:gd name="connsiteY4" fmla="*/ 1699685 h 3339199"/>
                <a:gd name="connsiteX5" fmla="*/ 1414133 w 1984118"/>
                <a:gd name="connsiteY5" fmla="*/ 1628532 h 3339199"/>
                <a:gd name="connsiteX6" fmla="*/ 1342980 w 1984118"/>
                <a:gd name="connsiteY6" fmla="*/ 1727695 h 3339199"/>
                <a:gd name="connsiteX7" fmla="*/ 1089238 w 1984118"/>
                <a:gd name="connsiteY7" fmla="*/ 1045028 h 3339199"/>
                <a:gd name="connsiteX8" fmla="*/ 1236398 w 1984118"/>
                <a:gd name="connsiteY8" fmla="*/ 1224570 h 3339199"/>
                <a:gd name="connsiteX9" fmla="*/ 1283414 w 1984118"/>
                <a:gd name="connsiteY9" fmla="*/ 1238650 h 3339199"/>
                <a:gd name="connsiteX10" fmla="*/ 1336259 w 1984118"/>
                <a:gd name="connsiteY10" fmla="*/ 1281822 h 3339199"/>
                <a:gd name="connsiteX11" fmla="*/ 1522397 w 1984118"/>
                <a:gd name="connsiteY11" fmla="*/ 1508921 h 3339199"/>
                <a:gd name="connsiteX12" fmla="*/ 1558090 w 1984118"/>
                <a:gd name="connsiteY12" fmla="*/ 1651113 h 3339199"/>
                <a:gd name="connsiteX13" fmla="*/ 1552914 w 1984118"/>
                <a:gd name="connsiteY13" fmla="*/ 1665795 h 3339199"/>
                <a:gd name="connsiteX14" fmla="*/ 1594009 w 1984118"/>
                <a:gd name="connsiteY14" fmla="*/ 1915664 h 3339199"/>
                <a:gd name="connsiteX15" fmla="*/ 1599408 w 1984118"/>
                <a:gd name="connsiteY15" fmla="*/ 1912802 h 3339199"/>
                <a:gd name="connsiteX16" fmla="*/ 1637501 w 1984118"/>
                <a:gd name="connsiteY16" fmla="*/ 1881580 h 3339199"/>
                <a:gd name="connsiteX17" fmla="*/ 1681738 w 1984118"/>
                <a:gd name="connsiteY17" fmla="*/ 1435293 h 3339199"/>
                <a:gd name="connsiteX18" fmla="*/ 1439735 w 1984118"/>
                <a:gd name="connsiteY18" fmla="*/ 1140037 h 3339199"/>
                <a:gd name="connsiteX19" fmla="*/ 1104712 w 1984118"/>
                <a:gd name="connsiteY19" fmla="*/ 1036826 h 3339199"/>
                <a:gd name="connsiteX20" fmla="*/ 1155970 w 1984118"/>
                <a:gd name="connsiteY20" fmla="*/ 1871405 h 3339199"/>
                <a:gd name="connsiteX21" fmla="*/ 1198618 w 1984118"/>
                <a:gd name="connsiteY21" fmla="*/ 1913911 h 3339199"/>
                <a:gd name="connsiteX22" fmla="*/ 1250644 w 1984118"/>
                <a:gd name="connsiteY22" fmla="*/ 1948235 h 3339199"/>
                <a:gd name="connsiteX23" fmla="*/ 1338378 w 1984118"/>
                <a:gd name="connsiteY23" fmla="*/ 1974510 h 3339199"/>
                <a:gd name="connsiteX24" fmla="*/ 1304025 w 1984118"/>
                <a:gd name="connsiteY24" fmla="*/ 1765626 h 3339199"/>
                <a:gd name="connsiteX25" fmla="*/ 1294964 w 1984118"/>
                <a:gd name="connsiteY25" fmla="*/ 1761404 h 3339199"/>
                <a:gd name="connsiteX26" fmla="*/ 1256597 w 1984118"/>
                <a:gd name="connsiteY26" fmla="*/ 1726780 h 3339199"/>
                <a:gd name="connsiteX27" fmla="*/ 1255678 w 1984118"/>
                <a:gd name="connsiteY27" fmla="*/ 1725659 h 3339199"/>
                <a:gd name="connsiteX28" fmla="*/ 1247465 w 1984118"/>
                <a:gd name="connsiteY28" fmla="*/ 1743892 h 3339199"/>
                <a:gd name="connsiteX29" fmla="*/ 1243483 w 1984118"/>
                <a:gd name="connsiteY29" fmla="*/ 2696792 h 3339199"/>
                <a:gd name="connsiteX30" fmla="*/ 1305435 w 1984118"/>
                <a:gd name="connsiteY30" fmla="*/ 3073494 h 3339199"/>
                <a:gd name="connsiteX31" fmla="*/ 1669813 w 1984118"/>
                <a:gd name="connsiteY31" fmla="*/ 3334948 h 3339199"/>
                <a:gd name="connsiteX32" fmla="*/ 1718413 w 1984118"/>
                <a:gd name="connsiteY32" fmla="*/ 3326955 h 3339199"/>
                <a:gd name="connsiteX33" fmla="*/ 1979867 w 1984118"/>
                <a:gd name="connsiteY33" fmla="*/ 2962577 h 3339199"/>
                <a:gd name="connsiteX34" fmla="*/ 1917914 w 1984118"/>
                <a:gd name="connsiteY34" fmla="*/ 2585876 h 3339199"/>
                <a:gd name="connsiteX35" fmla="*/ 1679382 w 1984118"/>
                <a:gd name="connsiteY35" fmla="*/ 2328981 h 3339199"/>
                <a:gd name="connsiteX36" fmla="*/ 1661880 w 1984118"/>
                <a:gd name="connsiteY36" fmla="*/ 2328347 h 3339199"/>
                <a:gd name="connsiteX37" fmla="*/ 1699553 w 1984118"/>
                <a:gd name="connsiteY37" fmla="*/ 2557416 h 3339199"/>
                <a:gd name="connsiteX38" fmla="*/ 1733230 w 1984118"/>
                <a:gd name="connsiteY38" fmla="*/ 2593118 h 3339199"/>
                <a:gd name="connsiteX39" fmla="*/ 1757409 w 1984118"/>
                <a:gd name="connsiteY39" fmla="*/ 2656928 h 3339199"/>
                <a:gd name="connsiteX40" fmla="*/ 1805060 w 1984118"/>
                <a:gd name="connsiteY40" fmla="*/ 2946670 h 3339199"/>
                <a:gd name="connsiteX41" fmla="*/ 1727195 w 1984118"/>
                <a:gd name="connsiteY41" fmla="*/ 3119937 h 3339199"/>
                <a:gd name="connsiteX42" fmla="*/ 1663386 w 1984118"/>
                <a:gd name="connsiteY42" fmla="*/ 3144116 h 3339199"/>
                <a:gd name="connsiteX43" fmla="*/ 1595195 w 1984118"/>
                <a:gd name="connsiteY43" fmla="*/ 3141645 h 3339199"/>
                <a:gd name="connsiteX44" fmla="*/ 1465940 w 1984118"/>
                <a:gd name="connsiteY44" fmla="*/ 3002441 h 3339199"/>
                <a:gd name="connsiteX45" fmla="*/ 1418289 w 1984118"/>
                <a:gd name="connsiteY45" fmla="*/ 2712701 h 3339199"/>
                <a:gd name="connsiteX46" fmla="*/ 1420759 w 1984118"/>
                <a:gd name="connsiteY46" fmla="*/ 2644508 h 3339199"/>
                <a:gd name="connsiteX47" fmla="*/ 1441231 w 1984118"/>
                <a:gd name="connsiteY47" fmla="*/ 2599896 h 3339199"/>
                <a:gd name="connsiteX48" fmla="*/ 1403558 w 1984118"/>
                <a:gd name="connsiteY48" fmla="*/ 2370830 h 3339199"/>
                <a:gd name="connsiteX49" fmla="*/ 1387180 w 1984118"/>
                <a:gd name="connsiteY49" fmla="*/ 2377037 h 3339199"/>
                <a:gd name="connsiteX50" fmla="*/ 1243483 w 1984118"/>
                <a:gd name="connsiteY50" fmla="*/ 2696792 h 3339199"/>
                <a:gd name="connsiteX51" fmla="*/ 1042032 w 1984118"/>
                <a:gd name="connsiteY51" fmla="*/ 2243597 h 3339199"/>
                <a:gd name="connsiteX52" fmla="*/ 1111598 w 1984118"/>
                <a:gd name="connsiteY52" fmla="*/ 2243597 h 3339199"/>
                <a:gd name="connsiteX53" fmla="*/ 1094207 w 1984118"/>
                <a:gd name="connsiteY53" fmla="*/ 2039232 h 3339199"/>
                <a:gd name="connsiteX54" fmla="*/ 1059424 w 1984118"/>
                <a:gd name="connsiteY54" fmla="*/ 2039232 h 3339199"/>
                <a:gd name="connsiteX55" fmla="*/ 840610 w 1984118"/>
                <a:gd name="connsiteY55" fmla="*/ 1401849 h 3339199"/>
                <a:gd name="connsiteX56" fmla="*/ 911118 w 1984118"/>
                <a:gd name="connsiteY56" fmla="*/ 1573308 h 3339199"/>
                <a:gd name="connsiteX57" fmla="*/ 983921 w 1984118"/>
                <a:gd name="connsiteY57" fmla="*/ 1662131 h 3339199"/>
                <a:gd name="connsiteX58" fmla="*/ 1034764 w 1984118"/>
                <a:gd name="connsiteY58" fmla="*/ 1591272 h 3339199"/>
                <a:gd name="connsiteX59" fmla="*/ 1072825 w 1984118"/>
                <a:gd name="connsiteY59" fmla="*/ 1555872 h 3339199"/>
                <a:gd name="connsiteX60" fmla="*/ 1106329 w 1984118"/>
                <a:gd name="connsiteY60" fmla="*/ 1543446 h 3339199"/>
                <a:gd name="connsiteX61" fmla="*/ 1070459 w 1984118"/>
                <a:gd name="connsiteY61" fmla="*/ 1499683 h 3339199"/>
                <a:gd name="connsiteX62" fmla="*/ 1038502 w 1984118"/>
                <a:gd name="connsiteY62" fmla="*/ 1439390 h 3339199"/>
                <a:gd name="connsiteX63" fmla="*/ 1033925 w 1984118"/>
                <a:gd name="connsiteY63" fmla="*/ 1390519 h 3339199"/>
                <a:gd name="connsiteX64" fmla="*/ 886766 w 1984118"/>
                <a:gd name="connsiteY64" fmla="*/ 1210979 h 3339199"/>
                <a:gd name="connsiteX65" fmla="*/ 875686 w 1984118"/>
                <a:gd name="connsiteY65" fmla="*/ 1224543 h 3339199"/>
                <a:gd name="connsiteX66" fmla="*/ 840610 w 1984118"/>
                <a:gd name="connsiteY66" fmla="*/ 1401849 h 3339199"/>
                <a:gd name="connsiteX67" fmla="*/ 797305 w 1984118"/>
                <a:gd name="connsiteY67" fmla="*/ 2311737 h 3339199"/>
                <a:gd name="connsiteX68" fmla="*/ 920933 w 1984118"/>
                <a:gd name="connsiteY68" fmla="*/ 2358355 h 3339199"/>
                <a:gd name="connsiteX69" fmla="*/ 1026978 w 1984118"/>
                <a:gd name="connsiteY69" fmla="*/ 1983517 h 3339199"/>
                <a:gd name="connsiteX70" fmla="*/ 965164 w 1984118"/>
                <a:gd name="connsiteY70" fmla="*/ 1960207 h 3339199"/>
                <a:gd name="connsiteX71" fmla="*/ 496687 w 1984118"/>
                <a:gd name="connsiteY71" fmla="*/ 654018 h 3339199"/>
                <a:gd name="connsiteX72" fmla="*/ 512736 w 1984118"/>
                <a:gd name="connsiteY72" fmla="*/ 684298 h 3339199"/>
                <a:gd name="connsiteX73" fmla="*/ 1107373 w 1984118"/>
                <a:gd name="connsiteY73" fmla="*/ 1409788 h 3339199"/>
                <a:gd name="connsiteX74" fmla="*/ 1228827 w 1984118"/>
                <a:gd name="connsiteY74" fmla="*/ 1421827 h 3339199"/>
                <a:gd name="connsiteX75" fmla="*/ 1240866 w 1984118"/>
                <a:gd name="connsiteY75" fmla="*/ 1300372 h 3339199"/>
                <a:gd name="connsiteX76" fmla="*/ 646229 w 1984118"/>
                <a:gd name="connsiteY76" fmla="*/ 574882 h 3339199"/>
                <a:gd name="connsiteX77" fmla="*/ 524775 w 1984118"/>
                <a:gd name="connsiteY77" fmla="*/ 562843 h 3339199"/>
                <a:gd name="connsiteX78" fmla="*/ 496687 w 1984118"/>
                <a:gd name="connsiteY78" fmla="*/ 654018 h 3339199"/>
                <a:gd name="connsiteX79" fmla="*/ 640184 w 1984118"/>
                <a:gd name="connsiteY79" fmla="*/ 1624936 h 3339199"/>
                <a:gd name="connsiteX80" fmla="*/ 831045 w 1984118"/>
                <a:gd name="connsiteY80" fmla="*/ 1700019 h 3339199"/>
                <a:gd name="connsiteX81" fmla="*/ 846414 w 1984118"/>
                <a:gd name="connsiteY81" fmla="*/ 1668952 h 3339199"/>
                <a:gd name="connsiteX82" fmla="*/ 670922 w 1984118"/>
                <a:gd name="connsiteY82" fmla="*/ 1562802 h 3339199"/>
                <a:gd name="connsiteX83" fmla="*/ 470499 w 1984118"/>
                <a:gd name="connsiteY83" fmla="*/ 1813555 h 3339199"/>
                <a:gd name="connsiteX84" fmla="*/ 860000 w 1984118"/>
                <a:gd name="connsiteY84" fmla="*/ 1819087 h 3339199"/>
                <a:gd name="connsiteX85" fmla="*/ 866493 w 1984118"/>
                <a:gd name="connsiteY85" fmla="*/ 1753579 h 3339199"/>
                <a:gd name="connsiteX86" fmla="*/ 483485 w 1984118"/>
                <a:gd name="connsiteY86" fmla="*/ 1682538 h 3339199"/>
                <a:gd name="connsiteX87" fmla="*/ 1358 w 1984118"/>
                <a:gd name="connsiteY87" fmla="*/ 377915 h 3339199"/>
                <a:gd name="connsiteX88" fmla="*/ 71867 w 1984118"/>
                <a:gd name="connsiteY88" fmla="*/ 549375 h 3339199"/>
                <a:gd name="connsiteX89" fmla="*/ 313869 w 1984118"/>
                <a:gd name="connsiteY89" fmla="*/ 844632 h 3339199"/>
                <a:gd name="connsiteX90" fmla="*/ 648892 w 1984118"/>
                <a:gd name="connsiteY90" fmla="*/ 947843 h 3339199"/>
                <a:gd name="connsiteX91" fmla="*/ 664366 w 1984118"/>
                <a:gd name="connsiteY91" fmla="*/ 939641 h 3339199"/>
                <a:gd name="connsiteX92" fmla="*/ 517206 w 1984118"/>
                <a:gd name="connsiteY92" fmla="*/ 760098 h 3339199"/>
                <a:gd name="connsiteX93" fmla="*/ 470190 w 1984118"/>
                <a:gd name="connsiteY93" fmla="*/ 746018 h 3339199"/>
                <a:gd name="connsiteX94" fmla="*/ 417345 w 1984118"/>
                <a:gd name="connsiteY94" fmla="*/ 702846 h 3339199"/>
                <a:gd name="connsiteX95" fmla="*/ 231207 w 1984118"/>
                <a:gd name="connsiteY95" fmla="*/ 475748 h 3339199"/>
                <a:gd name="connsiteX96" fmla="*/ 212007 w 1984118"/>
                <a:gd name="connsiteY96" fmla="*/ 286762 h 3339199"/>
                <a:gd name="connsiteX97" fmla="*/ 255178 w 1984118"/>
                <a:gd name="connsiteY97" fmla="*/ 233918 h 3339199"/>
                <a:gd name="connsiteX98" fmla="*/ 315468 w 1984118"/>
                <a:gd name="connsiteY98" fmla="*/ 201962 h 3339199"/>
                <a:gd name="connsiteX99" fmla="*/ 497008 w 1984118"/>
                <a:gd name="connsiteY99" fmla="*/ 257889 h 3339199"/>
                <a:gd name="connsiteX100" fmla="*/ 683145 w 1984118"/>
                <a:gd name="connsiteY100" fmla="*/ 484986 h 3339199"/>
                <a:gd name="connsiteX101" fmla="*/ 715102 w 1984118"/>
                <a:gd name="connsiteY101" fmla="*/ 545278 h 3339199"/>
                <a:gd name="connsiteX102" fmla="*/ 719680 w 1984118"/>
                <a:gd name="connsiteY102" fmla="*/ 594149 h 3339199"/>
                <a:gd name="connsiteX103" fmla="*/ 866838 w 1984118"/>
                <a:gd name="connsiteY103" fmla="*/ 773689 h 3339199"/>
                <a:gd name="connsiteX104" fmla="*/ 877918 w 1984118"/>
                <a:gd name="connsiteY104" fmla="*/ 760125 h 3339199"/>
                <a:gd name="connsiteX105" fmla="*/ 842486 w 1984118"/>
                <a:gd name="connsiteY105" fmla="*/ 411360 h 3339199"/>
                <a:gd name="connsiteX106" fmla="*/ 600483 w 1984118"/>
                <a:gd name="connsiteY106" fmla="*/ 116103 h 3339199"/>
                <a:gd name="connsiteX107" fmla="*/ 154196 w 1984118"/>
                <a:gd name="connsiteY107" fmla="*/ 71866 h 3339199"/>
                <a:gd name="connsiteX108" fmla="*/ 116103 w 1984118"/>
                <a:gd name="connsiteY108" fmla="*/ 103088 h 3339199"/>
                <a:gd name="connsiteX109" fmla="*/ 1358 w 1984118"/>
                <a:gd name="connsiteY109" fmla="*/ 377915 h 3339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1984118" h="3339199">
                  <a:moveTo>
                    <a:pt x="1342980" y="1727695"/>
                  </a:moveTo>
                  <a:lnTo>
                    <a:pt x="1495206" y="2653306"/>
                  </a:lnTo>
                  <a:cubicBezTo>
                    <a:pt x="1502941" y="2700338"/>
                    <a:pt x="1547338" y="2732194"/>
                    <a:pt x="1594369" y="2724459"/>
                  </a:cubicBezTo>
                  <a:cubicBezTo>
                    <a:pt x="1641400" y="2716725"/>
                    <a:pt x="1673257" y="2672328"/>
                    <a:pt x="1665522" y="2625296"/>
                  </a:cubicBezTo>
                  <a:lnTo>
                    <a:pt x="1513297" y="1699685"/>
                  </a:lnTo>
                  <a:cubicBezTo>
                    <a:pt x="1505562" y="1652654"/>
                    <a:pt x="1461165" y="1620798"/>
                    <a:pt x="1414133" y="1628532"/>
                  </a:cubicBezTo>
                  <a:cubicBezTo>
                    <a:pt x="1367102" y="1636267"/>
                    <a:pt x="1335246" y="1680664"/>
                    <a:pt x="1342980" y="1727695"/>
                  </a:cubicBezTo>
                  <a:close/>
                  <a:moveTo>
                    <a:pt x="1089238" y="1045028"/>
                  </a:moveTo>
                  <a:lnTo>
                    <a:pt x="1236398" y="1224570"/>
                  </a:lnTo>
                  <a:lnTo>
                    <a:pt x="1283414" y="1238650"/>
                  </a:lnTo>
                  <a:cubicBezTo>
                    <a:pt x="1303172" y="1249040"/>
                    <a:pt x="1321219" y="1263472"/>
                    <a:pt x="1336259" y="1281822"/>
                  </a:cubicBezTo>
                  <a:lnTo>
                    <a:pt x="1522397" y="1508921"/>
                  </a:lnTo>
                  <a:cubicBezTo>
                    <a:pt x="1556238" y="1550208"/>
                    <a:pt x="1567646" y="1602529"/>
                    <a:pt x="1558090" y="1651113"/>
                  </a:cubicBezTo>
                  <a:lnTo>
                    <a:pt x="1552914" y="1665795"/>
                  </a:lnTo>
                  <a:lnTo>
                    <a:pt x="1594009" y="1915664"/>
                  </a:lnTo>
                  <a:lnTo>
                    <a:pt x="1599408" y="1912802"/>
                  </a:lnTo>
                  <a:lnTo>
                    <a:pt x="1637501" y="1881580"/>
                  </a:lnTo>
                  <a:cubicBezTo>
                    <a:pt x="1772955" y="1770557"/>
                    <a:pt x="1792761" y="1570748"/>
                    <a:pt x="1681738" y="1435293"/>
                  </a:cubicBezTo>
                  <a:lnTo>
                    <a:pt x="1439735" y="1140037"/>
                  </a:lnTo>
                  <a:cubicBezTo>
                    <a:pt x="1356467" y="1038446"/>
                    <a:pt x="1223258" y="1001907"/>
                    <a:pt x="1104712" y="1036826"/>
                  </a:cubicBezTo>
                  <a:close/>
                  <a:moveTo>
                    <a:pt x="1155970" y="1871405"/>
                  </a:moveTo>
                  <a:lnTo>
                    <a:pt x="1198618" y="1913911"/>
                  </a:lnTo>
                  <a:cubicBezTo>
                    <a:pt x="1214972" y="1927199"/>
                    <a:pt x="1232413" y="1938650"/>
                    <a:pt x="1250644" y="1948235"/>
                  </a:cubicBezTo>
                  <a:lnTo>
                    <a:pt x="1338378" y="1974510"/>
                  </a:lnTo>
                  <a:lnTo>
                    <a:pt x="1304025" y="1765626"/>
                  </a:lnTo>
                  <a:lnTo>
                    <a:pt x="1294964" y="1761404"/>
                  </a:lnTo>
                  <a:cubicBezTo>
                    <a:pt x="1280848" y="1752102"/>
                    <a:pt x="1267877" y="1740542"/>
                    <a:pt x="1256597" y="1726780"/>
                  </a:cubicBezTo>
                  <a:lnTo>
                    <a:pt x="1255678" y="1725659"/>
                  </a:lnTo>
                  <a:lnTo>
                    <a:pt x="1247465" y="1743892"/>
                  </a:lnTo>
                  <a:close/>
                  <a:moveTo>
                    <a:pt x="1243483" y="2696792"/>
                  </a:moveTo>
                  <a:lnTo>
                    <a:pt x="1305435" y="3073494"/>
                  </a:lnTo>
                  <a:cubicBezTo>
                    <a:pt x="1333857" y="3246313"/>
                    <a:pt x="1496994" y="3363369"/>
                    <a:pt x="1669813" y="3334948"/>
                  </a:cubicBezTo>
                  <a:lnTo>
                    <a:pt x="1718413" y="3326955"/>
                  </a:lnTo>
                  <a:cubicBezTo>
                    <a:pt x="1891231" y="3298533"/>
                    <a:pt x="2008288" y="3135396"/>
                    <a:pt x="1979867" y="2962577"/>
                  </a:cubicBezTo>
                  <a:lnTo>
                    <a:pt x="1917914" y="2585876"/>
                  </a:lnTo>
                  <a:cubicBezTo>
                    <a:pt x="1896598" y="2456262"/>
                    <a:pt x="1799505" y="2358014"/>
                    <a:pt x="1679382" y="2328981"/>
                  </a:cubicBezTo>
                  <a:lnTo>
                    <a:pt x="1661880" y="2328347"/>
                  </a:lnTo>
                  <a:lnTo>
                    <a:pt x="1699553" y="2557416"/>
                  </a:lnTo>
                  <a:lnTo>
                    <a:pt x="1733230" y="2593118"/>
                  </a:lnTo>
                  <a:cubicBezTo>
                    <a:pt x="1745146" y="2611994"/>
                    <a:pt x="1753559" y="2633517"/>
                    <a:pt x="1757409" y="2656928"/>
                  </a:cubicBezTo>
                  <a:lnTo>
                    <a:pt x="1805060" y="2946670"/>
                  </a:lnTo>
                  <a:cubicBezTo>
                    <a:pt x="1816611" y="3016905"/>
                    <a:pt x="1783819" y="3084188"/>
                    <a:pt x="1727195" y="3119937"/>
                  </a:cubicBezTo>
                  <a:lnTo>
                    <a:pt x="1663386" y="3144116"/>
                  </a:lnTo>
                  <a:lnTo>
                    <a:pt x="1595195" y="3141645"/>
                  </a:lnTo>
                  <a:cubicBezTo>
                    <a:pt x="1530103" y="3125914"/>
                    <a:pt x="1477491" y="3072676"/>
                    <a:pt x="1465940" y="3002441"/>
                  </a:cubicBezTo>
                  <a:lnTo>
                    <a:pt x="1418289" y="2712701"/>
                  </a:lnTo>
                  <a:cubicBezTo>
                    <a:pt x="1414439" y="2689289"/>
                    <a:pt x="1415515" y="2666206"/>
                    <a:pt x="1420759" y="2644508"/>
                  </a:cubicBezTo>
                  <a:lnTo>
                    <a:pt x="1441231" y="2599896"/>
                  </a:lnTo>
                  <a:lnTo>
                    <a:pt x="1403558" y="2370830"/>
                  </a:lnTo>
                  <a:lnTo>
                    <a:pt x="1387180" y="2377037"/>
                  </a:lnTo>
                  <a:cubicBezTo>
                    <a:pt x="1282682" y="2443010"/>
                    <a:pt x="1222167" y="2567178"/>
                    <a:pt x="1243483" y="2696792"/>
                  </a:cubicBezTo>
                  <a:close/>
                  <a:moveTo>
                    <a:pt x="1042032" y="2243597"/>
                  </a:moveTo>
                  <a:lnTo>
                    <a:pt x="1111598" y="2243597"/>
                  </a:lnTo>
                  <a:lnTo>
                    <a:pt x="1094207" y="2039232"/>
                  </a:lnTo>
                  <a:lnTo>
                    <a:pt x="1059424" y="2039232"/>
                  </a:lnTo>
                  <a:close/>
                  <a:moveTo>
                    <a:pt x="840610" y="1401849"/>
                  </a:moveTo>
                  <a:cubicBezTo>
                    <a:pt x="846249" y="1462668"/>
                    <a:pt x="869485" y="1522513"/>
                    <a:pt x="911118" y="1573308"/>
                  </a:cubicBezTo>
                  <a:lnTo>
                    <a:pt x="983921" y="1662131"/>
                  </a:lnTo>
                  <a:lnTo>
                    <a:pt x="1034764" y="1591272"/>
                  </a:lnTo>
                  <a:cubicBezTo>
                    <a:pt x="1045301" y="1576589"/>
                    <a:pt x="1058314" y="1564735"/>
                    <a:pt x="1072825" y="1555872"/>
                  </a:cubicBezTo>
                  <a:lnTo>
                    <a:pt x="1106329" y="1543446"/>
                  </a:lnTo>
                  <a:lnTo>
                    <a:pt x="1070459" y="1499683"/>
                  </a:lnTo>
                  <a:cubicBezTo>
                    <a:pt x="1055419" y="1481333"/>
                    <a:pt x="1044809" y="1460804"/>
                    <a:pt x="1038502" y="1439390"/>
                  </a:cubicBezTo>
                  <a:lnTo>
                    <a:pt x="1033925" y="1390519"/>
                  </a:lnTo>
                  <a:lnTo>
                    <a:pt x="886766" y="1210979"/>
                  </a:lnTo>
                  <a:lnTo>
                    <a:pt x="875686" y="1224543"/>
                  </a:lnTo>
                  <a:cubicBezTo>
                    <a:pt x="846930" y="1279236"/>
                    <a:pt x="834971" y="1341028"/>
                    <a:pt x="840610" y="1401849"/>
                  </a:cubicBezTo>
                  <a:close/>
                  <a:moveTo>
                    <a:pt x="797305" y="2311737"/>
                  </a:moveTo>
                  <a:lnTo>
                    <a:pt x="920933" y="2358355"/>
                  </a:lnTo>
                  <a:lnTo>
                    <a:pt x="1026978" y="1983517"/>
                  </a:lnTo>
                  <a:lnTo>
                    <a:pt x="965164" y="1960207"/>
                  </a:lnTo>
                  <a:close/>
                  <a:moveTo>
                    <a:pt x="496687" y="654018"/>
                  </a:moveTo>
                  <a:cubicBezTo>
                    <a:pt x="499855" y="664771"/>
                    <a:pt x="505183" y="675082"/>
                    <a:pt x="512736" y="684298"/>
                  </a:cubicBezTo>
                  <a:lnTo>
                    <a:pt x="1107373" y="1409788"/>
                  </a:lnTo>
                  <a:cubicBezTo>
                    <a:pt x="1137587" y="1446650"/>
                    <a:pt x="1191965" y="1452040"/>
                    <a:pt x="1228827" y="1421827"/>
                  </a:cubicBezTo>
                  <a:cubicBezTo>
                    <a:pt x="1265690" y="1391612"/>
                    <a:pt x="1271080" y="1337235"/>
                    <a:pt x="1240866" y="1300372"/>
                  </a:cubicBezTo>
                  <a:lnTo>
                    <a:pt x="646229" y="574882"/>
                  </a:lnTo>
                  <a:cubicBezTo>
                    <a:pt x="616015" y="538020"/>
                    <a:pt x="561638" y="532629"/>
                    <a:pt x="524775" y="562843"/>
                  </a:cubicBezTo>
                  <a:cubicBezTo>
                    <a:pt x="497128" y="585504"/>
                    <a:pt x="487184" y="621756"/>
                    <a:pt x="496687" y="654018"/>
                  </a:cubicBezTo>
                  <a:close/>
                  <a:moveTo>
                    <a:pt x="640184" y="1624936"/>
                  </a:moveTo>
                  <a:lnTo>
                    <a:pt x="831045" y="1700019"/>
                  </a:lnTo>
                  <a:lnTo>
                    <a:pt x="846414" y="1668952"/>
                  </a:lnTo>
                  <a:lnTo>
                    <a:pt x="670922" y="1562802"/>
                  </a:lnTo>
                  <a:close/>
                  <a:moveTo>
                    <a:pt x="470499" y="1813555"/>
                  </a:moveTo>
                  <a:lnTo>
                    <a:pt x="860000" y="1819087"/>
                  </a:lnTo>
                  <a:lnTo>
                    <a:pt x="866493" y="1753579"/>
                  </a:lnTo>
                  <a:lnTo>
                    <a:pt x="483485" y="1682538"/>
                  </a:lnTo>
                  <a:close/>
                  <a:moveTo>
                    <a:pt x="1358" y="377915"/>
                  </a:moveTo>
                  <a:cubicBezTo>
                    <a:pt x="6997" y="438734"/>
                    <a:pt x="30233" y="498580"/>
                    <a:pt x="71867" y="549375"/>
                  </a:cubicBezTo>
                  <a:lnTo>
                    <a:pt x="313869" y="844632"/>
                  </a:lnTo>
                  <a:cubicBezTo>
                    <a:pt x="397137" y="946223"/>
                    <a:pt x="530346" y="982761"/>
                    <a:pt x="648892" y="947843"/>
                  </a:cubicBezTo>
                  <a:lnTo>
                    <a:pt x="664366" y="939641"/>
                  </a:lnTo>
                  <a:lnTo>
                    <a:pt x="517206" y="760098"/>
                  </a:lnTo>
                  <a:lnTo>
                    <a:pt x="470190" y="746018"/>
                  </a:lnTo>
                  <a:cubicBezTo>
                    <a:pt x="450432" y="735629"/>
                    <a:pt x="432385" y="721196"/>
                    <a:pt x="417345" y="702846"/>
                  </a:cubicBezTo>
                  <a:lnTo>
                    <a:pt x="231207" y="475748"/>
                  </a:lnTo>
                  <a:cubicBezTo>
                    <a:pt x="186086" y="420699"/>
                    <a:pt x="180844" y="346033"/>
                    <a:pt x="212007" y="286762"/>
                  </a:cubicBezTo>
                  <a:lnTo>
                    <a:pt x="255178" y="233918"/>
                  </a:lnTo>
                  <a:lnTo>
                    <a:pt x="315468" y="201962"/>
                  </a:lnTo>
                  <a:cubicBezTo>
                    <a:pt x="379705" y="183040"/>
                    <a:pt x="451887" y="202839"/>
                    <a:pt x="497008" y="257889"/>
                  </a:cubicBezTo>
                  <a:lnTo>
                    <a:pt x="683145" y="484986"/>
                  </a:lnTo>
                  <a:cubicBezTo>
                    <a:pt x="698185" y="503335"/>
                    <a:pt x="708795" y="523865"/>
                    <a:pt x="715102" y="545278"/>
                  </a:cubicBezTo>
                  <a:lnTo>
                    <a:pt x="719680" y="594149"/>
                  </a:lnTo>
                  <a:lnTo>
                    <a:pt x="866838" y="773689"/>
                  </a:lnTo>
                  <a:lnTo>
                    <a:pt x="877918" y="760125"/>
                  </a:lnTo>
                  <a:cubicBezTo>
                    <a:pt x="935430" y="650741"/>
                    <a:pt x="925753" y="512951"/>
                    <a:pt x="842486" y="411360"/>
                  </a:cubicBezTo>
                  <a:lnTo>
                    <a:pt x="600483" y="116103"/>
                  </a:lnTo>
                  <a:cubicBezTo>
                    <a:pt x="489460" y="-19352"/>
                    <a:pt x="289650" y="-39157"/>
                    <a:pt x="154196" y="71866"/>
                  </a:cubicBezTo>
                  <a:lnTo>
                    <a:pt x="116103" y="103088"/>
                  </a:lnTo>
                  <a:cubicBezTo>
                    <a:pt x="31444" y="172478"/>
                    <a:pt x="-8039" y="276549"/>
                    <a:pt x="1358" y="377915"/>
                  </a:cubicBezTo>
                  <a:close/>
                </a:path>
              </a:pathLst>
            </a:custGeom>
            <a:solidFill>
              <a:srgbClr val="D6544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p>
          </p:txBody>
        </p:sp>
        <p:sp>
          <p:nvSpPr>
            <p:cNvPr id="39" name="Freeform 38"/>
            <p:cNvSpPr/>
            <p:nvPr/>
          </p:nvSpPr>
          <p:spPr>
            <a:xfrm>
              <a:off x="4884966" y="6448122"/>
              <a:ext cx="1147485" cy="849918"/>
            </a:xfrm>
            <a:custGeom>
              <a:avLst/>
              <a:gdLst>
                <a:gd name="connsiteX0" fmla="*/ 111458 w 2574905"/>
                <a:gd name="connsiteY0" fmla="*/ 291 h 1907177"/>
                <a:gd name="connsiteX1" fmla="*/ 177914 w 2574905"/>
                <a:gd name="connsiteY1" fmla="*/ 15650 h 1907177"/>
                <a:gd name="connsiteX2" fmla="*/ 338916 w 2574905"/>
                <a:gd name="connsiteY2" fmla="*/ 108605 h 1907177"/>
                <a:gd name="connsiteX3" fmla="*/ 338917 w 2574905"/>
                <a:gd name="connsiteY3" fmla="*/ 108603 h 1907177"/>
                <a:gd name="connsiteX4" fmla="*/ 350570 w 2574905"/>
                <a:gd name="connsiteY4" fmla="*/ 115332 h 1907177"/>
                <a:gd name="connsiteX5" fmla="*/ 385315 w 2574905"/>
                <a:gd name="connsiteY5" fmla="*/ 145978 h 1907177"/>
                <a:gd name="connsiteX6" fmla="*/ 399928 w 2574905"/>
                <a:gd name="connsiteY6" fmla="*/ 175925 h 1907177"/>
                <a:gd name="connsiteX7" fmla="*/ 524463 w 2574905"/>
                <a:gd name="connsiteY7" fmla="*/ 247827 h 1907177"/>
                <a:gd name="connsiteX8" fmla="*/ 524464 w 2574905"/>
                <a:gd name="connsiteY8" fmla="*/ 247827 h 1907177"/>
                <a:gd name="connsiteX9" fmla="*/ 536427 w 2574905"/>
                <a:gd name="connsiteY9" fmla="*/ 254735 h 1907177"/>
                <a:gd name="connsiteX10" fmla="*/ 540217 w 2574905"/>
                <a:gd name="connsiteY10" fmla="*/ 243464 h 1907177"/>
                <a:gd name="connsiteX11" fmla="*/ 520025 w 2574905"/>
                <a:gd name="connsiteY11" fmla="*/ 122422 h 1907177"/>
                <a:gd name="connsiteX12" fmla="*/ 495814 w 2574905"/>
                <a:gd name="connsiteY12" fmla="*/ 86963 h 1907177"/>
                <a:gd name="connsiteX13" fmla="*/ 790798 w 2574905"/>
                <a:gd name="connsiteY13" fmla="*/ 342851 h 1907177"/>
                <a:gd name="connsiteX14" fmla="*/ 750582 w 2574905"/>
                <a:gd name="connsiteY14" fmla="*/ 364918 h 1907177"/>
                <a:gd name="connsiteX15" fmla="*/ 742716 w 2574905"/>
                <a:gd name="connsiteY15" fmla="*/ 373837 h 1907177"/>
                <a:gd name="connsiteX16" fmla="*/ 753060 w 2574905"/>
                <a:gd name="connsiteY16" fmla="*/ 379809 h 1907177"/>
                <a:gd name="connsiteX17" fmla="*/ 753060 w 2574905"/>
                <a:gd name="connsiteY17" fmla="*/ 379807 h 1907177"/>
                <a:gd name="connsiteX18" fmla="*/ 879215 w 2574905"/>
                <a:gd name="connsiteY18" fmla="*/ 452643 h 1907177"/>
                <a:gd name="connsiteX19" fmla="*/ 912459 w 2574905"/>
                <a:gd name="connsiteY19" fmla="*/ 450325 h 1907177"/>
                <a:gd name="connsiteX20" fmla="*/ 945074 w 2574905"/>
                <a:gd name="connsiteY20" fmla="*/ 461291 h 1907177"/>
                <a:gd name="connsiteX21" fmla="*/ 956375 w 2574905"/>
                <a:gd name="connsiteY21" fmla="*/ 465091 h 1907177"/>
                <a:gd name="connsiteX22" fmla="*/ 989646 w 2574905"/>
                <a:gd name="connsiteY22" fmla="*/ 484301 h 1907177"/>
                <a:gd name="connsiteX23" fmla="*/ 994279 w 2574905"/>
                <a:gd name="connsiteY23" fmla="*/ 460486 h 1907177"/>
                <a:gd name="connsiteX24" fmla="*/ 1013802 w 2574905"/>
                <a:gd name="connsiteY24" fmla="*/ 431086 h 1907177"/>
                <a:gd name="connsiteX25" fmla="*/ 1013803 w 2574905"/>
                <a:gd name="connsiteY25" fmla="*/ 431086 h 1907177"/>
                <a:gd name="connsiteX26" fmla="*/ 1053510 w 2574905"/>
                <a:gd name="connsiteY26" fmla="*/ 391379 h 1907177"/>
                <a:gd name="connsiteX27" fmla="*/ 1188114 w 2574905"/>
                <a:gd name="connsiteY27" fmla="*/ 508143 h 1907177"/>
                <a:gd name="connsiteX28" fmla="*/ 1159189 w 2574905"/>
                <a:gd name="connsiteY28" fmla="*/ 537066 h 1907177"/>
                <a:gd name="connsiteX29" fmla="*/ 1139486 w 2574905"/>
                <a:gd name="connsiteY29" fmla="*/ 556770 h 1907177"/>
                <a:gd name="connsiteX30" fmla="*/ 1128177 w 2574905"/>
                <a:gd name="connsiteY30" fmla="*/ 564282 h 1907177"/>
                <a:gd name="connsiteX31" fmla="*/ 1129029 w 2574905"/>
                <a:gd name="connsiteY31" fmla="*/ 564774 h 1907177"/>
                <a:gd name="connsiteX32" fmla="*/ 1156452 w 2574905"/>
                <a:gd name="connsiteY32" fmla="*/ 586663 h 1907177"/>
                <a:gd name="connsiteX33" fmla="*/ 1160280 w 2574905"/>
                <a:gd name="connsiteY33" fmla="*/ 592268 h 1907177"/>
                <a:gd name="connsiteX34" fmla="*/ 1236608 w 2574905"/>
                <a:gd name="connsiteY34" fmla="*/ 592269 h 1907177"/>
                <a:gd name="connsiteX35" fmla="*/ 1285489 w 2574905"/>
                <a:gd name="connsiteY35" fmla="*/ 592268 h 1907177"/>
                <a:gd name="connsiteX36" fmla="*/ 1285491 w 2574905"/>
                <a:gd name="connsiteY36" fmla="*/ 592269 h 1907177"/>
                <a:gd name="connsiteX37" fmla="*/ 1304005 w 2574905"/>
                <a:gd name="connsiteY37" fmla="*/ 592268 h 1907177"/>
                <a:gd name="connsiteX38" fmla="*/ 1276736 w 2574905"/>
                <a:gd name="connsiteY38" fmla="*/ 536386 h 1907177"/>
                <a:gd name="connsiteX39" fmla="*/ 1252660 w 2574905"/>
                <a:gd name="connsiteY39" fmla="*/ 510345 h 1907177"/>
                <a:gd name="connsiteX40" fmla="*/ 1382004 w 2574905"/>
                <a:gd name="connsiteY40" fmla="*/ 622546 h 1907177"/>
                <a:gd name="connsiteX41" fmla="*/ 1139157 w 2574905"/>
                <a:gd name="connsiteY41" fmla="*/ 622546 h 1907177"/>
                <a:gd name="connsiteX42" fmla="*/ 1118122 w 2574905"/>
                <a:gd name="connsiteY42" fmla="*/ 626794 h 1907177"/>
                <a:gd name="connsiteX43" fmla="*/ 1118123 w 2574905"/>
                <a:gd name="connsiteY43" fmla="*/ 626795 h 1907177"/>
                <a:gd name="connsiteX44" fmla="*/ 1116349 w 2574905"/>
                <a:gd name="connsiteY44" fmla="*/ 627152 h 1907177"/>
                <a:gd name="connsiteX45" fmla="*/ 1095979 w 2574905"/>
                <a:gd name="connsiteY45" fmla="*/ 643928 h 1907177"/>
                <a:gd name="connsiteX46" fmla="*/ 1090219 w 2574905"/>
                <a:gd name="connsiteY46" fmla="*/ 657830 h 1907177"/>
                <a:gd name="connsiteX47" fmla="*/ 1080563 w 2574905"/>
                <a:gd name="connsiteY47" fmla="*/ 681141 h 1907177"/>
                <a:gd name="connsiteX48" fmla="*/ 1139160 w 2574905"/>
                <a:gd name="connsiteY48" fmla="*/ 739736 h 1907177"/>
                <a:gd name="connsiteX49" fmla="*/ 1455090 w 2574905"/>
                <a:gd name="connsiteY49" fmla="*/ 739736 h 1907177"/>
                <a:gd name="connsiteX50" fmla="*/ 1776048 w 2574905"/>
                <a:gd name="connsiteY50" fmla="*/ 739736 h 1907177"/>
                <a:gd name="connsiteX51" fmla="*/ 1834644 w 2574905"/>
                <a:gd name="connsiteY51" fmla="*/ 681141 h 1907177"/>
                <a:gd name="connsiteX52" fmla="*/ 1776047 w 2574905"/>
                <a:gd name="connsiteY52" fmla="*/ 622546 h 1907177"/>
                <a:gd name="connsiteX53" fmla="*/ 1605741 w 2574905"/>
                <a:gd name="connsiteY53" fmla="*/ 622546 h 1907177"/>
                <a:gd name="connsiteX54" fmla="*/ 1605742 w 2574905"/>
                <a:gd name="connsiteY54" fmla="*/ 622545 h 1907177"/>
                <a:gd name="connsiteX55" fmla="*/ 1515457 w 2574905"/>
                <a:gd name="connsiteY55" fmla="*/ 622545 h 1907177"/>
                <a:gd name="connsiteX56" fmla="*/ 1515458 w 2574905"/>
                <a:gd name="connsiteY56" fmla="*/ 622546 h 1907177"/>
                <a:gd name="connsiteX57" fmla="*/ 1425667 w 2574905"/>
                <a:gd name="connsiteY57" fmla="*/ 622547 h 1907177"/>
                <a:gd name="connsiteX58" fmla="*/ 1047572 w 2574905"/>
                <a:gd name="connsiteY58" fmla="*/ 294562 h 1907177"/>
                <a:gd name="connsiteX59" fmla="*/ 1064212 w 2574905"/>
                <a:gd name="connsiteY59" fmla="*/ 282622 h 1907177"/>
                <a:gd name="connsiteX60" fmla="*/ 1000543 w 2574905"/>
                <a:gd name="connsiteY60" fmla="*/ 175875 h 1907177"/>
                <a:gd name="connsiteX61" fmla="*/ 1085687 w 2574905"/>
                <a:gd name="connsiteY61" fmla="*/ 249735 h 1907177"/>
                <a:gd name="connsiteX62" fmla="*/ 1104000 w 2574905"/>
                <a:gd name="connsiteY62" fmla="*/ 300469 h 1907177"/>
                <a:gd name="connsiteX63" fmla="*/ 1124739 w 2574905"/>
                <a:gd name="connsiteY63" fmla="*/ 294912 h 1907177"/>
                <a:gd name="connsiteX64" fmla="*/ 1124738 w 2574905"/>
                <a:gd name="connsiteY64" fmla="*/ 294911 h 1907177"/>
                <a:gd name="connsiteX65" fmla="*/ 1147172 w 2574905"/>
                <a:gd name="connsiteY65" fmla="*/ 288900 h 1907177"/>
                <a:gd name="connsiteX66" fmla="*/ 1100749 w 2574905"/>
                <a:gd name="connsiteY66" fmla="*/ 29670 h 1907177"/>
                <a:gd name="connsiteX67" fmla="*/ 1369533 w 2574905"/>
                <a:gd name="connsiteY67" fmla="*/ 262832 h 1907177"/>
                <a:gd name="connsiteX68" fmla="*/ 1253303 w 2574905"/>
                <a:gd name="connsiteY68" fmla="*/ 343807 h 1907177"/>
                <a:gd name="connsiteX69" fmla="*/ 1275730 w 2574905"/>
                <a:gd name="connsiteY69" fmla="*/ 382651 h 1907177"/>
                <a:gd name="connsiteX70" fmla="*/ 1426246 w 2574905"/>
                <a:gd name="connsiteY70" fmla="*/ 312030 h 1907177"/>
                <a:gd name="connsiteX71" fmla="*/ 1515170 w 2574905"/>
                <a:gd name="connsiteY71" fmla="*/ 270306 h 1907177"/>
                <a:gd name="connsiteX72" fmla="*/ 1475980 w 2574905"/>
                <a:gd name="connsiteY72" fmla="*/ 202428 h 1907177"/>
                <a:gd name="connsiteX73" fmla="*/ 1762890 w 2574905"/>
                <a:gd name="connsiteY73" fmla="*/ 451312 h 1907177"/>
                <a:gd name="connsiteX74" fmla="*/ 1713420 w 2574905"/>
                <a:gd name="connsiteY74" fmla="*/ 458791 h 1907177"/>
                <a:gd name="connsiteX75" fmla="*/ 1611304 w 2574905"/>
                <a:gd name="connsiteY75" fmla="*/ 527463 h 1907177"/>
                <a:gd name="connsiteX76" fmla="*/ 1605206 w 2574905"/>
                <a:gd name="connsiteY76" fmla="*/ 537512 h 1907177"/>
                <a:gd name="connsiteX77" fmla="*/ 1579057 w 2574905"/>
                <a:gd name="connsiteY77" fmla="*/ 580613 h 1907177"/>
                <a:gd name="connsiteX78" fmla="*/ 1576703 w 2574905"/>
                <a:gd name="connsiteY78" fmla="*/ 592268 h 1907177"/>
                <a:gd name="connsiteX79" fmla="*/ 1734318 w 2574905"/>
                <a:gd name="connsiteY79" fmla="*/ 592269 h 1907177"/>
                <a:gd name="connsiteX80" fmla="*/ 1742749 w 2574905"/>
                <a:gd name="connsiteY80" fmla="*/ 586585 h 1907177"/>
                <a:gd name="connsiteX81" fmla="*/ 1742749 w 2574905"/>
                <a:gd name="connsiteY81" fmla="*/ 586586 h 1907177"/>
                <a:gd name="connsiteX82" fmla="*/ 1761951 w 2574905"/>
                <a:gd name="connsiteY82" fmla="*/ 573639 h 1907177"/>
                <a:gd name="connsiteX83" fmla="*/ 1807364 w 2574905"/>
                <a:gd name="connsiteY83" fmla="*/ 564471 h 1907177"/>
                <a:gd name="connsiteX84" fmla="*/ 2006729 w 2574905"/>
                <a:gd name="connsiteY84" fmla="*/ 564471 h 1907177"/>
                <a:gd name="connsiteX85" fmla="*/ 2114229 w 2574905"/>
                <a:gd name="connsiteY85" fmla="*/ 635730 h 1907177"/>
                <a:gd name="connsiteX86" fmla="*/ 2123398 w 2574905"/>
                <a:gd name="connsiteY86" fmla="*/ 681142 h 1907177"/>
                <a:gd name="connsiteX87" fmla="*/ 2114230 w 2574905"/>
                <a:gd name="connsiteY87" fmla="*/ 726554 h 1907177"/>
                <a:gd name="connsiteX88" fmla="*/ 2006729 w 2574905"/>
                <a:gd name="connsiteY88" fmla="*/ 797811 h 1907177"/>
                <a:gd name="connsiteX89" fmla="*/ 1807363 w 2574905"/>
                <a:gd name="connsiteY89" fmla="*/ 797811 h 1907177"/>
                <a:gd name="connsiteX90" fmla="*/ 1761951 w 2574905"/>
                <a:gd name="connsiteY90" fmla="*/ 788643 h 1907177"/>
                <a:gd name="connsiteX91" fmla="*/ 1734321 w 2574905"/>
                <a:gd name="connsiteY91" fmla="*/ 770014 h 1907177"/>
                <a:gd name="connsiteX92" fmla="*/ 1576704 w 2574905"/>
                <a:gd name="connsiteY92" fmla="*/ 770014 h 1907177"/>
                <a:gd name="connsiteX93" fmla="*/ 1579058 w 2574905"/>
                <a:gd name="connsiteY93" fmla="*/ 781671 h 1907177"/>
                <a:gd name="connsiteX94" fmla="*/ 1777446 w 2574905"/>
                <a:gd name="connsiteY94" fmla="*/ 913171 h 1907177"/>
                <a:gd name="connsiteX95" fmla="*/ 2036645 w 2574905"/>
                <a:gd name="connsiteY95" fmla="*/ 913172 h 1907177"/>
                <a:gd name="connsiteX96" fmla="*/ 2251955 w 2574905"/>
                <a:gd name="connsiteY96" fmla="*/ 697862 h 1907177"/>
                <a:gd name="connsiteX97" fmla="*/ 2251956 w 2574905"/>
                <a:gd name="connsiteY97" fmla="*/ 664421 h 1907177"/>
                <a:gd name="connsiteX98" fmla="*/ 2235034 w 2574905"/>
                <a:gd name="connsiteY98" fmla="*/ 580613 h 1907177"/>
                <a:gd name="connsiteX99" fmla="*/ 2200214 w 2574905"/>
                <a:gd name="connsiteY99" fmla="*/ 528969 h 1907177"/>
                <a:gd name="connsiteX100" fmla="*/ 2574905 w 2574905"/>
                <a:gd name="connsiteY100" fmla="*/ 854001 h 1907177"/>
                <a:gd name="connsiteX101" fmla="*/ 2574905 w 2574905"/>
                <a:gd name="connsiteY101" fmla="*/ 1907177 h 1907177"/>
                <a:gd name="connsiteX102" fmla="*/ 1834772 w 2574905"/>
                <a:gd name="connsiteY102" fmla="*/ 1907177 h 1907177"/>
                <a:gd name="connsiteX103" fmla="*/ 2 w 2574905"/>
                <a:gd name="connsiteY103" fmla="*/ 315576 h 1907177"/>
                <a:gd name="connsiteX104" fmla="*/ 8 w 2574905"/>
                <a:gd name="connsiteY104" fmla="*/ 315579 h 1907177"/>
                <a:gd name="connsiteX105" fmla="*/ 0 w 2574905"/>
                <a:gd name="connsiteY105" fmla="*/ 315572 h 1907177"/>
                <a:gd name="connsiteX106" fmla="*/ 202128 w 2574905"/>
                <a:gd name="connsiteY106" fmla="*/ 432273 h 1907177"/>
                <a:gd name="connsiteX107" fmla="*/ 385190 w 2574905"/>
                <a:gd name="connsiteY107" fmla="*/ 447488 h 1907177"/>
                <a:gd name="connsiteX108" fmla="*/ 439689 w 2574905"/>
                <a:gd name="connsiteY108" fmla="*/ 417584 h 1907177"/>
                <a:gd name="connsiteX109" fmla="*/ 447555 w 2574905"/>
                <a:gd name="connsiteY109" fmla="*/ 408666 h 1907177"/>
                <a:gd name="connsiteX110" fmla="*/ 311058 w 2574905"/>
                <a:gd name="connsiteY110" fmla="*/ 329859 h 1907177"/>
                <a:gd name="connsiteX111" fmla="*/ 277812 w 2574905"/>
                <a:gd name="connsiteY111" fmla="*/ 332176 h 1907177"/>
                <a:gd name="connsiteX112" fmla="*/ 233897 w 2574905"/>
                <a:gd name="connsiteY112" fmla="*/ 317410 h 1907177"/>
                <a:gd name="connsiteX113" fmla="*/ 61245 w 2574905"/>
                <a:gd name="connsiteY113" fmla="*/ 217728 h 1907177"/>
                <a:gd name="connsiteX114" fmla="*/ 3774 w 2574905"/>
                <a:gd name="connsiteY114" fmla="*/ 102266 h 1907177"/>
                <a:gd name="connsiteX115" fmla="*/ 18539 w 2574905"/>
                <a:gd name="connsiteY115" fmla="*/ 58354 h 1907177"/>
                <a:gd name="connsiteX116" fmla="*/ 49186 w 2574905"/>
                <a:gd name="connsiteY116" fmla="*/ 23609 h 1907177"/>
                <a:gd name="connsiteX117" fmla="*/ 111458 w 2574905"/>
                <a:gd name="connsiteY117" fmla="*/ 291 h 1907177"/>
                <a:gd name="connsiteX118" fmla="*/ 326597 w 2574905"/>
                <a:gd name="connsiteY118" fmla="*/ 173868 h 1907177"/>
                <a:gd name="connsiteX119" fmla="*/ 293656 w 2574905"/>
                <a:gd name="connsiteY119" fmla="*/ 179362 h 1907177"/>
                <a:gd name="connsiteX120" fmla="*/ 289228 w 2574905"/>
                <a:gd name="connsiteY120" fmla="*/ 183494 h 1907177"/>
                <a:gd name="connsiteX121" fmla="*/ 268610 w 2574905"/>
                <a:gd name="connsiteY121" fmla="*/ 202729 h 1907177"/>
                <a:gd name="connsiteX122" fmla="*/ 290058 w 2574905"/>
                <a:gd name="connsiteY122" fmla="*/ 282772 h 1907177"/>
                <a:gd name="connsiteX123" fmla="*/ 827743 w 2574905"/>
                <a:gd name="connsiteY123" fmla="*/ 593205 h 1907177"/>
                <a:gd name="connsiteX124" fmla="*/ 827744 w 2574905"/>
                <a:gd name="connsiteY124" fmla="*/ 593204 h 1907177"/>
                <a:gd name="connsiteX125" fmla="*/ 841621 w 2574905"/>
                <a:gd name="connsiteY125" fmla="*/ 601217 h 1907177"/>
                <a:gd name="connsiteX126" fmla="*/ 906271 w 2574905"/>
                <a:gd name="connsiteY126" fmla="*/ 597219 h 1907177"/>
                <a:gd name="connsiteX127" fmla="*/ 921662 w 2574905"/>
                <a:gd name="connsiteY127" fmla="*/ 579770 h 1907177"/>
                <a:gd name="connsiteX128" fmla="*/ 926920 w 2574905"/>
                <a:gd name="connsiteY128" fmla="*/ 539831 h 1907177"/>
                <a:gd name="connsiteX129" fmla="*/ 923044 w 2574905"/>
                <a:gd name="connsiteY129" fmla="*/ 529481 h 1907177"/>
                <a:gd name="connsiteX130" fmla="*/ 900214 w 2574905"/>
                <a:gd name="connsiteY130" fmla="*/ 499729 h 1907177"/>
                <a:gd name="connsiteX131" fmla="*/ 348652 w 2574905"/>
                <a:gd name="connsiteY131" fmla="*/ 181283 h 1907177"/>
                <a:gd name="connsiteX132" fmla="*/ 326597 w 2574905"/>
                <a:gd name="connsiteY132" fmla="*/ 173868 h 1907177"/>
                <a:gd name="connsiteX133" fmla="*/ 653845 w 2574905"/>
                <a:gd name="connsiteY133" fmla="*/ 527768 h 1907177"/>
                <a:gd name="connsiteX134" fmla="*/ 650054 w 2574905"/>
                <a:gd name="connsiteY134" fmla="*/ 539038 h 1907177"/>
                <a:gd name="connsiteX135" fmla="*/ 756115 w 2574905"/>
                <a:gd name="connsiteY135" fmla="*/ 752116 h 1907177"/>
                <a:gd name="connsiteX136" fmla="*/ 980587 w 2574905"/>
                <a:gd name="connsiteY136" fmla="*/ 881715 h 1907177"/>
                <a:gd name="connsiteX137" fmla="*/ 1030576 w 2574905"/>
                <a:gd name="connsiteY137" fmla="*/ 902750 h 1907177"/>
                <a:gd name="connsiteX138" fmla="*/ 1070735 w 2574905"/>
                <a:gd name="connsiteY138" fmla="*/ 908768 h 1907177"/>
                <a:gd name="connsiteX139" fmla="*/ 1110107 w 2574905"/>
                <a:gd name="connsiteY139" fmla="*/ 907912 h 1907177"/>
                <a:gd name="connsiteX140" fmla="*/ 1128192 w 2574905"/>
                <a:gd name="connsiteY140" fmla="*/ 906203 h 1907177"/>
                <a:gd name="connsiteX141" fmla="*/ 1182665 w 2574905"/>
                <a:gd name="connsiteY141" fmla="*/ 888776 h 1907177"/>
                <a:gd name="connsiteX142" fmla="*/ 1182669 w 2574905"/>
                <a:gd name="connsiteY142" fmla="*/ 888774 h 1907177"/>
                <a:gd name="connsiteX143" fmla="*/ 1182672 w 2574905"/>
                <a:gd name="connsiteY143" fmla="*/ 888773 h 1907177"/>
                <a:gd name="connsiteX144" fmla="*/ 1223640 w 2574905"/>
                <a:gd name="connsiteY144" fmla="*/ 860800 h 1907177"/>
                <a:gd name="connsiteX145" fmla="*/ 1274704 w 2574905"/>
                <a:gd name="connsiteY145" fmla="*/ 802907 h 1907177"/>
                <a:gd name="connsiteX146" fmla="*/ 1290200 w 2574905"/>
                <a:gd name="connsiteY146" fmla="*/ 776066 h 1907177"/>
                <a:gd name="connsiteX147" fmla="*/ 1291426 w 2574905"/>
                <a:gd name="connsiteY147" fmla="*/ 773946 h 1907177"/>
                <a:gd name="connsiteX148" fmla="*/ 1292748 w 2574905"/>
                <a:gd name="connsiteY148" fmla="*/ 770013 h 1907177"/>
                <a:gd name="connsiteX149" fmla="*/ 1283222 w 2574905"/>
                <a:gd name="connsiteY149" fmla="*/ 770013 h 1907177"/>
                <a:gd name="connsiteX150" fmla="*/ 1283224 w 2574905"/>
                <a:gd name="connsiteY150" fmla="*/ 770015 h 1907177"/>
                <a:gd name="connsiteX151" fmla="*/ 1120818 w 2574905"/>
                <a:gd name="connsiteY151" fmla="*/ 770013 h 1907177"/>
                <a:gd name="connsiteX152" fmla="*/ 1111551 w 2574905"/>
                <a:gd name="connsiteY152" fmla="*/ 775098 h 1907177"/>
                <a:gd name="connsiteX153" fmla="*/ 1012356 w 2574905"/>
                <a:gd name="connsiteY153" fmla="*/ 766852 h 1907177"/>
                <a:gd name="connsiteX154" fmla="*/ 839701 w 2574905"/>
                <a:gd name="connsiteY154" fmla="*/ 667170 h 1907177"/>
                <a:gd name="connsiteX155" fmla="*/ 804957 w 2574905"/>
                <a:gd name="connsiteY155" fmla="*/ 636523 h 1907177"/>
                <a:gd name="connsiteX156" fmla="*/ 790343 w 2574905"/>
                <a:gd name="connsiteY156" fmla="*/ 606576 h 1907177"/>
                <a:gd name="connsiteX157" fmla="*/ 653845 w 2574905"/>
                <a:gd name="connsiteY157" fmla="*/ 527768 h 1907177"/>
                <a:gd name="connsiteX158" fmla="*/ 1451631 w 2574905"/>
                <a:gd name="connsiteY158" fmla="*/ 364081 h 1907177"/>
                <a:gd name="connsiteX159" fmla="*/ 1396610 w 2574905"/>
                <a:gd name="connsiteY159" fmla="*/ 378007 h 1907177"/>
                <a:gd name="connsiteX160" fmla="*/ 1316631 w 2574905"/>
                <a:gd name="connsiteY160" fmla="*/ 398251 h 1907177"/>
                <a:gd name="connsiteX161" fmla="*/ 1320463 w 2574905"/>
                <a:gd name="connsiteY161" fmla="*/ 421554 h 1907177"/>
                <a:gd name="connsiteX162" fmla="*/ 1459295 w 2574905"/>
                <a:gd name="connsiteY162" fmla="*/ 410687 h 1907177"/>
                <a:gd name="connsiteX163" fmla="*/ 1451631 w 2574905"/>
                <a:gd name="connsiteY163" fmla="*/ 364081 h 190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2574905" h="1907177">
                  <a:moveTo>
                    <a:pt x="111458" y="291"/>
                  </a:moveTo>
                  <a:cubicBezTo>
                    <a:pt x="133875" y="-1294"/>
                    <a:pt x="156988" y="3568"/>
                    <a:pt x="177914" y="15650"/>
                  </a:cubicBezTo>
                  <a:lnTo>
                    <a:pt x="338916" y="108605"/>
                  </a:lnTo>
                  <a:lnTo>
                    <a:pt x="338917" y="108603"/>
                  </a:lnTo>
                  <a:lnTo>
                    <a:pt x="350570" y="115332"/>
                  </a:lnTo>
                  <a:cubicBezTo>
                    <a:pt x="364520" y="123386"/>
                    <a:pt x="376177" y="133885"/>
                    <a:pt x="385315" y="145978"/>
                  </a:cubicBezTo>
                  <a:lnTo>
                    <a:pt x="399928" y="175925"/>
                  </a:lnTo>
                  <a:lnTo>
                    <a:pt x="524463" y="247827"/>
                  </a:lnTo>
                  <a:lnTo>
                    <a:pt x="524464" y="247827"/>
                  </a:lnTo>
                  <a:lnTo>
                    <a:pt x="536427" y="254735"/>
                  </a:lnTo>
                  <a:lnTo>
                    <a:pt x="540217" y="243464"/>
                  </a:lnTo>
                  <a:cubicBezTo>
                    <a:pt x="545383" y="201830"/>
                    <a:pt x="538177" y="159709"/>
                    <a:pt x="520025" y="122422"/>
                  </a:cubicBezTo>
                  <a:lnTo>
                    <a:pt x="495814" y="86963"/>
                  </a:lnTo>
                  <a:lnTo>
                    <a:pt x="790798" y="342851"/>
                  </a:lnTo>
                  <a:lnTo>
                    <a:pt x="750582" y="364918"/>
                  </a:lnTo>
                  <a:lnTo>
                    <a:pt x="742716" y="373837"/>
                  </a:lnTo>
                  <a:lnTo>
                    <a:pt x="753060" y="379809"/>
                  </a:lnTo>
                  <a:lnTo>
                    <a:pt x="753060" y="379807"/>
                  </a:lnTo>
                  <a:lnTo>
                    <a:pt x="879215" y="452643"/>
                  </a:lnTo>
                  <a:lnTo>
                    <a:pt x="912459" y="450325"/>
                  </a:lnTo>
                  <a:lnTo>
                    <a:pt x="945074" y="461291"/>
                  </a:lnTo>
                  <a:lnTo>
                    <a:pt x="956375" y="465091"/>
                  </a:lnTo>
                  <a:lnTo>
                    <a:pt x="989646" y="484301"/>
                  </a:lnTo>
                  <a:lnTo>
                    <a:pt x="994279" y="460486"/>
                  </a:lnTo>
                  <a:cubicBezTo>
                    <a:pt x="998617" y="449787"/>
                    <a:pt x="1005126" y="439763"/>
                    <a:pt x="1013802" y="431086"/>
                  </a:cubicBezTo>
                  <a:lnTo>
                    <a:pt x="1013803" y="431086"/>
                  </a:lnTo>
                  <a:lnTo>
                    <a:pt x="1053510" y="391379"/>
                  </a:lnTo>
                  <a:lnTo>
                    <a:pt x="1188114" y="508143"/>
                  </a:lnTo>
                  <a:lnTo>
                    <a:pt x="1159189" y="537066"/>
                  </a:lnTo>
                  <a:lnTo>
                    <a:pt x="1139486" y="556770"/>
                  </a:lnTo>
                  <a:lnTo>
                    <a:pt x="1128177" y="564282"/>
                  </a:lnTo>
                  <a:lnTo>
                    <a:pt x="1129029" y="564774"/>
                  </a:lnTo>
                  <a:cubicBezTo>
                    <a:pt x="1139492" y="570815"/>
                    <a:pt x="1148665" y="578231"/>
                    <a:pt x="1156452" y="586663"/>
                  </a:cubicBezTo>
                  <a:lnTo>
                    <a:pt x="1160280" y="592268"/>
                  </a:lnTo>
                  <a:lnTo>
                    <a:pt x="1236608" y="592269"/>
                  </a:lnTo>
                  <a:lnTo>
                    <a:pt x="1285489" y="592268"/>
                  </a:lnTo>
                  <a:lnTo>
                    <a:pt x="1285491" y="592269"/>
                  </a:lnTo>
                  <a:lnTo>
                    <a:pt x="1304005" y="592268"/>
                  </a:lnTo>
                  <a:lnTo>
                    <a:pt x="1276736" y="536386"/>
                  </a:lnTo>
                  <a:lnTo>
                    <a:pt x="1252660" y="510345"/>
                  </a:lnTo>
                  <a:lnTo>
                    <a:pt x="1382004" y="622546"/>
                  </a:lnTo>
                  <a:lnTo>
                    <a:pt x="1139157" y="622546"/>
                  </a:lnTo>
                  <a:lnTo>
                    <a:pt x="1118122" y="626794"/>
                  </a:lnTo>
                  <a:lnTo>
                    <a:pt x="1118123" y="626795"/>
                  </a:lnTo>
                  <a:lnTo>
                    <a:pt x="1116349" y="627152"/>
                  </a:lnTo>
                  <a:lnTo>
                    <a:pt x="1095979" y="643928"/>
                  </a:lnTo>
                  <a:lnTo>
                    <a:pt x="1090219" y="657830"/>
                  </a:lnTo>
                  <a:lnTo>
                    <a:pt x="1080563" y="681141"/>
                  </a:lnTo>
                  <a:cubicBezTo>
                    <a:pt x="1080565" y="713502"/>
                    <a:pt x="1106799" y="739736"/>
                    <a:pt x="1139160" y="739736"/>
                  </a:cubicBezTo>
                  <a:lnTo>
                    <a:pt x="1455090" y="739736"/>
                  </a:lnTo>
                  <a:lnTo>
                    <a:pt x="1776048" y="739736"/>
                  </a:lnTo>
                  <a:cubicBezTo>
                    <a:pt x="1808410" y="739737"/>
                    <a:pt x="1834643" y="713503"/>
                    <a:pt x="1834644" y="681141"/>
                  </a:cubicBezTo>
                  <a:cubicBezTo>
                    <a:pt x="1834643" y="648780"/>
                    <a:pt x="1808409" y="622546"/>
                    <a:pt x="1776047" y="622546"/>
                  </a:cubicBezTo>
                  <a:lnTo>
                    <a:pt x="1605741" y="622546"/>
                  </a:lnTo>
                  <a:lnTo>
                    <a:pt x="1605742" y="622545"/>
                  </a:lnTo>
                  <a:lnTo>
                    <a:pt x="1515457" y="622545"/>
                  </a:lnTo>
                  <a:lnTo>
                    <a:pt x="1515458" y="622546"/>
                  </a:lnTo>
                  <a:lnTo>
                    <a:pt x="1425667" y="622547"/>
                  </a:lnTo>
                  <a:lnTo>
                    <a:pt x="1047572" y="294562"/>
                  </a:lnTo>
                  <a:lnTo>
                    <a:pt x="1064212" y="282622"/>
                  </a:lnTo>
                  <a:lnTo>
                    <a:pt x="1000543" y="175875"/>
                  </a:lnTo>
                  <a:lnTo>
                    <a:pt x="1085687" y="249735"/>
                  </a:lnTo>
                  <a:lnTo>
                    <a:pt x="1104000" y="300469"/>
                  </a:lnTo>
                  <a:lnTo>
                    <a:pt x="1124739" y="294912"/>
                  </a:lnTo>
                  <a:lnTo>
                    <a:pt x="1124738" y="294911"/>
                  </a:lnTo>
                  <a:lnTo>
                    <a:pt x="1147172" y="288900"/>
                  </a:lnTo>
                  <a:lnTo>
                    <a:pt x="1100749" y="29670"/>
                  </a:lnTo>
                  <a:lnTo>
                    <a:pt x="1369533" y="262832"/>
                  </a:lnTo>
                  <a:lnTo>
                    <a:pt x="1253303" y="343807"/>
                  </a:lnTo>
                  <a:lnTo>
                    <a:pt x="1275730" y="382651"/>
                  </a:lnTo>
                  <a:lnTo>
                    <a:pt x="1426246" y="312030"/>
                  </a:lnTo>
                  <a:lnTo>
                    <a:pt x="1515170" y="270306"/>
                  </a:lnTo>
                  <a:lnTo>
                    <a:pt x="1475980" y="202428"/>
                  </a:lnTo>
                  <a:lnTo>
                    <a:pt x="1762890" y="451312"/>
                  </a:lnTo>
                  <a:lnTo>
                    <a:pt x="1713420" y="458791"/>
                  </a:lnTo>
                  <a:cubicBezTo>
                    <a:pt x="1672968" y="471373"/>
                    <a:pt x="1637631" y="495562"/>
                    <a:pt x="1611304" y="527463"/>
                  </a:cubicBezTo>
                  <a:lnTo>
                    <a:pt x="1605206" y="537512"/>
                  </a:lnTo>
                  <a:lnTo>
                    <a:pt x="1579057" y="580613"/>
                  </a:lnTo>
                  <a:lnTo>
                    <a:pt x="1576703" y="592268"/>
                  </a:lnTo>
                  <a:lnTo>
                    <a:pt x="1734318" y="592269"/>
                  </a:lnTo>
                  <a:lnTo>
                    <a:pt x="1742749" y="586585"/>
                  </a:lnTo>
                  <a:lnTo>
                    <a:pt x="1742749" y="586586"/>
                  </a:lnTo>
                  <a:lnTo>
                    <a:pt x="1761951" y="573639"/>
                  </a:lnTo>
                  <a:cubicBezTo>
                    <a:pt x="1775911" y="567735"/>
                    <a:pt x="1791256" y="564471"/>
                    <a:pt x="1807364" y="564471"/>
                  </a:cubicBezTo>
                  <a:lnTo>
                    <a:pt x="2006729" y="564471"/>
                  </a:lnTo>
                  <a:cubicBezTo>
                    <a:pt x="2055055" y="564471"/>
                    <a:pt x="2096520" y="593853"/>
                    <a:pt x="2114229" y="635730"/>
                  </a:cubicBezTo>
                  <a:lnTo>
                    <a:pt x="2123398" y="681142"/>
                  </a:lnTo>
                  <a:lnTo>
                    <a:pt x="2114230" y="726554"/>
                  </a:lnTo>
                  <a:cubicBezTo>
                    <a:pt x="2096518" y="768430"/>
                    <a:pt x="2055055" y="797811"/>
                    <a:pt x="2006729" y="797811"/>
                  </a:cubicBezTo>
                  <a:lnTo>
                    <a:pt x="1807363" y="797811"/>
                  </a:lnTo>
                  <a:cubicBezTo>
                    <a:pt x="1791256" y="797811"/>
                    <a:pt x="1775909" y="794546"/>
                    <a:pt x="1761951" y="788643"/>
                  </a:cubicBezTo>
                  <a:lnTo>
                    <a:pt x="1734321" y="770014"/>
                  </a:lnTo>
                  <a:lnTo>
                    <a:pt x="1576704" y="770014"/>
                  </a:lnTo>
                  <a:lnTo>
                    <a:pt x="1579058" y="781671"/>
                  </a:lnTo>
                  <a:cubicBezTo>
                    <a:pt x="1611745" y="858949"/>
                    <a:pt x="1688263" y="913171"/>
                    <a:pt x="1777446" y="913171"/>
                  </a:cubicBezTo>
                  <a:lnTo>
                    <a:pt x="2036645" y="913172"/>
                  </a:lnTo>
                  <a:cubicBezTo>
                    <a:pt x="2155557" y="913172"/>
                    <a:pt x="2251956" y="816773"/>
                    <a:pt x="2251955" y="697862"/>
                  </a:cubicBezTo>
                  <a:lnTo>
                    <a:pt x="2251956" y="664421"/>
                  </a:lnTo>
                  <a:cubicBezTo>
                    <a:pt x="2251956" y="634693"/>
                    <a:pt x="2245931" y="606372"/>
                    <a:pt x="2235034" y="580613"/>
                  </a:cubicBezTo>
                  <a:lnTo>
                    <a:pt x="2200214" y="528969"/>
                  </a:lnTo>
                  <a:lnTo>
                    <a:pt x="2574905" y="854001"/>
                  </a:lnTo>
                  <a:lnTo>
                    <a:pt x="2574905" y="1907177"/>
                  </a:lnTo>
                  <a:lnTo>
                    <a:pt x="1834772" y="1907177"/>
                  </a:lnTo>
                  <a:lnTo>
                    <a:pt x="2" y="315576"/>
                  </a:lnTo>
                  <a:lnTo>
                    <a:pt x="8" y="315579"/>
                  </a:lnTo>
                  <a:lnTo>
                    <a:pt x="0" y="315572"/>
                  </a:lnTo>
                  <a:lnTo>
                    <a:pt x="202128" y="432273"/>
                  </a:lnTo>
                  <a:cubicBezTo>
                    <a:pt x="260055" y="465716"/>
                    <a:pt x="327063" y="469184"/>
                    <a:pt x="385190" y="447488"/>
                  </a:cubicBezTo>
                  <a:lnTo>
                    <a:pt x="439689" y="417584"/>
                  </a:lnTo>
                  <a:lnTo>
                    <a:pt x="447555" y="408666"/>
                  </a:lnTo>
                  <a:lnTo>
                    <a:pt x="311058" y="329859"/>
                  </a:lnTo>
                  <a:lnTo>
                    <a:pt x="277812" y="332176"/>
                  </a:lnTo>
                  <a:cubicBezTo>
                    <a:pt x="262772" y="330310"/>
                    <a:pt x="247847" y="325465"/>
                    <a:pt x="233897" y="317410"/>
                  </a:cubicBezTo>
                  <a:lnTo>
                    <a:pt x="61245" y="217728"/>
                  </a:lnTo>
                  <a:cubicBezTo>
                    <a:pt x="19391" y="193564"/>
                    <a:pt x="-1825" y="147387"/>
                    <a:pt x="3774" y="102266"/>
                  </a:cubicBezTo>
                  <a:lnTo>
                    <a:pt x="18539" y="58354"/>
                  </a:lnTo>
                  <a:lnTo>
                    <a:pt x="49186" y="23609"/>
                  </a:lnTo>
                  <a:cubicBezTo>
                    <a:pt x="67324" y="9905"/>
                    <a:pt x="89043" y="1875"/>
                    <a:pt x="111458" y="291"/>
                  </a:cubicBezTo>
                  <a:close/>
                  <a:moveTo>
                    <a:pt x="326597" y="173868"/>
                  </a:moveTo>
                  <a:cubicBezTo>
                    <a:pt x="315267" y="172462"/>
                    <a:pt x="303804" y="174423"/>
                    <a:pt x="293656" y="179362"/>
                  </a:cubicBezTo>
                  <a:lnTo>
                    <a:pt x="289228" y="183494"/>
                  </a:lnTo>
                  <a:lnTo>
                    <a:pt x="268610" y="202729"/>
                  </a:lnTo>
                  <a:cubicBezTo>
                    <a:pt x="252430" y="230756"/>
                    <a:pt x="262033" y="266591"/>
                    <a:pt x="290058" y="282772"/>
                  </a:cubicBezTo>
                  <a:lnTo>
                    <a:pt x="827743" y="593205"/>
                  </a:lnTo>
                  <a:lnTo>
                    <a:pt x="827744" y="593204"/>
                  </a:lnTo>
                  <a:lnTo>
                    <a:pt x="841621" y="601217"/>
                  </a:lnTo>
                  <a:cubicBezTo>
                    <a:pt x="862640" y="613351"/>
                    <a:pt x="888052" y="610985"/>
                    <a:pt x="906271" y="597219"/>
                  </a:cubicBezTo>
                  <a:lnTo>
                    <a:pt x="921662" y="579770"/>
                  </a:lnTo>
                  <a:lnTo>
                    <a:pt x="926920" y="539831"/>
                  </a:lnTo>
                  <a:lnTo>
                    <a:pt x="923044" y="529481"/>
                  </a:lnTo>
                  <a:lnTo>
                    <a:pt x="900214" y="499729"/>
                  </a:lnTo>
                  <a:lnTo>
                    <a:pt x="348652" y="181283"/>
                  </a:lnTo>
                  <a:cubicBezTo>
                    <a:pt x="341646" y="177238"/>
                    <a:pt x="334151" y="174805"/>
                    <a:pt x="326597" y="173868"/>
                  </a:cubicBezTo>
                  <a:close/>
                  <a:moveTo>
                    <a:pt x="653845" y="527768"/>
                  </a:moveTo>
                  <a:lnTo>
                    <a:pt x="650054" y="539038"/>
                  </a:lnTo>
                  <a:cubicBezTo>
                    <a:pt x="639722" y="622305"/>
                    <a:pt x="678878" y="707523"/>
                    <a:pt x="756115" y="752116"/>
                  </a:cubicBezTo>
                  <a:lnTo>
                    <a:pt x="980587" y="881715"/>
                  </a:lnTo>
                  <a:cubicBezTo>
                    <a:pt x="996678" y="891005"/>
                    <a:pt x="1013469" y="897983"/>
                    <a:pt x="1030576" y="902750"/>
                  </a:cubicBezTo>
                  <a:lnTo>
                    <a:pt x="1070735" y="908768"/>
                  </a:lnTo>
                  <a:lnTo>
                    <a:pt x="1110107" y="907912"/>
                  </a:lnTo>
                  <a:lnTo>
                    <a:pt x="1128192" y="906203"/>
                  </a:lnTo>
                  <a:lnTo>
                    <a:pt x="1182665" y="888776"/>
                  </a:lnTo>
                  <a:lnTo>
                    <a:pt x="1182669" y="888774"/>
                  </a:lnTo>
                  <a:lnTo>
                    <a:pt x="1182672" y="888773"/>
                  </a:lnTo>
                  <a:lnTo>
                    <a:pt x="1223640" y="860800"/>
                  </a:lnTo>
                  <a:lnTo>
                    <a:pt x="1274704" y="802907"/>
                  </a:lnTo>
                  <a:lnTo>
                    <a:pt x="1290200" y="776066"/>
                  </a:lnTo>
                  <a:lnTo>
                    <a:pt x="1291426" y="773946"/>
                  </a:lnTo>
                  <a:lnTo>
                    <a:pt x="1292748" y="770013"/>
                  </a:lnTo>
                  <a:lnTo>
                    <a:pt x="1283222" y="770013"/>
                  </a:lnTo>
                  <a:lnTo>
                    <a:pt x="1283224" y="770015"/>
                  </a:lnTo>
                  <a:lnTo>
                    <a:pt x="1120818" y="770013"/>
                  </a:lnTo>
                  <a:lnTo>
                    <a:pt x="1111551" y="775098"/>
                  </a:lnTo>
                  <a:cubicBezTo>
                    <a:pt x="1080055" y="786853"/>
                    <a:pt x="1043745" y="784976"/>
                    <a:pt x="1012356" y="766852"/>
                  </a:cubicBezTo>
                  <a:lnTo>
                    <a:pt x="839701" y="667170"/>
                  </a:lnTo>
                  <a:cubicBezTo>
                    <a:pt x="825752" y="659116"/>
                    <a:pt x="814094" y="648615"/>
                    <a:pt x="804957" y="636523"/>
                  </a:cubicBezTo>
                  <a:lnTo>
                    <a:pt x="790343" y="606576"/>
                  </a:lnTo>
                  <a:lnTo>
                    <a:pt x="653845" y="527768"/>
                  </a:lnTo>
                  <a:close/>
                  <a:moveTo>
                    <a:pt x="1451631" y="364081"/>
                  </a:moveTo>
                  <a:lnTo>
                    <a:pt x="1396610" y="378007"/>
                  </a:lnTo>
                  <a:lnTo>
                    <a:pt x="1316631" y="398251"/>
                  </a:lnTo>
                  <a:lnTo>
                    <a:pt x="1320463" y="421554"/>
                  </a:lnTo>
                  <a:lnTo>
                    <a:pt x="1459295" y="410687"/>
                  </a:lnTo>
                  <a:lnTo>
                    <a:pt x="1451631" y="364081"/>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p:cNvGrpSpPr/>
          <p:nvPr/>
        </p:nvGrpSpPr>
        <p:grpSpPr>
          <a:xfrm>
            <a:off x="4860771" y="4431970"/>
            <a:ext cx="1179575" cy="1149784"/>
            <a:chOff x="2786712" y="8372380"/>
            <a:chExt cx="1179575" cy="1149784"/>
          </a:xfrm>
        </p:grpSpPr>
        <p:sp>
          <p:nvSpPr>
            <p:cNvPr id="40" name="Freeform 39"/>
            <p:cNvSpPr/>
            <p:nvPr/>
          </p:nvSpPr>
          <p:spPr>
            <a:xfrm rot="16200000">
              <a:off x="2785187" y="8373905"/>
              <a:ext cx="920762" cy="917712"/>
            </a:xfrm>
            <a:custGeom>
              <a:avLst/>
              <a:gdLst>
                <a:gd name="connsiteX0" fmla="*/ 1810507 w 2118961"/>
                <a:gd name="connsiteY0" fmla="*/ 817307 h 2111943"/>
                <a:gd name="connsiteX1" fmla="*/ 1810507 w 2118961"/>
                <a:gd name="connsiteY1" fmla="*/ 1185873 h 2111943"/>
                <a:gd name="connsiteX2" fmla="*/ 184114 w 2118961"/>
                <a:gd name="connsiteY2" fmla="*/ 1185873 h 2111943"/>
                <a:gd name="connsiteX3" fmla="*/ 184114 w 2118961"/>
                <a:gd name="connsiteY3" fmla="*/ 1152820 h 2111943"/>
                <a:gd name="connsiteX4" fmla="*/ 1774830 w 2118961"/>
                <a:gd name="connsiteY4" fmla="*/ 1152820 h 2111943"/>
                <a:gd name="connsiteX5" fmla="*/ 1774830 w 2118961"/>
                <a:gd name="connsiteY5" fmla="*/ 817307 h 2111943"/>
                <a:gd name="connsiteX6" fmla="*/ 1774829 w 2118961"/>
                <a:gd name="connsiteY6" fmla="*/ 817307 h 2111943"/>
                <a:gd name="connsiteX7" fmla="*/ 1774829 w 2118961"/>
                <a:gd name="connsiteY7" fmla="*/ 204103 h 2111943"/>
                <a:gd name="connsiteX8" fmla="*/ 184113 w 2118961"/>
                <a:gd name="connsiteY8" fmla="*/ 204103 h 2111943"/>
                <a:gd name="connsiteX9" fmla="*/ 184113 w 2118961"/>
                <a:gd name="connsiteY9" fmla="*/ 171051 h 2111943"/>
                <a:gd name="connsiteX10" fmla="*/ 1810506 w 2118961"/>
                <a:gd name="connsiteY10" fmla="*/ 171051 h 2111943"/>
                <a:gd name="connsiteX11" fmla="*/ 1810506 w 2118961"/>
                <a:gd name="connsiteY11" fmla="*/ 817307 h 2111943"/>
                <a:gd name="connsiteX12" fmla="*/ 2118960 w 2118961"/>
                <a:gd name="connsiteY12" fmla="*/ 2021117 h 2111943"/>
                <a:gd name="connsiteX13" fmla="*/ 1 w 2118961"/>
                <a:gd name="connsiteY13" fmla="*/ 2021117 h 2111943"/>
                <a:gd name="connsiteX14" fmla="*/ 181607 w 2118961"/>
                <a:gd name="connsiteY14" fmla="*/ 1235961 h 2111943"/>
                <a:gd name="connsiteX15" fmla="*/ 184114 w 2118961"/>
                <a:gd name="connsiteY15" fmla="*/ 1235961 h 2111943"/>
                <a:gd name="connsiteX16" fmla="*/ 184114 w 2118961"/>
                <a:gd name="connsiteY16" fmla="*/ 1234541 h 2111943"/>
                <a:gd name="connsiteX17" fmla="*/ 1866589 w 2118961"/>
                <a:gd name="connsiteY17" fmla="*/ 1234541 h 2111943"/>
                <a:gd name="connsiteX18" fmla="*/ 1866589 w 2118961"/>
                <a:gd name="connsiteY18" fmla="*/ 817307 h 2111943"/>
                <a:gd name="connsiteX19" fmla="*/ 1866588 w 2118961"/>
                <a:gd name="connsiteY19" fmla="*/ 817307 h 2111943"/>
                <a:gd name="connsiteX20" fmla="*/ 1866588 w 2118961"/>
                <a:gd name="connsiteY20" fmla="*/ 122381 h 2111943"/>
                <a:gd name="connsiteX21" fmla="*/ 184113 w 2118961"/>
                <a:gd name="connsiteY21" fmla="*/ 122381 h 2111943"/>
                <a:gd name="connsiteX22" fmla="*/ 184113 w 2118961"/>
                <a:gd name="connsiteY22" fmla="*/ 0 h 2111943"/>
                <a:gd name="connsiteX23" fmla="*/ 2006794 w 2118961"/>
                <a:gd name="connsiteY23" fmla="*/ 0 h 2111943"/>
                <a:gd name="connsiteX24" fmla="*/ 2006794 w 2118961"/>
                <a:gd name="connsiteY24" fmla="*/ 817307 h 2111943"/>
                <a:gd name="connsiteX25" fmla="*/ 2006795 w 2118961"/>
                <a:gd name="connsiteY25" fmla="*/ 817307 h 2111943"/>
                <a:gd name="connsiteX26" fmla="*/ 2006795 w 2118961"/>
                <a:gd name="connsiteY26" fmla="*/ 1356923 h 2111943"/>
                <a:gd name="connsiteX27" fmla="*/ 1965332 w 2118961"/>
                <a:gd name="connsiteY27" fmla="*/ 1356923 h 2111943"/>
                <a:gd name="connsiteX28" fmla="*/ 2118961 w 2118961"/>
                <a:gd name="connsiteY28" fmla="*/ 2041352 h 2111943"/>
                <a:gd name="connsiteX29" fmla="*/ 2118961 w 2118961"/>
                <a:gd name="connsiteY29" fmla="*/ 2111943 h 2111943"/>
                <a:gd name="connsiteX30" fmla="*/ 0 w 2118961"/>
                <a:gd name="connsiteY30" fmla="*/ 2111943 h 2111943"/>
                <a:gd name="connsiteX31" fmla="*/ 0 w 2118961"/>
                <a:gd name="connsiteY31" fmla="*/ 2041352 h 2111943"/>
                <a:gd name="connsiteX0" fmla="*/ 1810507 w 2118961"/>
                <a:gd name="connsiteY0" fmla="*/ 817307 h 2111943"/>
                <a:gd name="connsiteX1" fmla="*/ 1810507 w 2118961"/>
                <a:gd name="connsiteY1" fmla="*/ 1185873 h 2111943"/>
                <a:gd name="connsiteX2" fmla="*/ 184114 w 2118961"/>
                <a:gd name="connsiteY2" fmla="*/ 1185873 h 2111943"/>
                <a:gd name="connsiteX3" fmla="*/ 184114 w 2118961"/>
                <a:gd name="connsiteY3" fmla="*/ 1152820 h 2111943"/>
                <a:gd name="connsiteX4" fmla="*/ 1774830 w 2118961"/>
                <a:gd name="connsiteY4" fmla="*/ 1152820 h 2111943"/>
                <a:gd name="connsiteX5" fmla="*/ 1774830 w 2118961"/>
                <a:gd name="connsiteY5" fmla="*/ 817307 h 2111943"/>
                <a:gd name="connsiteX6" fmla="*/ 1774829 w 2118961"/>
                <a:gd name="connsiteY6" fmla="*/ 817307 h 2111943"/>
                <a:gd name="connsiteX7" fmla="*/ 1774829 w 2118961"/>
                <a:gd name="connsiteY7" fmla="*/ 204103 h 2111943"/>
                <a:gd name="connsiteX8" fmla="*/ 184113 w 2118961"/>
                <a:gd name="connsiteY8" fmla="*/ 204103 h 2111943"/>
                <a:gd name="connsiteX9" fmla="*/ 184113 w 2118961"/>
                <a:gd name="connsiteY9" fmla="*/ 171051 h 2111943"/>
                <a:gd name="connsiteX10" fmla="*/ 1810506 w 2118961"/>
                <a:gd name="connsiteY10" fmla="*/ 171051 h 2111943"/>
                <a:gd name="connsiteX11" fmla="*/ 1810506 w 2118961"/>
                <a:gd name="connsiteY11" fmla="*/ 817307 h 2111943"/>
                <a:gd name="connsiteX12" fmla="*/ 1810507 w 2118961"/>
                <a:gd name="connsiteY12" fmla="*/ 817307 h 2111943"/>
                <a:gd name="connsiteX13" fmla="*/ 2118960 w 2118961"/>
                <a:gd name="connsiteY13" fmla="*/ 2021117 h 2111943"/>
                <a:gd name="connsiteX14" fmla="*/ 1 w 2118961"/>
                <a:gd name="connsiteY14" fmla="*/ 2021117 h 2111943"/>
                <a:gd name="connsiteX15" fmla="*/ 181607 w 2118961"/>
                <a:gd name="connsiteY15" fmla="*/ 1235961 h 2111943"/>
                <a:gd name="connsiteX16" fmla="*/ 184114 w 2118961"/>
                <a:gd name="connsiteY16" fmla="*/ 1235961 h 2111943"/>
                <a:gd name="connsiteX17" fmla="*/ 184114 w 2118961"/>
                <a:gd name="connsiteY17" fmla="*/ 1234541 h 2111943"/>
                <a:gd name="connsiteX18" fmla="*/ 1866589 w 2118961"/>
                <a:gd name="connsiteY18" fmla="*/ 1234541 h 2111943"/>
                <a:gd name="connsiteX19" fmla="*/ 1866589 w 2118961"/>
                <a:gd name="connsiteY19" fmla="*/ 817307 h 2111943"/>
                <a:gd name="connsiteX20" fmla="*/ 1866588 w 2118961"/>
                <a:gd name="connsiteY20" fmla="*/ 817307 h 2111943"/>
                <a:gd name="connsiteX21" fmla="*/ 1866588 w 2118961"/>
                <a:gd name="connsiteY21" fmla="*/ 122381 h 2111943"/>
                <a:gd name="connsiteX22" fmla="*/ 184113 w 2118961"/>
                <a:gd name="connsiteY22" fmla="*/ 122381 h 2111943"/>
                <a:gd name="connsiteX23" fmla="*/ 184113 w 2118961"/>
                <a:gd name="connsiteY23" fmla="*/ 0 h 2111943"/>
                <a:gd name="connsiteX24" fmla="*/ 2006794 w 2118961"/>
                <a:gd name="connsiteY24" fmla="*/ 0 h 2111943"/>
                <a:gd name="connsiteX25" fmla="*/ 2006794 w 2118961"/>
                <a:gd name="connsiteY25" fmla="*/ 817307 h 2111943"/>
                <a:gd name="connsiteX26" fmla="*/ 2006795 w 2118961"/>
                <a:gd name="connsiteY26" fmla="*/ 1356923 h 2111943"/>
                <a:gd name="connsiteX27" fmla="*/ 1965332 w 2118961"/>
                <a:gd name="connsiteY27" fmla="*/ 1356923 h 2111943"/>
                <a:gd name="connsiteX28" fmla="*/ 2118960 w 2118961"/>
                <a:gd name="connsiteY28" fmla="*/ 2021117 h 2111943"/>
                <a:gd name="connsiteX29" fmla="*/ 2118961 w 2118961"/>
                <a:gd name="connsiteY29" fmla="*/ 2041352 h 2111943"/>
                <a:gd name="connsiteX30" fmla="*/ 2118961 w 2118961"/>
                <a:gd name="connsiteY30" fmla="*/ 2111943 h 2111943"/>
                <a:gd name="connsiteX31" fmla="*/ 0 w 2118961"/>
                <a:gd name="connsiteY31" fmla="*/ 2111943 h 2111943"/>
                <a:gd name="connsiteX32" fmla="*/ 0 w 2118961"/>
                <a:gd name="connsiteY32" fmla="*/ 2041352 h 2111943"/>
                <a:gd name="connsiteX33" fmla="*/ 2118961 w 2118961"/>
                <a:gd name="connsiteY33" fmla="*/ 2041352 h 2111943"/>
                <a:gd name="connsiteX0" fmla="*/ 1810507 w 2118961"/>
                <a:gd name="connsiteY0" fmla="*/ 817307 h 2111943"/>
                <a:gd name="connsiteX1" fmla="*/ 1810507 w 2118961"/>
                <a:gd name="connsiteY1" fmla="*/ 1185873 h 2111943"/>
                <a:gd name="connsiteX2" fmla="*/ 184114 w 2118961"/>
                <a:gd name="connsiteY2" fmla="*/ 1185873 h 2111943"/>
                <a:gd name="connsiteX3" fmla="*/ 184114 w 2118961"/>
                <a:gd name="connsiteY3" fmla="*/ 1152820 h 2111943"/>
                <a:gd name="connsiteX4" fmla="*/ 1774830 w 2118961"/>
                <a:gd name="connsiteY4" fmla="*/ 1152820 h 2111943"/>
                <a:gd name="connsiteX5" fmla="*/ 1774830 w 2118961"/>
                <a:gd name="connsiteY5" fmla="*/ 817307 h 2111943"/>
                <a:gd name="connsiteX6" fmla="*/ 1774829 w 2118961"/>
                <a:gd name="connsiteY6" fmla="*/ 817307 h 2111943"/>
                <a:gd name="connsiteX7" fmla="*/ 1774829 w 2118961"/>
                <a:gd name="connsiteY7" fmla="*/ 204103 h 2111943"/>
                <a:gd name="connsiteX8" fmla="*/ 184113 w 2118961"/>
                <a:gd name="connsiteY8" fmla="*/ 204103 h 2111943"/>
                <a:gd name="connsiteX9" fmla="*/ 184113 w 2118961"/>
                <a:gd name="connsiteY9" fmla="*/ 171051 h 2111943"/>
                <a:gd name="connsiteX10" fmla="*/ 1810506 w 2118961"/>
                <a:gd name="connsiteY10" fmla="*/ 171051 h 2111943"/>
                <a:gd name="connsiteX11" fmla="*/ 1810506 w 2118961"/>
                <a:gd name="connsiteY11" fmla="*/ 817307 h 2111943"/>
                <a:gd name="connsiteX12" fmla="*/ 1810507 w 2118961"/>
                <a:gd name="connsiteY12" fmla="*/ 817307 h 2111943"/>
                <a:gd name="connsiteX13" fmla="*/ 2118960 w 2118961"/>
                <a:gd name="connsiteY13" fmla="*/ 2021117 h 2111943"/>
                <a:gd name="connsiteX14" fmla="*/ 1 w 2118961"/>
                <a:gd name="connsiteY14" fmla="*/ 2021117 h 2111943"/>
                <a:gd name="connsiteX15" fmla="*/ 181607 w 2118961"/>
                <a:gd name="connsiteY15" fmla="*/ 1235961 h 2111943"/>
                <a:gd name="connsiteX16" fmla="*/ 184114 w 2118961"/>
                <a:gd name="connsiteY16" fmla="*/ 1235961 h 2111943"/>
                <a:gd name="connsiteX17" fmla="*/ 184114 w 2118961"/>
                <a:gd name="connsiteY17" fmla="*/ 1234541 h 2111943"/>
                <a:gd name="connsiteX18" fmla="*/ 1866589 w 2118961"/>
                <a:gd name="connsiteY18" fmla="*/ 1234541 h 2111943"/>
                <a:gd name="connsiteX19" fmla="*/ 1866589 w 2118961"/>
                <a:gd name="connsiteY19" fmla="*/ 817307 h 2111943"/>
                <a:gd name="connsiteX20" fmla="*/ 1866588 w 2118961"/>
                <a:gd name="connsiteY20" fmla="*/ 122381 h 2111943"/>
                <a:gd name="connsiteX21" fmla="*/ 184113 w 2118961"/>
                <a:gd name="connsiteY21" fmla="*/ 122381 h 2111943"/>
                <a:gd name="connsiteX22" fmla="*/ 184113 w 2118961"/>
                <a:gd name="connsiteY22" fmla="*/ 0 h 2111943"/>
                <a:gd name="connsiteX23" fmla="*/ 2006794 w 2118961"/>
                <a:gd name="connsiteY23" fmla="*/ 0 h 2111943"/>
                <a:gd name="connsiteX24" fmla="*/ 2006794 w 2118961"/>
                <a:gd name="connsiteY24" fmla="*/ 817307 h 2111943"/>
                <a:gd name="connsiteX25" fmla="*/ 2006795 w 2118961"/>
                <a:gd name="connsiteY25" fmla="*/ 1356923 h 2111943"/>
                <a:gd name="connsiteX26" fmla="*/ 1965332 w 2118961"/>
                <a:gd name="connsiteY26" fmla="*/ 1356923 h 2111943"/>
                <a:gd name="connsiteX27" fmla="*/ 2118960 w 2118961"/>
                <a:gd name="connsiteY27" fmla="*/ 2021117 h 2111943"/>
                <a:gd name="connsiteX28" fmla="*/ 2118961 w 2118961"/>
                <a:gd name="connsiteY28" fmla="*/ 2041352 h 2111943"/>
                <a:gd name="connsiteX29" fmla="*/ 2118961 w 2118961"/>
                <a:gd name="connsiteY29" fmla="*/ 2111943 h 2111943"/>
                <a:gd name="connsiteX30" fmla="*/ 0 w 2118961"/>
                <a:gd name="connsiteY30" fmla="*/ 2111943 h 2111943"/>
                <a:gd name="connsiteX31" fmla="*/ 0 w 2118961"/>
                <a:gd name="connsiteY31" fmla="*/ 2041352 h 2111943"/>
                <a:gd name="connsiteX32" fmla="*/ 2118961 w 2118961"/>
                <a:gd name="connsiteY32" fmla="*/ 2041352 h 211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118961" h="2111943">
                  <a:moveTo>
                    <a:pt x="1810507" y="817307"/>
                  </a:moveTo>
                  <a:lnTo>
                    <a:pt x="1810507" y="1185873"/>
                  </a:lnTo>
                  <a:lnTo>
                    <a:pt x="184114" y="1185873"/>
                  </a:lnTo>
                  <a:lnTo>
                    <a:pt x="184114" y="1152820"/>
                  </a:lnTo>
                  <a:lnTo>
                    <a:pt x="1774830" y="1152820"/>
                  </a:lnTo>
                  <a:lnTo>
                    <a:pt x="1774830" y="817307"/>
                  </a:lnTo>
                  <a:lnTo>
                    <a:pt x="1774829" y="817307"/>
                  </a:lnTo>
                  <a:lnTo>
                    <a:pt x="1774829" y="204103"/>
                  </a:lnTo>
                  <a:lnTo>
                    <a:pt x="184113" y="204103"/>
                  </a:lnTo>
                  <a:lnTo>
                    <a:pt x="184113" y="171051"/>
                  </a:lnTo>
                  <a:lnTo>
                    <a:pt x="1810506" y="171051"/>
                  </a:lnTo>
                  <a:lnTo>
                    <a:pt x="1810506" y="817307"/>
                  </a:lnTo>
                  <a:lnTo>
                    <a:pt x="1810507" y="817307"/>
                  </a:lnTo>
                  <a:close/>
                  <a:moveTo>
                    <a:pt x="2118960" y="2021117"/>
                  </a:moveTo>
                  <a:lnTo>
                    <a:pt x="1" y="2021117"/>
                  </a:lnTo>
                  <a:lnTo>
                    <a:pt x="181607" y="1235961"/>
                  </a:lnTo>
                  <a:lnTo>
                    <a:pt x="184114" y="1235961"/>
                  </a:lnTo>
                  <a:lnTo>
                    <a:pt x="184114" y="1234541"/>
                  </a:lnTo>
                  <a:lnTo>
                    <a:pt x="1866589" y="1234541"/>
                  </a:lnTo>
                  <a:lnTo>
                    <a:pt x="1866589" y="817307"/>
                  </a:lnTo>
                  <a:cubicBezTo>
                    <a:pt x="1866589" y="585665"/>
                    <a:pt x="1866588" y="354023"/>
                    <a:pt x="1866588" y="122381"/>
                  </a:cubicBezTo>
                  <a:lnTo>
                    <a:pt x="184113" y="122381"/>
                  </a:lnTo>
                  <a:lnTo>
                    <a:pt x="184113" y="0"/>
                  </a:lnTo>
                  <a:lnTo>
                    <a:pt x="2006794" y="0"/>
                  </a:lnTo>
                  <a:lnTo>
                    <a:pt x="2006794" y="817307"/>
                  </a:lnTo>
                  <a:cubicBezTo>
                    <a:pt x="2006794" y="997179"/>
                    <a:pt x="2006795" y="1177051"/>
                    <a:pt x="2006795" y="1356923"/>
                  </a:cubicBezTo>
                  <a:lnTo>
                    <a:pt x="1965332" y="1356923"/>
                  </a:lnTo>
                  <a:lnTo>
                    <a:pt x="2118960" y="2021117"/>
                  </a:lnTo>
                  <a:close/>
                  <a:moveTo>
                    <a:pt x="2118961" y="2041352"/>
                  </a:moveTo>
                  <a:lnTo>
                    <a:pt x="2118961" y="2111943"/>
                  </a:lnTo>
                  <a:lnTo>
                    <a:pt x="0" y="2111943"/>
                  </a:lnTo>
                  <a:lnTo>
                    <a:pt x="0" y="2041352"/>
                  </a:lnTo>
                  <a:lnTo>
                    <a:pt x="2118961" y="2041352"/>
                  </a:lnTo>
                  <a:close/>
                </a:path>
              </a:pathLst>
            </a:custGeom>
            <a:solidFill>
              <a:srgbClr val="F6B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1" name="Freeform 40"/>
            <p:cNvSpPr/>
            <p:nvPr/>
          </p:nvSpPr>
          <p:spPr>
            <a:xfrm rot="16200000">
              <a:off x="2804513" y="8360390"/>
              <a:ext cx="1149115" cy="1174433"/>
            </a:xfrm>
            <a:custGeom>
              <a:avLst/>
              <a:gdLst>
                <a:gd name="connsiteX0" fmla="*/ 2412858 w 2412858"/>
                <a:gd name="connsiteY0" fmla="*/ 1833302 h 2466020"/>
                <a:gd name="connsiteX1" fmla="*/ 2412858 w 2412858"/>
                <a:gd name="connsiteY1" fmla="*/ 1851764 h 2466020"/>
                <a:gd name="connsiteX2" fmla="*/ 480891 w 2412858"/>
                <a:gd name="connsiteY2" fmla="*/ 1851764 h 2466020"/>
                <a:gd name="connsiteX3" fmla="*/ 480891 w 2412858"/>
                <a:gd name="connsiteY3" fmla="*/ 1916173 h 2466020"/>
                <a:gd name="connsiteX4" fmla="*/ 2409504 w 2412858"/>
                <a:gd name="connsiteY4" fmla="*/ 1916173 h 2466020"/>
                <a:gd name="connsiteX5" fmla="*/ 1932530 w 2412858"/>
                <a:gd name="connsiteY5" fmla="*/ 2466020 h 2466020"/>
                <a:gd name="connsiteX6" fmla="*/ 0 w 2412858"/>
                <a:gd name="connsiteY6" fmla="*/ 2466020 h 2466020"/>
                <a:gd name="connsiteX7" fmla="*/ 0 w 2412858"/>
                <a:gd name="connsiteY7" fmla="*/ 748017 h 2466020"/>
                <a:gd name="connsiteX8" fmla="*/ 648880 w 2412858"/>
                <a:gd name="connsiteY8" fmla="*/ 0 h 2466020"/>
                <a:gd name="connsiteX9" fmla="*/ 648880 w 2412858"/>
                <a:gd name="connsiteY9" fmla="*/ 100866 h 2466020"/>
                <a:gd name="connsiteX10" fmla="*/ 2183996 w 2412858"/>
                <a:gd name="connsiteY10" fmla="*/ 100866 h 2466020"/>
                <a:gd name="connsiteX11" fmla="*/ 2183996 w 2412858"/>
                <a:gd name="connsiteY11" fmla="*/ 734927 h 2466020"/>
                <a:gd name="connsiteX12" fmla="*/ 2183996 w 2412858"/>
                <a:gd name="connsiteY12" fmla="*/ 1115618 h 2466020"/>
                <a:gd name="connsiteX13" fmla="*/ 648881 w 2412858"/>
                <a:gd name="connsiteY13" fmla="*/ 1115618 h 2466020"/>
                <a:gd name="connsiteX14" fmla="*/ 648881 w 2412858"/>
                <a:gd name="connsiteY14" fmla="*/ 1116913 h 2466020"/>
                <a:gd name="connsiteX15" fmla="*/ 646593 w 2412858"/>
                <a:gd name="connsiteY15" fmla="*/ 1116913 h 2466020"/>
                <a:gd name="connsiteX16" fmla="*/ 480893 w 2412858"/>
                <a:gd name="connsiteY16" fmla="*/ 1833302 h 2466020"/>
                <a:gd name="connsiteX17" fmla="*/ 2412858 w 2412858"/>
                <a:gd name="connsiteY17" fmla="*/ 1833302 h 2466020"/>
                <a:gd name="connsiteX18" fmla="*/ 2132826 w 2412858"/>
                <a:gd name="connsiteY18" fmla="*/ 734927 h 2466020"/>
                <a:gd name="connsiteX19" fmla="*/ 2132825 w 2412858"/>
                <a:gd name="connsiteY19" fmla="*/ 734927 h 2466020"/>
                <a:gd name="connsiteX20" fmla="*/ 2132825 w 2412858"/>
                <a:gd name="connsiteY20" fmla="*/ 145273 h 2466020"/>
                <a:gd name="connsiteX21" fmla="*/ 648880 w 2412858"/>
                <a:gd name="connsiteY21" fmla="*/ 145273 h 2466020"/>
                <a:gd name="connsiteX22" fmla="*/ 648880 w 2412858"/>
                <a:gd name="connsiteY22" fmla="*/ 175430 h 2466020"/>
                <a:gd name="connsiteX23" fmla="*/ 2100273 w 2412858"/>
                <a:gd name="connsiteY23" fmla="*/ 175430 h 2466020"/>
                <a:gd name="connsiteX24" fmla="*/ 2100273 w 2412858"/>
                <a:gd name="connsiteY24" fmla="*/ 734927 h 2466020"/>
                <a:gd name="connsiteX25" fmla="*/ 2100274 w 2412858"/>
                <a:gd name="connsiteY25" fmla="*/ 734927 h 2466020"/>
                <a:gd name="connsiteX26" fmla="*/ 2100274 w 2412858"/>
                <a:gd name="connsiteY26" fmla="*/ 1041054 h 2466020"/>
                <a:gd name="connsiteX27" fmla="*/ 648881 w 2412858"/>
                <a:gd name="connsiteY27" fmla="*/ 1041054 h 2466020"/>
                <a:gd name="connsiteX28" fmla="*/ 648881 w 2412858"/>
                <a:gd name="connsiteY28" fmla="*/ 1071212 h 2466020"/>
                <a:gd name="connsiteX29" fmla="*/ 2132826 w 2412858"/>
                <a:gd name="connsiteY29" fmla="*/ 1071212 h 2466020"/>
                <a:gd name="connsiteX30" fmla="*/ 2132826 w 2412858"/>
                <a:gd name="connsiteY30" fmla="*/ 734927 h 246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12858" h="2466020">
                  <a:moveTo>
                    <a:pt x="2412858" y="1833302"/>
                  </a:moveTo>
                  <a:lnTo>
                    <a:pt x="2412858" y="1851764"/>
                  </a:lnTo>
                  <a:lnTo>
                    <a:pt x="480891" y="1851764"/>
                  </a:lnTo>
                  <a:lnTo>
                    <a:pt x="480891" y="1916173"/>
                  </a:lnTo>
                  <a:lnTo>
                    <a:pt x="2409504" y="1916173"/>
                  </a:lnTo>
                  <a:lnTo>
                    <a:pt x="1932530" y="2466020"/>
                  </a:lnTo>
                  <a:lnTo>
                    <a:pt x="0" y="2466020"/>
                  </a:lnTo>
                  <a:lnTo>
                    <a:pt x="0" y="748017"/>
                  </a:lnTo>
                  <a:lnTo>
                    <a:pt x="648880" y="0"/>
                  </a:lnTo>
                  <a:lnTo>
                    <a:pt x="648880" y="100866"/>
                  </a:lnTo>
                  <a:lnTo>
                    <a:pt x="2183996" y="100866"/>
                  </a:lnTo>
                  <a:cubicBezTo>
                    <a:pt x="2183996" y="312220"/>
                    <a:pt x="2183996" y="523573"/>
                    <a:pt x="2183996" y="734927"/>
                  </a:cubicBezTo>
                  <a:lnTo>
                    <a:pt x="2183996" y="1115618"/>
                  </a:lnTo>
                  <a:lnTo>
                    <a:pt x="648881" y="1115618"/>
                  </a:lnTo>
                  <a:lnTo>
                    <a:pt x="648881" y="1116913"/>
                  </a:lnTo>
                  <a:lnTo>
                    <a:pt x="646593" y="1116913"/>
                  </a:lnTo>
                  <a:lnTo>
                    <a:pt x="480893" y="1833302"/>
                  </a:lnTo>
                  <a:lnTo>
                    <a:pt x="2412858" y="1833302"/>
                  </a:lnTo>
                  <a:close/>
                  <a:moveTo>
                    <a:pt x="2132826" y="734927"/>
                  </a:moveTo>
                  <a:lnTo>
                    <a:pt x="2132825" y="734927"/>
                  </a:lnTo>
                  <a:lnTo>
                    <a:pt x="2132825" y="145273"/>
                  </a:lnTo>
                  <a:lnTo>
                    <a:pt x="648880" y="145273"/>
                  </a:lnTo>
                  <a:lnTo>
                    <a:pt x="648880" y="175430"/>
                  </a:lnTo>
                  <a:lnTo>
                    <a:pt x="2100273" y="175430"/>
                  </a:lnTo>
                  <a:lnTo>
                    <a:pt x="2100273" y="734927"/>
                  </a:lnTo>
                  <a:lnTo>
                    <a:pt x="2100274" y="734927"/>
                  </a:lnTo>
                  <a:lnTo>
                    <a:pt x="2100274" y="1041054"/>
                  </a:lnTo>
                  <a:lnTo>
                    <a:pt x="648881" y="1041054"/>
                  </a:lnTo>
                  <a:lnTo>
                    <a:pt x="648881" y="1071212"/>
                  </a:lnTo>
                  <a:lnTo>
                    <a:pt x="2132826" y="1071212"/>
                  </a:lnTo>
                  <a:lnTo>
                    <a:pt x="2132826" y="73492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48" name="TextBox 47"/>
          <p:cNvSpPr txBox="1"/>
          <p:nvPr/>
        </p:nvSpPr>
        <p:spPr>
          <a:xfrm>
            <a:off x="1418252" y="5817237"/>
            <a:ext cx="4622093"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Positive</a:t>
            </a:r>
            <a:endParaRPr lang="en-US" sz="1600" i="1" dirty="0">
              <a:solidFill>
                <a:schemeClr val="tx1">
                  <a:lumMod val="65000"/>
                  <a:lumOff val="35000"/>
                </a:schemeClr>
              </a:solidFill>
            </a:endParaRPr>
          </a:p>
        </p:txBody>
      </p:sp>
      <p:sp>
        <p:nvSpPr>
          <p:cNvPr id="49" name="TextBox 48"/>
          <p:cNvSpPr txBox="1"/>
          <p:nvPr/>
        </p:nvSpPr>
        <p:spPr>
          <a:xfrm>
            <a:off x="6215534" y="5817237"/>
            <a:ext cx="4624867"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Negative</a:t>
            </a:r>
            <a:endParaRPr lang="en-US" sz="1600" i="1" dirty="0">
              <a:solidFill>
                <a:schemeClr val="tx1">
                  <a:lumMod val="65000"/>
                  <a:lumOff val="35000"/>
                </a:schemeClr>
              </a:solidFill>
            </a:endParaRPr>
          </a:p>
        </p:txBody>
      </p:sp>
      <p:sp>
        <p:nvSpPr>
          <p:cNvPr id="50" name="TextBox 49"/>
          <p:cNvSpPr txBox="1"/>
          <p:nvPr/>
        </p:nvSpPr>
        <p:spPr>
          <a:xfrm rot="16200000">
            <a:off x="10376272" y="4341958"/>
            <a:ext cx="2002535"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External</a:t>
            </a:r>
            <a:endParaRPr lang="en-US" sz="1600" i="1" dirty="0">
              <a:solidFill>
                <a:schemeClr val="tx1">
                  <a:lumMod val="65000"/>
                  <a:lumOff val="35000"/>
                </a:schemeClr>
              </a:solidFill>
            </a:endParaRPr>
          </a:p>
        </p:txBody>
      </p:sp>
      <p:sp>
        <p:nvSpPr>
          <p:cNvPr id="51" name="TextBox 50"/>
          <p:cNvSpPr txBox="1"/>
          <p:nvPr/>
        </p:nvSpPr>
        <p:spPr>
          <a:xfrm rot="16200000">
            <a:off x="10376268" y="2161520"/>
            <a:ext cx="2002535"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Internal</a:t>
            </a:r>
            <a:endParaRPr lang="en-US" sz="1600" i="1" dirty="0">
              <a:solidFill>
                <a:schemeClr val="tx1">
                  <a:lumMod val="65000"/>
                  <a:lumOff val="35000"/>
                </a:schemeClr>
              </a:solidFill>
            </a:endParaRPr>
          </a:p>
        </p:txBody>
      </p:sp>
    </p:spTree>
    <p:extLst>
      <p:ext uri="{BB962C8B-B14F-4D97-AF65-F5344CB8AC3E}">
        <p14:creationId xmlns:p14="http://schemas.microsoft.com/office/powerpoint/2010/main" val="126713465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68327C5-B821-4FE9-A59A-A60D9EB59A9A}" type="slidenum">
              <a:rPr lang="en-US" smtClean="0"/>
              <a:t>53</a:t>
            </a:fld>
            <a:endParaRPr lang="en-US"/>
          </a:p>
        </p:txBody>
      </p:sp>
      <p:sp>
        <p:nvSpPr>
          <p:cNvPr id="9" name="Subtitle 8"/>
          <p:cNvSpPr>
            <a:spLocks noGrp="1"/>
          </p:cNvSpPr>
          <p:nvPr>
            <p:ph type="subTitle" idx="1"/>
          </p:nvPr>
        </p:nvSpPr>
        <p:spPr/>
        <p:txBody>
          <a:bodyPr/>
          <a:lstStyle/>
          <a:p>
            <a:r>
              <a:rPr lang="en-US" dirty="0" smtClean="0"/>
              <a:t>Worksheet</a:t>
            </a:r>
            <a:endParaRPr lang="en-US" dirty="0"/>
          </a:p>
        </p:txBody>
      </p:sp>
      <p:sp>
        <p:nvSpPr>
          <p:cNvPr id="5" name="Title 4"/>
          <p:cNvSpPr>
            <a:spLocks noGrp="1"/>
          </p:cNvSpPr>
          <p:nvPr>
            <p:ph type="title"/>
          </p:nvPr>
        </p:nvSpPr>
        <p:spPr/>
        <p:txBody>
          <a:bodyPr/>
          <a:lstStyle/>
          <a:p>
            <a:r>
              <a:rPr lang="en-US" dirty="0"/>
              <a:t>SWOT / TOWS Analysis Matrix</a:t>
            </a:r>
          </a:p>
        </p:txBody>
      </p:sp>
      <p:graphicFrame>
        <p:nvGraphicFramePr>
          <p:cNvPr id="6" name="Table 5"/>
          <p:cNvGraphicFramePr>
            <a:graphicFrameLocks noGrp="1"/>
          </p:cNvGraphicFramePr>
          <p:nvPr>
            <p:extLst>
              <p:ext uri="{D42A27DB-BD31-4B8C-83A1-F6EECF244321}">
                <p14:modId xmlns:p14="http://schemas.microsoft.com/office/powerpoint/2010/main" val="3414170676"/>
              </p:ext>
            </p:extLst>
          </p:nvPr>
        </p:nvGraphicFramePr>
        <p:xfrm>
          <a:off x="911423" y="1051353"/>
          <a:ext cx="10480761" cy="5310997"/>
        </p:xfrm>
        <a:graphic>
          <a:graphicData uri="http://schemas.openxmlformats.org/drawingml/2006/table">
            <a:tbl>
              <a:tblPr firstRow="1" bandRow="1">
                <a:tableStyleId>{5940675A-B579-460E-94D1-54222C63F5DA}</a:tableStyleId>
              </a:tblPr>
              <a:tblGrid>
                <a:gridCol w="1080121"/>
                <a:gridCol w="4614710"/>
                <a:gridCol w="4785930"/>
              </a:tblGrid>
              <a:tr h="505439">
                <a:tc>
                  <a:txBody>
                    <a:bodyPr/>
                    <a:lstStyle/>
                    <a:p>
                      <a:pPr algn="ctr"/>
                      <a:endParaRPr lang="en-US" dirty="0"/>
                    </a:p>
                  </a:txBody>
                  <a:tcPr>
                    <a:lnL w="1270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Positive</a:t>
                      </a:r>
                      <a:endParaRPr lang="en-US"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dirty="0" smtClean="0"/>
                        <a:t>Negative</a:t>
                      </a:r>
                      <a:endParaRPr lang="en-US"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402779">
                <a:tc>
                  <a:txBody>
                    <a:bodyPr/>
                    <a:lstStyle/>
                    <a:p>
                      <a:pPr algn="ctr"/>
                      <a:r>
                        <a:rPr lang="en-US" dirty="0" smtClean="0"/>
                        <a:t>Internal</a:t>
                      </a: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285750" indent="-285750" algn="l" defTabSz="914400" rtl="0" eaLnBrk="1" latinLnBrk="0" hangingPunct="1">
                        <a:buFont typeface="Arial" panose="020B0604020202020204" pitchFamily="34" charset="0"/>
                        <a:buChar char="•"/>
                      </a:pPr>
                      <a:endParaRPr lang="en-US" sz="1400" kern="1200" dirty="0" smtClean="0">
                        <a:solidFill>
                          <a:schemeClr val="tx1"/>
                        </a:solidFill>
                        <a:latin typeface="+mn-lt"/>
                        <a:ea typeface="+mn-ea"/>
                        <a:cs typeface="+mn-cs"/>
                      </a:endParaRP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2</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4</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5</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6</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7</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8</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9</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85750" indent="-285750" algn="l" defTabSz="914400" rtl="0" eaLnBrk="1" latinLnBrk="0" hangingPunct="1">
                        <a:buFont typeface="Arial" panose="020B0604020202020204" pitchFamily="34" charset="0"/>
                        <a:buChar char="•"/>
                      </a:pPr>
                      <a:endParaRPr lang="en-US" sz="1400" kern="1200" dirty="0" smtClean="0">
                        <a:solidFill>
                          <a:schemeClr val="tx1"/>
                        </a:solidFill>
                        <a:latin typeface="+mn-lt"/>
                        <a:ea typeface="+mn-ea"/>
                        <a:cs typeface="+mn-cs"/>
                      </a:endParaRP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2</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4</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5</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6</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7</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8</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9</a:t>
                      </a:r>
                      <a:endParaRPr lang="en-US" sz="1400" dirty="0" smtClean="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402779">
                <a:tc>
                  <a:txBody>
                    <a:bodyPr/>
                    <a:lstStyle/>
                    <a:p>
                      <a:pPr algn="ctr"/>
                      <a:r>
                        <a:rPr lang="en-US" dirty="0" smtClean="0"/>
                        <a:t>External</a:t>
                      </a: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n-US" sz="1800" b="1" dirty="0" smtClean="0"/>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2</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4</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5</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6</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7</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8</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9</a:t>
                      </a:r>
                      <a:endParaRPr lang="en-US" sz="1400" dirty="0" smtClean="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b="1" dirty="0" smtClean="0"/>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2</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4</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5</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6</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smtClean="0">
                          <a:solidFill>
                            <a:schemeClr val="tx1"/>
                          </a:solidFill>
                          <a:latin typeface="+mn-lt"/>
                          <a:ea typeface="+mn-ea"/>
                          <a:cs typeface="+mn-cs"/>
                        </a:rPr>
                        <a:t>Entry 7</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8</a:t>
                      </a:r>
                    </a:p>
                    <a:p>
                      <a:pPr marL="285750" indent="-285750" algn="l" defTabSz="914400" rtl="0" eaLnBrk="1" latinLnBrk="0" hangingPunct="1">
                        <a:buFont typeface="Arial" panose="020B0604020202020204" pitchFamily="34" charset="0"/>
                        <a:buChar char="•"/>
                      </a:pPr>
                      <a:r>
                        <a:rPr lang="en-US" sz="1400" kern="1200" dirty="0" smtClean="0">
                          <a:solidFill>
                            <a:schemeClr val="tx1"/>
                          </a:solidFill>
                          <a:latin typeface="+mn-lt"/>
                          <a:ea typeface="+mn-ea"/>
                          <a:cs typeface="+mn-cs"/>
                        </a:rPr>
                        <a:t>Entry 9</a:t>
                      </a:r>
                      <a:endParaRPr lang="en-US" sz="1400" dirty="0" smtClean="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71086390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9841992" y="0"/>
            <a:ext cx="2350008" cy="2350008"/>
            <a:chOff x="4004777" y="1766306"/>
            <a:chExt cx="4181242" cy="4182974"/>
          </a:xfrm>
        </p:grpSpPr>
        <p:grpSp>
          <p:nvGrpSpPr>
            <p:cNvPr id="24" name="Group 23"/>
            <p:cNvGrpSpPr/>
            <p:nvPr/>
          </p:nvGrpSpPr>
          <p:grpSpPr>
            <a:xfrm>
              <a:off x="6183483" y="1766306"/>
              <a:ext cx="2002536" cy="2002536"/>
              <a:chOff x="-289806" y="1875512"/>
              <a:chExt cx="3026664" cy="3026665"/>
            </a:xfrm>
          </p:grpSpPr>
          <p:sp>
            <p:nvSpPr>
              <p:cNvPr id="25" name="Rectangle 24"/>
              <p:cNvSpPr/>
              <p:nvPr/>
            </p:nvSpPr>
            <p:spPr>
              <a:xfrm>
                <a:off x="-289806" y="1875512"/>
                <a:ext cx="3026664" cy="302666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25"/>
              <p:cNvSpPr/>
              <p:nvPr/>
            </p:nvSpPr>
            <p:spPr>
              <a:xfrm>
                <a:off x="279775" y="2649934"/>
                <a:ext cx="1887501" cy="1477819"/>
              </a:xfrm>
              <a:custGeom>
                <a:avLst/>
                <a:gdLst>
                  <a:gd name="connsiteX0" fmla="*/ 2192972 w 2521582"/>
                  <a:gd name="connsiteY0" fmla="*/ 584093 h 1974273"/>
                  <a:gd name="connsiteX1" fmla="*/ 2374270 w 2521582"/>
                  <a:gd name="connsiteY1" fmla="*/ 584093 h 1974273"/>
                  <a:gd name="connsiteX2" fmla="*/ 2521582 w 2521582"/>
                  <a:gd name="connsiteY2" fmla="*/ 731405 h 1974273"/>
                  <a:gd name="connsiteX3" fmla="*/ 2521582 w 2521582"/>
                  <a:gd name="connsiteY3" fmla="*/ 1048680 h 1974273"/>
                  <a:gd name="connsiteX4" fmla="*/ 2478435 w 2521582"/>
                  <a:gd name="connsiteY4" fmla="*/ 1152846 h 1974273"/>
                  <a:gd name="connsiteX5" fmla="*/ 2465644 w 2521582"/>
                  <a:gd name="connsiteY5" fmla="*/ 1161470 h 1974273"/>
                  <a:gd name="connsiteX6" fmla="*/ 2465644 w 2521582"/>
                  <a:gd name="connsiteY6" fmla="*/ 741705 h 1974273"/>
                  <a:gd name="connsiteX7" fmla="*/ 2435050 w 2521582"/>
                  <a:gd name="connsiteY7" fmla="*/ 741705 h 1974273"/>
                  <a:gd name="connsiteX8" fmla="*/ 2435050 w 2521582"/>
                  <a:gd name="connsiteY8" fmla="*/ 1297978 h 1974273"/>
                  <a:gd name="connsiteX9" fmla="*/ 2435051 w 2521582"/>
                  <a:gd name="connsiteY9" fmla="*/ 1297978 h 1974273"/>
                  <a:gd name="connsiteX10" fmla="*/ 2435051 w 2521582"/>
                  <a:gd name="connsiteY10" fmla="*/ 1480824 h 1974273"/>
                  <a:gd name="connsiteX11" fmla="*/ 2341306 w 2521582"/>
                  <a:gd name="connsiteY11" fmla="*/ 1574568 h 1974273"/>
                  <a:gd name="connsiteX12" fmla="*/ 2225936 w 2521582"/>
                  <a:gd name="connsiteY12" fmla="*/ 1574568 h 1974273"/>
                  <a:gd name="connsiteX13" fmla="*/ 2132191 w 2521582"/>
                  <a:gd name="connsiteY13" fmla="*/ 1480824 h 1974273"/>
                  <a:gd name="connsiteX14" fmla="*/ 2132191 w 2521582"/>
                  <a:gd name="connsiteY14" fmla="*/ 1182097 h 1974273"/>
                  <a:gd name="connsiteX15" fmla="*/ 2132191 w 2521582"/>
                  <a:gd name="connsiteY15" fmla="*/ 1182096 h 1974273"/>
                  <a:gd name="connsiteX16" fmla="*/ 2132191 w 2521582"/>
                  <a:gd name="connsiteY16" fmla="*/ 741705 h 1974273"/>
                  <a:gd name="connsiteX17" fmla="*/ 2101596 w 2521582"/>
                  <a:gd name="connsiteY17" fmla="*/ 741705 h 1974273"/>
                  <a:gd name="connsiteX18" fmla="*/ 2101596 w 2521582"/>
                  <a:gd name="connsiteY18" fmla="*/ 1161469 h 1974273"/>
                  <a:gd name="connsiteX19" fmla="*/ 2088807 w 2521582"/>
                  <a:gd name="connsiteY19" fmla="*/ 1152846 h 1974273"/>
                  <a:gd name="connsiteX20" fmla="*/ 2045660 w 2521582"/>
                  <a:gd name="connsiteY20" fmla="*/ 1048680 h 1974273"/>
                  <a:gd name="connsiteX21" fmla="*/ 2045660 w 2521582"/>
                  <a:gd name="connsiteY21" fmla="*/ 731405 h 1974273"/>
                  <a:gd name="connsiteX22" fmla="*/ 2192972 w 2521582"/>
                  <a:gd name="connsiteY22" fmla="*/ 584093 h 1974273"/>
                  <a:gd name="connsiteX23" fmla="*/ 750774 w 2521582"/>
                  <a:gd name="connsiteY23" fmla="*/ 584093 h 1974273"/>
                  <a:gd name="connsiteX24" fmla="*/ 932071 w 2521582"/>
                  <a:gd name="connsiteY24" fmla="*/ 584093 h 1974273"/>
                  <a:gd name="connsiteX25" fmla="*/ 1079383 w 2521582"/>
                  <a:gd name="connsiteY25" fmla="*/ 731405 h 1974273"/>
                  <a:gd name="connsiteX26" fmla="*/ 1079383 w 2521582"/>
                  <a:gd name="connsiteY26" fmla="*/ 1048680 h 1974273"/>
                  <a:gd name="connsiteX27" fmla="*/ 1036236 w 2521582"/>
                  <a:gd name="connsiteY27" fmla="*/ 1152846 h 1974273"/>
                  <a:gd name="connsiteX28" fmla="*/ 1023446 w 2521582"/>
                  <a:gd name="connsiteY28" fmla="*/ 1161470 h 1974273"/>
                  <a:gd name="connsiteX29" fmla="*/ 1023446 w 2521582"/>
                  <a:gd name="connsiteY29" fmla="*/ 741705 h 1974273"/>
                  <a:gd name="connsiteX30" fmla="*/ 992851 w 2521582"/>
                  <a:gd name="connsiteY30" fmla="*/ 741705 h 1974273"/>
                  <a:gd name="connsiteX31" fmla="*/ 992851 w 2521582"/>
                  <a:gd name="connsiteY31" fmla="*/ 1297978 h 1974273"/>
                  <a:gd name="connsiteX32" fmla="*/ 992852 w 2521582"/>
                  <a:gd name="connsiteY32" fmla="*/ 1297978 h 1974273"/>
                  <a:gd name="connsiteX33" fmla="*/ 992852 w 2521582"/>
                  <a:gd name="connsiteY33" fmla="*/ 1480824 h 1974273"/>
                  <a:gd name="connsiteX34" fmla="*/ 899108 w 2521582"/>
                  <a:gd name="connsiteY34" fmla="*/ 1574568 h 1974273"/>
                  <a:gd name="connsiteX35" fmla="*/ 783737 w 2521582"/>
                  <a:gd name="connsiteY35" fmla="*/ 1574568 h 1974273"/>
                  <a:gd name="connsiteX36" fmla="*/ 689992 w 2521582"/>
                  <a:gd name="connsiteY36" fmla="*/ 1480824 h 1974273"/>
                  <a:gd name="connsiteX37" fmla="*/ 689992 w 2521582"/>
                  <a:gd name="connsiteY37" fmla="*/ 1182097 h 1974273"/>
                  <a:gd name="connsiteX38" fmla="*/ 689992 w 2521582"/>
                  <a:gd name="connsiteY38" fmla="*/ 1182096 h 1974273"/>
                  <a:gd name="connsiteX39" fmla="*/ 689992 w 2521582"/>
                  <a:gd name="connsiteY39" fmla="*/ 741705 h 1974273"/>
                  <a:gd name="connsiteX40" fmla="*/ 659397 w 2521582"/>
                  <a:gd name="connsiteY40" fmla="*/ 741705 h 1974273"/>
                  <a:gd name="connsiteX41" fmla="*/ 659397 w 2521582"/>
                  <a:gd name="connsiteY41" fmla="*/ 1161469 h 1974273"/>
                  <a:gd name="connsiteX42" fmla="*/ 646608 w 2521582"/>
                  <a:gd name="connsiteY42" fmla="*/ 1152846 h 1974273"/>
                  <a:gd name="connsiteX43" fmla="*/ 603461 w 2521582"/>
                  <a:gd name="connsiteY43" fmla="*/ 1048680 h 1974273"/>
                  <a:gd name="connsiteX44" fmla="*/ 603461 w 2521582"/>
                  <a:gd name="connsiteY44" fmla="*/ 731405 h 1974273"/>
                  <a:gd name="connsiteX45" fmla="*/ 750774 w 2521582"/>
                  <a:gd name="connsiteY45" fmla="*/ 584093 h 1974273"/>
                  <a:gd name="connsiteX46" fmla="*/ 147313 w 2521582"/>
                  <a:gd name="connsiteY46" fmla="*/ 584093 h 1974273"/>
                  <a:gd name="connsiteX47" fmla="*/ 328610 w 2521582"/>
                  <a:gd name="connsiteY47" fmla="*/ 584093 h 1974273"/>
                  <a:gd name="connsiteX48" fmla="*/ 475922 w 2521582"/>
                  <a:gd name="connsiteY48" fmla="*/ 731405 h 1974273"/>
                  <a:gd name="connsiteX49" fmla="*/ 475922 w 2521582"/>
                  <a:gd name="connsiteY49" fmla="*/ 1048680 h 1974273"/>
                  <a:gd name="connsiteX50" fmla="*/ 432775 w 2521582"/>
                  <a:gd name="connsiteY50" fmla="*/ 1152846 h 1974273"/>
                  <a:gd name="connsiteX51" fmla="*/ 419985 w 2521582"/>
                  <a:gd name="connsiteY51" fmla="*/ 1161470 h 1974273"/>
                  <a:gd name="connsiteX52" fmla="*/ 419985 w 2521582"/>
                  <a:gd name="connsiteY52" fmla="*/ 741705 h 1974273"/>
                  <a:gd name="connsiteX53" fmla="*/ 389390 w 2521582"/>
                  <a:gd name="connsiteY53" fmla="*/ 741705 h 1974273"/>
                  <a:gd name="connsiteX54" fmla="*/ 389390 w 2521582"/>
                  <a:gd name="connsiteY54" fmla="*/ 1297978 h 1974273"/>
                  <a:gd name="connsiteX55" fmla="*/ 389391 w 2521582"/>
                  <a:gd name="connsiteY55" fmla="*/ 1297978 h 1974273"/>
                  <a:gd name="connsiteX56" fmla="*/ 389391 w 2521582"/>
                  <a:gd name="connsiteY56" fmla="*/ 1480824 h 1974273"/>
                  <a:gd name="connsiteX57" fmla="*/ 295647 w 2521582"/>
                  <a:gd name="connsiteY57" fmla="*/ 1574568 h 1974273"/>
                  <a:gd name="connsiteX58" fmla="*/ 180276 w 2521582"/>
                  <a:gd name="connsiteY58" fmla="*/ 1574568 h 1974273"/>
                  <a:gd name="connsiteX59" fmla="*/ 86531 w 2521582"/>
                  <a:gd name="connsiteY59" fmla="*/ 1480824 h 1974273"/>
                  <a:gd name="connsiteX60" fmla="*/ 86531 w 2521582"/>
                  <a:gd name="connsiteY60" fmla="*/ 1182097 h 1974273"/>
                  <a:gd name="connsiteX61" fmla="*/ 86531 w 2521582"/>
                  <a:gd name="connsiteY61" fmla="*/ 1182096 h 1974273"/>
                  <a:gd name="connsiteX62" fmla="*/ 86531 w 2521582"/>
                  <a:gd name="connsiteY62" fmla="*/ 741705 h 1974273"/>
                  <a:gd name="connsiteX63" fmla="*/ 55936 w 2521582"/>
                  <a:gd name="connsiteY63" fmla="*/ 741705 h 1974273"/>
                  <a:gd name="connsiteX64" fmla="*/ 55936 w 2521582"/>
                  <a:gd name="connsiteY64" fmla="*/ 1161469 h 1974273"/>
                  <a:gd name="connsiteX65" fmla="*/ 43147 w 2521582"/>
                  <a:gd name="connsiteY65" fmla="*/ 1152846 h 1974273"/>
                  <a:gd name="connsiteX66" fmla="*/ 0 w 2521582"/>
                  <a:gd name="connsiteY66" fmla="*/ 1048680 h 1974273"/>
                  <a:gd name="connsiteX67" fmla="*/ 0 w 2521582"/>
                  <a:gd name="connsiteY67" fmla="*/ 731405 h 1974273"/>
                  <a:gd name="connsiteX68" fmla="*/ 147313 w 2521582"/>
                  <a:gd name="connsiteY68" fmla="*/ 584093 h 1974273"/>
                  <a:gd name="connsiteX69" fmla="*/ 1427060 w 2521582"/>
                  <a:gd name="connsiteY69" fmla="*/ 494144 h 1974273"/>
                  <a:gd name="connsiteX70" fmla="*/ 1697984 w 2521582"/>
                  <a:gd name="connsiteY70" fmla="*/ 494144 h 1974273"/>
                  <a:gd name="connsiteX71" fmla="*/ 1918122 w 2521582"/>
                  <a:gd name="connsiteY71" fmla="*/ 714282 h 1974273"/>
                  <a:gd name="connsiteX72" fmla="*/ 1918122 w 2521582"/>
                  <a:gd name="connsiteY72" fmla="*/ 1188406 h 1974273"/>
                  <a:gd name="connsiteX73" fmla="*/ 1853645 w 2521582"/>
                  <a:gd name="connsiteY73" fmla="*/ 1344067 h 1974273"/>
                  <a:gd name="connsiteX74" fmla="*/ 1834531 w 2521582"/>
                  <a:gd name="connsiteY74" fmla="*/ 1356954 h 1974273"/>
                  <a:gd name="connsiteX75" fmla="*/ 1834531 w 2521582"/>
                  <a:gd name="connsiteY75" fmla="*/ 729674 h 1974273"/>
                  <a:gd name="connsiteX76" fmla="*/ 1788812 w 2521582"/>
                  <a:gd name="connsiteY76" fmla="*/ 729674 h 1974273"/>
                  <a:gd name="connsiteX77" fmla="*/ 1788812 w 2521582"/>
                  <a:gd name="connsiteY77" fmla="*/ 1560947 h 1974273"/>
                  <a:gd name="connsiteX78" fmla="*/ 1788813 w 2521582"/>
                  <a:gd name="connsiteY78" fmla="*/ 1560947 h 1974273"/>
                  <a:gd name="connsiteX79" fmla="*/ 1788813 w 2521582"/>
                  <a:gd name="connsiteY79" fmla="*/ 1834185 h 1974273"/>
                  <a:gd name="connsiteX80" fmla="*/ 1648725 w 2521582"/>
                  <a:gd name="connsiteY80" fmla="*/ 1974273 h 1974273"/>
                  <a:gd name="connsiteX81" fmla="*/ 1476319 w 2521582"/>
                  <a:gd name="connsiteY81" fmla="*/ 1974273 h 1974273"/>
                  <a:gd name="connsiteX82" fmla="*/ 1336231 w 2521582"/>
                  <a:gd name="connsiteY82" fmla="*/ 1834185 h 1974273"/>
                  <a:gd name="connsiteX83" fmla="*/ 1336231 w 2521582"/>
                  <a:gd name="connsiteY83" fmla="*/ 1387778 h 1974273"/>
                  <a:gd name="connsiteX84" fmla="*/ 1336230 w 2521582"/>
                  <a:gd name="connsiteY84" fmla="*/ 1387777 h 1974273"/>
                  <a:gd name="connsiteX85" fmla="*/ 1336230 w 2521582"/>
                  <a:gd name="connsiteY85" fmla="*/ 729674 h 1974273"/>
                  <a:gd name="connsiteX86" fmla="*/ 1290511 w 2521582"/>
                  <a:gd name="connsiteY86" fmla="*/ 729674 h 1974273"/>
                  <a:gd name="connsiteX87" fmla="*/ 1290511 w 2521582"/>
                  <a:gd name="connsiteY87" fmla="*/ 1356953 h 1974273"/>
                  <a:gd name="connsiteX88" fmla="*/ 1271399 w 2521582"/>
                  <a:gd name="connsiteY88" fmla="*/ 1344067 h 1974273"/>
                  <a:gd name="connsiteX89" fmla="*/ 1206922 w 2521582"/>
                  <a:gd name="connsiteY89" fmla="*/ 1188406 h 1974273"/>
                  <a:gd name="connsiteX90" fmla="*/ 1206922 w 2521582"/>
                  <a:gd name="connsiteY90" fmla="*/ 714282 h 1974273"/>
                  <a:gd name="connsiteX91" fmla="*/ 1427060 w 2521582"/>
                  <a:gd name="connsiteY91" fmla="*/ 494144 h 1974273"/>
                  <a:gd name="connsiteX92" fmla="*/ 2283621 w 2521582"/>
                  <a:gd name="connsiteY92" fmla="*/ 253421 h 1974273"/>
                  <a:gd name="connsiteX93" fmla="*/ 2436596 w 2521582"/>
                  <a:gd name="connsiteY93" fmla="*/ 406396 h 1974273"/>
                  <a:gd name="connsiteX94" fmla="*/ 2283621 w 2521582"/>
                  <a:gd name="connsiteY94" fmla="*/ 559371 h 1974273"/>
                  <a:gd name="connsiteX95" fmla="*/ 2130646 w 2521582"/>
                  <a:gd name="connsiteY95" fmla="*/ 406396 h 1974273"/>
                  <a:gd name="connsiteX96" fmla="*/ 2283621 w 2521582"/>
                  <a:gd name="connsiteY96" fmla="*/ 253421 h 1974273"/>
                  <a:gd name="connsiteX97" fmla="*/ 841422 w 2521582"/>
                  <a:gd name="connsiteY97" fmla="*/ 253421 h 1974273"/>
                  <a:gd name="connsiteX98" fmla="*/ 994397 w 2521582"/>
                  <a:gd name="connsiteY98" fmla="*/ 406396 h 1974273"/>
                  <a:gd name="connsiteX99" fmla="*/ 841422 w 2521582"/>
                  <a:gd name="connsiteY99" fmla="*/ 559371 h 1974273"/>
                  <a:gd name="connsiteX100" fmla="*/ 688447 w 2521582"/>
                  <a:gd name="connsiteY100" fmla="*/ 406396 h 1974273"/>
                  <a:gd name="connsiteX101" fmla="*/ 841422 w 2521582"/>
                  <a:gd name="connsiteY101" fmla="*/ 253421 h 1974273"/>
                  <a:gd name="connsiteX102" fmla="*/ 237961 w 2521582"/>
                  <a:gd name="connsiteY102" fmla="*/ 253421 h 1974273"/>
                  <a:gd name="connsiteX103" fmla="*/ 390936 w 2521582"/>
                  <a:gd name="connsiteY103" fmla="*/ 406396 h 1974273"/>
                  <a:gd name="connsiteX104" fmla="*/ 237961 w 2521582"/>
                  <a:gd name="connsiteY104" fmla="*/ 559371 h 1974273"/>
                  <a:gd name="connsiteX105" fmla="*/ 84986 w 2521582"/>
                  <a:gd name="connsiteY105" fmla="*/ 406396 h 1974273"/>
                  <a:gd name="connsiteX106" fmla="*/ 237961 w 2521582"/>
                  <a:gd name="connsiteY106" fmla="*/ 253421 h 1974273"/>
                  <a:gd name="connsiteX107" fmla="*/ 1562522 w 2521582"/>
                  <a:gd name="connsiteY107" fmla="*/ 0 h 1974273"/>
                  <a:gd name="connsiteX108" fmla="*/ 1791122 w 2521582"/>
                  <a:gd name="connsiteY108" fmla="*/ 228600 h 1974273"/>
                  <a:gd name="connsiteX109" fmla="*/ 1562522 w 2521582"/>
                  <a:gd name="connsiteY109" fmla="*/ 457200 h 1974273"/>
                  <a:gd name="connsiteX110" fmla="*/ 1333922 w 2521582"/>
                  <a:gd name="connsiteY110" fmla="*/ 228600 h 1974273"/>
                  <a:gd name="connsiteX111" fmla="*/ 1562522 w 2521582"/>
                  <a:gd name="connsiteY111" fmla="*/ 0 h 197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521582" h="1974273">
                    <a:moveTo>
                      <a:pt x="2192972" y="584093"/>
                    </a:moveTo>
                    <a:lnTo>
                      <a:pt x="2374270" y="584093"/>
                    </a:lnTo>
                    <a:cubicBezTo>
                      <a:pt x="2455628" y="584093"/>
                      <a:pt x="2521582" y="650047"/>
                      <a:pt x="2521582" y="731405"/>
                    </a:cubicBezTo>
                    <a:lnTo>
                      <a:pt x="2521582" y="1048680"/>
                    </a:lnTo>
                    <a:cubicBezTo>
                      <a:pt x="2521582" y="1089360"/>
                      <a:pt x="2505093" y="1126188"/>
                      <a:pt x="2478435" y="1152846"/>
                    </a:cubicBezTo>
                    <a:lnTo>
                      <a:pt x="2465644" y="1161470"/>
                    </a:lnTo>
                    <a:lnTo>
                      <a:pt x="2465644" y="741705"/>
                    </a:lnTo>
                    <a:lnTo>
                      <a:pt x="2435050" y="741705"/>
                    </a:lnTo>
                    <a:lnTo>
                      <a:pt x="2435050" y="1297978"/>
                    </a:lnTo>
                    <a:lnTo>
                      <a:pt x="2435051" y="1297978"/>
                    </a:lnTo>
                    <a:lnTo>
                      <a:pt x="2435051" y="1480824"/>
                    </a:lnTo>
                    <a:cubicBezTo>
                      <a:pt x="2435051" y="1532597"/>
                      <a:pt x="2393080" y="1574568"/>
                      <a:pt x="2341306" y="1574568"/>
                    </a:cubicBezTo>
                    <a:lnTo>
                      <a:pt x="2225936" y="1574568"/>
                    </a:lnTo>
                    <a:cubicBezTo>
                      <a:pt x="2174162" y="1574568"/>
                      <a:pt x="2132191" y="1532597"/>
                      <a:pt x="2132191" y="1480824"/>
                    </a:cubicBezTo>
                    <a:lnTo>
                      <a:pt x="2132191" y="1182097"/>
                    </a:lnTo>
                    <a:lnTo>
                      <a:pt x="2132191" y="1182096"/>
                    </a:lnTo>
                    <a:lnTo>
                      <a:pt x="2132191" y="741705"/>
                    </a:lnTo>
                    <a:lnTo>
                      <a:pt x="2101596" y="741705"/>
                    </a:lnTo>
                    <a:lnTo>
                      <a:pt x="2101596" y="1161469"/>
                    </a:lnTo>
                    <a:lnTo>
                      <a:pt x="2088807" y="1152846"/>
                    </a:lnTo>
                    <a:cubicBezTo>
                      <a:pt x="2062149" y="1126188"/>
                      <a:pt x="2045660" y="1089360"/>
                      <a:pt x="2045660" y="1048680"/>
                    </a:cubicBezTo>
                    <a:lnTo>
                      <a:pt x="2045660" y="731405"/>
                    </a:lnTo>
                    <a:cubicBezTo>
                      <a:pt x="2045660" y="650047"/>
                      <a:pt x="2111614" y="584093"/>
                      <a:pt x="2192972" y="584093"/>
                    </a:cubicBezTo>
                    <a:close/>
                    <a:moveTo>
                      <a:pt x="750774" y="584093"/>
                    </a:moveTo>
                    <a:lnTo>
                      <a:pt x="932071" y="584093"/>
                    </a:lnTo>
                    <a:cubicBezTo>
                      <a:pt x="1013429" y="584093"/>
                      <a:pt x="1079383" y="650047"/>
                      <a:pt x="1079383" y="731405"/>
                    </a:cubicBezTo>
                    <a:lnTo>
                      <a:pt x="1079383" y="1048680"/>
                    </a:lnTo>
                    <a:cubicBezTo>
                      <a:pt x="1079383" y="1089360"/>
                      <a:pt x="1062895" y="1126188"/>
                      <a:pt x="1036236" y="1152846"/>
                    </a:cubicBezTo>
                    <a:lnTo>
                      <a:pt x="1023446" y="1161470"/>
                    </a:lnTo>
                    <a:lnTo>
                      <a:pt x="1023446" y="741705"/>
                    </a:lnTo>
                    <a:lnTo>
                      <a:pt x="992851" y="741705"/>
                    </a:lnTo>
                    <a:lnTo>
                      <a:pt x="992851" y="1297978"/>
                    </a:lnTo>
                    <a:lnTo>
                      <a:pt x="992852" y="1297978"/>
                    </a:lnTo>
                    <a:lnTo>
                      <a:pt x="992852" y="1480824"/>
                    </a:lnTo>
                    <a:cubicBezTo>
                      <a:pt x="992852" y="1532597"/>
                      <a:pt x="950881" y="1574568"/>
                      <a:pt x="899108" y="1574568"/>
                    </a:cubicBezTo>
                    <a:lnTo>
                      <a:pt x="783737" y="1574568"/>
                    </a:lnTo>
                    <a:cubicBezTo>
                      <a:pt x="731964" y="1574568"/>
                      <a:pt x="689992" y="1532597"/>
                      <a:pt x="689992" y="1480824"/>
                    </a:cubicBezTo>
                    <a:lnTo>
                      <a:pt x="689992" y="1182097"/>
                    </a:lnTo>
                    <a:lnTo>
                      <a:pt x="689992" y="1182096"/>
                    </a:lnTo>
                    <a:lnTo>
                      <a:pt x="689992" y="741705"/>
                    </a:lnTo>
                    <a:lnTo>
                      <a:pt x="659397" y="741705"/>
                    </a:lnTo>
                    <a:lnTo>
                      <a:pt x="659397" y="1161469"/>
                    </a:lnTo>
                    <a:lnTo>
                      <a:pt x="646608" y="1152846"/>
                    </a:lnTo>
                    <a:cubicBezTo>
                      <a:pt x="619950" y="1126188"/>
                      <a:pt x="603461" y="1089360"/>
                      <a:pt x="603461" y="1048680"/>
                    </a:cubicBezTo>
                    <a:lnTo>
                      <a:pt x="603461" y="731405"/>
                    </a:lnTo>
                    <a:cubicBezTo>
                      <a:pt x="603461" y="650047"/>
                      <a:pt x="669415" y="584093"/>
                      <a:pt x="750774" y="584093"/>
                    </a:cubicBezTo>
                    <a:close/>
                    <a:moveTo>
                      <a:pt x="147313" y="584093"/>
                    </a:moveTo>
                    <a:lnTo>
                      <a:pt x="328610" y="584093"/>
                    </a:lnTo>
                    <a:cubicBezTo>
                      <a:pt x="409968" y="584093"/>
                      <a:pt x="475922" y="650047"/>
                      <a:pt x="475922" y="731405"/>
                    </a:cubicBezTo>
                    <a:lnTo>
                      <a:pt x="475922" y="1048680"/>
                    </a:lnTo>
                    <a:cubicBezTo>
                      <a:pt x="475922" y="1089360"/>
                      <a:pt x="459434" y="1126188"/>
                      <a:pt x="432775" y="1152846"/>
                    </a:cubicBezTo>
                    <a:lnTo>
                      <a:pt x="419985" y="1161470"/>
                    </a:lnTo>
                    <a:lnTo>
                      <a:pt x="419985" y="741705"/>
                    </a:lnTo>
                    <a:lnTo>
                      <a:pt x="389390" y="741705"/>
                    </a:lnTo>
                    <a:lnTo>
                      <a:pt x="389390" y="1297978"/>
                    </a:lnTo>
                    <a:lnTo>
                      <a:pt x="389391" y="1297978"/>
                    </a:lnTo>
                    <a:lnTo>
                      <a:pt x="389391" y="1480824"/>
                    </a:lnTo>
                    <a:cubicBezTo>
                      <a:pt x="389391" y="1532597"/>
                      <a:pt x="347420" y="1574568"/>
                      <a:pt x="295647" y="1574568"/>
                    </a:cubicBezTo>
                    <a:lnTo>
                      <a:pt x="180276" y="1574568"/>
                    </a:lnTo>
                    <a:cubicBezTo>
                      <a:pt x="128503" y="1574568"/>
                      <a:pt x="86531" y="1532597"/>
                      <a:pt x="86531" y="1480824"/>
                    </a:cubicBezTo>
                    <a:lnTo>
                      <a:pt x="86531" y="1182097"/>
                    </a:lnTo>
                    <a:lnTo>
                      <a:pt x="86531" y="1182096"/>
                    </a:lnTo>
                    <a:lnTo>
                      <a:pt x="86531" y="741705"/>
                    </a:lnTo>
                    <a:lnTo>
                      <a:pt x="55936" y="741705"/>
                    </a:lnTo>
                    <a:lnTo>
                      <a:pt x="55936" y="1161469"/>
                    </a:lnTo>
                    <a:lnTo>
                      <a:pt x="43147" y="1152846"/>
                    </a:lnTo>
                    <a:cubicBezTo>
                      <a:pt x="16489" y="1126188"/>
                      <a:pt x="0" y="1089360"/>
                      <a:pt x="0" y="1048680"/>
                    </a:cubicBezTo>
                    <a:lnTo>
                      <a:pt x="0" y="731405"/>
                    </a:lnTo>
                    <a:cubicBezTo>
                      <a:pt x="0" y="650047"/>
                      <a:pt x="65954" y="584093"/>
                      <a:pt x="147313" y="584093"/>
                    </a:cubicBezTo>
                    <a:close/>
                    <a:moveTo>
                      <a:pt x="1427060" y="494144"/>
                    </a:moveTo>
                    <a:lnTo>
                      <a:pt x="1697984" y="494144"/>
                    </a:lnTo>
                    <a:cubicBezTo>
                      <a:pt x="1819563" y="494144"/>
                      <a:pt x="1918122" y="592703"/>
                      <a:pt x="1918122" y="714282"/>
                    </a:cubicBezTo>
                    <a:lnTo>
                      <a:pt x="1918122" y="1188406"/>
                    </a:lnTo>
                    <a:cubicBezTo>
                      <a:pt x="1918122" y="1249196"/>
                      <a:pt x="1893482" y="1304230"/>
                      <a:pt x="1853645" y="1344067"/>
                    </a:cubicBezTo>
                    <a:lnTo>
                      <a:pt x="1834531" y="1356954"/>
                    </a:lnTo>
                    <a:lnTo>
                      <a:pt x="1834531" y="729674"/>
                    </a:lnTo>
                    <a:lnTo>
                      <a:pt x="1788812" y="729674"/>
                    </a:lnTo>
                    <a:lnTo>
                      <a:pt x="1788812" y="1560947"/>
                    </a:lnTo>
                    <a:lnTo>
                      <a:pt x="1788813" y="1560947"/>
                    </a:lnTo>
                    <a:lnTo>
                      <a:pt x="1788813" y="1834185"/>
                    </a:lnTo>
                    <a:cubicBezTo>
                      <a:pt x="1788813" y="1911553"/>
                      <a:pt x="1726093" y="1974273"/>
                      <a:pt x="1648725" y="1974273"/>
                    </a:cubicBezTo>
                    <a:lnTo>
                      <a:pt x="1476319" y="1974273"/>
                    </a:lnTo>
                    <a:cubicBezTo>
                      <a:pt x="1398951" y="1974273"/>
                      <a:pt x="1336231" y="1911553"/>
                      <a:pt x="1336231" y="1834185"/>
                    </a:cubicBezTo>
                    <a:lnTo>
                      <a:pt x="1336231" y="1387778"/>
                    </a:lnTo>
                    <a:lnTo>
                      <a:pt x="1336230" y="1387777"/>
                    </a:lnTo>
                    <a:lnTo>
                      <a:pt x="1336230" y="729674"/>
                    </a:lnTo>
                    <a:lnTo>
                      <a:pt x="1290511" y="729674"/>
                    </a:lnTo>
                    <a:lnTo>
                      <a:pt x="1290511" y="1356953"/>
                    </a:lnTo>
                    <a:lnTo>
                      <a:pt x="1271399" y="1344067"/>
                    </a:lnTo>
                    <a:cubicBezTo>
                      <a:pt x="1231562" y="1304230"/>
                      <a:pt x="1206922" y="1249196"/>
                      <a:pt x="1206922" y="1188406"/>
                    </a:cubicBezTo>
                    <a:lnTo>
                      <a:pt x="1206922" y="714282"/>
                    </a:lnTo>
                    <a:cubicBezTo>
                      <a:pt x="1206922" y="592703"/>
                      <a:pt x="1305481" y="494144"/>
                      <a:pt x="1427060" y="494144"/>
                    </a:cubicBezTo>
                    <a:close/>
                    <a:moveTo>
                      <a:pt x="2283621" y="253421"/>
                    </a:moveTo>
                    <a:cubicBezTo>
                      <a:pt x="2368107" y="253421"/>
                      <a:pt x="2436596" y="321911"/>
                      <a:pt x="2436596" y="406396"/>
                    </a:cubicBezTo>
                    <a:cubicBezTo>
                      <a:pt x="2436596" y="490882"/>
                      <a:pt x="2368107" y="559371"/>
                      <a:pt x="2283621" y="559371"/>
                    </a:cubicBezTo>
                    <a:cubicBezTo>
                      <a:pt x="2199135" y="559371"/>
                      <a:pt x="2130646" y="490882"/>
                      <a:pt x="2130646" y="406396"/>
                    </a:cubicBezTo>
                    <a:cubicBezTo>
                      <a:pt x="2130646" y="321911"/>
                      <a:pt x="2199135" y="253421"/>
                      <a:pt x="2283621" y="253421"/>
                    </a:cubicBezTo>
                    <a:close/>
                    <a:moveTo>
                      <a:pt x="841422" y="253421"/>
                    </a:moveTo>
                    <a:cubicBezTo>
                      <a:pt x="925908" y="253421"/>
                      <a:pt x="994397" y="321911"/>
                      <a:pt x="994397" y="406396"/>
                    </a:cubicBezTo>
                    <a:cubicBezTo>
                      <a:pt x="994397" y="490882"/>
                      <a:pt x="925908" y="559371"/>
                      <a:pt x="841422" y="559371"/>
                    </a:cubicBezTo>
                    <a:cubicBezTo>
                      <a:pt x="756937" y="559371"/>
                      <a:pt x="688447" y="490882"/>
                      <a:pt x="688447" y="406396"/>
                    </a:cubicBezTo>
                    <a:cubicBezTo>
                      <a:pt x="688447" y="321911"/>
                      <a:pt x="756937" y="253421"/>
                      <a:pt x="841422" y="253421"/>
                    </a:cubicBezTo>
                    <a:close/>
                    <a:moveTo>
                      <a:pt x="237961" y="253421"/>
                    </a:moveTo>
                    <a:cubicBezTo>
                      <a:pt x="322447" y="253421"/>
                      <a:pt x="390936" y="321911"/>
                      <a:pt x="390936" y="406396"/>
                    </a:cubicBezTo>
                    <a:cubicBezTo>
                      <a:pt x="390936" y="490882"/>
                      <a:pt x="322447" y="559371"/>
                      <a:pt x="237961" y="559371"/>
                    </a:cubicBezTo>
                    <a:cubicBezTo>
                      <a:pt x="153476" y="559371"/>
                      <a:pt x="84986" y="490882"/>
                      <a:pt x="84986" y="406396"/>
                    </a:cubicBezTo>
                    <a:cubicBezTo>
                      <a:pt x="84986" y="321911"/>
                      <a:pt x="153476" y="253421"/>
                      <a:pt x="237961" y="253421"/>
                    </a:cubicBezTo>
                    <a:close/>
                    <a:moveTo>
                      <a:pt x="1562522" y="0"/>
                    </a:moveTo>
                    <a:cubicBezTo>
                      <a:pt x="1688774" y="0"/>
                      <a:pt x="1791122" y="102348"/>
                      <a:pt x="1791122" y="228600"/>
                    </a:cubicBezTo>
                    <a:cubicBezTo>
                      <a:pt x="1791122" y="354852"/>
                      <a:pt x="1688774" y="457200"/>
                      <a:pt x="1562522" y="457200"/>
                    </a:cubicBezTo>
                    <a:cubicBezTo>
                      <a:pt x="1436270" y="457200"/>
                      <a:pt x="1333922" y="354852"/>
                      <a:pt x="1333922" y="228600"/>
                    </a:cubicBezTo>
                    <a:cubicBezTo>
                      <a:pt x="1333922" y="102348"/>
                      <a:pt x="1436270" y="0"/>
                      <a:pt x="15625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26"/>
              <p:cNvSpPr/>
              <p:nvPr/>
            </p:nvSpPr>
            <p:spPr>
              <a:xfrm>
                <a:off x="321644" y="2708920"/>
                <a:ext cx="2415214" cy="2193257"/>
              </a:xfrm>
              <a:custGeom>
                <a:avLst/>
                <a:gdLst>
                  <a:gd name="connsiteX0" fmla="*/ 0 w 2415214"/>
                  <a:gd name="connsiteY0" fmla="*/ 496210 h 2193257"/>
                  <a:gd name="connsiteX1" fmla="*/ 22902 w 2415214"/>
                  <a:gd name="connsiteY1" fmla="*/ 496210 h 2193257"/>
                  <a:gd name="connsiteX2" fmla="*/ 22902 w 2415214"/>
                  <a:gd name="connsiteY2" fmla="*/ 825859 h 2193257"/>
                  <a:gd name="connsiteX3" fmla="*/ 22902 w 2415214"/>
                  <a:gd name="connsiteY3" fmla="*/ 825860 h 2193257"/>
                  <a:gd name="connsiteX4" fmla="*/ 22902 w 2415214"/>
                  <a:gd name="connsiteY4" fmla="*/ 827577 h 2193257"/>
                  <a:gd name="connsiteX5" fmla="*/ 0 w 2415214"/>
                  <a:gd name="connsiteY5" fmla="*/ 807710 h 2193257"/>
                  <a:gd name="connsiteX6" fmla="*/ 1599656 w 2415214"/>
                  <a:gd name="connsiteY6" fmla="*/ 378231 h 2193257"/>
                  <a:gd name="connsiteX7" fmla="*/ 1489387 w 2415214"/>
                  <a:gd name="connsiteY7" fmla="*/ 488500 h 2193257"/>
                  <a:gd name="connsiteX8" fmla="*/ 1489387 w 2415214"/>
                  <a:gd name="connsiteY8" fmla="*/ 505918 h 2193257"/>
                  <a:gd name="connsiteX9" fmla="*/ 1489386 w 2415214"/>
                  <a:gd name="connsiteY9" fmla="*/ 607510 h 2193257"/>
                  <a:gd name="connsiteX10" fmla="*/ 1489387 w 2415214"/>
                  <a:gd name="connsiteY10" fmla="*/ 607511 h 2193257"/>
                  <a:gd name="connsiteX11" fmla="*/ 1489388 w 2415214"/>
                  <a:gd name="connsiteY11" fmla="*/ 725992 h 2193257"/>
                  <a:gd name="connsiteX12" fmla="*/ 1521684 w 2415214"/>
                  <a:gd name="connsiteY12" fmla="*/ 803965 h 2193257"/>
                  <a:gd name="connsiteX13" fmla="*/ 1531258 w 2415214"/>
                  <a:gd name="connsiteY13" fmla="*/ 810418 h 2193257"/>
                  <a:gd name="connsiteX14" fmla="*/ 1531259 w 2415214"/>
                  <a:gd name="connsiteY14" fmla="*/ 705683 h 2193257"/>
                  <a:gd name="connsiteX15" fmla="*/ 1531258 w 2415214"/>
                  <a:gd name="connsiteY15" fmla="*/ 496210 h 2193257"/>
                  <a:gd name="connsiteX16" fmla="*/ 1554160 w 2415214"/>
                  <a:gd name="connsiteY16" fmla="*/ 496210 h 2193257"/>
                  <a:gd name="connsiteX17" fmla="*/ 1554159 w 2415214"/>
                  <a:gd name="connsiteY17" fmla="*/ 578623 h 2193257"/>
                  <a:gd name="connsiteX18" fmla="*/ 1554159 w 2415214"/>
                  <a:gd name="connsiteY18" fmla="*/ 663698 h 2193257"/>
                  <a:gd name="connsiteX19" fmla="*/ 1554160 w 2415214"/>
                  <a:gd name="connsiteY19" fmla="*/ 663699 h 2193257"/>
                  <a:gd name="connsiteX20" fmla="*/ 1554159 w 2415214"/>
                  <a:gd name="connsiteY20" fmla="*/ 825858 h 2193257"/>
                  <a:gd name="connsiteX21" fmla="*/ 1554159 w 2415214"/>
                  <a:gd name="connsiteY21" fmla="*/ 825860 h 2193257"/>
                  <a:gd name="connsiteX22" fmla="*/ 1554159 w 2415214"/>
                  <a:gd name="connsiteY22" fmla="*/ 1049468 h 2193257"/>
                  <a:gd name="connsiteX23" fmla="*/ 1624332 w 2415214"/>
                  <a:gd name="connsiteY23" fmla="*/ 1119639 h 2193257"/>
                  <a:gd name="connsiteX24" fmla="*/ 1710689 w 2415214"/>
                  <a:gd name="connsiteY24" fmla="*/ 1119640 h 2193257"/>
                  <a:gd name="connsiteX25" fmla="*/ 1738003 w 2415214"/>
                  <a:gd name="connsiteY25" fmla="*/ 1114125 h 2193257"/>
                  <a:gd name="connsiteX26" fmla="*/ 1780861 w 2415214"/>
                  <a:gd name="connsiteY26" fmla="*/ 1049468 h 2193257"/>
                  <a:gd name="connsiteX27" fmla="*/ 1780860 w 2415214"/>
                  <a:gd name="connsiteY27" fmla="*/ 912601 h 2193257"/>
                  <a:gd name="connsiteX28" fmla="*/ 1780860 w 2415214"/>
                  <a:gd name="connsiteY28" fmla="*/ 496210 h 2193257"/>
                  <a:gd name="connsiteX29" fmla="*/ 1803761 w 2415214"/>
                  <a:gd name="connsiteY29" fmla="*/ 496210 h 2193257"/>
                  <a:gd name="connsiteX30" fmla="*/ 1803761 w 2415214"/>
                  <a:gd name="connsiteY30" fmla="*/ 810420 h 2193257"/>
                  <a:gd name="connsiteX31" fmla="*/ 1813336 w 2415214"/>
                  <a:gd name="connsiteY31" fmla="*/ 803965 h 2193257"/>
                  <a:gd name="connsiteX32" fmla="*/ 1845632 w 2415214"/>
                  <a:gd name="connsiteY32" fmla="*/ 725992 h 2193257"/>
                  <a:gd name="connsiteX33" fmla="*/ 1845633 w 2415214"/>
                  <a:gd name="connsiteY33" fmla="*/ 498895 h 2193257"/>
                  <a:gd name="connsiteX34" fmla="*/ 1845634 w 2415214"/>
                  <a:gd name="connsiteY34" fmla="*/ 498898 h 2193257"/>
                  <a:gd name="connsiteX35" fmla="*/ 1845635 w 2415214"/>
                  <a:gd name="connsiteY35" fmla="*/ 488500 h 2193257"/>
                  <a:gd name="connsiteX36" fmla="*/ 1735365 w 2415214"/>
                  <a:gd name="connsiteY36" fmla="*/ 378232 h 2193257"/>
                  <a:gd name="connsiteX37" fmla="*/ 1651443 w 2415214"/>
                  <a:gd name="connsiteY37" fmla="*/ 378231 h 2193257"/>
                  <a:gd name="connsiteX38" fmla="*/ 1651442 w 2415214"/>
                  <a:gd name="connsiteY38" fmla="*/ 378231 h 2193257"/>
                  <a:gd name="connsiteX39" fmla="*/ 1254716 w 2415214"/>
                  <a:gd name="connsiteY39" fmla="*/ 0 h 2193257"/>
                  <a:gd name="connsiteX40" fmla="*/ 1556316 w 2415214"/>
                  <a:gd name="connsiteY40" fmla="*/ 261630 h 2193257"/>
                  <a:gd name="connsiteX41" fmla="*/ 1562002 w 2415214"/>
                  <a:gd name="connsiteY41" fmla="*/ 289789 h 2193257"/>
                  <a:gd name="connsiteX42" fmla="*/ 1603489 w 2415214"/>
                  <a:gd name="connsiteY42" fmla="*/ 340169 h 2193257"/>
                  <a:gd name="connsiteX43" fmla="*/ 1612635 w 2415214"/>
                  <a:gd name="connsiteY43" fmla="*/ 344566 h 2193257"/>
                  <a:gd name="connsiteX44" fmla="*/ 1608563 w 2415214"/>
                  <a:gd name="connsiteY44" fmla="*/ 341034 h 2193257"/>
                  <a:gd name="connsiteX45" fmla="*/ 1616700 w 2415214"/>
                  <a:gd name="connsiteY45" fmla="*/ 346521 h 2193257"/>
                  <a:gd name="connsiteX46" fmla="*/ 1627270 w 2415214"/>
                  <a:gd name="connsiteY46" fmla="*/ 351602 h 2193257"/>
                  <a:gd name="connsiteX47" fmla="*/ 1667507 w 2415214"/>
                  <a:gd name="connsiteY47" fmla="*/ 359725 h 2193257"/>
                  <a:gd name="connsiteX48" fmla="*/ 1667510 w 2415214"/>
                  <a:gd name="connsiteY48" fmla="*/ 359726 h 2193257"/>
                  <a:gd name="connsiteX49" fmla="*/ 1669043 w 2415214"/>
                  <a:gd name="connsiteY49" fmla="*/ 359416 h 2193257"/>
                  <a:gd name="connsiteX50" fmla="*/ 1669044 w 2415214"/>
                  <a:gd name="connsiteY50" fmla="*/ 359417 h 2193257"/>
                  <a:gd name="connsiteX51" fmla="*/ 1712083 w 2415214"/>
                  <a:gd name="connsiteY51" fmla="*/ 350728 h 2193257"/>
                  <a:gd name="connsiteX52" fmla="*/ 1782020 w 2415214"/>
                  <a:gd name="connsiteY52" fmla="*/ 245218 h 2193257"/>
                  <a:gd name="connsiteX53" fmla="*/ 1773020 w 2415214"/>
                  <a:gd name="connsiteY53" fmla="*/ 200648 h 2193257"/>
                  <a:gd name="connsiteX54" fmla="*/ 1760666 w 2415214"/>
                  <a:gd name="connsiteY54" fmla="*/ 182323 h 2193257"/>
                  <a:gd name="connsiteX55" fmla="*/ 2415214 w 2415214"/>
                  <a:gd name="connsiteY55" fmla="*/ 750121 h 2193257"/>
                  <a:gd name="connsiteX56" fmla="*/ 2415214 w 2415214"/>
                  <a:gd name="connsiteY56" fmla="*/ 2193257 h 2193257"/>
                  <a:gd name="connsiteX57" fmla="*/ 1311215 w 2415214"/>
                  <a:gd name="connsiteY57" fmla="*/ 2193257 h 2193257"/>
                  <a:gd name="connsiteX58" fmla="*/ 67649 w 2415214"/>
                  <a:gd name="connsiteY58" fmla="*/ 1114506 h 2193257"/>
                  <a:gd name="connsiteX59" fmla="*/ 93075 w 2415214"/>
                  <a:gd name="connsiteY59" fmla="*/ 1119638 h 2193257"/>
                  <a:gd name="connsiteX60" fmla="*/ 179434 w 2415214"/>
                  <a:gd name="connsiteY60" fmla="*/ 1119639 h 2193257"/>
                  <a:gd name="connsiteX61" fmla="*/ 249605 w 2415214"/>
                  <a:gd name="connsiteY61" fmla="*/ 1049468 h 2193257"/>
                  <a:gd name="connsiteX62" fmla="*/ 249606 w 2415214"/>
                  <a:gd name="connsiteY62" fmla="*/ 912600 h 2193257"/>
                  <a:gd name="connsiteX63" fmla="*/ 249605 w 2415214"/>
                  <a:gd name="connsiteY63" fmla="*/ 496209 h 2193257"/>
                  <a:gd name="connsiteX64" fmla="*/ 272506 w 2415214"/>
                  <a:gd name="connsiteY64" fmla="*/ 496209 h 2193257"/>
                  <a:gd name="connsiteX65" fmla="*/ 272506 w 2415214"/>
                  <a:gd name="connsiteY65" fmla="*/ 810419 h 2193257"/>
                  <a:gd name="connsiteX66" fmla="*/ 282080 w 2415214"/>
                  <a:gd name="connsiteY66" fmla="*/ 803965 h 2193257"/>
                  <a:gd name="connsiteX67" fmla="*/ 314378 w 2415214"/>
                  <a:gd name="connsiteY67" fmla="*/ 725991 h 2193257"/>
                  <a:gd name="connsiteX68" fmla="*/ 314377 w 2415214"/>
                  <a:gd name="connsiteY68" fmla="*/ 488499 h 2193257"/>
                  <a:gd name="connsiteX69" fmla="*/ 305713 w 2415214"/>
                  <a:gd name="connsiteY69" fmla="*/ 445578 h 2193257"/>
                  <a:gd name="connsiteX70" fmla="*/ 298055 w 2415214"/>
                  <a:gd name="connsiteY70" fmla="*/ 434220 h 2193257"/>
                  <a:gd name="connsiteX71" fmla="*/ 286473 w 2415214"/>
                  <a:gd name="connsiteY71" fmla="*/ 417043 h 2193257"/>
                  <a:gd name="connsiteX72" fmla="*/ 286475 w 2415214"/>
                  <a:gd name="connsiteY72" fmla="*/ 417044 h 2193257"/>
                  <a:gd name="connsiteX73" fmla="*/ 282081 w 2415214"/>
                  <a:gd name="connsiteY73" fmla="*/ 410528 h 2193257"/>
                  <a:gd name="connsiteX74" fmla="*/ 204109 w 2415214"/>
                  <a:gd name="connsiteY74" fmla="*/ 378230 h 2193257"/>
                  <a:gd name="connsiteX75" fmla="*/ 115645 w 2415214"/>
                  <a:gd name="connsiteY75" fmla="*/ 378231 h 2193257"/>
                  <a:gd name="connsiteX76" fmla="*/ 56919 w 2415214"/>
                  <a:gd name="connsiteY76" fmla="*/ 327287 h 2193257"/>
                  <a:gd name="connsiteX77" fmla="*/ 91685 w 2415214"/>
                  <a:gd name="connsiteY77" fmla="*/ 350726 h 2193257"/>
                  <a:gd name="connsiteX78" fmla="*/ 136255 w 2415214"/>
                  <a:gd name="connsiteY78" fmla="*/ 359725 h 2193257"/>
                  <a:gd name="connsiteX79" fmla="*/ 250763 w 2415214"/>
                  <a:gd name="connsiteY79" fmla="*/ 245217 h 2193257"/>
                  <a:gd name="connsiteX80" fmla="*/ 241764 w 2415214"/>
                  <a:gd name="connsiteY80" fmla="*/ 200647 h 2193257"/>
                  <a:gd name="connsiteX81" fmla="*/ 235809 w 2415214"/>
                  <a:gd name="connsiteY81" fmla="*/ 191813 h 2193257"/>
                  <a:gd name="connsiteX82" fmla="*/ 467911 w 2415214"/>
                  <a:gd name="connsiteY82" fmla="*/ 393155 h 2193257"/>
                  <a:gd name="connsiteX83" fmla="*/ 442143 w 2415214"/>
                  <a:gd name="connsiteY83" fmla="*/ 410527 h 2193257"/>
                  <a:gd name="connsiteX84" fmla="*/ 409847 w 2415214"/>
                  <a:gd name="connsiteY84" fmla="*/ 488500 h 2193257"/>
                  <a:gd name="connsiteX85" fmla="*/ 409846 w 2415214"/>
                  <a:gd name="connsiteY85" fmla="*/ 633441 h 2193257"/>
                  <a:gd name="connsiteX86" fmla="*/ 409846 w 2415214"/>
                  <a:gd name="connsiteY86" fmla="*/ 633440 h 2193257"/>
                  <a:gd name="connsiteX87" fmla="*/ 409845 w 2415214"/>
                  <a:gd name="connsiteY87" fmla="*/ 725991 h 2193257"/>
                  <a:gd name="connsiteX88" fmla="*/ 442142 w 2415214"/>
                  <a:gd name="connsiteY88" fmla="*/ 803964 h 2193257"/>
                  <a:gd name="connsiteX89" fmla="*/ 446975 w 2415214"/>
                  <a:gd name="connsiteY89" fmla="*/ 807222 h 2193257"/>
                  <a:gd name="connsiteX90" fmla="*/ 446973 w 2415214"/>
                  <a:gd name="connsiteY90" fmla="*/ 807220 h 2193257"/>
                  <a:gd name="connsiteX91" fmla="*/ 451716 w 2415214"/>
                  <a:gd name="connsiteY91" fmla="*/ 810417 h 2193257"/>
                  <a:gd name="connsiteX92" fmla="*/ 451715 w 2415214"/>
                  <a:gd name="connsiteY92" fmla="*/ 560385 h 2193257"/>
                  <a:gd name="connsiteX93" fmla="*/ 451717 w 2415214"/>
                  <a:gd name="connsiteY93" fmla="*/ 560385 h 2193257"/>
                  <a:gd name="connsiteX94" fmla="*/ 451716 w 2415214"/>
                  <a:gd name="connsiteY94" fmla="*/ 496208 h 2193257"/>
                  <a:gd name="connsiteX95" fmla="*/ 474618 w 2415214"/>
                  <a:gd name="connsiteY95" fmla="*/ 496209 h 2193257"/>
                  <a:gd name="connsiteX96" fmla="*/ 474618 w 2415214"/>
                  <a:gd name="connsiteY96" fmla="*/ 825858 h 2193257"/>
                  <a:gd name="connsiteX97" fmla="*/ 474618 w 2415214"/>
                  <a:gd name="connsiteY97" fmla="*/ 825859 h 2193257"/>
                  <a:gd name="connsiteX98" fmla="*/ 474618 w 2415214"/>
                  <a:gd name="connsiteY98" fmla="*/ 831201 h 2193257"/>
                  <a:gd name="connsiteX99" fmla="*/ 474617 w 2415214"/>
                  <a:gd name="connsiteY99" fmla="*/ 1049468 h 2193257"/>
                  <a:gd name="connsiteX100" fmla="*/ 495170 w 2415214"/>
                  <a:gd name="connsiteY100" fmla="*/ 1099086 h 2193257"/>
                  <a:gd name="connsiteX101" fmla="*/ 516957 w 2415214"/>
                  <a:gd name="connsiteY101" fmla="*/ 1113776 h 2193257"/>
                  <a:gd name="connsiteX102" fmla="*/ 517474 w 2415214"/>
                  <a:gd name="connsiteY102" fmla="*/ 1114124 h 2193257"/>
                  <a:gd name="connsiteX103" fmla="*/ 544789 w 2415214"/>
                  <a:gd name="connsiteY103" fmla="*/ 1119638 h 2193257"/>
                  <a:gd name="connsiteX104" fmla="*/ 631149 w 2415214"/>
                  <a:gd name="connsiteY104" fmla="*/ 1119639 h 2193257"/>
                  <a:gd name="connsiteX105" fmla="*/ 701320 w 2415214"/>
                  <a:gd name="connsiteY105" fmla="*/ 1049467 h 2193257"/>
                  <a:gd name="connsiteX106" fmla="*/ 701319 w 2415214"/>
                  <a:gd name="connsiteY106" fmla="*/ 912600 h 2193257"/>
                  <a:gd name="connsiteX107" fmla="*/ 701318 w 2415214"/>
                  <a:gd name="connsiteY107" fmla="*/ 912600 h 2193257"/>
                  <a:gd name="connsiteX108" fmla="*/ 701319 w 2415214"/>
                  <a:gd name="connsiteY108" fmla="*/ 912599 h 2193257"/>
                  <a:gd name="connsiteX109" fmla="*/ 701319 w 2415214"/>
                  <a:gd name="connsiteY109" fmla="*/ 776907 h 2193257"/>
                  <a:gd name="connsiteX110" fmla="*/ 701319 w 2415214"/>
                  <a:gd name="connsiteY110" fmla="*/ 496208 h 2193257"/>
                  <a:gd name="connsiteX111" fmla="*/ 724221 w 2415214"/>
                  <a:gd name="connsiteY111" fmla="*/ 496208 h 2193257"/>
                  <a:gd name="connsiteX112" fmla="*/ 724220 w 2415214"/>
                  <a:gd name="connsiteY112" fmla="*/ 796774 h 2193257"/>
                  <a:gd name="connsiteX113" fmla="*/ 724221 w 2415214"/>
                  <a:gd name="connsiteY113" fmla="*/ 810418 h 2193257"/>
                  <a:gd name="connsiteX114" fmla="*/ 733795 w 2415214"/>
                  <a:gd name="connsiteY114" fmla="*/ 803962 h 2193257"/>
                  <a:gd name="connsiteX115" fmla="*/ 766091 w 2415214"/>
                  <a:gd name="connsiteY115" fmla="*/ 725990 h 2193257"/>
                  <a:gd name="connsiteX116" fmla="*/ 766092 w 2415214"/>
                  <a:gd name="connsiteY116" fmla="*/ 488498 h 2193257"/>
                  <a:gd name="connsiteX117" fmla="*/ 757427 w 2415214"/>
                  <a:gd name="connsiteY117" fmla="*/ 445578 h 2193257"/>
                  <a:gd name="connsiteX118" fmla="*/ 655824 w 2415214"/>
                  <a:gd name="connsiteY118" fmla="*/ 378231 h 2193257"/>
                  <a:gd name="connsiteX119" fmla="*/ 573904 w 2415214"/>
                  <a:gd name="connsiteY119" fmla="*/ 378230 h 2193257"/>
                  <a:gd name="connsiteX120" fmla="*/ 538004 w 2415214"/>
                  <a:gd name="connsiteY120" fmla="*/ 347089 h 2193257"/>
                  <a:gd name="connsiteX121" fmla="*/ 543398 w 2415214"/>
                  <a:gd name="connsiteY121" fmla="*/ 350726 h 2193257"/>
                  <a:gd name="connsiteX122" fmla="*/ 587969 w 2415214"/>
                  <a:gd name="connsiteY122" fmla="*/ 359725 h 2193257"/>
                  <a:gd name="connsiteX123" fmla="*/ 702477 w 2415214"/>
                  <a:gd name="connsiteY123" fmla="*/ 245217 h 2193257"/>
                  <a:gd name="connsiteX124" fmla="*/ 693478 w 2415214"/>
                  <a:gd name="connsiteY124" fmla="*/ 200647 h 2193257"/>
                  <a:gd name="connsiteX125" fmla="*/ 678305 w 2415214"/>
                  <a:gd name="connsiteY125" fmla="*/ 178140 h 2193257"/>
                  <a:gd name="connsiteX126" fmla="*/ 901396 w 2415214"/>
                  <a:gd name="connsiteY126" fmla="*/ 371665 h 2193257"/>
                  <a:gd name="connsiteX127" fmla="*/ 874510 w 2415214"/>
                  <a:gd name="connsiteY127" fmla="*/ 411542 h 2193257"/>
                  <a:gd name="connsiteX128" fmla="*/ 861560 w 2415214"/>
                  <a:gd name="connsiteY128" fmla="*/ 475683 h 2193257"/>
                  <a:gd name="connsiteX129" fmla="*/ 861561 w 2415214"/>
                  <a:gd name="connsiteY129" fmla="*/ 627763 h 2193257"/>
                  <a:gd name="connsiteX130" fmla="*/ 861560 w 2415214"/>
                  <a:gd name="connsiteY130" fmla="*/ 627763 h 2193257"/>
                  <a:gd name="connsiteX131" fmla="*/ 861560 w 2415214"/>
                  <a:gd name="connsiteY131" fmla="*/ 830581 h 2193257"/>
                  <a:gd name="connsiteX132" fmla="*/ 909823 w 2415214"/>
                  <a:gd name="connsiteY132" fmla="*/ 947099 h 2193257"/>
                  <a:gd name="connsiteX133" fmla="*/ 924129 w 2415214"/>
                  <a:gd name="connsiteY133" fmla="*/ 956743 h 2193257"/>
                  <a:gd name="connsiteX134" fmla="*/ 924128 w 2415214"/>
                  <a:gd name="connsiteY134" fmla="*/ 578831 h 2193257"/>
                  <a:gd name="connsiteX135" fmla="*/ 924129 w 2415214"/>
                  <a:gd name="connsiteY135" fmla="*/ 578832 h 2193257"/>
                  <a:gd name="connsiteX136" fmla="*/ 924130 w 2415214"/>
                  <a:gd name="connsiteY136" fmla="*/ 487205 h 2193257"/>
                  <a:gd name="connsiteX137" fmla="*/ 958352 w 2415214"/>
                  <a:gd name="connsiteY137" fmla="*/ 487205 h 2193257"/>
                  <a:gd name="connsiteX138" fmla="*/ 958352 w 2415214"/>
                  <a:gd name="connsiteY138" fmla="*/ 979820 h 2193257"/>
                  <a:gd name="connsiteX139" fmla="*/ 958352 w 2415214"/>
                  <a:gd name="connsiteY139" fmla="*/ 979821 h 2193257"/>
                  <a:gd name="connsiteX140" fmla="*/ 958352 w 2415214"/>
                  <a:gd name="connsiteY140" fmla="*/ 980828 h 2193257"/>
                  <a:gd name="connsiteX141" fmla="*/ 958352 w 2415214"/>
                  <a:gd name="connsiteY141" fmla="*/ 980829 h 2193257"/>
                  <a:gd name="connsiteX142" fmla="*/ 958352 w 2415214"/>
                  <a:gd name="connsiteY142" fmla="*/ 999875 h 2193257"/>
                  <a:gd name="connsiteX143" fmla="*/ 958351 w 2415214"/>
                  <a:gd name="connsiteY143" fmla="*/ 1313971 h 2193257"/>
                  <a:gd name="connsiteX144" fmla="*/ 1063214 w 2415214"/>
                  <a:gd name="connsiteY144" fmla="*/ 1418832 h 2193257"/>
                  <a:gd name="connsiteX145" fmla="*/ 1192266 w 2415214"/>
                  <a:gd name="connsiteY145" fmla="*/ 1418832 h 2193257"/>
                  <a:gd name="connsiteX146" fmla="*/ 1297126 w 2415214"/>
                  <a:gd name="connsiteY146" fmla="*/ 1313971 h 2193257"/>
                  <a:gd name="connsiteX147" fmla="*/ 1297127 w 2415214"/>
                  <a:gd name="connsiteY147" fmla="*/ 1293751 h 2193257"/>
                  <a:gd name="connsiteX148" fmla="*/ 1297127 w 2415214"/>
                  <a:gd name="connsiteY148" fmla="*/ 1109443 h 2193257"/>
                  <a:gd name="connsiteX149" fmla="*/ 1297126 w 2415214"/>
                  <a:gd name="connsiteY149" fmla="*/ 902394 h 2193257"/>
                  <a:gd name="connsiteX150" fmla="*/ 1297127 w 2415214"/>
                  <a:gd name="connsiteY150" fmla="*/ 902395 h 2193257"/>
                  <a:gd name="connsiteX151" fmla="*/ 1297128 w 2415214"/>
                  <a:gd name="connsiteY151" fmla="*/ 857056 h 2193257"/>
                  <a:gd name="connsiteX152" fmla="*/ 1297127 w 2415214"/>
                  <a:gd name="connsiteY152" fmla="*/ 727551 h 2193257"/>
                  <a:gd name="connsiteX153" fmla="*/ 1297127 w 2415214"/>
                  <a:gd name="connsiteY153" fmla="*/ 487204 h 2193257"/>
                  <a:gd name="connsiteX154" fmla="*/ 1297127 w 2415214"/>
                  <a:gd name="connsiteY154" fmla="*/ 487203 h 2193257"/>
                  <a:gd name="connsiteX155" fmla="*/ 1331349 w 2415214"/>
                  <a:gd name="connsiteY155" fmla="*/ 487204 h 2193257"/>
                  <a:gd name="connsiteX156" fmla="*/ 1331349 w 2415214"/>
                  <a:gd name="connsiteY156" fmla="*/ 487205 h 2193257"/>
                  <a:gd name="connsiteX157" fmla="*/ 1331349 w 2415214"/>
                  <a:gd name="connsiteY157" fmla="*/ 587653 h 2193257"/>
                  <a:gd name="connsiteX158" fmla="*/ 1331349 w 2415214"/>
                  <a:gd name="connsiteY158" fmla="*/ 688100 h 2193257"/>
                  <a:gd name="connsiteX159" fmla="*/ 1331350 w 2415214"/>
                  <a:gd name="connsiteY159" fmla="*/ 886743 h 2193257"/>
                  <a:gd name="connsiteX160" fmla="*/ 1331349 w 2415214"/>
                  <a:gd name="connsiteY160" fmla="*/ 886742 h 2193257"/>
                  <a:gd name="connsiteX161" fmla="*/ 1331349 w 2415214"/>
                  <a:gd name="connsiteY161" fmla="*/ 956745 h 2193257"/>
                  <a:gd name="connsiteX162" fmla="*/ 1345656 w 2415214"/>
                  <a:gd name="connsiteY162" fmla="*/ 947099 h 2193257"/>
                  <a:gd name="connsiteX163" fmla="*/ 1346766 w 2415214"/>
                  <a:gd name="connsiteY163" fmla="*/ 945454 h 2193257"/>
                  <a:gd name="connsiteX164" fmla="*/ 1346767 w 2415214"/>
                  <a:gd name="connsiteY164" fmla="*/ 945455 h 2193257"/>
                  <a:gd name="connsiteX165" fmla="*/ 1380970 w 2415214"/>
                  <a:gd name="connsiteY165" fmla="*/ 894723 h 2193257"/>
                  <a:gd name="connsiteX166" fmla="*/ 1381692 w 2415214"/>
                  <a:gd name="connsiteY166" fmla="*/ 891152 h 2193257"/>
                  <a:gd name="connsiteX167" fmla="*/ 1393920 w 2415214"/>
                  <a:gd name="connsiteY167" fmla="*/ 830583 h 2193257"/>
                  <a:gd name="connsiteX168" fmla="*/ 1393919 w 2415214"/>
                  <a:gd name="connsiteY168" fmla="*/ 615970 h 2193257"/>
                  <a:gd name="connsiteX169" fmla="*/ 1393920 w 2415214"/>
                  <a:gd name="connsiteY169" fmla="*/ 615970 h 2193257"/>
                  <a:gd name="connsiteX170" fmla="*/ 1393921 w 2415214"/>
                  <a:gd name="connsiteY170" fmla="*/ 560571 h 2193257"/>
                  <a:gd name="connsiteX171" fmla="*/ 1393920 w 2415214"/>
                  <a:gd name="connsiteY171" fmla="*/ 552778 h 2193257"/>
                  <a:gd name="connsiteX172" fmla="*/ 1393920 w 2415214"/>
                  <a:gd name="connsiteY172" fmla="*/ 524696 h 2193257"/>
                  <a:gd name="connsiteX173" fmla="*/ 1393921 w 2415214"/>
                  <a:gd name="connsiteY173" fmla="*/ 475683 h 2193257"/>
                  <a:gd name="connsiteX174" fmla="*/ 1229138 w 2415214"/>
                  <a:gd name="connsiteY174" fmla="*/ 310900 h 2193257"/>
                  <a:gd name="connsiteX175" fmla="*/ 1106105 w 2415214"/>
                  <a:gd name="connsiteY175" fmla="*/ 310900 h 2193257"/>
                  <a:gd name="connsiteX176" fmla="*/ 1050319 w 2415214"/>
                  <a:gd name="connsiteY176" fmla="*/ 262508 h 2193257"/>
                  <a:gd name="connsiteX177" fmla="*/ 1061134 w 2415214"/>
                  <a:gd name="connsiteY177" fmla="*/ 269799 h 2193257"/>
                  <a:gd name="connsiteX178" fmla="*/ 1127740 w 2415214"/>
                  <a:gd name="connsiteY178" fmla="*/ 283247 h 2193257"/>
                  <a:gd name="connsiteX179" fmla="*/ 1298856 w 2415214"/>
                  <a:gd name="connsiteY179" fmla="*/ 112130 h 2193257"/>
                  <a:gd name="connsiteX180" fmla="*/ 1285409 w 2415214"/>
                  <a:gd name="connsiteY180" fmla="*/ 45524 h 219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2415214" h="2193257">
                    <a:moveTo>
                      <a:pt x="0" y="496210"/>
                    </a:moveTo>
                    <a:lnTo>
                      <a:pt x="22902" y="496210"/>
                    </a:lnTo>
                    <a:lnTo>
                      <a:pt x="22902" y="825859"/>
                    </a:lnTo>
                    <a:lnTo>
                      <a:pt x="22902" y="825860"/>
                    </a:lnTo>
                    <a:lnTo>
                      <a:pt x="22902" y="827577"/>
                    </a:lnTo>
                    <a:lnTo>
                      <a:pt x="0" y="807710"/>
                    </a:lnTo>
                    <a:close/>
                    <a:moveTo>
                      <a:pt x="1599656" y="378231"/>
                    </a:moveTo>
                    <a:cubicBezTo>
                      <a:pt x="1538756" y="378231"/>
                      <a:pt x="1489387" y="427600"/>
                      <a:pt x="1489387" y="488500"/>
                    </a:cubicBezTo>
                    <a:lnTo>
                      <a:pt x="1489387" y="505918"/>
                    </a:lnTo>
                    <a:lnTo>
                      <a:pt x="1489386" y="607510"/>
                    </a:lnTo>
                    <a:lnTo>
                      <a:pt x="1489387" y="607511"/>
                    </a:lnTo>
                    <a:lnTo>
                      <a:pt x="1489388" y="725992"/>
                    </a:lnTo>
                    <a:cubicBezTo>
                      <a:pt x="1489387" y="756442"/>
                      <a:pt x="1501730" y="784009"/>
                      <a:pt x="1521684" y="803965"/>
                    </a:cubicBezTo>
                    <a:lnTo>
                      <a:pt x="1531258" y="810418"/>
                    </a:lnTo>
                    <a:lnTo>
                      <a:pt x="1531259" y="705683"/>
                    </a:lnTo>
                    <a:lnTo>
                      <a:pt x="1531258" y="496210"/>
                    </a:lnTo>
                    <a:lnTo>
                      <a:pt x="1554160" y="496210"/>
                    </a:lnTo>
                    <a:lnTo>
                      <a:pt x="1554159" y="578623"/>
                    </a:lnTo>
                    <a:lnTo>
                      <a:pt x="1554159" y="663698"/>
                    </a:lnTo>
                    <a:lnTo>
                      <a:pt x="1554160" y="663699"/>
                    </a:lnTo>
                    <a:lnTo>
                      <a:pt x="1554159" y="825858"/>
                    </a:lnTo>
                    <a:lnTo>
                      <a:pt x="1554159" y="825860"/>
                    </a:lnTo>
                    <a:lnTo>
                      <a:pt x="1554159" y="1049468"/>
                    </a:lnTo>
                    <a:cubicBezTo>
                      <a:pt x="1554160" y="1088222"/>
                      <a:pt x="1585576" y="1119640"/>
                      <a:pt x="1624332" y="1119639"/>
                    </a:cubicBezTo>
                    <a:lnTo>
                      <a:pt x="1710689" y="1119640"/>
                    </a:lnTo>
                    <a:lnTo>
                      <a:pt x="1738003" y="1114125"/>
                    </a:lnTo>
                    <a:cubicBezTo>
                      <a:pt x="1763189" y="1103473"/>
                      <a:pt x="1780860" y="1078535"/>
                      <a:pt x="1780861" y="1049468"/>
                    </a:cubicBezTo>
                    <a:lnTo>
                      <a:pt x="1780860" y="912601"/>
                    </a:lnTo>
                    <a:lnTo>
                      <a:pt x="1780860" y="496210"/>
                    </a:lnTo>
                    <a:lnTo>
                      <a:pt x="1803761" y="496210"/>
                    </a:lnTo>
                    <a:lnTo>
                      <a:pt x="1803761" y="810420"/>
                    </a:lnTo>
                    <a:lnTo>
                      <a:pt x="1813336" y="803965"/>
                    </a:lnTo>
                    <a:cubicBezTo>
                      <a:pt x="1833290" y="784009"/>
                      <a:pt x="1845633" y="756443"/>
                      <a:pt x="1845632" y="725992"/>
                    </a:cubicBezTo>
                    <a:lnTo>
                      <a:pt x="1845633" y="498895"/>
                    </a:lnTo>
                    <a:lnTo>
                      <a:pt x="1845634" y="498898"/>
                    </a:lnTo>
                    <a:lnTo>
                      <a:pt x="1845635" y="488500"/>
                    </a:lnTo>
                    <a:cubicBezTo>
                      <a:pt x="1845634" y="427600"/>
                      <a:pt x="1796265" y="378231"/>
                      <a:pt x="1735365" y="378232"/>
                    </a:cubicBezTo>
                    <a:lnTo>
                      <a:pt x="1651443" y="378231"/>
                    </a:lnTo>
                    <a:lnTo>
                      <a:pt x="1651442" y="378231"/>
                    </a:lnTo>
                    <a:close/>
                    <a:moveTo>
                      <a:pt x="1254716" y="0"/>
                    </a:moveTo>
                    <a:lnTo>
                      <a:pt x="1556316" y="261630"/>
                    </a:lnTo>
                    <a:lnTo>
                      <a:pt x="1562002" y="289789"/>
                    </a:lnTo>
                    <a:cubicBezTo>
                      <a:pt x="1570693" y="310338"/>
                      <a:pt x="1585213" y="327823"/>
                      <a:pt x="1603489" y="340169"/>
                    </a:cubicBezTo>
                    <a:lnTo>
                      <a:pt x="1612635" y="344566"/>
                    </a:lnTo>
                    <a:lnTo>
                      <a:pt x="1608563" y="341034"/>
                    </a:lnTo>
                    <a:lnTo>
                      <a:pt x="1616700" y="346521"/>
                    </a:lnTo>
                    <a:lnTo>
                      <a:pt x="1627270" y="351602"/>
                    </a:lnTo>
                    <a:lnTo>
                      <a:pt x="1667507" y="359725"/>
                    </a:lnTo>
                    <a:lnTo>
                      <a:pt x="1667510" y="359726"/>
                    </a:lnTo>
                    <a:lnTo>
                      <a:pt x="1669043" y="359416"/>
                    </a:lnTo>
                    <a:lnTo>
                      <a:pt x="1669044" y="359417"/>
                    </a:lnTo>
                    <a:lnTo>
                      <a:pt x="1712083" y="350728"/>
                    </a:lnTo>
                    <a:cubicBezTo>
                      <a:pt x="1753181" y="333345"/>
                      <a:pt x="1782019" y="292649"/>
                      <a:pt x="1782020" y="245218"/>
                    </a:cubicBezTo>
                    <a:cubicBezTo>
                      <a:pt x="1782020" y="229408"/>
                      <a:pt x="1778815" y="214347"/>
                      <a:pt x="1773020" y="200648"/>
                    </a:cubicBezTo>
                    <a:lnTo>
                      <a:pt x="1760666" y="182323"/>
                    </a:lnTo>
                    <a:lnTo>
                      <a:pt x="2415214" y="750121"/>
                    </a:lnTo>
                    <a:lnTo>
                      <a:pt x="2415214" y="2193257"/>
                    </a:lnTo>
                    <a:lnTo>
                      <a:pt x="1311215" y="2193257"/>
                    </a:lnTo>
                    <a:lnTo>
                      <a:pt x="67649" y="1114506"/>
                    </a:lnTo>
                    <a:lnTo>
                      <a:pt x="93075" y="1119638"/>
                    </a:lnTo>
                    <a:lnTo>
                      <a:pt x="179434" y="1119639"/>
                    </a:lnTo>
                    <a:cubicBezTo>
                      <a:pt x="218188" y="1119639"/>
                      <a:pt x="249606" y="1088222"/>
                      <a:pt x="249605" y="1049468"/>
                    </a:cubicBezTo>
                    <a:lnTo>
                      <a:pt x="249606" y="912600"/>
                    </a:lnTo>
                    <a:lnTo>
                      <a:pt x="249605" y="496209"/>
                    </a:lnTo>
                    <a:lnTo>
                      <a:pt x="272506" y="496209"/>
                    </a:lnTo>
                    <a:lnTo>
                      <a:pt x="272506" y="810419"/>
                    </a:lnTo>
                    <a:lnTo>
                      <a:pt x="282080" y="803965"/>
                    </a:lnTo>
                    <a:cubicBezTo>
                      <a:pt x="302036" y="784010"/>
                      <a:pt x="314378" y="756442"/>
                      <a:pt x="314378" y="725991"/>
                    </a:cubicBezTo>
                    <a:lnTo>
                      <a:pt x="314377" y="488499"/>
                    </a:lnTo>
                    <a:lnTo>
                      <a:pt x="305713" y="445578"/>
                    </a:lnTo>
                    <a:lnTo>
                      <a:pt x="298055" y="434220"/>
                    </a:lnTo>
                    <a:lnTo>
                      <a:pt x="286473" y="417043"/>
                    </a:lnTo>
                    <a:lnTo>
                      <a:pt x="286475" y="417044"/>
                    </a:lnTo>
                    <a:lnTo>
                      <a:pt x="282081" y="410528"/>
                    </a:lnTo>
                    <a:cubicBezTo>
                      <a:pt x="262127" y="390573"/>
                      <a:pt x="234559" y="378230"/>
                      <a:pt x="204109" y="378230"/>
                    </a:cubicBezTo>
                    <a:lnTo>
                      <a:pt x="115645" y="378231"/>
                    </a:lnTo>
                    <a:lnTo>
                      <a:pt x="56919" y="327287"/>
                    </a:lnTo>
                    <a:lnTo>
                      <a:pt x="91685" y="350726"/>
                    </a:lnTo>
                    <a:cubicBezTo>
                      <a:pt x="105383" y="356521"/>
                      <a:pt x="120446" y="359726"/>
                      <a:pt x="136255" y="359725"/>
                    </a:cubicBezTo>
                    <a:cubicBezTo>
                      <a:pt x="199496" y="359726"/>
                      <a:pt x="250763" y="308458"/>
                      <a:pt x="250763" y="245217"/>
                    </a:cubicBezTo>
                    <a:cubicBezTo>
                      <a:pt x="250763" y="229408"/>
                      <a:pt x="247559" y="214346"/>
                      <a:pt x="241764" y="200647"/>
                    </a:cubicBezTo>
                    <a:lnTo>
                      <a:pt x="235809" y="191813"/>
                    </a:lnTo>
                    <a:lnTo>
                      <a:pt x="467911" y="393155"/>
                    </a:lnTo>
                    <a:lnTo>
                      <a:pt x="442143" y="410527"/>
                    </a:lnTo>
                    <a:cubicBezTo>
                      <a:pt x="422189" y="430483"/>
                      <a:pt x="409846" y="458049"/>
                      <a:pt x="409847" y="488500"/>
                    </a:cubicBezTo>
                    <a:lnTo>
                      <a:pt x="409846" y="633441"/>
                    </a:lnTo>
                    <a:lnTo>
                      <a:pt x="409846" y="633440"/>
                    </a:lnTo>
                    <a:lnTo>
                      <a:pt x="409845" y="725991"/>
                    </a:lnTo>
                    <a:cubicBezTo>
                      <a:pt x="409846" y="756442"/>
                      <a:pt x="422189" y="784009"/>
                      <a:pt x="442142" y="803964"/>
                    </a:cubicBezTo>
                    <a:lnTo>
                      <a:pt x="446975" y="807222"/>
                    </a:lnTo>
                    <a:lnTo>
                      <a:pt x="446973" y="807220"/>
                    </a:lnTo>
                    <a:lnTo>
                      <a:pt x="451716" y="810417"/>
                    </a:lnTo>
                    <a:lnTo>
                      <a:pt x="451715" y="560385"/>
                    </a:lnTo>
                    <a:lnTo>
                      <a:pt x="451717" y="560385"/>
                    </a:lnTo>
                    <a:lnTo>
                      <a:pt x="451716" y="496208"/>
                    </a:lnTo>
                    <a:lnTo>
                      <a:pt x="474618" y="496209"/>
                    </a:lnTo>
                    <a:lnTo>
                      <a:pt x="474618" y="825858"/>
                    </a:lnTo>
                    <a:lnTo>
                      <a:pt x="474618" y="825859"/>
                    </a:lnTo>
                    <a:lnTo>
                      <a:pt x="474618" y="831201"/>
                    </a:lnTo>
                    <a:lnTo>
                      <a:pt x="474617" y="1049468"/>
                    </a:lnTo>
                    <a:cubicBezTo>
                      <a:pt x="474617" y="1068845"/>
                      <a:pt x="482472" y="1086388"/>
                      <a:pt x="495170" y="1099086"/>
                    </a:cubicBezTo>
                    <a:lnTo>
                      <a:pt x="516957" y="1113776"/>
                    </a:lnTo>
                    <a:lnTo>
                      <a:pt x="517474" y="1114124"/>
                    </a:lnTo>
                    <a:cubicBezTo>
                      <a:pt x="525870" y="1117675"/>
                      <a:pt x="535100" y="1119638"/>
                      <a:pt x="544789" y="1119638"/>
                    </a:cubicBezTo>
                    <a:lnTo>
                      <a:pt x="631149" y="1119639"/>
                    </a:lnTo>
                    <a:cubicBezTo>
                      <a:pt x="669903" y="1119638"/>
                      <a:pt x="701319" y="1088221"/>
                      <a:pt x="701320" y="1049467"/>
                    </a:cubicBezTo>
                    <a:lnTo>
                      <a:pt x="701319" y="912600"/>
                    </a:lnTo>
                    <a:lnTo>
                      <a:pt x="701318" y="912600"/>
                    </a:lnTo>
                    <a:lnTo>
                      <a:pt x="701319" y="912599"/>
                    </a:lnTo>
                    <a:lnTo>
                      <a:pt x="701319" y="776907"/>
                    </a:lnTo>
                    <a:lnTo>
                      <a:pt x="701319" y="496208"/>
                    </a:lnTo>
                    <a:lnTo>
                      <a:pt x="724221" y="496208"/>
                    </a:lnTo>
                    <a:lnTo>
                      <a:pt x="724220" y="796774"/>
                    </a:lnTo>
                    <a:lnTo>
                      <a:pt x="724221" y="810418"/>
                    </a:lnTo>
                    <a:lnTo>
                      <a:pt x="733795" y="803962"/>
                    </a:lnTo>
                    <a:cubicBezTo>
                      <a:pt x="753749" y="784008"/>
                      <a:pt x="766092" y="756441"/>
                      <a:pt x="766091" y="725990"/>
                    </a:cubicBezTo>
                    <a:lnTo>
                      <a:pt x="766092" y="488498"/>
                    </a:lnTo>
                    <a:lnTo>
                      <a:pt x="757427" y="445578"/>
                    </a:lnTo>
                    <a:cubicBezTo>
                      <a:pt x="740687" y="406001"/>
                      <a:pt x="701499" y="378230"/>
                      <a:pt x="655824" y="378231"/>
                    </a:cubicBezTo>
                    <a:lnTo>
                      <a:pt x="573904" y="378230"/>
                    </a:lnTo>
                    <a:lnTo>
                      <a:pt x="538004" y="347089"/>
                    </a:lnTo>
                    <a:lnTo>
                      <a:pt x="543398" y="350726"/>
                    </a:lnTo>
                    <a:cubicBezTo>
                      <a:pt x="557098" y="356522"/>
                      <a:pt x="572159" y="359726"/>
                      <a:pt x="587969" y="359725"/>
                    </a:cubicBezTo>
                    <a:cubicBezTo>
                      <a:pt x="651211" y="359725"/>
                      <a:pt x="702478" y="308459"/>
                      <a:pt x="702477" y="245217"/>
                    </a:cubicBezTo>
                    <a:cubicBezTo>
                      <a:pt x="702477" y="229408"/>
                      <a:pt x="699273" y="214345"/>
                      <a:pt x="693478" y="200647"/>
                    </a:cubicBezTo>
                    <a:lnTo>
                      <a:pt x="678305" y="178140"/>
                    </a:lnTo>
                    <a:lnTo>
                      <a:pt x="901396" y="371665"/>
                    </a:lnTo>
                    <a:lnTo>
                      <a:pt x="874510" y="411542"/>
                    </a:lnTo>
                    <a:cubicBezTo>
                      <a:pt x="866171" y="431257"/>
                      <a:pt x="861560" y="452930"/>
                      <a:pt x="861560" y="475683"/>
                    </a:cubicBezTo>
                    <a:lnTo>
                      <a:pt x="861561" y="627763"/>
                    </a:lnTo>
                    <a:lnTo>
                      <a:pt x="861560" y="627763"/>
                    </a:lnTo>
                    <a:lnTo>
                      <a:pt x="861560" y="830581"/>
                    </a:lnTo>
                    <a:cubicBezTo>
                      <a:pt x="861559" y="876084"/>
                      <a:pt x="880003" y="917279"/>
                      <a:pt x="909823" y="947099"/>
                    </a:cubicBezTo>
                    <a:lnTo>
                      <a:pt x="924129" y="956743"/>
                    </a:lnTo>
                    <a:lnTo>
                      <a:pt x="924128" y="578831"/>
                    </a:lnTo>
                    <a:lnTo>
                      <a:pt x="924129" y="578832"/>
                    </a:lnTo>
                    <a:lnTo>
                      <a:pt x="924130" y="487205"/>
                    </a:lnTo>
                    <a:lnTo>
                      <a:pt x="958352" y="487205"/>
                    </a:lnTo>
                    <a:lnTo>
                      <a:pt x="958352" y="979820"/>
                    </a:lnTo>
                    <a:lnTo>
                      <a:pt x="958352" y="979821"/>
                    </a:lnTo>
                    <a:lnTo>
                      <a:pt x="958352" y="980828"/>
                    </a:lnTo>
                    <a:lnTo>
                      <a:pt x="958352" y="980829"/>
                    </a:lnTo>
                    <a:lnTo>
                      <a:pt x="958352" y="999875"/>
                    </a:lnTo>
                    <a:lnTo>
                      <a:pt x="958351" y="1313971"/>
                    </a:lnTo>
                    <a:cubicBezTo>
                      <a:pt x="958351" y="1371884"/>
                      <a:pt x="1005301" y="1418832"/>
                      <a:pt x="1063214" y="1418832"/>
                    </a:cubicBezTo>
                    <a:lnTo>
                      <a:pt x="1192266" y="1418832"/>
                    </a:lnTo>
                    <a:cubicBezTo>
                      <a:pt x="1250179" y="1418832"/>
                      <a:pt x="1297126" y="1371884"/>
                      <a:pt x="1297126" y="1313971"/>
                    </a:cubicBezTo>
                    <a:lnTo>
                      <a:pt x="1297127" y="1293751"/>
                    </a:lnTo>
                    <a:lnTo>
                      <a:pt x="1297127" y="1109443"/>
                    </a:lnTo>
                    <a:lnTo>
                      <a:pt x="1297126" y="902394"/>
                    </a:lnTo>
                    <a:lnTo>
                      <a:pt x="1297127" y="902395"/>
                    </a:lnTo>
                    <a:lnTo>
                      <a:pt x="1297128" y="857056"/>
                    </a:lnTo>
                    <a:lnTo>
                      <a:pt x="1297127" y="727551"/>
                    </a:lnTo>
                    <a:lnTo>
                      <a:pt x="1297127" y="487204"/>
                    </a:lnTo>
                    <a:lnTo>
                      <a:pt x="1297127" y="487203"/>
                    </a:lnTo>
                    <a:lnTo>
                      <a:pt x="1331349" y="487204"/>
                    </a:lnTo>
                    <a:lnTo>
                      <a:pt x="1331349" y="487205"/>
                    </a:lnTo>
                    <a:lnTo>
                      <a:pt x="1331349" y="587653"/>
                    </a:lnTo>
                    <a:lnTo>
                      <a:pt x="1331349" y="688100"/>
                    </a:lnTo>
                    <a:lnTo>
                      <a:pt x="1331350" y="886743"/>
                    </a:lnTo>
                    <a:lnTo>
                      <a:pt x="1331349" y="886742"/>
                    </a:lnTo>
                    <a:lnTo>
                      <a:pt x="1331349" y="956745"/>
                    </a:lnTo>
                    <a:lnTo>
                      <a:pt x="1345656" y="947099"/>
                    </a:lnTo>
                    <a:lnTo>
                      <a:pt x="1346766" y="945454"/>
                    </a:lnTo>
                    <a:lnTo>
                      <a:pt x="1346767" y="945455"/>
                    </a:lnTo>
                    <a:lnTo>
                      <a:pt x="1380970" y="894723"/>
                    </a:lnTo>
                    <a:lnTo>
                      <a:pt x="1381692" y="891152"/>
                    </a:lnTo>
                    <a:lnTo>
                      <a:pt x="1393920" y="830583"/>
                    </a:lnTo>
                    <a:lnTo>
                      <a:pt x="1393919" y="615970"/>
                    </a:lnTo>
                    <a:lnTo>
                      <a:pt x="1393920" y="615970"/>
                    </a:lnTo>
                    <a:lnTo>
                      <a:pt x="1393921" y="560571"/>
                    </a:lnTo>
                    <a:lnTo>
                      <a:pt x="1393920" y="552778"/>
                    </a:lnTo>
                    <a:lnTo>
                      <a:pt x="1393920" y="524696"/>
                    </a:lnTo>
                    <a:lnTo>
                      <a:pt x="1393921" y="475683"/>
                    </a:lnTo>
                    <a:cubicBezTo>
                      <a:pt x="1393920" y="384676"/>
                      <a:pt x="1320145" y="310901"/>
                      <a:pt x="1229138" y="310900"/>
                    </a:cubicBezTo>
                    <a:lnTo>
                      <a:pt x="1106105" y="310900"/>
                    </a:lnTo>
                    <a:lnTo>
                      <a:pt x="1050319" y="262508"/>
                    </a:lnTo>
                    <a:lnTo>
                      <a:pt x="1061134" y="269799"/>
                    </a:lnTo>
                    <a:cubicBezTo>
                      <a:pt x="1081607" y="278459"/>
                      <a:pt x="1104114" y="283246"/>
                      <a:pt x="1127740" y="283247"/>
                    </a:cubicBezTo>
                    <a:cubicBezTo>
                      <a:pt x="1222245" y="283247"/>
                      <a:pt x="1298857" y="206635"/>
                      <a:pt x="1298856" y="112130"/>
                    </a:cubicBezTo>
                    <a:cubicBezTo>
                      <a:pt x="1298857" y="88505"/>
                      <a:pt x="1294069" y="65996"/>
                      <a:pt x="1285409" y="45524"/>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29" name="Group 28"/>
            <p:cNvGrpSpPr/>
            <p:nvPr/>
          </p:nvGrpSpPr>
          <p:grpSpPr>
            <a:xfrm>
              <a:off x="4004777" y="1766306"/>
              <a:ext cx="2002536" cy="2002536"/>
              <a:chOff x="-167852" y="1908068"/>
              <a:chExt cx="3026665" cy="3026665"/>
            </a:xfrm>
          </p:grpSpPr>
          <p:sp>
            <p:nvSpPr>
              <p:cNvPr id="30" name="Rectangle 29"/>
              <p:cNvSpPr/>
              <p:nvPr/>
            </p:nvSpPr>
            <p:spPr>
              <a:xfrm>
                <a:off x="-167852" y="1908068"/>
                <a:ext cx="3026664" cy="3026664"/>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30"/>
              <p:cNvSpPr/>
              <p:nvPr/>
            </p:nvSpPr>
            <p:spPr>
              <a:xfrm>
                <a:off x="807861" y="2387146"/>
                <a:ext cx="1071028" cy="2182727"/>
              </a:xfrm>
              <a:custGeom>
                <a:avLst/>
                <a:gdLst/>
                <a:ahLst/>
                <a:cxnLst/>
                <a:rect l="l" t="t" r="r" b="b"/>
                <a:pathLst>
                  <a:path w="1071028" h="2182727">
                    <a:moveTo>
                      <a:pt x="608847" y="0"/>
                    </a:moveTo>
                    <a:cubicBezTo>
                      <a:pt x="634318" y="0"/>
                      <a:pt x="655476" y="1232"/>
                      <a:pt x="672320" y="3697"/>
                    </a:cubicBezTo>
                    <a:cubicBezTo>
                      <a:pt x="689164" y="6162"/>
                      <a:pt x="702105" y="9654"/>
                      <a:pt x="711143" y="14173"/>
                    </a:cubicBezTo>
                    <a:cubicBezTo>
                      <a:pt x="720181" y="18692"/>
                      <a:pt x="725933" y="24649"/>
                      <a:pt x="728398" y="32044"/>
                    </a:cubicBezTo>
                    <a:cubicBezTo>
                      <a:pt x="730863" y="39439"/>
                      <a:pt x="732095" y="47656"/>
                      <a:pt x="732095" y="56694"/>
                    </a:cubicBezTo>
                    <a:lnTo>
                      <a:pt x="707445" y="289633"/>
                    </a:lnTo>
                    <a:cubicBezTo>
                      <a:pt x="730452" y="292920"/>
                      <a:pt x="754691" y="297439"/>
                      <a:pt x="780162" y="303190"/>
                    </a:cubicBezTo>
                    <a:cubicBezTo>
                      <a:pt x="805633" y="308942"/>
                      <a:pt x="829461" y="315721"/>
                      <a:pt x="851646" y="323526"/>
                    </a:cubicBezTo>
                    <a:cubicBezTo>
                      <a:pt x="873831" y="331332"/>
                      <a:pt x="893961" y="339549"/>
                      <a:pt x="912038" y="348176"/>
                    </a:cubicBezTo>
                    <a:cubicBezTo>
                      <a:pt x="930114" y="356803"/>
                      <a:pt x="942644" y="364609"/>
                      <a:pt x="949628" y="371593"/>
                    </a:cubicBezTo>
                    <a:cubicBezTo>
                      <a:pt x="956612" y="378577"/>
                      <a:pt x="961953" y="385561"/>
                      <a:pt x="965651" y="392545"/>
                    </a:cubicBezTo>
                    <a:cubicBezTo>
                      <a:pt x="969348" y="399529"/>
                      <a:pt x="972224" y="408157"/>
                      <a:pt x="974278" y="418428"/>
                    </a:cubicBezTo>
                    <a:cubicBezTo>
                      <a:pt x="976332" y="428698"/>
                      <a:pt x="977770" y="441023"/>
                      <a:pt x="978592" y="455402"/>
                    </a:cubicBezTo>
                    <a:cubicBezTo>
                      <a:pt x="979413" y="469781"/>
                      <a:pt x="979824" y="486420"/>
                      <a:pt x="979824" y="505318"/>
                    </a:cubicBezTo>
                    <a:cubicBezTo>
                      <a:pt x="979824" y="530789"/>
                      <a:pt x="979208" y="551741"/>
                      <a:pt x="977975" y="568174"/>
                    </a:cubicBezTo>
                    <a:cubicBezTo>
                      <a:pt x="976743" y="584607"/>
                      <a:pt x="974483" y="597138"/>
                      <a:pt x="971197" y="605765"/>
                    </a:cubicBezTo>
                    <a:cubicBezTo>
                      <a:pt x="967910" y="614392"/>
                      <a:pt x="964213" y="620144"/>
                      <a:pt x="960104" y="623020"/>
                    </a:cubicBezTo>
                    <a:cubicBezTo>
                      <a:pt x="955996" y="625895"/>
                      <a:pt x="951066" y="627333"/>
                      <a:pt x="945315" y="627333"/>
                    </a:cubicBezTo>
                    <a:cubicBezTo>
                      <a:pt x="934633" y="627333"/>
                      <a:pt x="919022" y="621993"/>
                      <a:pt x="898480" y="611311"/>
                    </a:cubicBezTo>
                    <a:cubicBezTo>
                      <a:pt x="877939" y="600630"/>
                      <a:pt x="852673" y="589126"/>
                      <a:pt x="822683" y="576802"/>
                    </a:cubicBezTo>
                    <a:cubicBezTo>
                      <a:pt x="792692" y="564477"/>
                      <a:pt x="758183" y="552974"/>
                      <a:pt x="719154" y="542292"/>
                    </a:cubicBezTo>
                    <a:cubicBezTo>
                      <a:pt x="680125" y="531611"/>
                      <a:pt x="637194" y="526270"/>
                      <a:pt x="590360" y="526270"/>
                    </a:cubicBezTo>
                    <a:cubicBezTo>
                      <a:pt x="547633" y="526270"/>
                      <a:pt x="511070" y="530378"/>
                      <a:pt x="480669" y="538595"/>
                    </a:cubicBezTo>
                    <a:cubicBezTo>
                      <a:pt x="450267" y="546811"/>
                      <a:pt x="425618" y="558314"/>
                      <a:pt x="406720" y="573104"/>
                    </a:cubicBezTo>
                    <a:cubicBezTo>
                      <a:pt x="387822" y="587894"/>
                      <a:pt x="373853" y="605560"/>
                      <a:pt x="364815" y="626101"/>
                    </a:cubicBezTo>
                    <a:cubicBezTo>
                      <a:pt x="355777" y="646642"/>
                      <a:pt x="351258" y="669238"/>
                      <a:pt x="351258" y="693888"/>
                    </a:cubicBezTo>
                    <a:cubicBezTo>
                      <a:pt x="351258" y="732505"/>
                      <a:pt x="361529" y="764961"/>
                      <a:pt x="382070" y="791254"/>
                    </a:cubicBezTo>
                    <a:cubicBezTo>
                      <a:pt x="402611" y="817547"/>
                      <a:pt x="429931" y="840142"/>
                      <a:pt x="464030" y="859040"/>
                    </a:cubicBezTo>
                    <a:cubicBezTo>
                      <a:pt x="498129" y="877938"/>
                      <a:pt x="536747" y="895193"/>
                      <a:pt x="579883" y="910805"/>
                    </a:cubicBezTo>
                    <a:cubicBezTo>
                      <a:pt x="623020" y="926416"/>
                      <a:pt x="666979" y="942849"/>
                      <a:pt x="711759" y="960104"/>
                    </a:cubicBezTo>
                    <a:cubicBezTo>
                      <a:pt x="756539" y="977359"/>
                      <a:pt x="800498" y="997284"/>
                      <a:pt x="843635" y="1019879"/>
                    </a:cubicBezTo>
                    <a:cubicBezTo>
                      <a:pt x="886772" y="1042475"/>
                      <a:pt x="925184" y="1070411"/>
                      <a:pt x="958872" y="1103688"/>
                    </a:cubicBezTo>
                    <a:cubicBezTo>
                      <a:pt x="992560" y="1136965"/>
                      <a:pt x="1019674" y="1177226"/>
                      <a:pt x="1040216" y="1224471"/>
                    </a:cubicBezTo>
                    <a:cubicBezTo>
                      <a:pt x="1060757" y="1271717"/>
                      <a:pt x="1071028" y="1328616"/>
                      <a:pt x="1071028" y="1395170"/>
                    </a:cubicBezTo>
                    <a:cubicBezTo>
                      <a:pt x="1071028" y="1465833"/>
                      <a:pt x="1058498" y="1529511"/>
                      <a:pt x="1033437" y="1586205"/>
                    </a:cubicBezTo>
                    <a:cubicBezTo>
                      <a:pt x="1008377" y="1642899"/>
                      <a:pt x="972840" y="1691788"/>
                      <a:pt x="926827" y="1732871"/>
                    </a:cubicBezTo>
                    <a:cubicBezTo>
                      <a:pt x="880815" y="1773953"/>
                      <a:pt x="825353" y="1806820"/>
                      <a:pt x="760442" y="1831469"/>
                    </a:cubicBezTo>
                    <a:cubicBezTo>
                      <a:pt x="695531" y="1856119"/>
                      <a:pt x="623637" y="1871730"/>
                      <a:pt x="544758" y="1878304"/>
                    </a:cubicBezTo>
                    <a:lnTo>
                      <a:pt x="518876" y="2142055"/>
                    </a:lnTo>
                    <a:cubicBezTo>
                      <a:pt x="518054" y="2148628"/>
                      <a:pt x="516205" y="2154380"/>
                      <a:pt x="513329" y="2159310"/>
                    </a:cubicBezTo>
                    <a:cubicBezTo>
                      <a:pt x="510454" y="2164240"/>
                      <a:pt x="505113" y="2168348"/>
                      <a:pt x="497307" y="2171635"/>
                    </a:cubicBezTo>
                    <a:cubicBezTo>
                      <a:pt x="489501" y="2174921"/>
                      <a:pt x="478820" y="2177592"/>
                      <a:pt x="465263" y="2179646"/>
                    </a:cubicBezTo>
                    <a:cubicBezTo>
                      <a:pt x="451705" y="2181700"/>
                      <a:pt x="434656" y="2182727"/>
                      <a:pt x="414114" y="2182727"/>
                    </a:cubicBezTo>
                    <a:cubicBezTo>
                      <a:pt x="387822" y="2182727"/>
                      <a:pt x="366664" y="2181494"/>
                      <a:pt x="350642" y="2179030"/>
                    </a:cubicBezTo>
                    <a:cubicBezTo>
                      <a:pt x="334619" y="2176565"/>
                      <a:pt x="322089" y="2173072"/>
                      <a:pt x="313051" y="2168553"/>
                    </a:cubicBezTo>
                    <a:cubicBezTo>
                      <a:pt x="304013" y="2164034"/>
                      <a:pt x="298056" y="2158077"/>
                      <a:pt x="295180" y="2150682"/>
                    </a:cubicBezTo>
                    <a:cubicBezTo>
                      <a:pt x="292304" y="2143288"/>
                      <a:pt x="291688" y="2135071"/>
                      <a:pt x="293331" y="2126033"/>
                    </a:cubicBezTo>
                    <a:lnTo>
                      <a:pt x="319213" y="1875839"/>
                    </a:lnTo>
                    <a:cubicBezTo>
                      <a:pt x="283882" y="1870909"/>
                      <a:pt x="250605" y="1864541"/>
                      <a:pt x="219382" y="1856735"/>
                    </a:cubicBezTo>
                    <a:cubicBezTo>
                      <a:pt x="188159" y="1848929"/>
                      <a:pt x="159812" y="1840302"/>
                      <a:pt x="134341" y="1830853"/>
                    </a:cubicBezTo>
                    <a:cubicBezTo>
                      <a:pt x="108870" y="1821404"/>
                      <a:pt x="86890" y="1811750"/>
                      <a:pt x="68403" y="1801890"/>
                    </a:cubicBezTo>
                    <a:cubicBezTo>
                      <a:pt x="49916" y="1792030"/>
                      <a:pt x="35948" y="1782375"/>
                      <a:pt x="26499" y="1772926"/>
                    </a:cubicBezTo>
                    <a:cubicBezTo>
                      <a:pt x="17050" y="1763477"/>
                      <a:pt x="10271" y="1749509"/>
                      <a:pt x="6163" y="1731022"/>
                    </a:cubicBezTo>
                    <a:cubicBezTo>
                      <a:pt x="2054" y="1712535"/>
                      <a:pt x="0" y="1685215"/>
                      <a:pt x="0" y="1649062"/>
                    </a:cubicBezTo>
                    <a:cubicBezTo>
                      <a:pt x="0" y="1621126"/>
                      <a:pt x="822" y="1598119"/>
                      <a:pt x="2465" y="1580043"/>
                    </a:cubicBezTo>
                    <a:cubicBezTo>
                      <a:pt x="4109" y="1561966"/>
                      <a:pt x="6984" y="1547998"/>
                      <a:pt x="11093" y="1538138"/>
                    </a:cubicBezTo>
                    <a:cubicBezTo>
                      <a:pt x="15201" y="1528279"/>
                      <a:pt x="20336" y="1521500"/>
                      <a:pt x="26499" y="1517803"/>
                    </a:cubicBezTo>
                    <a:cubicBezTo>
                      <a:pt x="32661" y="1514105"/>
                      <a:pt x="39851" y="1512256"/>
                      <a:pt x="48067" y="1512256"/>
                    </a:cubicBezTo>
                    <a:cubicBezTo>
                      <a:pt x="58749" y="1512256"/>
                      <a:pt x="74360" y="1518419"/>
                      <a:pt x="94901" y="1530744"/>
                    </a:cubicBezTo>
                    <a:cubicBezTo>
                      <a:pt x="115443" y="1543068"/>
                      <a:pt x="141736" y="1556626"/>
                      <a:pt x="173780" y="1571415"/>
                    </a:cubicBezTo>
                    <a:cubicBezTo>
                      <a:pt x="205825" y="1586205"/>
                      <a:pt x="244648" y="1599763"/>
                      <a:pt x="290250" y="1612087"/>
                    </a:cubicBezTo>
                    <a:cubicBezTo>
                      <a:pt x="335852" y="1624412"/>
                      <a:pt x="389465" y="1630575"/>
                      <a:pt x="451089" y="1630575"/>
                    </a:cubicBezTo>
                    <a:cubicBezTo>
                      <a:pt x="547223" y="1630575"/>
                      <a:pt x="618707" y="1612703"/>
                      <a:pt x="665541" y="1576961"/>
                    </a:cubicBezTo>
                    <a:cubicBezTo>
                      <a:pt x="712375" y="1541220"/>
                      <a:pt x="735793" y="1493769"/>
                      <a:pt x="735793" y="1434610"/>
                    </a:cubicBezTo>
                    <a:cubicBezTo>
                      <a:pt x="735793" y="1395170"/>
                      <a:pt x="725727" y="1362715"/>
                      <a:pt x="705597" y="1337244"/>
                    </a:cubicBezTo>
                    <a:cubicBezTo>
                      <a:pt x="685466" y="1311772"/>
                      <a:pt x="658557" y="1289382"/>
                      <a:pt x="624869" y="1270073"/>
                    </a:cubicBezTo>
                    <a:cubicBezTo>
                      <a:pt x="591181" y="1250764"/>
                      <a:pt x="553180" y="1233510"/>
                      <a:pt x="510864" y="1218309"/>
                    </a:cubicBezTo>
                    <a:cubicBezTo>
                      <a:pt x="468549" y="1203108"/>
                      <a:pt x="425207" y="1186881"/>
                      <a:pt x="380838" y="1169626"/>
                    </a:cubicBezTo>
                    <a:cubicBezTo>
                      <a:pt x="336468" y="1152371"/>
                      <a:pt x="293126" y="1132241"/>
                      <a:pt x="250811" y="1109234"/>
                    </a:cubicBezTo>
                    <a:cubicBezTo>
                      <a:pt x="208495" y="1086228"/>
                      <a:pt x="170494" y="1057881"/>
                      <a:pt x="136806" y="1024193"/>
                    </a:cubicBezTo>
                    <a:cubicBezTo>
                      <a:pt x="103118" y="990505"/>
                      <a:pt x="76209" y="949628"/>
                      <a:pt x="56078" y="901561"/>
                    </a:cubicBezTo>
                    <a:cubicBezTo>
                      <a:pt x="35948" y="853494"/>
                      <a:pt x="25882" y="795362"/>
                      <a:pt x="25882" y="727165"/>
                    </a:cubicBezTo>
                    <a:cubicBezTo>
                      <a:pt x="25882" y="665540"/>
                      <a:pt x="36153" y="609462"/>
                      <a:pt x="56694" y="558931"/>
                    </a:cubicBezTo>
                    <a:cubicBezTo>
                      <a:pt x="77236" y="508399"/>
                      <a:pt x="106815" y="464235"/>
                      <a:pt x="145433" y="426439"/>
                    </a:cubicBezTo>
                    <a:cubicBezTo>
                      <a:pt x="184051" y="388643"/>
                      <a:pt x="231502" y="358036"/>
                      <a:pt x="287785" y="334619"/>
                    </a:cubicBezTo>
                    <a:cubicBezTo>
                      <a:pt x="344068" y="311202"/>
                      <a:pt x="407952" y="295385"/>
                      <a:pt x="479436" y="287168"/>
                    </a:cubicBezTo>
                    <a:lnTo>
                      <a:pt x="504086" y="39439"/>
                    </a:lnTo>
                    <a:cubicBezTo>
                      <a:pt x="504907" y="32866"/>
                      <a:pt x="506756" y="27320"/>
                      <a:pt x="509632" y="22801"/>
                    </a:cubicBezTo>
                    <a:cubicBezTo>
                      <a:pt x="512508" y="18281"/>
                      <a:pt x="517848" y="14173"/>
                      <a:pt x="525654" y="10476"/>
                    </a:cubicBezTo>
                    <a:cubicBezTo>
                      <a:pt x="533460" y="6778"/>
                      <a:pt x="543936" y="4108"/>
                      <a:pt x="557082" y="2465"/>
                    </a:cubicBezTo>
                    <a:cubicBezTo>
                      <a:pt x="570229" y="821"/>
                      <a:pt x="587484" y="0"/>
                      <a:pt x="6088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Freeform 31"/>
              <p:cNvSpPr/>
              <p:nvPr/>
            </p:nvSpPr>
            <p:spPr>
              <a:xfrm>
                <a:off x="838848" y="2420888"/>
                <a:ext cx="2019965" cy="2513845"/>
              </a:xfrm>
              <a:custGeom>
                <a:avLst/>
                <a:gdLst>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77468 w 2019965"/>
                  <a:gd name="connsiteY6" fmla="*/ 955560 h 2513845"/>
                  <a:gd name="connsiteX7" fmla="*/ 105821 w 2019965"/>
                  <a:gd name="connsiteY7" fmla="*/ 99045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7468 w 2019965"/>
                  <a:gd name="connsiteY7" fmla="*/ 95556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77468 w 2019965"/>
                  <a:gd name="connsiteY17" fmla="*/ 955560 h 2513845"/>
                  <a:gd name="connsiteX18" fmla="*/ 697669 w 2019965"/>
                  <a:gd name="connsiteY18" fmla="*/ 0 h 2513845"/>
                  <a:gd name="connsiteX19" fmla="*/ 2019965 w 2019965"/>
                  <a:gd name="connsiteY19" fmla="*/ 1147048 h 2513845"/>
                  <a:gd name="connsiteX20" fmla="*/ 2019965 w 2019965"/>
                  <a:gd name="connsiteY20" fmla="*/ 2513845 h 2513845"/>
                  <a:gd name="connsiteX21" fmla="*/ 719526 w 2019965"/>
                  <a:gd name="connsiteY21" fmla="*/ 2513844 h 2513845"/>
                  <a:gd name="connsiteX22" fmla="*/ 282828 w 2019965"/>
                  <a:gd name="connsiteY22" fmla="*/ 2135023 h 2513845"/>
                  <a:gd name="connsiteX23" fmla="*/ 319658 w 2019965"/>
                  <a:gd name="connsiteY23" fmla="*/ 2145288 h 2513845"/>
                  <a:gd name="connsiteX24" fmla="*/ 383130 w 2019965"/>
                  <a:gd name="connsiteY24" fmla="*/ 2148985 h 2513845"/>
                  <a:gd name="connsiteX25" fmla="*/ 434279 w 2019965"/>
                  <a:gd name="connsiteY25" fmla="*/ 2145904 h 2513845"/>
                  <a:gd name="connsiteX26" fmla="*/ 466324 w 2019965"/>
                  <a:gd name="connsiteY26" fmla="*/ 2137893 h 2513845"/>
                  <a:gd name="connsiteX27" fmla="*/ 482345 w 2019965"/>
                  <a:gd name="connsiteY27" fmla="*/ 2125568 h 2513845"/>
                  <a:gd name="connsiteX28" fmla="*/ 487893 w 2019965"/>
                  <a:gd name="connsiteY28" fmla="*/ 2108313 h 2513845"/>
                  <a:gd name="connsiteX29" fmla="*/ 513775 w 2019965"/>
                  <a:gd name="connsiteY29" fmla="*/ 1844562 h 2513845"/>
                  <a:gd name="connsiteX30" fmla="*/ 729459 w 2019965"/>
                  <a:gd name="connsiteY30" fmla="*/ 1797727 h 2513845"/>
                  <a:gd name="connsiteX31" fmla="*/ 895843 w 2019965"/>
                  <a:gd name="connsiteY31" fmla="*/ 1699129 h 2513845"/>
                  <a:gd name="connsiteX32" fmla="*/ 1002454 w 2019965"/>
                  <a:gd name="connsiteY32" fmla="*/ 1552463 h 2513845"/>
                  <a:gd name="connsiteX33" fmla="*/ 1040044 w 2019965"/>
                  <a:gd name="connsiteY33" fmla="*/ 1361428 h 2513845"/>
                  <a:gd name="connsiteX34" fmla="*/ 1009232 w 2019965"/>
                  <a:gd name="connsiteY34" fmla="*/ 1190729 h 2513845"/>
                  <a:gd name="connsiteX35" fmla="*/ 927889 w 2019965"/>
                  <a:gd name="connsiteY35" fmla="*/ 1069946 h 2513845"/>
                  <a:gd name="connsiteX36" fmla="*/ 812651 w 2019965"/>
                  <a:gd name="connsiteY36" fmla="*/ 986137 h 2513845"/>
                  <a:gd name="connsiteX37" fmla="*/ 680776 w 2019965"/>
                  <a:gd name="connsiteY37" fmla="*/ 926362 h 2513845"/>
                  <a:gd name="connsiteX38" fmla="*/ 548900 w 2019965"/>
                  <a:gd name="connsiteY38" fmla="*/ 877063 h 2513845"/>
                  <a:gd name="connsiteX39" fmla="*/ 433047 w 2019965"/>
                  <a:gd name="connsiteY39" fmla="*/ 825298 h 2513845"/>
                  <a:gd name="connsiteX40" fmla="*/ 351086 w 2019965"/>
                  <a:gd name="connsiteY40" fmla="*/ 757512 h 2513845"/>
                  <a:gd name="connsiteX41" fmla="*/ 320274 w 2019965"/>
                  <a:gd name="connsiteY41" fmla="*/ 660146 h 2513845"/>
                  <a:gd name="connsiteX42" fmla="*/ 333831 w 2019965"/>
                  <a:gd name="connsiteY42" fmla="*/ 592359 h 2513845"/>
                  <a:gd name="connsiteX43" fmla="*/ 375737 w 2019965"/>
                  <a:gd name="connsiteY43" fmla="*/ 539362 h 2513845"/>
                  <a:gd name="connsiteX44" fmla="*/ 449685 w 2019965"/>
                  <a:gd name="connsiteY44" fmla="*/ 504853 h 2513845"/>
                  <a:gd name="connsiteX45" fmla="*/ 559376 w 2019965"/>
                  <a:gd name="connsiteY45" fmla="*/ 492527 h 2513845"/>
                  <a:gd name="connsiteX46" fmla="*/ 688170 w 2019965"/>
                  <a:gd name="connsiteY46" fmla="*/ 508550 h 2513845"/>
                  <a:gd name="connsiteX47" fmla="*/ 791699 w 2019965"/>
                  <a:gd name="connsiteY47" fmla="*/ 543060 h 2513845"/>
                  <a:gd name="connsiteX48" fmla="*/ 867498 w 2019965"/>
                  <a:gd name="connsiteY48" fmla="*/ 577569 h 2513845"/>
                  <a:gd name="connsiteX49" fmla="*/ 914332 w 2019965"/>
                  <a:gd name="connsiteY49" fmla="*/ 593591 h 2513845"/>
                  <a:gd name="connsiteX50" fmla="*/ 929120 w 2019965"/>
                  <a:gd name="connsiteY50" fmla="*/ 589278 h 2513845"/>
                  <a:gd name="connsiteX51" fmla="*/ 940213 w 2019965"/>
                  <a:gd name="connsiteY51" fmla="*/ 572023 h 2513845"/>
                  <a:gd name="connsiteX52" fmla="*/ 946992 w 2019965"/>
                  <a:gd name="connsiteY52" fmla="*/ 534432 h 2513845"/>
                  <a:gd name="connsiteX53" fmla="*/ 948840 w 2019965"/>
                  <a:gd name="connsiteY53" fmla="*/ 471576 h 2513845"/>
                  <a:gd name="connsiteX54" fmla="*/ 947609 w 2019965"/>
                  <a:gd name="connsiteY54" fmla="*/ 421660 h 2513845"/>
                  <a:gd name="connsiteX55" fmla="*/ 943295 w 2019965"/>
                  <a:gd name="connsiteY55" fmla="*/ 384686 h 2513845"/>
                  <a:gd name="connsiteX56" fmla="*/ 934667 w 2019965"/>
                  <a:gd name="connsiteY56" fmla="*/ 358803 h 2513845"/>
                  <a:gd name="connsiteX57" fmla="*/ 918645 w 2019965"/>
                  <a:gd name="connsiteY57" fmla="*/ 337851 h 2513845"/>
                  <a:gd name="connsiteX58" fmla="*/ 881055 w 2019965"/>
                  <a:gd name="connsiteY58" fmla="*/ 314434 h 2513845"/>
                  <a:gd name="connsiteX59" fmla="*/ 820663 w 2019965"/>
                  <a:gd name="connsiteY59" fmla="*/ 289784 h 2513845"/>
                  <a:gd name="connsiteX60" fmla="*/ 749179 w 2019965"/>
                  <a:gd name="connsiteY60" fmla="*/ 269448 h 2513845"/>
                  <a:gd name="connsiteX61" fmla="*/ 676462 w 2019965"/>
                  <a:gd name="connsiteY61" fmla="*/ 255891 h 2513845"/>
                  <a:gd name="connsiteX62" fmla="*/ 701111 w 2019965"/>
                  <a:gd name="connsiteY62" fmla="*/ 22952 h 2513845"/>
                  <a:gd name="connsiteX63" fmla="*/ 697669 w 2019965"/>
                  <a:gd name="connsiteY63"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2233 w 2019965"/>
                  <a:gd name="connsiteY7" fmla="*/ 961595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62" fmla="*/ 697669 w 2019965"/>
                  <a:gd name="connsiteY62"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681269 w 2019965"/>
                  <a:gd name="connsiteY7" fmla="*/ 1489914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697669 w 2019965"/>
                  <a:gd name="connsiteY16" fmla="*/ 0 h 2513845"/>
                  <a:gd name="connsiteX17" fmla="*/ 2019965 w 2019965"/>
                  <a:gd name="connsiteY17" fmla="*/ 1147048 h 2513845"/>
                  <a:gd name="connsiteX18" fmla="*/ 2019965 w 2019965"/>
                  <a:gd name="connsiteY18" fmla="*/ 2513845 h 2513845"/>
                  <a:gd name="connsiteX19" fmla="*/ 719526 w 2019965"/>
                  <a:gd name="connsiteY19" fmla="*/ 2513844 h 2513845"/>
                  <a:gd name="connsiteX20" fmla="*/ 282828 w 2019965"/>
                  <a:gd name="connsiteY20" fmla="*/ 2135023 h 2513845"/>
                  <a:gd name="connsiteX21" fmla="*/ 319658 w 2019965"/>
                  <a:gd name="connsiteY21" fmla="*/ 2145288 h 2513845"/>
                  <a:gd name="connsiteX22" fmla="*/ 383130 w 2019965"/>
                  <a:gd name="connsiteY22" fmla="*/ 2148985 h 2513845"/>
                  <a:gd name="connsiteX23" fmla="*/ 434279 w 2019965"/>
                  <a:gd name="connsiteY23" fmla="*/ 2145904 h 2513845"/>
                  <a:gd name="connsiteX24" fmla="*/ 466324 w 2019965"/>
                  <a:gd name="connsiteY24" fmla="*/ 2137893 h 2513845"/>
                  <a:gd name="connsiteX25" fmla="*/ 482345 w 2019965"/>
                  <a:gd name="connsiteY25" fmla="*/ 2125568 h 2513845"/>
                  <a:gd name="connsiteX26" fmla="*/ 487893 w 2019965"/>
                  <a:gd name="connsiteY26" fmla="*/ 2108313 h 2513845"/>
                  <a:gd name="connsiteX27" fmla="*/ 513775 w 2019965"/>
                  <a:gd name="connsiteY27" fmla="*/ 1844562 h 2513845"/>
                  <a:gd name="connsiteX28" fmla="*/ 729459 w 2019965"/>
                  <a:gd name="connsiteY28" fmla="*/ 1797727 h 2513845"/>
                  <a:gd name="connsiteX29" fmla="*/ 895843 w 2019965"/>
                  <a:gd name="connsiteY29" fmla="*/ 1699129 h 2513845"/>
                  <a:gd name="connsiteX30" fmla="*/ 1002454 w 2019965"/>
                  <a:gd name="connsiteY30" fmla="*/ 1552463 h 2513845"/>
                  <a:gd name="connsiteX31" fmla="*/ 1040044 w 2019965"/>
                  <a:gd name="connsiteY31" fmla="*/ 1361428 h 2513845"/>
                  <a:gd name="connsiteX32" fmla="*/ 1009232 w 2019965"/>
                  <a:gd name="connsiteY32" fmla="*/ 1190729 h 2513845"/>
                  <a:gd name="connsiteX33" fmla="*/ 927889 w 2019965"/>
                  <a:gd name="connsiteY33" fmla="*/ 1069946 h 2513845"/>
                  <a:gd name="connsiteX34" fmla="*/ 812651 w 2019965"/>
                  <a:gd name="connsiteY34" fmla="*/ 986137 h 2513845"/>
                  <a:gd name="connsiteX35" fmla="*/ 680776 w 2019965"/>
                  <a:gd name="connsiteY35" fmla="*/ 926362 h 2513845"/>
                  <a:gd name="connsiteX36" fmla="*/ 548900 w 2019965"/>
                  <a:gd name="connsiteY36" fmla="*/ 877063 h 2513845"/>
                  <a:gd name="connsiteX37" fmla="*/ 433047 w 2019965"/>
                  <a:gd name="connsiteY37" fmla="*/ 825298 h 2513845"/>
                  <a:gd name="connsiteX38" fmla="*/ 351086 w 2019965"/>
                  <a:gd name="connsiteY38" fmla="*/ 757512 h 2513845"/>
                  <a:gd name="connsiteX39" fmla="*/ 320274 w 2019965"/>
                  <a:gd name="connsiteY39" fmla="*/ 660146 h 2513845"/>
                  <a:gd name="connsiteX40" fmla="*/ 333831 w 2019965"/>
                  <a:gd name="connsiteY40" fmla="*/ 592359 h 2513845"/>
                  <a:gd name="connsiteX41" fmla="*/ 375737 w 2019965"/>
                  <a:gd name="connsiteY41" fmla="*/ 539362 h 2513845"/>
                  <a:gd name="connsiteX42" fmla="*/ 449685 w 2019965"/>
                  <a:gd name="connsiteY42" fmla="*/ 504853 h 2513845"/>
                  <a:gd name="connsiteX43" fmla="*/ 559376 w 2019965"/>
                  <a:gd name="connsiteY43" fmla="*/ 492527 h 2513845"/>
                  <a:gd name="connsiteX44" fmla="*/ 688170 w 2019965"/>
                  <a:gd name="connsiteY44" fmla="*/ 508550 h 2513845"/>
                  <a:gd name="connsiteX45" fmla="*/ 791699 w 2019965"/>
                  <a:gd name="connsiteY45" fmla="*/ 543060 h 2513845"/>
                  <a:gd name="connsiteX46" fmla="*/ 867498 w 2019965"/>
                  <a:gd name="connsiteY46" fmla="*/ 577569 h 2513845"/>
                  <a:gd name="connsiteX47" fmla="*/ 914332 w 2019965"/>
                  <a:gd name="connsiteY47" fmla="*/ 593591 h 2513845"/>
                  <a:gd name="connsiteX48" fmla="*/ 929120 w 2019965"/>
                  <a:gd name="connsiteY48" fmla="*/ 589278 h 2513845"/>
                  <a:gd name="connsiteX49" fmla="*/ 940213 w 2019965"/>
                  <a:gd name="connsiteY49" fmla="*/ 572023 h 2513845"/>
                  <a:gd name="connsiteX50" fmla="*/ 946992 w 2019965"/>
                  <a:gd name="connsiteY50" fmla="*/ 534432 h 2513845"/>
                  <a:gd name="connsiteX51" fmla="*/ 948840 w 2019965"/>
                  <a:gd name="connsiteY51" fmla="*/ 471576 h 2513845"/>
                  <a:gd name="connsiteX52" fmla="*/ 947609 w 2019965"/>
                  <a:gd name="connsiteY52" fmla="*/ 421660 h 2513845"/>
                  <a:gd name="connsiteX53" fmla="*/ 943295 w 2019965"/>
                  <a:gd name="connsiteY53" fmla="*/ 384686 h 2513845"/>
                  <a:gd name="connsiteX54" fmla="*/ 934667 w 2019965"/>
                  <a:gd name="connsiteY54" fmla="*/ 358803 h 2513845"/>
                  <a:gd name="connsiteX55" fmla="*/ 918645 w 2019965"/>
                  <a:gd name="connsiteY55" fmla="*/ 337851 h 2513845"/>
                  <a:gd name="connsiteX56" fmla="*/ 881055 w 2019965"/>
                  <a:gd name="connsiteY56" fmla="*/ 314434 h 2513845"/>
                  <a:gd name="connsiteX57" fmla="*/ 820663 w 2019965"/>
                  <a:gd name="connsiteY57" fmla="*/ 289784 h 2513845"/>
                  <a:gd name="connsiteX58" fmla="*/ 749179 w 2019965"/>
                  <a:gd name="connsiteY58" fmla="*/ 269448 h 2513845"/>
                  <a:gd name="connsiteX59" fmla="*/ 676462 w 2019965"/>
                  <a:gd name="connsiteY59" fmla="*/ 255891 h 2513845"/>
                  <a:gd name="connsiteX60" fmla="*/ 701111 w 2019965"/>
                  <a:gd name="connsiteY60" fmla="*/ 22952 h 2513845"/>
                  <a:gd name="connsiteX61" fmla="*/ 697669 w 2019965"/>
                  <a:gd name="connsiteY61" fmla="*/ 0 h 251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019965" h="2513845">
                    <a:moveTo>
                      <a:pt x="0" y="1742284"/>
                    </a:moveTo>
                    <a:lnTo>
                      <a:pt x="37418" y="1768148"/>
                    </a:lnTo>
                    <a:cubicBezTo>
                      <a:pt x="55905" y="1778008"/>
                      <a:pt x="77884" y="1787662"/>
                      <a:pt x="103355" y="1797110"/>
                    </a:cubicBezTo>
                    <a:cubicBezTo>
                      <a:pt x="128827" y="1806560"/>
                      <a:pt x="157174" y="1815186"/>
                      <a:pt x="188397" y="1822992"/>
                    </a:cubicBezTo>
                    <a:cubicBezTo>
                      <a:pt x="219620" y="1830798"/>
                      <a:pt x="252897" y="1837166"/>
                      <a:pt x="288227" y="1842097"/>
                    </a:cubicBezTo>
                    <a:lnTo>
                      <a:pt x="273968" y="1979942"/>
                    </a:lnTo>
                    <a:lnTo>
                      <a:pt x="0" y="1742284"/>
                    </a:lnTo>
                    <a:close/>
                    <a:moveTo>
                      <a:pt x="681269" y="1489914"/>
                    </a:moveTo>
                    <a:lnTo>
                      <a:pt x="219825" y="1075490"/>
                    </a:lnTo>
                    <a:cubicBezTo>
                      <a:pt x="262142" y="1098498"/>
                      <a:pt x="305483" y="1118628"/>
                      <a:pt x="349853" y="1135883"/>
                    </a:cubicBezTo>
                    <a:cubicBezTo>
                      <a:pt x="394223" y="1153138"/>
                      <a:pt x="437565" y="1169365"/>
                      <a:pt x="479879" y="1184566"/>
                    </a:cubicBezTo>
                    <a:cubicBezTo>
                      <a:pt x="522195" y="1199767"/>
                      <a:pt x="560197" y="1217021"/>
                      <a:pt x="593885" y="1236330"/>
                    </a:cubicBezTo>
                    <a:cubicBezTo>
                      <a:pt x="627572" y="1255638"/>
                      <a:pt x="654481" y="1278029"/>
                      <a:pt x="674613" y="1303501"/>
                    </a:cubicBezTo>
                    <a:cubicBezTo>
                      <a:pt x="694742" y="1328971"/>
                      <a:pt x="704809" y="1361427"/>
                      <a:pt x="704808" y="1400867"/>
                    </a:cubicBezTo>
                    <a:cubicBezTo>
                      <a:pt x="704808" y="1430446"/>
                      <a:pt x="698953" y="1457098"/>
                      <a:pt x="687246" y="1480824"/>
                    </a:cubicBezTo>
                    <a:lnTo>
                      <a:pt x="681269" y="1489914"/>
                    </a:lnTo>
                    <a:close/>
                    <a:moveTo>
                      <a:pt x="697669" y="0"/>
                    </a:moveTo>
                    <a:lnTo>
                      <a:pt x="2019965" y="1147048"/>
                    </a:lnTo>
                    <a:lnTo>
                      <a:pt x="2019965" y="2513845"/>
                    </a:lnTo>
                    <a:lnTo>
                      <a:pt x="719526" y="2513844"/>
                    </a:lnTo>
                    <a:lnTo>
                      <a:pt x="282828" y="2135023"/>
                    </a:lnTo>
                    <a:lnTo>
                      <a:pt x="319658" y="2145288"/>
                    </a:lnTo>
                    <a:cubicBezTo>
                      <a:pt x="335681" y="2147752"/>
                      <a:pt x="356839" y="2148985"/>
                      <a:pt x="383130" y="2148985"/>
                    </a:cubicBezTo>
                    <a:cubicBezTo>
                      <a:pt x="403673" y="2148985"/>
                      <a:pt x="420721" y="2147958"/>
                      <a:pt x="434279" y="2145904"/>
                    </a:cubicBezTo>
                    <a:cubicBezTo>
                      <a:pt x="447836" y="2143850"/>
                      <a:pt x="458517" y="2141179"/>
                      <a:pt x="466324" y="2137893"/>
                    </a:cubicBezTo>
                    <a:cubicBezTo>
                      <a:pt x="474129" y="2134606"/>
                      <a:pt x="479470" y="2130498"/>
                      <a:pt x="482345" y="2125568"/>
                    </a:cubicBezTo>
                    <a:cubicBezTo>
                      <a:pt x="485221" y="2120638"/>
                      <a:pt x="487070" y="2114886"/>
                      <a:pt x="487893" y="2108313"/>
                    </a:cubicBezTo>
                    <a:lnTo>
                      <a:pt x="513775" y="1844562"/>
                    </a:lnTo>
                    <a:cubicBezTo>
                      <a:pt x="592653" y="1837989"/>
                      <a:pt x="664547" y="1822377"/>
                      <a:pt x="729459" y="1797727"/>
                    </a:cubicBezTo>
                    <a:cubicBezTo>
                      <a:pt x="794369" y="1773078"/>
                      <a:pt x="849832" y="1740211"/>
                      <a:pt x="895843" y="1699129"/>
                    </a:cubicBezTo>
                    <a:cubicBezTo>
                      <a:pt x="941857" y="1658047"/>
                      <a:pt x="977394" y="1609157"/>
                      <a:pt x="1002454" y="1552463"/>
                    </a:cubicBezTo>
                    <a:cubicBezTo>
                      <a:pt x="1027515" y="1495769"/>
                      <a:pt x="1040044" y="1432091"/>
                      <a:pt x="1040044" y="1361428"/>
                    </a:cubicBezTo>
                    <a:cubicBezTo>
                      <a:pt x="1040045" y="1294874"/>
                      <a:pt x="1029773" y="1237975"/>
                      <a:pt x="1009232" y="1190729"/>
                    </a:cubicBezTo>
                    <a:cubicBezTo>
                      <a:pt x="988691" y="1143485"/>
                      <a:pt x="961577" y="1103223"/>
                      <a:pt x="927889" y="1069946"/>
                    </a:cubicBezTo>
                    <a:cubicBezTo>
                      <a:pt x="894200" y="1036669"/>
                      <a:pt x="855789" y="1008733"/>
                      <a:pt x="812651" y="986137"/>
                    </a:cubicBezTo>
                    <a:cubicBezTo>
                      <a:pt x="769515" y="963542"/>
                      <a:pt x="725556" y="943617"/>
                      <a:pt x="680776" y="926362"/>
                    </a:cubicBezTo>
                    <a:cubicBezTo>
                      <a:pt x="635996" y="909107"/>
                      <a:pt x="592036" y="892673"/>
                      <a:pt x="548900" y="877063"/>
                    </a:cubicBezTo>
                    <a:cubicBezTo>
                      <a:pt x="505764" y="861451"/>
                      <a:pt x="467146" y="844196"/>
                      <a:pt x="433047" y="825298"/>
                    </a:cubicBezTo>
                    <a:cubicBezTo>
                      <a:pt x="398948" y="806400"/>
                      <a:pt x="371628" y="783805"/>
                      <a:pt x="351086" y="757512"/>
                    </a:cubicBezTo>
                    <a:cubicBezTo>
                      <a:pt x="330546" y="731218"/>
                      <a:pt x="320275" y="698763"/>
                      <a:pt x="320274" y="660146"/>
                    </a:cubicBezTo>
                    <a:cubicBezTo>
                      <a:pt x="320274" y="635496"/>
                      <a:pt x="324793" y="612900"/>
                      <a:pt x="333831" y="592359"/>
                    </a:cubicBezTo>
                    <a:cubicBezTo>
                      <a:pt x="342870" y="571818"/>
                      <a:pt x="356838" y="554152"/>
                      <a:pt x="375737" y="539362"/>
                    </a:cubicBezTo>
                    <a:cubicBezTo>
                      <a:pt x="394635" y="524572"/>
                      <a:pt x="419284" y="513069"/>
                      <a:pt x="449685" y="504853"/>
                    </a:cubicBezTo>
                    <a:cubicBezTo>
                      <a:pt x="480086" y="496635"/>
                      <a:pt x="516650" y="492528"/>
                      <a:pt x="559376" y="492527"/>
                    </a:cubicBezTo>
                    <a:cubicBezTo>
                      <a:pt x="606210" y="492528"/>
                      <a:pt x="649142" y="497869"/>
                      <a:pt x="688170" y="508550"/>
                    </a:cubicBezTo>
                    <a:cubicBezTo>
                      <a:pt x="727200" y="519232"/>
                      <a:pt x="761709" y="530735"/>
                      <a:pt x="791699" y="543060"/>
                    </a:cubicBezTo>
                    <a:cubicBezTo>
                      <a:pt x="821689" y="555384"/>
                      <a:pt x="846955" y="566888"/>
                      <a:pt x="867498" y="577569"/>
                    </a:cubicBezTo>
                    <a:cubicBezTo>
                      <a:pt x="888038" y="588250"/>
                      <a:pt x="903649" y="593591"/>
                      <a:pt x="914332" y="593591"/>
                    </a:cubicBezTo>
                    <a:cubicBezTo>
                      <a:pt x="920083" y="593590"/>
                      <a:pt x="925012" y="592153"/>
                      <a:pt x="929120" y="589278"/>
                    </a:cubicBezTo>
                    <a:cubicBezTo>
                      <a:pt x="933230" y="586402"/>
                      <a:pt x="936927" y="580649"/>
                      <a:pt x="940213" y="572023"/>
                    </a:cubicBezTo>
                    <a:cubicBezTo>
                      <a:pt x="943499" y="563396"/>
                      <a:pt x="945760" y="550865"/>
                      <a:pt x="946992" y="534432"/>
                    </a:cubicBezTo>
                    <a:cubicBezTo>
                      <a:pt x="948225" y="517999"/>
                      <a:pt x="948840" y="497047"/>
                      <a:pt x="948840" y="471576"/>
                    </a:cubicBezTo>
                    <a:cubicBezTo>
                      <a:pt x="948840" y="452678"/>
                      <a:pt x="948429" y="436039"/>
                      <a:pt x="947609" y="421660"/>
                    </a:cubicBezTo>
                    <a:cubicBezTo>
                      <a:pt x="946787" y="407281"/>
                      <a:pt x="945348" y="394955"/>
                      <a:pt x="943295" y="384686"/>
                    </a:cubicBezTo>
                    <a:cubicBezTo>
                      <a:pt x="941240" y="374415"/>
                      <a:pt x="938364" y="365787"/>
                      <a:pt x="934667" y="358803"/>
                    </a:cubicBezTo>
                    <a:cubicBezTo>
                      <a:pt x="930970" y="351819"/>
                      <a:pt x="925629" y="344835"/>
                      <a:pt x="918645" y="337851"/>
                    </a:cubicBezTo>
                    <a:cubicBezTo>
                      <a:pt x="911661" y="330867"/>
                      <a:pt x="899131" y="323061"/>
                      <a:pt x="881055" y="314434"/>
                    </a:cubicBezTo>
                    <a:cubicBezTo>
                      <a:pt x="862977" y="305807"/>
                      <a:pt x="842848" y="297590"/>
                      <a:pt x="820663" y="289784"/>
                    </a:cubicBezTo>
                    <a:cubicBezTo>
                      <a:pt x="798477" y="281979"/>
                      <a:pt x="774649" y="275200"/>
                      <a:pt x="749179" y="269448"/>
                    </a:cubicBezTo>
                    <a:cubicBezTo>
                      <a:pt x="723707" y="263697"/>
                      <a:pt x="699469" y="259178"/>
                      <a:pt x="676462" y="255891"/>
                    </a:cubicBezTo>
                    <a:lnTo>
                      <a:pt x="701111" y="22952"/>
                    </a:lnTo>
                    <a:lnTo>
                      <a:pt x="697669"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33" name="Group 32"/>
            <p:cNvGrpSpPr/>
            <p:nvPr/>
          </p:nvGrpSpPr>
          <p:grpSpPr>
            <a:xfrm>
              <a:off x="4004777" y="3946744"/>
              <a:ext cx="2002536" cy="2002536"/>
              <a:chOff x="191344" y="3809238"/>
              <a:chExt cx="2002536" cy="2002536"/>
            </a:xfrm>
          </p:grpSpPr>
          <p:sp>
            <p:nvSpPr>
              <p:cNvPr id="34" name="Rectangle 33"/>
              <p:cNvSpPr/>
              <p:nvPr/>
            </p:nvSpPr>
            <p:spPr>
              <a:xfrm>
                <a:off x="191344" y="3809238"/>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34"/>
              <p:cNvSpPr/>
              <p:nvPr/>
            </p:nvSpPr>
            <p:spPr>
              <a:xfrm rot="5400000">
                <a:off x="688449" y="4306520"/>
                <a:ext cx="1007970" cy="1007971"/>
              </a:xfrm>
              <a:custGeom>
                <a:avLst/>
                <a:gdLst>
                  <a:gd name="connsiteX0" fmla="*/ 1200727 w 1838037"/>
                  <a:gd name="connsiteY0" fmla="*/ 189346 h 1838037"/>
                  <a:gd name="connsiteX1" fmla="*/ 1200727 w 1838037"/>
                  <a:gd name="connsiteY1" fmla="*/ 0 h 1838037"/>
                  <a:gd name="connsiteX2" fmla="*/ 1838037 w 1838037"/>
                  <a:gd name="connsiteY2" fmla="*/ 0 h 1838037"/>
                  <a:gd name="connsiteX3" fmla="*/ 1838037 w 1838037"/>
                  <a:gd name="connsiteY3" fmla="*/ 637310 h 1838037"/>
                  <a:gd name="connsiteX4" fmla="*/ 1648691 w 1838037"/>
                  <a:gd name="connsiteY4" fmla="*/ 637310 h 1838037"/>
                  <a:gd name="connsiteX5" fmla="*/ 1648691 w 1838037"/>
                  <a:gd name="connsiteY5" fmla="*/ 189346 h 1838037"/>
                  <a:gd name="connsiteX6" fmla="*/ 1200727 w 1838037"/>
                  <a:gd name="connsiteY6" fmla="*/ 1838037 h 1838037"/>
                  <a:gd name="connsiteX7" fmla="*/ 1200727 w 1838037"/>
                  <a:gd name="connsiteY7" fmla="*/ 1648692 h 1838037"/>
                  <a:gd name="connsiteX8" fmla="*/ 1648691 w 1838037"/>
                  <a:gd name="connsiteY8" fmla="*/ 1648692 h 1838037"/>
                  <a:gd name="connsiteX9" fmla="*/ 1648691 w 1838037"/>
                  <a:gd name="connsiteY9" fmla="*/ 1200729 h 1838037"/>
                  <a:gd name="connsiteX10" fmla="*/ 1838037 w 1838037"/>
                  <a:gd name="connsiteY10" fmla="*/ 1200729 h 1838037"/>
                  <a:gd name="connsiteX11" fmla="*/ 1838037 w 1838037"/>
                  <a:gd name="connsiteY11" fmla="*/ 1838037 h 1838037"/>
                  <a:gd name="connsiteX12" fmla="*/ 967509 w 1838037"/>
                  <a:gd name="connsiteY12" fmla="*/ 870528 h 1838037"/>
                  <a:gd name="connsiteX13" fmla="*/ 1193347 w 1838037"/>
                  <a:gd name="connsiteY13" fmla="*/ 870528 h 1838037"/>
                  <a:gd name="connsiteX14" fmla="*/ 1188015 w 1838037"/>
                  <a:gd name="connsiteY14" fmla="*/ 835262 h 1838037"/>
                  <a:gd name="connsiteX15" fmla="*/ 1028653 w 1838037"/>
                  <a:gd name="connsiteY15" fmla="*/ 659493 h 1838037"/>
                  <a:gd name="connsiteX16" fmla="*/ 967509 w 1838037"/>
                  <a:gd name="connsiteY16" fmla="*/ 647149 h 1838037"/>
                  <a:gd name="connsiteX17" fmla="*/ 967509 w 1838037"/>
                  <a:gd name="connsiteY17" fmla="*/ 1190889 h 1838037"/>
                  <a:gd name="connsiteX18" fmla="*/ 1028653 w 1838037"/>
                  <a:gd name="connsiteY18" fmla="*/ 1178545 h 1838037"/>
                  <a:gd name="connsiteX19" fmla="*/ 1188015 w 1838037"/>
                  <a:gd name="connsiteY19" fmla="*/ 1002776 h 1838037"/>
                  <a:gd name="connsiteX20" fmla="*/ 1193347 w 1838037"/>
                  <a:gd name="connsiteY20" fmla="*/ 967510 h 1838037"/>
                  <a:gd name="connsiteX21" fmla="*/ 967509 w 1838037"/>
                  <a:gd name="connsiteY21" fmla="*/ 967510 h 1838037"/>
                  <a:gd name="connsiteX22" fmla="*/ 644689 w 1838037"/>
                  <a:gd name="connsiteY22" fmla="*/ 870528 h 1838037"/>
                  <a:gd name="connsiteX23" fmla="*/ 870527 w 1838037"/>
                  <a:gd name="connsiteY23" fmla="*/ 870528 h 1838037"/>
                  <a:gd name="connsiteX24" fmla="*/ 870527 w 1838037"/>
                  <a:gd name="connsiteY24" fmla="*/ 647149 h 1838037"/>
                  <a:gd name="connsiteX25" fmla="*/ 809383 w 1838037"/>
                  <a:gd name="connsiteY25" fmla="*/ 659493 h 1838037"/>
                  <a:gd name="connsiteX26" fmla="*/ 650021 w 1838037"/>
                  <a:gd name="connsiteY26" fmla="*/ 835262 h 1838037"/>
                  <a:gd name="connsiteX27" fmla="*/ 644689 w 1838037"/>
                  <a:gd name="connsiteY27" fmla="*/ 967510 h 1838037"/>
                  <a:gd name="connsiteX28" fmla="*/ 650021 w 1838037"/>
                  <a:gd name="connsiteY28" fmla="*/ 1002776 h 1838037"/>
                  <a:gd name="connsiteX29" fmla="*/ 809383 w 1838037"/>
                  <a:gd name="connsiteY29" fmla="*/ 1178545 h 1838037"/>
                  <a:gd name="connsiteX30" fmla="*/ 870527 w 1838037"/>
                  <a:gd name="connsiteY30" fmla="*/ 1190889 h 1838037"/>
                  <a:gd name="connsiteX31" fmla="*/ 870527 w 1838037"/>
                  <a:gd name="connsiteY31" fmla="*/ 967510 h 1838037"/>
                  <a:gd name="connsiteX32" fmla="*/ 297476 w 1838037"/>
                  <a:gd name="connsiteY32" fmla="*/ 967510 h 1838037"/>
                  <a:gd name="connsiteX33" fmla="*/ 297476 w 1838037"/>
                  <a:gd name="connsiteY33" fmla="*/ 870528 h 1838037"/>
                  <a:gd name="connsiteX34" fmla="*/ 544894 w 1838037"/>
                  <a:gd name="connsiteY34" fmla="*/ 870528 h 1838037"/>
                  <a:gd name="connsiteX35" fmla="*/ 546526 w 1838037"/>
                  <a:gd name="connsiteY35" fmla="*/ 852036 h 1838037"/>
                  <a:gd name="connsiteX36" fmla="*/ 842756 w 1838037"/>
                  <a:gd name="connsiteY36" fmla="*/ 548305 h 1838037"/>
                  <a:gd name="connsiteX37" fmla="*/ 870527 w 1838037"/>
                  <a:gd name="connsiteY37" fmla="*/ 545506 h 1838037"/>
                  <a:gd name="connsiteX38" fmla="*/ 870527 w 1838037"/>
                  <a:gd name="connsiteY38" fmla="*/ 297477 h 1838037"/>
                  <a:gd name="connsiteX39" fmla="*/ 967509 w 1838037"/>
                  <a:gd name="connsiteY39" fmla="*/ 297477 h 1838037"/>
                  <a:gd name="connsiteX40" fmla="*/ 967509 w 1838037"/>
                  <a:gd name="connsiteY40" fmla="*/ 545506 h 1838037"/>
                  <a:gd name="connsiteX41" fmla="*/ 995280 w 1838037"/>
                  <a:gd name="connsiteY41" fmla="*/ 548305 h 1838037"/>
                  <a:gd name="connsiteX42" fmla="*/ 1291510 w 1838037"/>
                  <a:gd name="connsiteY42" fmla="*/ 852036 h 1838037"/>
                  <a:gd name="connsiteX43" fmla="*/ 1293142 w 1838037"/>
                  <a:gd name="connsiteY43" fmla="*/ 870528 h 1838037"/>
                  <a:gd name="connsiteX44" fmla="*/ 1540560 w 1838037"/>
                  <a:gd name="connsiteY44" fmla="*/ 870528 h 1838037"/>
                  <a:gd name="connsiteX45" fmla="*/ 1540560 w 1838037"/>
                  <a:gd name="connsiteY45" fmla="*/ 967510 h 1838037"/>
                  <a:gd name="connsiteX46" fmla="*/ 1293142 w 1838037"/>
                  <a:gd name="connsiteY46" fmla="*/ 967510 h 1838037"/>
                  <a:gd name="connsiteX47" fmla="*/ 1291510 w 1838037"/>
                  <a:gd name="connsiteY47" fmla="*/ 986003 h 1838037"/>
                  <a:gd name="connsiteX48" fmla="*/ 995280 w 1838037"/>
                  <a:gd name="connsiteY48" fmla="*/ 1289733 h 1838037"/>
                  <a:gd name="connsiteX49" fmla="*/ 967509 w 1838037"/>
                  <a:gd name="connsiteY49" fmla="*/ 1292533 h 1838037"/>
                  <a:gd name="connsiteX50" fmla="*/ 967509 w 1838037"/>
                  <a:gd name="connsiteY50" fmla="*/ 1540561 h 1838037"/>
                  <a:gd name="connsiteX51" fmla="*/ 870527 w 1838037"/>
                  <a:gd name="connsiteY51" fmla="*/ 1540561 h 1838037"/>
                  <a:gd name="connsiteX52" fmla="*/ 870527 w 1838037"/>
                  <a:gd name="connsiteY52" fmla="*/ 1292533 h 1838037"/>
                  <a:gd name="connsiteX53" fmla="*/ 842756 w 1838037"/>
                  <a:gd name="connsiteY53" fmla="*/ 1289733 h 1838037"/>
                  <a:gd name="connsiteX54" fmla="*/ 546526 w 1838037"/>
                  <a:gd name="connsiteY54" fmla="*/ 986003 h 1838037"/>
                  <a:gd name="connsiteX55" fmla="*/ 544894 w 1838037"/>
                  <a:gd name="connsiteY55" fmla="*/ 967510 h 1838037"/>
                  <a:gd name="connsiteX56" fmla="*/ 0 w 1838037"/>
                  <a:gd name="connsiteY56" fmla="*/ 637310 h 1838037"/>
                  <a:gd name="connsiteX57" fmla="*/ 0 w 1838037"/>
                  <a:gd name="connsiteY57" fmla="*/ 0 h 1838037"/>
                  <a:gd name="connsiteX58" fmla="*/ 637308 w 1838037"/>
                  <a:gd name="connsiteY58" fmla="*/ 0 h 1838037"/>
                  <a:gd name="connsiteX59" fmla="*/ 637308 w 1838037"/>
                  <a:gd name="connsiteY59" fmla="*/ 189346 h 1838037"/>
                  <a:gd name="connsiteX60" fmla="*/ 189345 w 1838037"/>
                  <a:gd name="connsiteY60" fmla="*/ 189346 h 1838037"/>
                  <a:gd name="connsiteX61" fmla="*/ 189345 w 1838037"/>
                  <a:gd name="connsiteY61" fmla="*/ 637310 h 1838037"/>
                  <a:gd name="connsiteX62" fmla="*/ 0 w 1838037"/>
                  <a:gd name="connsiteY62" fmla="*/ 1838037 h 1838037"/>
                  <a:gd name="connsiteX63" fmla="*/ 0 w 1838037"/>
                  <a:gd name="connsiteY63" fmla="*/ 1200729 h 1838037"/>
                  <a:gd name="connsiteX64" fmla="*/ 189345 w 1838037"/>
                  <a:gd name="connsiteY64" fmla="*/ 1200729 h 1838037"/>
                  <a:gd name="connsiteX65" fmla="*/ 189345 w 1838037"/>
                  <a:gd name="connsiteY65" fmla="*/ 1648692 h 1838037"/>
                  <a:gd name="connsiteX66" fmla="*/ 637308 w 1838037"/>
                  <a:gd name="connsiteY66" fmla="*/ 1648692 h 1838037"/>
                  <a:gd name="connsiteX67" fmla="*/ 637308 w 1838037"/>
                  <a:gd name="connsiteY67" fmla="*/ 1838037 h 1838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838037" h="1838037">
                    <a:moveTo>
                      <a:pt x="1200727" y="189346"/>
                    </a:moveTo>
                    <a:lnTo>
                      <a:pt x="1200727" y="0"/>
                    </a:lnTo>
                    <a:lnTo>
                      <a:pt x="1838037" y="0"/>
                    </a:lnTo>
                    <a:lnTo>
                      <a:pt x="1838037" y="637310"/>
                    </a:lnTo>
                    <a:lnTo>
                      <a:pt x="1648691" y="637310"/>
                    </a:lnTo>
                    <a:lnTo>
                      <a:pt x="1648691" y="189346"/>
                    </a:lnTo>
                    <a:close/>
                    <a:moveTo>
                      <a:pt x="1200727" y="1838037"/>
                    </a:moveTo>
                    <a:lnTo>
                      <a:pt x="1200727" y="1648692"/>
                    </a:lnTo>
                    <a:lnTo>
                      <a:pt x="1648691" y="1648692"/>
                    </a:lnTo>
                    <a:lnTo>
                      <a:pt x="1648691" y="1200729"/>
                    </a:lnTo>
                    <a:lnTo>
                      <a:pt x="1838037" y="1200729"/>
                    </a:lnTo>
                    <a:lnTo>
                      <a:pt x="1838037" y="1838037"/>
                    </a:lnTo>
                    <a:close/>
                    <a:moveTo>
                      <a:pt x="967509" y="870528"/>
                    </a:moveTo>
                    <a:lnTo>
                      <a:pt x="1193347" y="870528"/>
                    </a:lnTo>
                    <a:lnTo>
                      <a:pt x="1188015" y="835262"/>
                    </a:lnTo>
                    <a:cubicBezTo>
                      <a:pt x="1163327" y="755886"/>
                      <a:pt x="1104472" y="691562"/>
                      <a:pt x="1028653" y="659493"/>
                    </a:cubicBezTo>
                    <a:lnTo>
                      <a:pt x="967509" y="647149"/>
                    </a:lnTo>
                    <a:close/>
                    <a:moveTo>
                      <a:pt x="967509" y="1190889"/>
                    </a:moveTo>
                    <a:lnTo>
                      <a:pt x="1028653" y="1178545"/>
                    </a:lnTo>
                    <a:cubicBezTo>
                      <a:pt x="1104472" y="1146476"/>
                      <a:pt x="1163327" y="1082153"/>
                      <a:pt x="1188015" y="1002776"/>
                    </a:cubicBezTo>
                    <a:lnTo>
                      <a:pt x="1193347" y="967510"/>
                    </a:lnTo>
                    <a:lnTo>
                      <a:pt x="967509" y="967510"/>
                    </a:lnTo>
                    <a:close/>
                    <a:moveTo>
                      <a:pt x="644689" y="870528"/>
                    </a:moveTo>
                    <a:lnTo>
                      <a:pt x="870527" y="870528"/>
                    </a:lnTo>
                    <a:lnTo>
                      <a:pt x="870527" y="647149"/>
                    </a:lnTo>
                    <a:lnTo>
                      <a:pt x="809383" y="659493"/>
                    </a:lnTo>
                    <a:cubicBezTo>
                      <a:pt x="733564" y="691562"/>
                      <a:pt x="674709" y="755886"/>
                      <a:pt x="650021" y="835262"/>
                    </a:cubicBezTo>
                    <a:close/>
                    <a:moveTo>
                      <a:pt x="644689" y="967510"/>
                    </a:moveTo>
                    <a:lnTo>
                      <a:pt x="650021" y="1002776"/>
                    </a:lnTo>
                    <a:cubicBezTo>
                      <a:pt x="674709" y="1082153"/>
                      <a:pt x="733564" y="1146476"/>
                      <a:pt x="809383" y="1178545"/>
                    </a:cubicBezTo>
                    <a:lnTo>
                      <a:pt x="870527" y="1190889"/>
                    </a:lnTo>
                    <a:lnTo>
                      <a:pt x="870527" y="967510"/>
                    </a:lnTo>
                    <a:close/>
                    <a:moveTo>
                      <a:pt x="297476" y="967510"/>
                    </a:moveTo>
                    <a:lnTo>
                      <a:pt x="297476" y="870528"/>
                    </a:lnTo>
                    <a:lnTo>
                      <a:pt x="544894" y="870528"/>
                    </a:lnTo>
                    <a:lnTo>
                      <a:pt x="546526" y="852036"/>
                    </a:lnTo>
                    <a:cubicBezTo>
                      <a:pt x="573711" y="699848"/>
                      <a:pt x="691879" y="579179"/>
                      <a:pt x="842756" y="548305"/>
                    </a:cubicBezTo>
                    <a:lnTo>
                      <a:pt x="870527" y="545506"/>
                    </a:lnTo>
                    <a:lnTo>
                      <a:pt x="870527" y="297477"/>
                    </a:lnTo>
                    <a:lnTo>
                      <a:pt x="967509" y="297477"/>
                    </a:lnTo>
                    <a:lnTo>
                      <a:pt x="967509" y="545506"/>
                    </a:lnTo>
                    <a:lnTo>
                      <a:pt x="995280" y="548305"/>
                    </a:lnTo>
                    <a:cubicBezTo>
                      <a:pt x="1146157" y="579179"/>
                      <a:pt x="1264325" y="699848"/>
                      <a:pt x="1291510" y="852036"/>
                    </a:cubicBezTo>
                    <a:lnTo>
                      <a:pt x="1293142" y="870528"/>
                    </a:lnTo>
                    <a:lnTo>
                      <a:pt x="1540560" y="870528"/>
                    </a:lnTo>
                    <a:lnTo>
                      <a:pt x="1540560" y="967510"/>
                    </a:lnTo>
                    <a:lnTo>
                      <a:pt x="1293142" y="967510"/>
                    </a:lnTo>
                    <a:lnTo>
                      <a:pt x="1291510" y="986003"/>
                    </a:lnTo>
                    <a:cubicBezTo>
                      <a:pt x="1264325" y="1138191"/>
                      <a:pt x="1146157" y="1258859"/>
                      <a:pt x="995280" y="1289733"/>
                    </a:cubicBezTo>
                    <a:lnTo>
                      <a:pt x="967509" y="1292533"/>
                    </a:lnTo>
                    <a:lnTo>
                      <a:pt x="967509" y="1540561"/>
                    </a:lnTo>
                    <a:lnTo>
                      <a:pt x="870527" y="1540561"/>
                    </a:lnTo>
                    <a:lnTo>
                      <a:pt x="870527" y="1292533"/>
                    </a:lnTo>
                    <a:lnTo>
                      <a:pt x="842756" y="1289733"/>
                    </a:lnTo>
                    <a:cubicBezTo>
                      <a:pt x="691879" y="1258859"/>
                      <a:pt x="573711" y="1138191"/>
                      <a:pt x="546526" y="986003"/>
                    </a:cubicBezTo>
                    <a:lnTo>
                      <a:pt x="544894" y="967510"/>
                    </a:lnTo>
                    <a:close/>
                    <a:moveTo>
                      <a:pt x="0" y="637310"/>
                    </a:moveTo>
                    <a:lnTo>
                      <a:pt x="0" y="0"/>
                    </a:lnTo>
                    <a:lnTo>
                      <a:pt x="637308" y="0"/>
                    </a:lnTo>
                    <a:lnTo>
                      <a:pt x="637308" y="189346"/>
                    </a:lnTo>
                    <a:lnTo>
                      <a:pt x="189345" y="189346"/>
                    </a:lnTo>
                    <a:lnTo>
                      <a:pt x="189345" y="637310"/>
                    </a:lnTo>
                    <a:close/>
                    <a:moveTo>
                      <a:pt x="0" y="1838037"/>
                    </a:moveTo>
                    <a:lnTo>
                      <a:pt x="0" y="1200729"/>
                    </a:lnTo>
                    <a:lnTo>
                      <a:pt x="189345" y="1200729"/>
                    </a:lnTo>
                    <a:lnTo>
                      <a:pt x="189345" y="1648692"/>
                    </a:lnTo>
                    <a:lnTo>
                      <a:pt x="637308" y="1648692"/>
                    </a:lnTo>
                    <a:lnTo>
                      <a:pt x="637308" y="183803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36" name="Group 35"/>
              <p:cNvGrpSpPr/>
              <p:nvPr/>
            </p:nvGrpSpPr>
            <p:grpSpPr>
              <a:xfrm>
                <a:off x="1376969" y="4797050"/>
                <a:ext cx="816911" cy="1014724"/>
                <a:chOff x="2197367" y="4774828"/>
                <a:chExt cx="1356974" cy="1685562"/>
              </a:xfrm>
            </p:grpSpPr>
            <p:sp>
              <p:nvSpPr>
                <p:cNvPr id="37" name="Freeform 36"/>
                <p:cNvSpPr/>
                <p:nvPr/>
              </p:nvSpPr>
              <p:spPr>
                <a:xfrm>
                  <a:off x="2197367" y="4774828"/>
                  <a:ext cx="708626" cy="1444160"/>
                </a:xfrm>
                <a:custGeom>
                  <a:avLst/>
                  <a:gdLst/>
                  <a:ahLst/>
                  <a:cxnLst/>
                  <a:rect l="l" t="t" r="r" b="b"/>
                  <a:pathLst>
                    <a:path w="1071028" h="2182727">
                      <a:moveTo>
                        <a:pt x="608847" y="0"/>
                      </a:moveTo>
                      <a:cubicBezTo>
                        <a:pt x="634318" y="0"/>
                        <a:pt x="655476" y="1232"/>
                        <a:pt x="672320" y="3697"/>
                      </a:cubicBezTo>
                      <a:cubicBezTo>
                        <a:pt x="689164" y="6162"/>
                        <a:pt x="702105" y="9654"/>
                        <a:pt x="711143" y="14173"/>
                      </a:cubicBezTo>
                      <a:cubicBezTo>
                        <a:pt x="720181" y="18692"/>
                        <a:pt x="725933" y="24649"/>
                        <a:pt x="728398" y="32044"/>
                      </a:cubicBezTo>
                      <a:cubicBezTo>
                        <a:pt x="730863" y="39439"/>
                        <a:pt x="732095" y="47656"/>
                        <a:pt x="732095" y="56694"/>
                      </a:cubicBezTo>
                      <a:lnTo>
                        <a:pt x="707445" y="289633"/>
                      </a:lnTo>
                      <a:cubicBezTo>
                        <a:pt x="730452" y="292920"/>
                        <a:pt x="754691" y="297439"/>
                        <a:pt x="780162" y="303190"/>
                      </a:cubicBezTo>
                      <a:cubicBezTo>
                        <a:pt x="805633" y="308942"/>
                        <a:pt x="829461" y="315721"/>
                        <a:pt x="851646" y="323526"/>
                      </a:cubicBezTo>
                      <a:cubicBezTo>
                        <a:pt x="873831" y="331332"/>
                        <a:pt x="893961" y="339549"/>
                        <a:pt x="912038" y="348176"/>
                      </a:cubicBezTo>
                      <a:cubicBezTo>
                        <a:pt x="930114" y="356803"/>
                        <a:pt x="942644" y="364609"/>
                        <a:pt x="949628" y="371593"/>
                      </a:cubicBezTo>
                      <a:cubicBezTo>
                        <a:pt x="956612" y="378577"/>
                        <a:pt x="961953" y="385561"/>
                        <a:pt x="965651" y="392545"/>
                      </a:cubicBezTo>
                      <a:cubicBezTo>
                        <a:pt x="969348" y="399529"/>
                        <a:pt x="972224" y="408157"/>
                        <a:pt x="974278" y="418428"/>
                      </a:cubicBezTo>
                      <a:cubicBezTo>
                        <a:pt x="976332" y="428698"/>
                        <a:pt x="977770" y="441023"/>
                        <a:pt x="978592" y="455402"/>
                      </a:cubicBezTo>
                      <a:cubicBezTo>
                        <a:pt x="979413" y="469781"/>
                        <a:pt x="979824" y="486420"/>
                        <a:pt x="979824" y="505318"/>
                      </a:cubicBezTo>
                      <a:cubicBezTo>
                        <a:pt x="979824" y="530789"/>
                        <a:pt x="979208" y="551741"/>
                        <a:pt x="977975" y="568174"/>
                      </a:cubicBezTo>
                      <a:cubicBezTo>
                        <a:pt x="976743" y="584607"/>
                        <a:pt x="974483" y="597138"/>
                        <a:pt x="971197" y="605765"/>
                      </a:cubicBezTo>
                      <a:cubicBezTo>
                        <a:pt x="967910" y="614392"/>
                        <a:pt x="964213" y="620144"/>
                        <a:pt x="960104" y="623020"/>
                      </a:cubicBezTo>
                      <a:cubicBezTo>
                        <a:pt x="955996" y="625895"/>
                        <a:pt x="951066" y="627333"/>
                        <a:pt x="945315" y="627333"/>
                      </a:cubicBezTo>
                      <a:cubicBezTo>
                        <a:pt x="934633" y="627333"/>
                        <a:pt x="919022" y="621993"/>
                        <a:pt x="898480" y="611311"/>
                      </a:cubicBezTo>
                      <a:cubicBezTo>
                        <a:pt x="877939" y="600630"/>
                        <a:pt x="852673" y="589126"/>
                        <a:pt x="822683" y="576802"/>
                      </a:cubicBezTo>
                      <a:cubicBezTo>
                        <a:pt x="792692" y="564477"/>
                        <a:pt x="758183" y="552974"/>
                        <a:pt x="719154" y="542292"/>
                      </a:cubicBezTo>
                      <a:cubicBezTo>
                        <a:pt x="680125" y="531611"/>
                        <a:pt x="637194" y="526270"/>
                        <a:pt x="590360" y="526270"/>
                      </a:cubicBezTo>
                      <a:cubicBezTo>
                        <a:pt x="547633" y="526270"/>
                        <a:pt x="511070" y="530378"/>
                        <a:pt x="480669" y="538595"/>
                      </a:cubicBezTo>
                      <a:cubicBezTo>
                        <a:pt x="450267" y="546811"/>
                        <a:pt x="425618" y="558314"/>
                        <a:pt x="406720" y="573104"/>
                      </a:cubicBezTo>
                      <a:cubicBezTo>
                        <a:pt x="387822" y="587894"/>
                        <a:pt x="373853" y="605560"/>
                        <a:pt x="364815" y="626101"/>
                      </a:cubicBezTo>
                      <a:cubicBezTo>
                        <a:pt x="355777" y="646642"/>
                        <a:pt x="351258" y="669238"/>
                        <a:pt x="351258" y="693888"/>
                      </a:cubicBezTo>
                      <a:cubicBezTo>
                        <a:pt x="351258" y="732505"/>
                        <a:pt x="361529" y="764961"/>
                        <a:pt x="382070" y="791254"/>
                      </a:cubicBezTo>
                      <a:cubicBezTo>
                        <a:pt x="402611" y="817547"/>
                        <a:pt x="429931" y="840142"/>
                        <a:pt x="464030" y="859040"/>
                      </a:cubicBezTo>
                      <a:cubicBezTo>
                        <a:pt x="498129" y="877938"/>
                        <a:pt x="536747" y="895193"/>
                        <a:pt x="579883" y="910805"/>
                      </a:cubicBezTo>
                      <a:cubicBezTo>
                        <a:pt x="623020" y="926416"/>
                        <a:pt x="666979" y="942849"/>
                        <a:pt x="711759" y="960104"/>
                      </a:cubicBezTo>
                      <a:cubicBezTo>
                        <a:pt x="756539" y="977359"/>
                        <a:pt x="800498" y="997284"/>
                        <a:pt x="843635" y="1019879"/>
                      </a:cubicBezTo>
                      <a:cubicBezTo>
                        <a:pt x="886772" y="1042475"/>
                        <a:pt x="925184" y="1070411"/>
                        <a:pt x="958872" y="1103688"/>
                      </a:cubicBezTo>
                      <a:cubicBezTo>
                        <a:pt x="992560" y="1136965"/>
                        <a:pt x="1019674" y="1177226"/>
                        <a:pt x="1040216" y="1224471"/>
                      </a:cubicBezTo>
                      <a:cubicBezTo>
                        <a:pt x="1060757" y="1271717"/>
                        <a:pt x="1071028" y="1328616"/>
                        <a:pt x="1071028" y="1395170"/>
                      </a:cubicBezTo>
                      <a:cubicBezTo>
                        <a:pt x="1071028" y="1465833"/>
                        <a:pt x="1058498" y="1529511"/>
                        <a:pt x="1033437" y="1586205"/>
                      </a:cubicBezTo>
                      <a:cubicBezTo>
                        <a:pt x="1008377" y="1642899"/>
                        <a:pt x="972840" y="1691788"/>
                        <a:pt x="926827" y="1732871"/>
                      </a:cubicBezTo>
                      <a:cubicBezTo>
                        <a:pt x="880815" y="1773953"/>
                        <a:pt x="825353" y="1806820"/>
                        <a:pt x="760442" y="1831469"/>
                      </a:cubicBezTo>
                      <a:cubicBezTo>
                        <a:pt x="695531" y="1856119"/>
                        <a:pt x="623637" y="1871730"/>
                        <a:pt x="544758" y="1878304"/>
                      </a:cubicBezTo>
                      <a:lnTo>
                        <a:pt x="518876" y="2142055"/>
                      </a:lnTo>
                      <a:cubicBezTo>
                        <a:pt x="518054" y="2148628"/>
                        <a:pt x="516205" y="2154380"/>
                        <a:pt x="513329" y="2159310"/>
                      </a:cubicBezTo>
                      <a:cubicBezTo>
                        <a:pt x="510454" y="2164240"/>
                        <a:pt x="505113" y="2168348"/>
                        <a:pt x="497307" y="2171635"/>
                      </a:cubicBezTo>
                      <a:cubicBezTo>
                        <a:pt x="489501" y="2174921"/>
                        <a:pt x="478820" y="2177592"/>
                        <a:pt x="465263" y="2179646"/>
                      </a:cubicBezTo>
                      <a:cubicBezTo>
                        <a:pt x="451705" y="2181700"/>
                        <a:pt x="434656" y="2182727"/>
                        <a:pt x="414114" y="2182727"/>
                      </a:cubicBezTo>
                      <a:cubicBezTo>
                        <a:pt x="387822" y="2182727"/>
                        <a:pt x="366664" y="2181494"/>
                        <a:pt x="350642" y="2179030"/>
                      </a:cubicBezTo>
                      <a:cubicBezTo>
                        <a:pt x="334619" y="2176565"/>
                        <a:pt x="322089" y="2173072"/>
                        <a:pt x="313051" y="2168553"/>
                      </a:cubicBezTo>
                      <a:cubicBezTo>
                        <a:pt x="304013" y="2164034"/>
                        <a:pt x="298056" y="2158077"/>
                        <a:pt x="295180" y="2150682"/>
                      </a:cubicBezTo>
                      <a:cubicBezTo>
                        <a:pt x="292304" y="2143288"/>
                        <a:pt x="291688" y="2135071"/>
                        <a:pt x="293331" y="2126033"/>
                      </a:cubicBezTo>
                      <a:lnTo>
                        <a:pt x="319213" y="1875839"/>
                      </a:lnTo>
                      <a:cubicBezTo>
                        <a:pt x="283882" y="1870909"/>
                        <a:pt x="250605" y="1864541"/>
                        <a:pt x="219382" y="1856735"/>
                      </a:cubicBezTo>
                      <a:cubicBezTo>
                        <a:pt x="188159" y="1848929"/>
                        <a:pt x="159812" y="1840302"/>
                        <a:pt x="134341" y="1830853"/>
                      </a:cubicBezTo>
                      <a:cubicBezTo>
                        <a:pt x="108870" y="1821404"/>
                        <a:pt x="86890" y="1811750"/>
                        <a:pt x="68403" y="1801890"/>
                      </a:cubicBezTo>
                      <a:cubicBezTo>
                        <a:pt x="49916" y="1792030"/>
                        <a:pt x="35948" y="1782375"/>
                        <a:pt x="26499" y="1772926"/>
                      </a:cubicBezTo>
                      <a:cubicBezTo>
                        <a:pt x="17050" y="1763477"/>
                        <a:pt x="10271" y="1749509"/>
                        <a:pt x="6163" y="1731022"/>
                      </a:cubicBezTo>
                      <a:cubicBezTo>
                        <a:pt x="2054" y="1712535"/>
                        <a:pt x="0" y="1685215"/>
                        <a:pt x="0" y="1649062"/>
                      </a:cubicBezTo>
                      <a:cubicBezTo>
                        <a:pt x="0" y="1621126"/>
                        <a:pt x="822" y="1598119"/>
                        <a:pt x="2465" y="1580043"/>
                      </a:cubicBezTo>
                      <a:cubicBezTo>
                        <a:pt x="4109" y="1561966"/>
                        <a:pt x="6984" y="1547998"/>
                        <a:pt x="11093" y="1538138"/>
                      </a:cubicBezTo>
                      <a:cubicBezTo>
                        <a:pt x="15201" y="1528279"/>
                        <a:pt x="20336" y="1521500"/>
                        <a:pt x="26499" y="1517803"/>
                      </a:cubicBezTo>
                      <a:cubicBezTo>
                        <a:pt x="32661" y="1514105"/>
                        <a:pt x="39851" y="1512256"/>
                        <a:pt x="48067" y="1512256"/>
                      </a:cubicBezTo>
                      <a:cubicBezTo>
                        <a:pt x="58749" y="1512256"/>
                        <a:pt x="74360" y="1518419"/>
                        <a:pt x="94901" y="1530744"/>
                      </a:cubicBezTo>
                      <a:cubicBezTo>
                        <a:pt x="115443" y="1543068"/>
                        <a:pt x="141736" y="1556626"/>
                        <a:pt x="173780" y="1571415"/>
                      </a:cubicBezTo>
                      <a:cubicBezTo>
                        <a:pt x="205825" y="1586205"/>
                        <a:pt x="244648" y="1599763"/>
                        <a:pt x="290250" y="1612087"/>
                      </a:cubicBezTo>
                      <a:cubicBezTo>
                        <a:pt x="335852" y="1624412"/>
                        <a:pt x="389465" y="1630575"/>
                        <a:pt x="451089" y="1630575"/>
                      </a:cubicBezTo>
                      <a:cubicBezTo>
                        <a:pt x="547223" y="1630575"/>
                        <a:pt x="618707" y="1612703"/>
                        <a:pt x="665541" y="1576961"/>
                      </a:cubicBezTo>
                      <a:cubicBezTo>
                        <a:pt x="712375" y="1541220"/>
                        <a:pt x="735793" y="1493769"/>
                        <a:pt x="735793" y="1434610"/>
                      </a:cubicBezTo>
                      <a:cubicBezTo>
                        <a:pt x="735793" y="1395170"/>
                        <a:pt x="725727" y="1362715"/>
                        <a:pt x="705597" y="1337244"/>
                      </a:cubicBezTo>
                      <a:cubicBezTo>
                        <a:pt x="685466" y="1311772"/>
                        <a:pt x="658557" y="1289382"/>
                        <a:pt x="624869" y="1270073"/>
                      </a:cubicBezTo>
                      <a:cubicBezTo>
                        <a:pt x="591181" y="1250764"/>
                        <a:pt x="553180" y="1233510"/>
                        <a:pt x="510864" y="1218309"/>
                      </a:cubicBezTo>
                      <a:cubicBezTo>
                        <a:pt x="468549" y="1203108"/>
                        <a:pt x="425207" y="1186881"/>
                        <a:pt x="380838" y="1169626"/>
                      </a:cubicBezTo>
                      <a:cubicBezTo>
                        <a:pt x="336468" y="1152371"/>
                        <a:pt x="293126" y="1132241"/>
                        <a:pt x="250811" y="1109234"/>
                      </a:cubicBezTo>
                      <a:cubicBezTo>
                        <a:pt x="208495" y="1086228"/>
                        <a:pt x="170494" y="1057881"/>
                        <a:pt x="136806" y="1024193"/>
                      </a:cubicBezTo>
                      <a:cubicBezTo>
                        <a:pt x="103118" y="990505"/>
                        <a:pt x="76209" y="949628"/>
                        <a:pt x="56078" y="901561"/>
                      </a:cubicBezTo>
                      <a:cubicBezTo>
                        <a:pt x="35948" y="853494"/>
                        <a:pt x="25882" y="795362"/>
                        <a:pt x="25882" y="727165"/>
                      </a:cubicBezTo>
                      <a:cubicBezTo>
                        <a:pt x="25882" y="665540"/>
                        <a:pt x="36153" y="609462"/>
                        <a:pt x="56694" y="558931"/>
                      </a:cubicBezTo>
                      <a:cubicBezTo>
                        <a:pt x="77236" y="508399"/>
                        <a:pt x="106815" y="464235"/>
                        <a:pt x="145433" y="426439"/>
                      </a:cubicBezTo>
                      <a:cubicBezTo>
                        <a:pt x="184051" y="388643"/>
                        <a:pt x="231502" y="358036"/>
                        <a:pt x="287785" y="334619"/>
                      </a:cubicBezTo>
                      <a:cubicBezTo>
                        <a:pt x="344068" y="311202"/>
                        <a:pt x="407952" y="295385"/>
                        <a:pt x="479436" y="287168"/>
                      </a:cubicBezTo>
                      <a:lnTo>
                        <a:pt x="504086" y="39439"/>
                      </a:lnTo>
                      <a:cubicBezTo>
                        <a:pt x="504907" y="32866"/>
                        <a:pt x="506756" y="27320"/>
                        <a:pt x="509632" y="22801"/>
                      </a:cubicBezTo>
                      <a:cubicBezTo>
                        <a:pt x="512508" y="18281"/>
                        <a:pt x="517848" y="14173"/>
                        <a:pt x="525654" y="10476"/>
                      </a:cubicBezTo>
                      <a:cubicBezTo>
                        <a:pt x="533460" y="6778"/>
                        <a:pt x="543936" y="4108"/>
                        <a:pt x="557082" y="2465"/>
                      </a:cubicBezTo>
                      <a:cubicBezTo>
                        <a:pt x="570229" y="821"/>
                        <a:pt x="587484" y="0"/>
                        <a:pt x="6088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8" name="Freeform 37"/>
                <p:cNvSpPr/>
                <p:nvPr/>
              </p:nvSpPr>
              <p:spPr>
                <a:xfrm>
                  <a:off x="2217869" y="4797152"/>
                  <a:ext cx="1336472" cy="1663238"/>
                </a:xfrm>
                <a:custGeom>
                  <a:avLst/>
                  <a:gdLst>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77468 w 2019965"/>
                    <a:gd name="connsiteY6" fmla="*/ 955560 h 2513845"/>
                    <a:gd name="connsiteX7" fmla="*/ 105821 w 2019965"/>
                    <a:gd name="connsiteY7" fmla="*/ 99045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7468 w 2019965"/>
                    <a:gd name="connsiteY7" fmla="*/ 95556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77468 w 2019965"/>
                    <a:gd name="connsiteY17" fmla="*/ 955560 h 2513845"/>
                    <a:gd name="connsiteX18" fmla="*/ 697669 w 2019965"/>
                    <a:gd name="connsiteY18" fmla="*/ 0 h 2513845"/>
                    <a:gd name="connsiteX19" fmla="*/ 2019965 w 2019965"/>
                    <a:gd name="connsiteY19" fmla="*/ 1147048 h 2513845"/>
                    <a:gd name="connsiteX20" fmla="*/ 2019965 w 2019965"/>
                    <a:gd name="connsiteY20" fmla="*/ 2513845 h 2513845"/>
                    <a:gd name="connsiteX21" fmla="*/ 719526 w 2019965"/>
                    <a:gd name="connsiteY21" fmla="*/ 2513844 h 2513845"/>
                    <a:gd name="connsiteX22" fmla="*/ 282828 w 2019965"/>
                    <a:gd name="connsiteY22" fmla="*/ 2135023 h 2513845"/>
                    <a:gd name="connsiteX23" fmla="*/ 319658 w 2019965"/>
                    <a:gd name="connsiteY23" fmla="*/ 2145288 h 2513845"/>
                    <a:gd name="connsiteX24" fmla="*/ 383130 w 2019965"/>
                    <a:gd name="connsiteY24" fmla="*/ 2148985 h 2513845"/>
                    <a:gd name="connsiteX25" fmla="*/ 434279 w 2019965"/>
                    <a:gd name="connsiteY25" fmla="*/ 2145904 h 2513845"/>
                    <a:gd name="connsiteX26" fmla="*/ 466324 w 2019965"/>
                    <a:gd name="connsiteY26" fmla="*/ 2137893 h 2513845"/>
                    <a:gd name="connsiteX27" fmla="*/ 482345 w 2019965"/>
                    <a:gd name="connsiteY27" fmla="*/ 2125568 h 2513845"/>
                    <a:gd name="connsiteX28" fmla="*/ 487893 w 2019965"/>
                    <a:gd name="connsiteY28" fmla="*/ 2108313 h 2513845"/>
                    <a:gd name="connsiteX29" fmla="*/ 513775 w 2019965"/>
                    <a:gd name="connsiteY29" fmla="*/ 1844562 h 2513845"/>
                    <a:gd name="connsiteX30" fmla="*/ 729459 w 2019965"/>
                    <a:gd name="connsiteY30" fmla="*/ 1797727 h 2513845"/>
                    <a:gd name="connsiteX31" fmla="*/ 895843 w 2019965"/>
                    <a:gd name="connsiteY31" fmla="*/ 1699129 h 2513845"/>
                    <a:gd name="connsiteX32" fmla="*/ 1002454 w 2019965"/>
                    <a:gd name="connsiteY32" fmla="*/ 1552463 h 2513845"/>
                    <a:gd name="connsiteX33" fmla="*/ 1040044 w 2019965"/>
                    <a:gd name="connsiteY33" fmla="*/ 1361428 h 2513845"/>
                    <a:gd name="connsiteX34" fmla="*/ 1009232 w 2019965"/>
                    <a:gd name="connsiteY34" fmla="*/ 1190729 h 2513845"/>
                    <a:gd name="connsiteX35" fmla="*/ 927889 w 2019965"/>
                    <a:gd name="connsiteY35" fmla="*/ 1069946 h 2513845"/>
                    <a:gd name="connsiteX36" fmla="*/ 812651 w 2019965"/>
                    <a:gd name="connsiteY36" fmla="*/ 986137 h 2513845"/>
                    <a:gd name="connsiteX37" fmla="*/ 680776 w 2019965"/>
                    <a:gd name="connsiteY37" fmla="*/ 926362 h 2513845"/>
                    <a:gd name="connsiteX38" fmla="*/ 548900 w 2019965"/>
                    <a:gd name="connsiteY38" fmla="*/ 877063 h 2513845"/>
                    <a:gd name="connsiteX39" fmla="*/ 433047 w 2019965"/>
                    <a:gd name="connsiteY39" fmla="*/ 825298 h 2513845"/>
                    <a:gd name="connsiteX40" fmla="*/ 351086 w 2019965"/>
                    <a:gd name="connsiteY40" fmla="*/ 757512 h 2513845"/>
                    <a:gd name="connsiteX41" fmla="*/ 320274 w 2019965"/>
                    <a:gd name="connsiteY41" fmla="*/ 660146 h 2513845"/>
                    <a:gd name="connsiteX42" fmla="*/ 333831 w 2019965"/>
                    <a:gd name="connsiteY42" fmla="*/ 592359 h 2513845"/>
                    <a:gd name="connsiteX43" fmla="*/ 375737 w 2019965"/>
                    <a:gd name="connsiteY43" fmla="*/ 539362 h 2513845"/>
                    <a:gd name="connsiteX44" fmla="*/ 449685 w 2019965"/>
                    <a:gd name="connsiteY44" fmla="*/ 504853 h 2513845"/>
                    <a:gd name="connsiteX45" fmla="*/ 559376 w 2019965"/>
                    <a:gd name="connsiteY45" fmla="*/ 492527 h 2513845"/>
                    <a:gd name="connsiteX46" fmla="*/ 688170 w 2019965"/>
                    <a:gd name="connsiteY46" fmla="*/ 508550 h 2513845"/>
                    <a:gd name="connsiteX47" fmla="*/ 791699 w 2019965"/>
                    <a:gd name="connsiteY47" fmla="*/ 543060 h 2513845"/>
                    <a:gd name="connsiteX48" fmla="*/ 867498 w 2019965"/>
                    <a:gd name="connsiteY48" fmla="*/ 577569 h 2513845"/>
                    <a:gd name="connsiteX49" fmla="*/ 914332 w 2019965"/>
                    <a:gd name="connsiteY49" fmla="*/ 593591 h 2513845"/>
                    <a:gd name="connsiteX50" fmla="*/ 929120 w 2019965"/>
                    <a:gd name="connsiteY50" fmla="*/ 589278 h 2513845"/>
                    <a:gd name="connsiteX51" fmla="*/ 940213 w 2019965"/>
                    <a:gd name="connsiteY51" fmla="*/ 572023 h 2513845"/>
                    <a:gd name="connsiteX52" fmla="*/ 946992 w 2019965"/>
                    <a:gd name="connsiteY52" fmla="*/ 534432 h 2513845"/>
                    <a:gd name="connsiteX53" fmla="*/ 948840 w 2019965"/>
                    <a:gd name="connsiteY53" fmla="*/ 471576 h 2513845"/>
                    <a:gd name="connsiteX54" fmla="*/ 947609 w 2019965"/>
                    <a:gd name="connsiteY54" fmla="*/ 421660 h 2513845"/>
                    <a:gd name="connsiteX55" fmla="*/ 943295 w 2019965"/>
                    <a:gd name="connsiteY55" fmla="*/ 384686 h 2513845"/>
                    <a:gd name="connsiteX56" fmla="*/ 934667 w 2019965"/>
                    <a:gd name="connsiteY56" fmla="*/ 358803 h 2513845"/>
                    <a:gd name="connsiteX57" fmla="*/ 918645 w 2019965"/>
                    <a:gd name="connsiteY57" fmla="*/ 337851 h 2513845"/>
                    <a:gd name="connsiteX58" fmla="*/ 881055 w 2019965"/>
                    <a:gd name="connsiteY58" fmla="*/ 314434 h 2513845"/>
                    <a:gd name="connsiteX59" fmla="*/ 820663 w 2019965"/>
                    <a:gd name="connsiteY59" fmla="*/ 289784 h 2513845"/>
                    <a:gd name="connsiteX60" fmla="*/ 749179 w 2019965"/>
                    <a:gd name="connsiteY60" fmla="*/ 269448 h 2513845"/>
                    <a:gd name="connsiteX61" fmla="*/ 676462 w 2019965"/>
                    <a:gd name="connsiteY61" fmla="*/ 255891 h 2513845"/>
                    <a:gd name="connsiteX62" fmla="*/ 701111 w 2019965"/>
                    <a:gd name="connsiteY62" fmla="*/ 22952 h 2513845"/>
                    <a:gd name="connsiteX63" fmla="*/ 697669 w 2019965"/>
                    <a:gd name="connsiteY63"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2233 w 2019965"/>
                    <a:gd name="connsiteY7" fmla="*/ 961595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62" fmla="*/ 697669 w 2019965"/>
                    <a:gd name="connsiteY62"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681269 w 2019965"/>
                    <a:gd name="connsiteY7" fmla="*/ 1489914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697669 w 2019965"/>
                    <a:gd name="connsiteY16" fmla="*/ 0 h 2513845"/>
                    <a:gd name="connsiteX17" fmla="*/ 2019965 w 2019965"/>
                    <a:gd name="connsiteY17" fmla="*/ 1147048 h 2513845"/>
                    <a:gd name="connsiteX18" fmla="*/ 2019965 w 2019965"/>
                    <a:gd name="connsiteY18" fmla="*/ 2513845 h 2513845"/>
                    <a:gd name="connsiteX19" fmla="*/ 719526 w 2019965"/>
                    <a:gd name="connsiteY19" fmla="*/ 2513844 h 2513845"/>
                    <a:gd name="connsiteX20" fmla="*/ 282828 w 2019965"/>
                    <a:gd name="connsiteY20" fmla="*/ 2135023 h 2513845"/>
                    <a:gd name="connsiteX21" fmla="*/ 319658 w 2019965"/>
                    <a:gd name="connsiteY21" fmla="*/ 2145288 h 2513845"/>
                    <a:gd name="connsiteX22" fmla="*/ 383130 w 2019965"/>
                    <a:gd name="connsiteY22" fmla="*/ 2148985 h 2513845"/>
                    <a:gd name="connsiteX23" fmla="*/ 434279 w 2019965"/>
                    <a:gd name="connsiteY23" fmla="*/ 2145904 h 2513845"/>
                    <a:gd name="connsiteX24" fmla="*/ 466324 w 2019965"/>
                    <a:gd name="connsiteY24" fmla="*/ 2137893 h 2513845"/>
                    <a:gd name="connsiteX25" fmla="*/ 482345 w 2019965"/>
                    <a:gd name="connsiteY25" fmla="*/ 2125568 h 2513845"/>
                    <a:gd name="connsiteX26" fmla="*/ 487893 w 2019965"/>
                    <a:gd name="connsiteY26" fmla="*/ 2108313 h 2513845"/>
                    <a:gd name="connsiteX27" fmla="*/ 513775 w 2019965"/>
                    <a:gd name="connsiteY27" fmla="*/ 1844562 h 2513845"/>
                    <a:gd name="connsiteX28" fmla="*/ 729459 w 2019965"/>
                    <a:gd name="connsiteY28" fmla="*/ 1797727 h 2513845"/>
                    <a:gd name="connsiteX29" fmla="*/ 895843 w 2019965"/>
                    <a:gd name="connsiteY29" fmla="*/ 1699129 h 2513845"/>
                    <a:gd name="connsiteX30" fmla="*/ 1002454 w 2019965"/>
                    <a:gd name="connsiteY30" fmla="*/ 1552463 h 2513845"/>
                    <a:gd name="connsiteX31" fmla="*/ 1040044 w 2019965"/>
                    <a:gd name="connsiteY31" fmla="*/ 1361428 h 2513845"/>
                    <a:gd name="connsiteX32" fmla="*/ 1009232 w 2019965"/>
                    <a:gd name="connsiteY32" fmla="*/ 1190729 h 2513845"/>
                    <a:gd name="connsiteX33" fmla="*/ 927889 w 2019965"/>
                    <a:gd name="connsiteY33" fmla="*/ 1069946 h 2513845"/>
                    <a:gd name="connsiteX34" fmla="*/ 812651 w 2019965"/>
                    <a:gd name="connsiteY34" fmla="*/ 986137 h 2513845"/>
                    <a:gd name="connsiteX35" fmla="*/ 680776 w 2019965"/>
                    <a:gd name="connsiteY35" fmla="*/ 926362 h 2513845"/>
                    <a:gd name="connsiteX36" fmla="*/ 548900 w 2019965"/>
                    <a:gd name="connsiteY36" fmla="*/ 877063 h 2513845"/>
                    <a:gd name="connsiteX37" fmla="*/ 433047 w 2019965"/>
                    <a:gd name="connsiteY37" fmla="*/ 825298 h 2513845"/>
                    <a:gd name="connsiteX38" fmla="*/ 351086 w 2019965"/>
                    <a:gd name="connsiteY38" fmla="*/ 757512 h 2513845"/>
                    <a:gd name="connsiteX39" fmla="*/ 320274 w 2019965"/>
                    <a:gd name="connsiteY39" fmla="*/ 660146 h 2513845"/>
                    <a:gd name="connsiteX40" fmla="*/ 333831 w 2019965"/>
                    <a:gd name="connsiteY40" fmla="*/ 592359 h 2513845"/>
                    <a:gd name="connsiteX41" fmla="*/ 375737 w 2019965"/>
                    <a:gd name="connsiteY41" fmla="*/ 539362 h 2513845"/>
                    <a:gd name="connsiteX42" fmla="*/ 449685 w 2019965"/>
                    <a:gd name="connsiteY42" fmla="*/ 504853 h 2513845"/>
                    <a:gd name="connsiteX43" fmla="*/ 559376 w 2019965"/>
                    <a:gd name="connsiteY43" fmla="*/ 492527 h 2513845"/>
                    <a:gd name="connsiteX44" fmla="*/ 688170 w 2019965"/>
                    <a:gd name="connsiteY44" fmla="*/ 508550 h 2513845"/>
                    <a:gd name="connsiteX45" fmla="*/ 791699 w 2019965"/>
                    <a:gd name="connsiteY45" fmla="*/ 543060 h 2513845"/>
                    <a:gd name="connsiteX46" fmla="*/ 867498 w 2019965"/>
                    <a:gd name="connsiteY46" fmla="*/ 577569 h 2513845"/>
                    <a:gd name="connsiteX47" fmla="*/ 914332 w 2019965"/>
                    <a:gd name="connsiteY47" fmla="*/ 593591 h 2513845"/>
                    <a:gd name="connsiteX48" fmla="*/ 929120 w 2019965"/>
                    <a:gd name="connsiteY48" fmla="*/ 589278 h 2513845"/>
                    <a:gd name="connsiteX49" fmla="*/ 940213 w 2019965"/>
                    <a:gd name="connsiteY49" fmla="*/ 572023 h 2513845"/>
                    <a:gd name="connsiteX50" fmla="*/ 946992 w 2019965"/>
                    <a:gd name="connsiteY50" fmla="*/ 534432 h 2513845"/>
                    <a:gd name="connsiteX51" fmla="*/ 948840 w 2019965"/>
                    <a:gd name="connsiteY51" fmla="*/ 471576 h 2513845"/>
                    <a:gd name="connsiteX52" fmla="*/ 947609 w 2019965"/>
                    <a:gd name="connsiteY52" fmla="*/ 421660 h 2513845"/>
                    <a:gd name="connsiteX53" fmla="*/ 943295 w 2019965"/>
                    <a:gd name="connsiteY53" fmla="*/ 384686 h 2513845"/>
                    <a:gd name="connsiteX54" fmla="*/ 934667 w 2019965"/>
                    <a:gd name="connsiteY54" fmla="*/ 358803 h 2513845"/>
                    <a:gd name="connsiteX55" fmla="*/ 918645 w 2019965"/>
                    <a:gd name="connsiteY55" fmla="*/ 337851 h 2513845"/>
                    <a:gd name="connsiteX56" fmla="*/ 881055 w 2019965"/>
                    <a:gd name="connsiteY56" fmla="*/ 314434 h 2513845"/>
                    <a:gd name="connsiteX57" fmla="*/ 820663 w 2019965"/>
                    <a:gd name="connsiteY57" fmla="*/ 289784 h 2513845"/>
                    <a:gd name="connsiteX58" fmla="*/ 749179 w 2019965"/>
                    <a:gd name="connsiteY58" fmla="*/ 269448 h 2513845"/>
                    <a:gd name="connsiteX59" fmla="*/ 676462 w 2019965"/>
                    <a:gd name="connsiteY59" fmla="*/ 255891 h 2513845"/>
                    <a:gd name="connsiteX60" fmla="*/ 701111 w 2019965"/>
                    <a:gd name="connsiteY60" fmla="*/ 22952 h 2513845"/>
                    <a:gd name="connsiteX61" fmla="*/ 697669 w 2019965"/>
                    <a:gd name="connsiteY61" fmla="*/ 0 h 251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019965" h="2513845">
                      <a:moveTo>
                        <a:pt x="0" y="1742284"/>
                      </a:moveTo>
                      <a:lnTo>
                        <a:pt x="37418" y="1768148"/>
                      </a:lnTo>
                      <a:cubicBezTo>
                        <a:pt x="55905" y="1778008"/>
                        <a:pt x="77884" y="1787662"/>
                        <a:pt x="103355" y="1797110"/>
                      </a:cubicBezTo>
                      <a:cubicBezTo>
                        <a:pt x="128827" y="1806560"/>
                        <a:pt x="157174" y="1815186"/>
                        <a:pt x="188397" y="1822992"/>
                      </a:cubicBezTo>
                      <a:cubicBezTo>
                        <a:pt x="219620" y="1830798"/>
                        <a:pt x="252897" y="1837166"/>
                        <a:pt x="288227" y="1842097"/>
                      </a:cubicBezTo>
                      <a:lnTo>
                        <a:pt x="273968" y="1979942"/>
                      </a:lnTo>
                      <a:lnTo>
                        <a:pt x="0" y="1742284"/>
                      </a:lnTo>
                      <a:close/>
                      <a:moveTo>
                        <a:pt x="681269" y="1489914"/>
                      </a:moveTo>
                      <a:lnTo>
                        <a:pt x="219825" y="1075490"/>
                      </a:lnTo>
                      <a:cubicBezTo>
                        <a:pt x="262142" y="1098498"/>
                        <a:pt x="305483" y="1118628"/>
                        <a:pt x="349853" y="1135883"/>
                      </a:cubicBezTo>
                      <a:cubicBezTo>
                        <a:pt x="394223" y="1153138"/>
                        <a:pt x="437565" y="1169365"/>
                        <a:pt x="479879" y="1184566"/>
                      </a:cubicBezTo>
                      <a:cubicBezTo>
                        <a:pt x="522195" y="1199767"/>
                        <a:pt x="560197" y="1217021"/>
                        <a:pt x="593885" y="1236330"/>
                      </a:cubicBezTo>
                      <a:cubicBezTo>
                        <a:pt x="627572" y="1255638"/>
                        <a:pt x="654481" y="1278029"/>
                        <a:pt x="674613" y="1303501"/>
                      </a:cubicBezTo>
                      <a:cubicBezTo>
                        <a:pt x="694742" y="1328971"/>
                        <a:pt x="704809" y="1361427"/>
                        <a:pt x="704808" y="1400867"/>
                      </a:cubicBezTo>
                      <a:cubicBezTo>
                        <a:pt x="704808" y="1430446"/>
                        <a:pt x="698953" y="1457098"/>
                        <a:pt x="687246" y="1480824"/>
                      </a:cubicBezTo>
                      <a:lnTo>
                        <a:pt x="681269" y="1489914"/>
                      </a:lnTo>
                      <a:close/>
                      <a:moveTo>
                        <a:pt x="697669" y="0"/>
                      </a:moveTo>
                      <a:lnTo>
                        <a:pt x="2019965" y="1147048"/>
                      </a:lnTo>
                      <a:lnTo>
                        <a:pt x="2019965" y="2513845"/>
                      </a:lnTo>
                      <a:lnTo>
                        <a:pt x="719526" y="2513844"/>
                      </a:lnTo>
                      <a:lnTo>
                        <a:pt x="282828" y="2135023"/>
                      </a:lnTo>
                      <a:lnTo>
                        <a:pt x="319658" y="2145288"/>
                      </a:lnTo>
                      <a:cubicBezTo>
                        <a:pt x="335681" y="2147752"/>
                        <a:pt x="356839" y="2148985"/>
                        <a:pt x="383130" y="2148985"/>
                      </a:cubicBezTo>
                      <a:cubicBezTo>
                        <a:pt x="403673" y="2148985"/>
                        <a:pt x="420721" y="2147958"/>
                        <a:pt x="434279" y="2145904"/>
                      </a:cubicBezTo>
                      <a:cubicBezTo>
                        <a:pt x="447836" y="2143850"/>
                        <a:pt x="458517" y="2141179"/>
                        <a:pt x="466324" y="2137893"/>
                      </a:cubicBezTo>
                      <a:cubicBezTo>
                        <a:pt x="474129" y="2134606"/>
                        <a:pt x="479470" y="2130498"/>
                        <a:pt x="482345" y="2125568"/>
                      </a:cubicBezTo>
                      <a:cubicBezTo>
                        <a:pt x="485221" y="2120638"/>
                        <a:pt x="487070" y="2114886"/>
                        <a:pt x="487893" y="2108313"/>
                      </a:cubicBezTo>
                      <a:lnTo>
                        <a:pt x="513775" y="1844562"/>
                      </a:lnTo>
                      <a:cubicBezTo>
                        <a:pt x="592653" y="1837989"/>
                        <a:pt x="664547" y="1822377"/>
                        <a:pt x="729459" y="1797727"/>
                      </a:cubicBezTo>
                      <a:cubicBezTo>
                        <a:pt x="794369" y="1773078"/>
                        <a:pt x="849832" y="1740211"/>
                        <a:pt x="895843" y="1699129"/>
                      </a:cubicBezTo>
                      <a:cubicBezTo>
                        <a:pt x="941857" y="1658047"/>
                        <a:pt x="977394" y="1609157"/>
                        <a:pt x="1002454" y="1552463"/>
                      </a:cubicBezTo>
                      <a:cubicBezTo>
                        <a:pt x="1027515" y="1495769"/>
                        <a:pt x="1040044" y="1432091"/>
                        <a:pt x="1040044" y="1361428"/>
                      </a:cubicBezTo>
                      <a:cubicBezTo>
                        <a:pt x="1040045" y="1294874"/>
                        <a:pt x="1029773" y="1237975"/>
                        <a:pt x="1009232" y="1190729"/>
                      </a:cubicBezTo>
                      <a:cubicBezTo>
                        <a:pt x="988691" y="1143485"/>
                        <a:pt x="961577" y="1103223"/>
                        <a:pt x="927889" y="1069946"/>
                      </a:cubicBezTo>
                      <a:cubicBezTo>
                        <a:pt x="894200" y="1036669"/>
                        <a:pt x="855789" y="1008733"/>
                        <a:pt x="812651" y="986137"/>
                      </a:cubicBezTo>
                      <a:cubicBezTo>
                        <a:pt x="769515" y="963542"/>
                        <a:pt x="725556" y="943617"/>
                        <a:pt x="680776" y="926362"/>
                      </a:cubicBezTo>
                      <a:cubicBezTo>
                        <a:pt x="635996" y="909107"/>
                        <a:pt x="592036" y="892673"/>
                        <a:pt x="548900" y="877063"/>
                      </a:cubicBezTo>
                      <a:cubicBezTo>
                        <a:pt x="505764" y="861451"/>
                        <a:pt x="467146" y="844196"/>
                        <a:pt x="433047" y="825298"/>
                      </a:cubicBezTo>
                      <a:cubicBezTo>
                        <a:pt x="398948" y="806400"/>
                        <a:pt x="371628" y="783805"/>
                        <a:pt x="351086" y="757512"/>
                      </a:cubicBezTo>
                      <a:cubicBezTo>
                        <a:pt x="330546" y="731218"/>
                        <a:pt x="320275" y="698763"/>
                        <a:pt x="320274" y="660146"/>
                      </a:cubicBezTo>
                      <a:cubicBezTo>
                        <a:pt x="320274" y="635496"/>
                        <a:pt x="324793" y="612900"/>
                        <a:pt x="333831" y="592359"/>
                      </a:cubicBezTo>
                      <a:cubicBezTo>
                        <a:pt x="342870" y="571818"/>
                        <a:pt x="356838" y="554152"/>
                        <a:pt x="375737" y="539362"/>
                      </a:cubicBezTo>
                      <a:cubicBezTo>
                        <a:pt x="394635" y="524572"/>
                        <a:pt x="419284" y="513069"/>
                        <a:pt x="449685" y="504853"/>
                      </a:cubicBezTo>
                      <a:cubicBezTo>
                        <a:pt x="480086" y="496635"/>
                        <a:pt x="516650" y="492528"/>
                        <a:pt x="559376" y="492527"/>
                      </a:cubicBezTo>
                      <a:cubicBezTo>
                        <a:pt x="606210" y="492528"/>
                        <a:pt x="649142" y="497869"/>
                        <a:pt x="688170" y="508550"/>
                      </a:cubicBezTo>
                      <a:cubicBezTo>
                        <a:pt x="727200" y="519232"/>
                        <a:pt x="761709" y="530735"/>
                        <a:pt x="791699" y="543060"/>
                      </a:cubicBezTo>
                      <a:cubicBezTo>
                        <a:pt x="821689" y="555384"/>
                        <a:pt x="846955" y="566888"/>
                        <a:pt x="867498" y="577569"/>
                      </a:cubicBezTo>
                      <a:cubicBezTo>
                        <a:pt x="888038" y="588250"/>
                        <a:pt x="903649" y="593591"/>
                        <a:pt x="914332" y="593591"/>
                      </a:cubicBezTo>
                      <a:cubicBezTo>
                        <a:pt x="920083" y="593590"/>
                        <a:pt x="925012" y="592153"/>
                        <a:pt x="929120" y="589278"/>
                      </a:cubicBezTo>
                      <a:cubicBezTo>
                        <a:pt x="933230" y="586402"/>
                        <a:pt x="936927" y="580649"/>
                        <a:pt x="940213" y="572023"/>
                      </a:cubicBezTo>
                      <a:cubicBezTo>
                        <a:pt x="943499" y="563396"/>
                        <a:pt x="945760" y="550865"/>
                        <a:pt x="946992" y="534432"/>
                      </a:cubicBezTo>
                      <a:cubicBezTo>
                        <a:pt x="948225" y="517999"/>
                        <a:pt x="948840" y="497047"/>
                        <a:pt x="948840" y="471576"/>
                      </a:cubicBezTo>
                      <a:cubicBezTo>
                        <a:pt x="948840" y="452678"/>
                        <a:pt x="948429" y="436039"/>
                        <a:pt x="947609" y="421660"/>
                      </a:cubicBezTo>
                      <a:cubicBezTo>
                        <a:pt x="946787" y="407281"/>
                        <a:pt x="945348" y="394955"/>
                        <a:pt x="943295" y="384686"/>
                      </a:cubicBezTo>
                      <a:cubicBezTo>
                        <a:pt x="941240" y="374415"/>
                        <a:pt x="938364" y="365787"/>
                        <a:pt x="934667" y="358803"/>
                      </a:cubicBezTo>
                      <a:cubicBezTo>
                        <a:pt x="930970" y="351819"/>
                        <a:pt x="925629" y="344835"/>
                        <a:pt x="918645" y="337851"/>
                      </a:cubicBezTo>
                      <a:cubicBezTo>
                        <a:pt x="911661" y="330867"/>
                        <a:pt x="899131" y="323061"/>
                        <a:pt x="881055" y="314434"/>
                      </a:cubicBezTo>
                      <a:cubicBezTo>
                        <a:pt x="862977" y="305807"/>
                        <a:pt x="842848" y="297590"/>
                        <a:pt x="820663" y="289784"/>
                      </a:cubicBezTo>
                      <a:cubicBezTo>
                        <a:pt x="798477" y="281979"/>
                        <a:pt x="774649" y="275200"/>
                        <a:pt x="749179" y="269448"/>
                      </a:cubicBezTo>
                      <a:cubicBezTo>
                        <a:pt x="723707" y="263697"/>
                        <a:pt x="699469" y="259178"/>
                        <a:pt x="676462" y="255891"/>
                      </a:cubicBezTo>
                      <a:lnTo>
                        <a:pt x="701111" y="22952"/>
                      </a:lnTo>
                      <a:lnTo>
                        <a:pt x="697669"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grpSp>
          <p:nvGrpSpPr>
            <p:cNvPr id="39" name="Group 38"/>
            <p:cNvGrpSpPr/>
            <p:nvPr/>
          </p:nvGrpSpPr>
          <p:grpSpPr>
            <a:xfrm>
              <a:off x="6183483" y="3946744"/>
              <a:ext cx="2002536" cy="2002536"/>
              <a:chOff x="547786" y="934687"/>
              <a:chExt cx="2002536" cy="2002536"/>
            </a:xfrm>
          </p:grpSpPr>
          <p:sp>
            <p:nvSpPr>
              <p:cNvPr id="40" name="Rectangle 39"/>
              <p:cNvSpPr/>
              <p:nvPr/>
            </p:nvSpPr>
            <p:spPr>
              <a:xfrm>
                <a:off x="547786" y="934687"/>
                <a:ext cx="2002536" cy="2002536"/>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0"/>
              <p:cNvSpPr/>
              <p:nvPr/>
            </p:nvSpPr>
            <p:spPr>
              <a:xfrm rot="5400000">
                <a:off x="1044891" y="1431970"/>
                <a:ext cx="1007970" cy="1007970"/>
              </a:xfrm>
              <a:custGeom>
                <a:avLst/>
                <a:gdLst>
                  <a:gd name="connsiteX0" fmla="*/ 1200727 w 1838037"/>
                  <a:gd name="connsiteY0" fmla="*/ 189346 h 1838037"/>
                  <a:gd name="connsiteX1" fmla="*/ 1200727 w 1838037"/>
                  <a:gd name="connsiteY1" fmla="*/ 0 h 1838037"/>
                  <a:gd name="connsiteX2" fmla="*/ 1838037 w 1838037"/>
                  <a:gd name="connsiteY2" fmla="*/ 0 h 1838037"/>
                  <a:gd name="connsiteX3" fmla="*/ 1838037 w 1838037"/>
                  <a:gd name="connsiteY3" fmla="*/ 637310 h 1838037"/>
                  <a:gd name="connsiteX4" fmla="*/ 1648691 w 1838037"/>
                  <a:gd name="connsiteY4" fmla="*/ 637310 h 1838037"/>
                  <a:gd name="connsiteX5" fmla="*/ 1648691 w 1838037"/>
                  <a:gd name="connsiteY5" fmla="*/ 189346 h 1838037"/>
                  <a:gd name="connsiteX6" fmla="*/ 1200727 w 1838037"/>
                  <a:gd name="connsiteY6" fmla="*/ 1838037 h 1838037"/>
                  <a:gd name="connsiteX7" fmla="*/ 1200727 w 1838037"/>
                  <a:gd name="connsiteY7" fmla="*/ 1648692 h 1838037"/>
                  <a:gd name="connsiteX8" fmla="*/ 1648691 w 1838037"/>
                  <a:gd name="connsiteY8" fmla="*/ 1648692 h 1838037"/>
                  <a:gd name="connsiteX9" fmla="*/ 1648691 w 1838037"/>
                  <a:gd name="connsiteY9" fmla="*/ 1200729 h 1838037"/>
                  <a:gd name="connsiteX10" fmla="*/ 1838037 w 1838037"/>
                  <a:gd name="connsiteY10" fmla="*/ 1200729 h 1838037"/>
                  <a:gd name="connsiteX11" fmla="*/ 1838037 w 1838037"/>
                  <a:gd name="connsiteY11" fmla="*/ 1838037 h 1838037"/>
                  <a:gd name="connsiteX12" fmla="*/ 967509 w 1838037"/>
                  <a:gd name="connsiteY12" fmla="*/ 870528 h 1838037"/>
                  <a:gd name="connsiteX13" fmla="*/ 1193347 w 1838037"/>
                  <a:gd name="connsiteY13" fmla="*/ 870528 h 1838037"/>
                  <a:gd name="connsiteX14" fmla="*/ 1188015 w 1838037"/>
                  <a:gd name="connsiteY14" fmla="*/ 835262 h 1838037"/>
                  <a:gd name="connsiteX15" fmla="*/ 1028653 w 1838037"/>
                  <a:gd name="connsiteY15" fmla="*/ 659493 h 1838037"/>
                  <a:gd name="connsiteX16" fmla="*/ 967509 w 1838037"/>
                  <a:gd name="connsiteY16" fmla="*/ 647149 h 1838037"/>
                  <a:gd name="connsiteX17" fmla="*/ 967509 w 1838037"/>
                  <a:gd name="connsiteY17" fmla="*/ 1190889 h 1838037"/>
                  <a:gd name="connsiteX18" fmla="*/ 1028653 w 1838037"/>
                  <a:gd name="connsiteY18" fmla="*/ 1178545 h 1838037"/>
                  <a:gd name="connsiteX19" fmla="*/ 1188015 w 1838037"/>
                  <a:gd name="connsiteY19" fmla="*/ 1002776 h 1838037"/>
                  <a:gd name="connsiteX20" fmla="*/ 1193347 w 1838037"/>
                  <a:gd name="connsiteY20" fmla="*/ 967510 h 1838037"/>
                  <a:gd name="connsiteX21" fmla="*/ 967509 w 1838037"/>
                  <a:gd name="connsiteY21" fmla="*/ 967510 h 1838037"/>
                  <a:gd name="connsiteX22" fmla="*/ 644689 w 1838037"/>
                  <a:gd name="connsiteY22" fmla="*/ 870528 h 1838037"/>
                  <a:gd name="connsiteX23" fmla="*/ 870527 w 1838037"/>
                  <a:gd name="connsiteY23" fmla="*/ 870528 h 1838037"/>
                  <a:gd name="connsiteX24" fmla="*/ 870527 w 1838037"/>
                  <a:gd name="connsiteY24" fmla="*/ 647149 h 1838037"/>
                  <a:gd name="connsiteX25" fmla="*/ 809383 w 1838037"/>
                  <a:gd name="connsiteY25" fmla="*/ 659493 h 1838037"/>
                  <a:gd name="connsiteX26" fmla="*/ 650021 w 1838037"/>
                  <a:gd name="connsiteY26" fmla="*/ 835262 h 1838037"/>
                  <a:gd name="connsiteX27" fmla="*/ 644689 w 1838037"/>
                  <a:gd name="connsiteY27" fmla="*/ 967510 h 1838037"/>
                  <a:gd name="connsiteX28" fmla="*/ 650021 w 1838037"/>
                  <a:gd name="connsiteY28" fmla="*/ 1002776 h 1838037"/>
                  <a:gd name="connsiteX29" fmla="*/ 809383 w 1838037"/>
                  <a:gd name="connsiteY29" fmla="*/ 1178545 h 1838037"/>
                  <a:gd name="connsiteX30" fmla="*/ 870527 w 1838037"/>
                  <a:gd name="connsiteY30" fmla="*/ 1190889 h 1838037"/>
                  <a:gd name="connsiteX31" fmla="*/ 870527 w 1838037"/>
                  <a:gd name="connsiteY31" fmla="*/ 967510 h 1838037"/>
                  <a:gd name="connsiteX32" fmla="*/ 297476 w 1838037"/>
                  <a:gd name="connsiteY32" fmla="*/ 967510 h 1838037"/>
                  <a:gd name="connsiteX33" fmla="*/ 297476 w 1838037"/>
                  <a:gd name="connsiteY33" fmla="*/ 870528 h 1838037"/>
                  <a:gd name="connsiteX34" fmla="*/ 544894 w 1838037"/>
                  <a:gd name="connsiteY34" fmla="*/ 870528 h 1838037"/>
                  <a:gd name="connsiteX35" fmla="*/ 546526 w 1838037"/>
                  <a:gd name="connsiteY35" fmla="*/ 852036 h 1838037"/>
                  <a:gd name="connsiteX36" fmla="*/ 842756 w 1838037"/>
                  <a:gd name="connsiteY36" fmla="*/ 548305 h 1838037"/>
                  <a:gd name="connsiteX37" fmla="*/ 870527 w 1838037"/>
                  <a:gd name="connsiteY37" fmla="*/ 545506 h 1838037"/>
                  <a:gd name="connsiteX38" fmla="*/ 870527 w 1838037"/>
                  <a:gd name="connsiteY38" fmla="*/ 297477 h 1838037"/>
                  <a:gd name="connsiteX39" fmla="*/ 967509 w 1838037"/>
                  <a:gd name="connsiteY39" fmla="*/ 297477 h 1838037"/>
                  <a:gd name="connsiteX40" fmla="*/ 967509 w 1838037"/>
                  <a:gd name="connsiteY40" fmla="*/ 545506 h 1838037"/>
                  <a:gd name="connsiteX41" fmla="*/ 995280 w 1838037"/>
                  <a:gd name="connsiteY41" fmla="*/ 548305 h 1838037"/>
                  <a:gd name="connsiteX42" fmla="*/ 1291510 w 1838037"/>
                  <a:gd name="connsiteY42" fmla="*/ 852036 h 1838037"/>
                  <a:gd name="connsiteX43" fmla="*/ 1293142 w 1838037"/>
                  <a:gd name="connsiteY43" fmla="*/ 870528 h 1838037"/>
                  <a:gd name="connsiteX44" fmla="*/ 1540560 w 1838037"/>
                  <a:gd name="connsiteY44" fmla="*/ 870528 h 1838037"/>
                  <a:gd name="connsiteX45" fmla="*/ 1540560 w 1838037"/>
                  <a:gd name="connsiteY45" fmla="*/ 967510 h 1838037"/>
                  <a:gd name="connsiteX46" fmla="*/ 1293142 w 1838037"/>
                  <a:gd name="connsiteY46" fmla="*/ 967510 h 1838037"/>
                  <a:gd name="connsiteX47" fmla="*/ 1291510 w 1838037"/>
                  <a:gd name="connsiteY47" fmla="*/ 986003 h 1838037"/>
                  <a:gd name="connsiteX48" fmla="*/ 995280 w 1838037"/>
                  <a:gd name="connsiteY48" fmla="*/ 1289733 h 1838037"/>
                  <a:gd name="connsiteX49" fmla="*/ 967509 w 1838037"/>
                  <a:gd name="connsiteY49" fmla="*/ 1292533 h 1838037"/>
                  <a:gd name="connsiteX50" fmla="*/ 967509 w 1838037"/>
                  <a:gd name="connsiteY50" fmla="*/ 1540561 h 1838037"/>
                  <a:gd name="connsiteX51" fmla="*/ 870527 w 1838037"/>
                  <a:gd name="connsiteY51" fmla="*/ 1540561 h 1838037"/>
                  <a:gd name="connsiteX52" fmla="*/ 870527 w 1838037"/>
                  <a:gd name="connsiteY52" fmla="*/ 1292533 h 1838037"/>
                  <a:gd name="connsiteX53" fmla="*/ 842756 w 1838037"/>
                  <a:gd name="connsiteY53" fmla="*/ 1289733 h 1838037"/>
                  <a:gd name="connsiteX54" fmla="*/ 546526 w 1838037"/>
                  <a:gd name="connsiteY54" fmla="*/ 986003 h 1838037"/>
                  <a:gd name="connsiteX55" fmla="*/ 544894 w 1838037"/>
                  <a:gd name="connsiteY55" fmla="*/ 967510 h 1838037"/>
                  <a:gd name="connsiteX56" fmla="*/ 0 w 1838037"/>
                  <a:gd name="connsiteY56" fmla="*/ 637310 h 1838037"/>
                  <a:gd name="connsiteX57" fmla="*/ 0 w 1838037"/>
                  <a:gd name="connsiteY57" fmla="*/ 0 h 1838037"/>
                  <a:gd name="connsiteX58" fmla="*/ 637308 w 1838037"/>
                  <a:gd name="connsiteY58" fmla="*/ 0 h 1838037"/>
                  <a:gd name="connsiteX59" fmla="*/ 637308 w 1838037"/>
                  <a:gd name="connsiteY59" fmla="*/ 189346 h 1838037"/>
                  <a:gd name="connsiteX60" fmla="*/ 189345 w 1838037"/>
                  <a:gd name="connsiteY60" fmla="*/ 189346 h 1838037"/>
                  <a:gd name="connsiteX61" fmla="*/ 189345 w 1838037"/>
                  <a:gd name="connsiteY61" fmla="*/ 637310 h 1838037"/>
                  <a:gd name="connsiteX62" fmla="*/ 0 w 1838037"/>
                  <a:gd name="connsiteY62" fmla="*/ 1838037 h 1838037"/>
                  <a:gd name="connsiteX63" fmla="*/ 0 w 1838037"/>
                  <a:gd name="connsiteY63" fmla="*/ 1200729 h 1838037"/>
                  <a:gd name="connsiteX64" fmla="*/ 189345 w 1838037"/>
                  <a:gd name="connsiteY64" fmla="*/ 1200729 h 1838037"/>
                  <a:gd name="connsiteX65" fmla="*/ 189345 w 1838037"/>
                  <a:gd name="connsiteY65" fmla="*/ 1648692 h 1838037"/>
                  <a:gd name="connsiteX66" fmla="*/ 637308 w 1838037"/>
                  <a:gd name="connsiteY66" fmla="*/ 1648692 h 1838037"/>
                  <a:gd name="connsiteX67" fmla="*/ 637308 w 1838037"/>
                  <a:gd name="connsiteY67" fmla="*/ 1838037 h 1838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838037" h="1838037">
                    <a:moveTo>
                      <a:pt x="1200727" y="189346"/>
                    </a:moveTo>
                    <a:lnTo>
                      <a:pt x="1200727" y="0"/>
                    </a:lnTo>
                    <a:lnTo>
                      <a:pt x="1838037" y="0"/>
                    </a:lnTo>
                    <a:lnTo>
                      <a:pt x="1838037" y="637310"/>
                    </a:lnTo>
                    <a:lnTo>
                      <a:pt x="1648691" y="637310"/>
                    </a:lnTo>
                    <a:lnTo>
                      <a:pt x="1648691" y="189346"/>
                    </a:lnTo>
                    <a:close/>
                    <a:moveTo>
                      <a:pt x="1200727" y="1838037"/>
                    </a:moveTo>
                    <a:lnTo>
                      <a:pt x="1200727" y="1648692"/>
                    </a:lnTo>
                    <a:lnTo>
                      <a:pt x="1648691" y="1648692"/>
                    </a:lnTo>
                    <a:lnTo>
                      <a:pt x="1648691" y="1200729"/>
                    </a:lnTo>
                    <a:lnTo>
                      <a:pt x="1838037" y="1200729"/>
                    </a:lnTo>
                    <a:lnTo>
                      <a:pt x="1838037" y="1838037"/>
                    </a:lnTo>
                    <a:close/>
                    <a:moveTo>
                      <a:pt x="967509" y="870528"/>
                    </a:moveTo>
                    <a:lnTo>
                      <a:pt x="1193347" y="870528"/>
                    </a:lnTo>
                    <a:lnTo>
                      <a:pt x="1188015" y="835262"/>
                    </a:lnTo>
                    <a:cubicBezTo>
                      <a:pt x="1163327" y="755886"/>
                      <a:pt x="1104472" y="691562"/>
                      <a:pt x="1028653" y="659493"/>
                    </a:cubicBezTo>
                    <a:lnTo>
                      <a:pt x="967509" y="647149"/>
                    </a:lnTo>
                    <a:close/>
                    <a:moveTo>
                      <a:pt x="967509" y="1190889"/>
                    </a:moveTo>
                    <a:lnTo>
                      <a:pt x="1028653" y="1178545"/>
                    </a:lnTo>
                    <a:cubicBezTo>
                      <a:pt x="1104472" y="1146476"/>
                      <a:pt x="1163327" y="1082153"/>
                      <a:pt x="1188015" y="1002776"/>
                    </a:cubicBezTo>
                    <a:lnTo>
                      <a:pt x="1193347" y="967510"/>
                    </a:lnTo>
                    <a:lnTo>
                      <a:pt x="967509" y="967510"/>
                    </a:lnTo>
                    <a:close/>
                    <a:moveTo>
                      <a:pt x="644689" y="870528"/>
                    </a:moveTo>
                    <a:lnTo>
                      <a:pt x="870527" y="870528"/>
                    </a:lnTo>
                    <a:lnTo>
                      <a:pt x="870527" y="647149"/>
                    </a:lnTo>
                    <a:lnTo>
                      <a:pt x="809383" y="659493"/>
                    </a:lnTo>
                    <a:cubicBezTo>
                      <a:pt x="733564" y="691562"/>
                      <a:pt x="674709" y="755886"/>
                      <a:pt x="650021" y="835262"/>
                    </a:cubicBezTo>
                    <a:close/>
                    <a:moveTo>
                      <a:pt x="644689" y="967510"/>
                    </a:moveTo>
                    <a:lnTo>
                      <a:pt x="650021" y="1002776"/>
                    </a:lnTo>
                    <a:cubicBezTo>
                      <a:pt x="674709" y="1082153"/>
                      <a:pt x="733564" y="1146476"/>
                      <a:pt x="809383" y="1178545"/>
                    </a:cubicBezTo>
                    <a:lnTo>
                      <a:pt x="870527" y="1190889"/>
                    </a:lnTo>
                    <a:lnTo>
                      <a:pt x="870527" y="967510"/>
                    </a:lnTo>
                    <a:close/>
                    <a:moveTo>
                      <a:pt x="297476" y="967510"/>
                    </a:moveTo>
                    <a:lnTo>
                      <a:pt x="297476" y="870528"/>
                    </a:lnTo>
                    <a:lnTo>
                      <a:pt x="544894" y="870528"/>
                    </a:lnTo>
                    <a:lnTo>
                      <a:pt x="546526" y="852036"/>
                    </a:lnTo>
                    <a:cubicBezTo>
                      <a:pt x="573711" y="699848"/>
                      <a:pt x="691879" y="579179"/>
                      <a:pt x="842756" y="548305"/>
                    </a:cubicBezTo>
                    <a:lnTo>
                      <a:pt x="870527" y="545506"/>
                    </a:lnTo>
                    <a:lnTo>
                      <a:pt x="870527" y="297477"/>
                    </a:lnTo>
                    <a:lnTo>
                      <a:pt x="967509" y="297477"/>
                    </a:lnTo>
                    <a:lnTo>
                      <a:pt x="967509" y="545506"/>
                    </a:lnTo>
                    <a:lnTo>
                      <a:pt x="995280" y="548305"/>
                    </a:lnTo>
                    <a:cubicBezTo>
                      <a:pt x="1146157" y="579179"/>
                      <a:pt x="1264325" y="699848"/>
                      <a:pt x="1291510" y="852036"/>
                    </a:cubicBezTo>
                    <a:lnTo>
                      <a:pt x="1293142" y="870528"/>
                    </a:lnTo>
                    <a:lnTo>
                      <a:pt x="1540560" y="870528"/>
                    </a:lnTo>
                    <a:lnTo>
                      <a:pt x="1540560" y="967510"/>
                    </a:lnTo>
                    <a:lnTo>
                      <a:pt x="1293142" y="967510"/>
                    </a:lnTo>
                    <a:lnTo>
                      <a:pt x="1291510" y="986003"/>
                    </a:lnTo>
                    <a:cubicBezTo>
                      <a:pt x="1264325" y="1138191"/>
                      <a:pt x="1146157" y="1258859"/>
                      <a:pt x="995280" y="1289733"/>
                    </a:cubicBezTo>
                    <a:lnTo>
                      <a:pt x="967509" y="1292533"/>
                    </a:lnTo>
                    <a:lnTo>
                      <a:pt x="967509" y="1540561"/>
                    </a:lnTo>
                    <a:lnTo>
                      <a:pt x="870527" y="1540561"/>
                    </a:lnTo>
                    <a:lnTo>
                      <a:pt x="870527" y="1292533"/>
                    </a:lnTo>
                    <a:lnTo>
                      <a:pt x="842756" y="1289733"/>
                    </a:lnTo>
                    <a:cubicBezTo>
                      <a:pt x="691879" y="1258859"/>
                      <a:pt x="573711" y="1138191"/>
                      <a:pt x="546526" y="986003"/>
                    </a:cubicBezTo>
                    <a:lnTo>
                      <a:pt x="544894" y="967510"/>
                    </a:lnTo>
                    <a:close/>
                    <a:moveTo>
                      <a:pt x="0" y="637310"/>
                    </a:moveTo>
                    <a:lnTo>
                      <a:pt x="0" y="0"/>
                    </a:lnTo>
                    <a:lnTo>
                      <a:pt x="637308" y="0"/>
                    </a:lnTo>
                    <a:lnTo>
                      <a:pt x="637308" y="189346"/>
                    </a:lnTo>
                    <a:lnTo>
                      <a:pt x="189345" y="189346"/>
                    </a:lnTo>
                    <a:lnTo>
                      <a:pt x="189345" y="637310"/>
                    </a:lnTo>
                    <a:close/>
                    <a:moveTo>
                      <a:pt x="0" y="1838037"/>
                    </a:moveTo>
                    <a:lnTo>
                      <a:pt x="0" y="1200729"/>
                    </a:lnTo>
                    <a:lnTo>
                      <a:pt x="189345" y="1200729"/>
                    </a:lnTo>
                    <a:lnTo>
                      <a:pt x="189345" y="1648692"/>
                    </a:lnTo>
                    <a:lnTo>
                      <a:pt x="637308" y="1648692"/>
                    </a:lnTo>
                    <a:lnTo>
                      <a:pt x="637308" y="183803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42" name="Group 41"/>
              <p:cNvGrpSpPr/>
              <p:nvPr/>
            </p:nvGrpSpPr>
            <p:grpSpPr>
              <a:xfrm>
                <a:off x="1588862" y="2055917"/>
                <a:ext cx="961460" cy="881306"/>
                <a:chOff x="9048328" y="2831467"/>
                <a:chExt cx="1625683" cy="1490154"/>
              </a:xfrm>
            </p:grpSpPr>
            <p:sp>
              <p:nvSpPr>
                <p:cNvPr id="43" name="Freeform 42"/>
                <p:cNvSpPr/>
                <p:nvPr/>
              </p:nvSpPr>
              <p:spPr>
                <a:xfrm>
                  <a:off x="9048328" y="2831467"/>
                  <a:ext cx="1248830" cy="977771"/>
                </a:xfrm>
                <a:custGeom>
                  <a:avLst/>
                  <a:gdLst>
                    <a:gd name="connsiteX0" fmla="*/ 2192972 w 2521582"/>
                    <a:gd name="connsiteY0" fmla="*/ 584093 h 1974273"/>
                    <a:gd name="connsiteX1" fmla="*/ 2374270 w 2521582"/>
                    <a:gd name="connsiteY1" fmla="*/ 584093 h 1974273"/>
                    <a:gd name="connsiteX2" fmla="*/ 2521582 w 2521582"/>
                    <a:gd name="connsiteY2" fmla="*/ 731405 h 1974273"/>
                    <a:gd name="connsiteX3" fmla="*/ 2521582 w 2521582"/>
                    <a:gd name="connsiteY3" fmla="*/ 1048680 h 1974273"/>
                    <a:gd name="connsiteX4" fmla="*/ 2478435 w 2521582"/>
                    <a:gd name="connsiteY4" fmla="*/ 1152846 h 1974273"/>
                    <a:gd name="connsiteX5" fmla="*/ 2465644 w 2521582"/>
                    <a:gd name="connsiteY5" fmla="*/ 1161470 h 1974273"/>
                    <a:gd name="connsiteX6" fmla="*/ 2465644 w 2521582"/>
                    <a:gd name="connsiteY6" fmla="*/ 741705 h 1974273"/>
                    <a:gd name="connsiteX7" fmla="*/ 2435050 w 2521582"/>
                    <a:gd name="connsiteY7" fmla="*/ 741705 h 1974273"/>
                    <a:gd name="connsiteX8" fmla="*/ 2435050 w 2521582"/>
                    <a:gd name="connsiteY8" fmla="*/ 1297978 h 1974273"/>
                    <a:gd name="connsiteX9" fmla="*/ 2435051 w 2521582"/>
                    <a:gd name="connsiteY9" fmla="*/ 1297978 h 1974273"/>
                    <a:gd name="connsiteX10" fmla="*/ 2435051 w 2521582"/>
                    <a:gd name="connsiteY10" fmla="*/ 1480824 h 1974273"/>
                    <a:gd name="connsiteX11" fmla="*/ 2341306 w 2521582"/>
                    <a:gd name="connsiteY11" fmla="*/ 1574568 h 1974273"/>
                    <a:gd name="connsiteX12" fmla="*/ 2225936 w 2521582"/>
                    <a:gd name="connsiteY12" fmla="*/ 1574568 h 1974273"/>
                    <a:gd name="connsiteX13" fmla="*/ 2132191 w 2521582"/>
                    <a:gd name="connsiteY13" fmla="*/ 1480824 h 1974273"/>
                    <a:gd name="connsiteX14" fmla="*/ 2132191 w 2521582"/>
                    <a:gd name="connsiteY14" fmla="*/ 1182097 h 1974273"/>
                    <a:gd name="connsiteX15" fmla="*/ 2132191 w 2521582"/>
                    <a:gd name="connsiteY15" fmla="*/ 1182096 h 1974273"/>
                    <a:gd name="connsiteX16" fmla="*/ 2132191 w 2521582"/>
                    <a:gd name="connsiteY16" fmla="*/ 741705 h 1974273"/>
                    <a:gd name="connsiteX17" fmla="*/ 2101596 w 2521582"/>
                    <a:gd name="connsiteY17" fmla="*/ 741705 h 1974273"/>
                    <a:gd name="connsiteX18" fmla="*/ 2101596 w 2521582"/>
                    <a:gd name="connsiteY18" fmla="*/ 1161469 h 1974273"/>
                    <a:gd name="connsiteX19" fmla="*/ 2088807 w 2521582"/>
                    <a:gd name="connsiteY19" fmla="*/ 1152846 h 1974273"/>
                    <a:gd name="connsiteX20" fmla="*/ 2045660 w 2521582"/>
                    <a:gd name="connsiteY20" fmla="*/ 1048680 h 1974273"/>
                    <a:gd name="connsiteX21" fmla="*/ 2045660 w 2521582"/>
                    <a:gd name="connsiteY21" fmla="*/ 731405 h 1974273"/>
                    <a:gd name="connsiteX22" fmla="*/ 2192972 w 2521582"/>
                    <a:gd name="connsiteY22" fmla="*/ 584093 h 1974273"/>
                    <a:gd name="connsiteX23" fmla="*/ 750774 w 2521582"/>
                    <a:gd name="connsiteY23" fmla="*/ 584093 h 1974273"/>
                    <a:gd name="connsiteX24" fmla="*/ 932071 w 2521582"/>
                    <a:gd name="connsiteY24" fmla="*/ 584093 h 1974273"/>
                    <a:gd name="connsiteX25" fmla="*/ 1079383 w 2521582"/>
                    <a:gd name="connsiteY25" fmla="*/ 731405 h 1974273"/>
                    <a:gd name="connsiteX26" fmla="*/ 1079383 w 2521582"/>
                    <a:gd name="connsiteY26" fmla="*/ 1048680 h 1974273"/>
                    <a:gd name="connsiteX27" fmla="*/ 1036236 w 2521582"/>
                    <a:gd name="connsiteY27" fmla="*/ 1152846 h 1974273"/>
                    <a:gd name="connsiteX28" fmla="*/ 1023446 w 2521582"/>
                    <a:gd name="connsiteY28" fmla="*/ 1161470 h 1974273"/>
                    <a:gd name="connsiteX29" fmla="*/ 1023446 w 2521582"/>
                    <a:gd name="connsiteY29" fmla="*/ 741705 h 1974273"/>
                    <a:gd name="connsiteX30" fmla="*/ 992851 w 2521582"/>
                    <a:gd name="connsiteY30" fmla="*/ 741705 h 1974273"/>
                    <a:gd name="connsiteX31" fmla="*/ 992851 w 2521582"/>
                    <a:gd name="connsiteY31" fmla="*/ 1297978 h 1974273"/>
                    <a:gd name="connsiteX32" fmla="*/ 992852 w 2521582"/>
                    <a:gd name="connsiteY32" fmla="*/ 1297978 h 1974273"/>
                    <a:gd name="connsiteX33" fmla="*/ 992852 w 2521582"/>
                    <a:gd name="connsiteY33" fmla="*/ 1480824 h 1974273"/>
                    <a:gd name="connsiteX34" fmla="*/ 899108 w 2521582"/>
                    <a:gd name="connsiteY34" fmla="*/ 1574568 h 1974273"/>
                    <a:gd name="connsiteX35" fmla="*/ 783737 w 2521582"/>
                    <a:gd name="connsiteY35" fmla="*/ 1574568 h 1974273"/>
                    <a:gd name="connsiteX36" fmla="*/ 689992 w 2521582"/>
                    <a:gd name="connsiteY36" fmla="*/ 1480824 h 1974273"/>
                    <a:gd name="connsiteX37" fmla="*/ 689992 w 2521582"/>
                    <a:gd name="connsiteY37" fmla="*/ 1182097 h 1974273"/>
                    <a:gd name="connsiteX38" fmla="*/ 689992 w 2521582"/>
                    <a:gd name="connsiteY38" fmla="*/ 1182096 h 1974273"/>
                    <a:gd name="connsiteX39" fmla="*/ 689992 w 2521582"/>
                    <a:gd name="connsiteY39" fmla="*/ 741705 h 1974273"/>
                    <a:gd name="connsiteX40" fmla="*/ 659397 w 2521582"/>
                    <a:gd name="connsiteY40" fmla="*/ 741705 h 1974273"/>
                    <a:gd name="connsiteX41" fmla="*/ 659397 w 2521582"/>
                    <a:gd name="connsiteY41" fmla="*/ 1161469 h 1974273"/>
                    <a:gd name="connsiteX42" fmla="*/ 646608 w 2521582"/>
                    <a:gd name="connsiteY42" fmla="*/ 1152846 h 1974273"/>
                    <a:gd name="connsiteX43" fmla="*/ 603461 w 2521582"/>
                    <a:gd name="connsiteY43" fmla="*/ 1048680 h 1974273"/>
                    <a:gd name="connsiteX44" fmla="*/ 603461 w 2521582"/>
                    <a:gd name="connsiteY44" fmla="*/ 731405 h 1974273"/>
                    <a:gd name="connsiteX45" fmla="*/ 750774 w 2521582"/>
                    <a:gd name="connsiteY45" fmla="*/ 584093 h 1974273"/>
                    <a:gd name="connsiteX46" fmla="*/ 147313 w 2521582"/>
                    <a:gd name="connsiteY46" fmla="*/ 584093 h 1974273"/>
                    <a:gd name="connsiteX47" fmla="*/ 328610 w 2521582"/>
                    <a:gd name="connsiteY47" fmla="*/ 584093 h 1974273"/>
                    <a:gd name="connsiteX48" fmla="*/ 475922 w 2521582"/>
                    <a:gd name="connsiteY48" fmla="*/ 731405 h 1974273"/>
                    <a:gd name="connsiteX49" fmla="*/ 475922 w 2521582"/>
                    <a:gd name="connsiteY49" fmla="*/ 1048680 h 1974273"/>
                    <a:gd name="connsiteX50" fmla="*/ 432775 w 2521582"/>
                    <a:gd name="connsiteY50" fmla="*/ 1152846 h 1974273"/>
                    <a:gd name="connsiteX51" fmla="*/ 419985 w 2521582"/>
                    <a:gd name="connsiteY51" fmla="*/ 1161470 h 1974273"/>
                    <a:gd name="connsiteX52" fmla="*/ 419985 w 2521582"/>
                    <a:gd name="connsiteY52" fmla="*/ 741705 h 1974273"/>
                    <a:gd name="connsiteX53" fmla="*/ 389390 w 2521582"/>
                    <a:gd name="connsiteY53" fmla="*/ 741705 h 1974273"/>
                    <a:gd name="connsiteX54" fmla="*/ 389390 w 2521582"/>
                    <a:gd name="connsiteY54" fmla="*/ 1297978 h 1974273"/>
                    <a:gd name="connsiteX55" fmla="*/ 389391 w 2521582"/>
                    <a:gd name="connsiteY55" fmla="*/ 1297978 h 1974273"/>
                    <a:gd name="connsiteX56" fmla="*/ 389391 w 2521582"/>
                    <a:gd name="connsiteY56" fmla="*/ 1480824 h 1974273"/>
                    <a:gd name="connsiteX57" fmla="*/ 295647 w 2521582"/>
                    <a:gd name="connsiteY57" fmla="*/ 1574568 h 1974273"/>
                    <a:gd name="connsiteX58" fmla="*/ 180276 w 2521582"/>
                    <a:gd name="connsiteY58" fmla="*/ 1574568 h 1974273"/>
                    <a:gd name="connsiteX59" fmla="*/ 86531 w 2521582"/>
                    <a:gd name="connsiteY59" fmla="*/ 1480824 h 1974273"/>
                    <a:gd name="connsiteX60" fmla="*/ 86531 w 2521582"/>
                    <a:gd name="connsiteY60" fmla="*/ 1182097 h 1974273"/>
                    <a:gd name="connsiteX61" fmla="*/ 86531 w 2521582"/>
                    <a:gd name="connsiteY61" fmla="*/ 1182096 h 1974273"/>
                    <a:gd name="connsiteX62" fmla="*/ 86531 w 2521582"/>
                    <a:gd name="connsiteY62" fmla="*/ 741705 h 1974273"/>
                    <a:gd name="connsiteX63" fmla="*/ 55936 w 2521582"/>
                    <a:gd name="connsiteY63" fmla="*/ 741705 h 1974273"/>
                    <a:gd name="connsiteX64" fmla="*/ 55936 w 2521582"/>
                    <a:gd name="connsiteY64" fmla="*/ 1161469 h 1974273"/>
                    <a:gd name="connsiteX65" fmla="*/ 43147 w 2521582"/>
                    <a:gd name="connsiteY65" fmla="*/ 1152846 h 1974273"/>
                    <a:gd name="connsiteX66" fmla="*/ 0 w 2521582"/>
                    <a:gd name="connsiteY66" fmla="*/ 1048680 h 1974273"/>
                    <a:gd name="connsiteX67" fmla="*/ 0 w 2521582"/>
                    <a:gd name="connsiteY67" fmla="*/ 731405 h 1974273"/>
                    <a:gd name="connsiteX68" fmla="*/ 147313 w 2521582"/>
                    <a:gd name="connsiteY68" fmla="*/ 584093 h 1974273"/>
                    <a:gd name="connsiteX69" fmla="*/ 1427060 w 2521582"/>
                    <a:gd name="connsiteY69" fmla="*/ 494144 h 1974273"/>
                    <a:gd name="connsiteX70" fmla="*/ 1697984 w 2521582"/>
                    <a:gd name="connsiteY70" fmla="*/ 494144 h 1974273"/>
                    <a:gd name="connsiteX71" fmla="*/ 1918122 w 2521582"/>
                    <a:gd name="connsiteY71" fmla="*/ 714282 h 1974273"/>
                    <a:gd name="connsiteX72" fmla="*/ 1918122 w 2521582"/>
                    <a:gd name="connsiteY72" fmla="*/ 1188406 h 1974273"/>
                    <a:gd name="connsiteX73" fmla="*/ 1853645 w 2521582"/>
                    <a:gd name="connsiteY73" fmla="*/ 1344067 h 1974273"/>
                    <a:gd name="connsiteX74" fmla="*/ 1834531 w 2521582"/>
                    <a:gd name="connsiteY74" fmla="*/ 1356954 h 1974273"/>
                    <a:gd name="connsiteX75" fmla="*/ 1834531 w 2521582"/>
                    <a:gd name="connsiteY75" fmla="*/ 729674 h 1974273"/>
                    <a:gd name="connsiteX76" fmla="*/ 1788812 w 2521582"/>
                    <a:gd name="connsiteY76" fmla="*/ 729674 h 1974273"/>
                    <a:gd name="connsiteX77" fmla="*/ 1788812 w 2521582"/>
                    <a:gd name="connsiteY77" fmla="*/ 1560947 h 1974273"/>
                    <a:gd name="connsiteX78" fmla="*/ 1788813 w 2521582"/>
                    <a:gd name="connsiteY78" fmla="*/ 1560947 h 1974273"/>
                    <a:gd name="connsiteX79" fmla="*/ 1788813 w 2521582"/>
                    <a:gd name="connsiteY79" fmla="*/ 1834185 h 1974273"/>
                    <a:gd name="connsiteX80" fmla="*/ 1648725 w 2521582"/>
                    <a:gd name="connsiteY80" fmla="*/ 1974273 h 1974273"/>
                    <a:gd name="connsiteX81" fmla="*/ 1476319 w 2521582"/>
                    <a:gd name="connsiteY81" fmla="*/ 1974273 h 1974273"/>
                    <a:gd name="connsiteX82" fmla="*/ 1336231 w 2521582"/>
                    <a:gd name="connsiteY82" fmla="*/ 1834185 h 1974273"/>
                    <a:gd name="connsiteX83" fmla="*/ 1336231 w 2521582"/>
                    <a:gd name="connsiteY83" fmla="*/ 1387778 h 1974273"/>
                    <a:gd name="connsiteX84" fmla="*/ 1336230 w 2521582"/>
                    <a:gd name="connsiteY84" fmla="*/ 1387777 h 1974273"/>
                    <a:gd name="connsiteX85" fmla="*/ 1336230 w 2521582"/>
                    <a:gd name="connsiteY85" fmla="*/ 729674 h 1974273"/>
                    <a:gd name="connsiteX86" fmla="*/ 1290511 w 2521582"/>
                    <a:gd name="connsiteY86" fmla="*/ 729674 h 1974273"/>
                    <a:gd name="connsiteX87" fmla="*/ 1290511 w 2521582"/>
                    <a:gd name="connsiteY87" fmla="*/ 1356953 h 1974273"/>
                    <a:gd name="connsiteX88" fmla="*/ 1271399 w 2521582"/>
                    <a:gd name="connsiteY88" fmla="*/ 1344067 h 1974273"/>
                    <a:gd name="connsiteX89" fmla="*/ 1206922 w 2521582"/>
                    <a:gd name="connsiteY89" fmla="*/ 1188406 h 1974273"/>
                    <a:gd name="connsiteX90" fmla="*/ 1206922 w 2521582"/>
                    <a:gd name="connsiteY90" fmla="*/ 714282 h 1974273"/>
                    <a:gd name="connsiteX91" fmla="*/ 1427060 w 2521582"/>
                    <a:gd name="connsiteY91" fmla="*/ 494144 h 1974273"/>
                    <a:gd name="connsiteX92" fmla="*/ 2283621 w 2521582"/>
                    <a:gd name="connsiteY92" fmla="*/ 253421 h 1974273"/>
                    <a:gd name="connsiteX93" fmla="*/ 2436596 w 2521582"/>
                    <a:gd name="connsiteY93" fmla="*/ 406396 h 1974273"/>
                    <a:gd name="connsiteX94" fmla="*/ 2283621 w 2521582"/>
                    <a:gd name="connsiteY94" fmla="*/ 559371 h 1974273"/>
                    <a:gd name="connsiteX95" fmla="*/ 2130646 w 2521582"/>
                    <a:gd name="connsiteY95" fmla="*/ 406396 h 1974273"/>
                    <a:gd name="connsiteX96" fmla="*/ 2283621 w 2521582"/>
                    <a:gd name="connsiteY96" fmla="*/ 253421 h 1974273"/>
                    <a:gd name="connsiteX97" fmla="*/ 841422 w 2521582"/>
                    <a:gd name="connsiteY97" fmla="*/ 253421 h 1974273"/>
                    <a:gd name="connsiteX98" fmla="*/ 994397 w 2521582"/>
                    <a:gd name="connsiteY98" fmla="*/ 406396 h 1974273"/>
                    <a:gd name="connsiteX99" fmla="*/ 841422 w 2521582"/>
                    <a:gd name="connsiteY99" fmla="*/ 559371 h 1974273"/>
                    <a:gd name="connsiteX100" fmla="*/ 688447 w 2521582"/>
                    <a:gd name="connsiteY100" fmla="*/ 406396 h 1974273"/>
                    <a:gd name="connsiteX101" fmla="*/ 841422 w 2521582"/>
                    <a:gd name="connsiteY101" fmla="*/ 253421 h 1974273"/>
                    <a:gd name="connsiteX102" fmla="*/ 237961 w 2521582"/>
                    <a:gd name="connsiteY102" fmla="*/ 253421 h 1974273"/>
                    <a:gd name="connsiteX103" fmla="*/ 390936 w 2521582"/>
                    <a:gd name="connsiteY103" fmla="*/ 406396 h 1974273"/>
                    <a:gd name="connsiteX104" fmla="*/ 237961 w 2521582"/>
                    <a:gd name="connsiteY104" fmla="*/ 559371 h 1974273"/>
                    <a:gd name="connsiteX105" fmla="*/ 84986 w 2521582"/>
                    <a:gd name="connsiteY105" fmla="*/ 406396 h 1974273"/>
                    <a:gd name="connsiteX106" fmla="*/ 237961 w 2521582"/>
                    <a:gd name="connsiteY106" fmla="*/ 253421 h 1974273"/>
                    <a:gd name="connsiteX107" fmla="*/ 1562522 w 2521582"/>
                    <a:gd name="connsiteY107" fmla="*/ 0 h 1974273"/>
                    <a:gd name="connsiteX108" fmla="*/ 1791122 w 2521582"/>
                    <a:gd name="connsiteY108" fmla="*/ 228600 h 1974273"/>
                    <a:gd name="connsiteX109" fmla="*/ 1562522 w 2521582"/>
                    <a:gd name="connsiteY109" fmla="*/ 457200 h 1974273"/>
                    <a:gd name="connsiteX110" fmla="*/ 1333922 w 2521582"/>
                    <a:gd name="connsiteY110" fmla="*/ 228600 h 1974273"/>
                    <a:gd name="connsiteX111" fmla="*/ 1562522 w 2521582"/>
                    <a:gd name="connsiteY111" fmla="*/ 0 h 197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521582" h="1974273">
                      <a:moveTo>
                        <a:pt x="2192972" y="584093"/>
                      </a:moveTo>
                      <a:lnTo>
                        <a:pt x="2374270" y="584093"/>
                      </a:lnTo>
                      <a:cubicBezTo>
                        <a:pt x="2455628" y="584093"/>
                        <a:pt x="2521582" y="650047"/>
                        <a:pt x="2521582" y="731405"/>
                      </a:cubicBezTo>
                      <a:lnTo>
                        <a:pt x="2521582" y="1048680"/>
                      </a:lnTo>
                      <a:cubicBezTo>
                        <a:pt x="2521582" y="1089360"/>
                        <a:pt x="2505093" y="1126188"/>
                        <a:pt x="2478435" y="1152846"/>
                      </a:cubicBezTo>
                      <a:lnTo>
                        <a:pt x="2465644" y="1161470"/>
                      </a:lnTo>
                      <a:lnTo>
                        <a:pt x="2465644" y="741705"/>
                      </a:lnTo>
                      <a:lnTo>
                        <a:pt x="2435050" y="741705"/>
                      </a:lnTo>
                      <a:lnTo>
                        <a:pt x="2435050" y="1297978"/>
                      </a:lnTo>
                      <a:lnTo>
                        <a:pt x="2435051" y="1297978"/>
                      </a:lnTo>
                      <a:lnTo>
                        <a:pt x="2435051" y="1480824"/>
                      </a:lnTo>
                      <a:cubicBezTo>
                        <a:pt x="2435051" y="1532597"/>
                        <a:pt x="2393080" y="1574568"/>
                        <a:pt x="2341306" y="1574568"/>
                      </a:cubicBezTo>
                      <a:lnTo>
                        <a:pt x="2225936" y="1574568"/>
                      </a:lnTo>
                      <a:cubicBezTo>
                        <a:pt x="2174162" y="1574568"/>
                        <a:pt x="2132191" y="1532597"/>
                        <a:pt x="2132191" y="1480824"/>
                      </a:cubicBezTo>
                      <a:lnTo>
                        <a:pt x="2132191" y="1182097"/>
                      </a:lnTo>
                      <a:lnTo>
                        <a:pt x="2132191" y="1182096"/>
                      </a:lnTo>
                      <a:lnTo>
                        <a:pt x="2132191" y="741705"/>
                      </a:lnTo>
                      <a:lnTo>
                        <a:pt x="2101596" y="741705"/>
                      </a:lnTo>
                      <a:lnTo>
                        <a:pt x="2101596" y="1161469"/>
                      </a:lnTo>
                      <a:lnTo>
                        <a:pt x="2088807" y="1152846"/>
                      </a:lnTo>
                      <a:cubicBezTo>
                        <a:pt x="2062149" y="1126188"/>
                        <a:pt x="2045660" y="1089360"/>
                        <a:pt x="2045660" y="1048680"/>
                      </a:cubicBezTo>
                      <a:lnTo>
                        <a:pt x="2045660" y="731405"/>
                      </a:lnTo>
                      <a:cubicBezTo>
                        <a:pt x="2045660" y="650047"/>
                        <a:pt x="2111614" y="584093"/>
                        <a:pt x="2192972" y="584093"/>
                      </a:cubicBezTo>
                      <a:close/>
                      <a:moveTo>
                        <a:pt x="750774" y="584093"/>
                      </a:moveTo>
                      <a:lnTo>
                        <a:pt x="932071" y="584093"/>
                      </a:lnTo>
                      <a:cubicBezTo>
                        <a:pt x="1013429" y="584093"/>
                        <a:pt x="1079383" y="650047"/>
                        <a:pt x="1079383" y="731405"/>
                      </a:cubicBezTo>
                      <a:lnTo>
                        <a:pt x="1079383" y="1048680"/>
                      </a:lnTo>
                      <a:cubicBezTo>
                        <a:pt x="1079383" y="1089360"/>
                        <a:pt x="1062895" y="1126188"/>
                        <a:pt x="1036236" y="1152846"/>
                      </a:cubicBezTo>
                      <a:lnTo>
                        <a:pt x="1023446" y="1161470"/>
                      </a:lnTo>
                      <a:lnTo>
                        <a:pt x="1023446" y="741705"/>
                      </a:lnTo>
                      <a:lnTo>
                        <a:pt x="992851" y="741705"/>
                      </a:lnTo>
                      <a:lnTo>
                        <a:pt x="992851" y="1297978"/>
                      </a:lnTo>
                      <a:lnTo>
                        <a:pt x="992852" y="1297978"/>
                      </a:lnTo>
                      <a:lnTo>
                        <a:pt x="992852" y="1480824"/>
                      </a:lnTo>
                      <a:cubicBezTo>
                        <a:pt x="992852" y="1532597"/>
                        <a:pt x="950881" y="1574568"/>
                        <a:pt x="899108" y="1574568"/>
                      </a:cubicBezTo>
                      <a:lnTo>
                        <a:pt x="783737" y="1574568"/>
                      </a:lnTo>
                      <a:cubicBezTo>
                        <a:pt x="731964" y="1574568"/>
                        <a:pt x="689992" y="1532597"/>
                        <a:pt x="689992" y="1480824"/>
                      </a:cubicBezTo>
                      <a:lnTo>
                        <a:pt x="689992" y="1182097"/>
                      </a:lnTo>
                      <a:lnTo>
                        <a:pt x="689992" y="1182096"/>
                      </a:lnTo>
                      <a:lnTo>
                        <a:pt x="689992" y="741705"/>
                      </a:lnTo>
                      <a:lnTo>
                        <a:pt x="659397" y="741705"/>
                      </a:lnTo>
                      <a:lnTo>
                        <a:pt x="659397" y="1161469"/>
                      </a:lnTo>
                      <a:lnTo>
                        <a:pt x="646608" y="1152846"/>
                      </a:lnTo>
                      <a:cubicBezTo>
                        <a:pt x="619950" y="1126188"/>
                        <a:pt x="603461" y="1089360"/>
                        <a:pt x="603461" y="1048680"/>
                      </a:cubicBezTo>
                      <a:lnTo>
                        <a:pt x="603461" y="731405"/>
                      </a:lnTo>
                      <a:cubicBezTo>
                        <a:pt x="603461" y="650047"/>
                        <a:pt x="669415" y="584093"/>
                        <a:pt x="750774" y="584093"/>
                      </a:cubicBezTo>
                      <a:close/>
                      <a:moveTo>
                        <a:pt x="147313" y="584093"/>
                      </a:moveTo>
                      <a:lnTo>
                        <a:pt x="328610" y="584093"/>
                      </a:lnTo>
                      <a:cubicBezTo>
                        <a:pt x="409968" y="584093"/>
                        <a:pt x="475922" y="650047"/>
                        <a:pt x="475922" y="731405"/>
                      </a:cubicBezTo>
                      <a:lnTo>
                        <a:pt x="475922" y="1048680"/>
                      </a:lnTo>
                      <a:cubicBezTo>
                        <a:pt x="475922" y="1089360"/>
                        <a:pt x="459434" y="1126188"/>
                        <a:pt x="432775" y="1152846"/>
                      </a:cubicBezTo>
                      <a:lnTo>
                        <a:pt x="419985" y="1161470"/>
                      </a:lnTo>
                      <a:lnTo>
                        <a:pt x="419985" y="741705"/>
                      </a:lnTo>
                      <a:lnTo>
                        <a:pt x="389390" y="741705"/>
                      </a:lnTo>
                      <a:lnTo>
                        <a:pt x="389390" y="1297978"/>
                      </a:lnTo>
                      <a:lnTo>
                        <a:pt x="389391" y="1297978"/>
                      </a:lnTo>
                      <a:lnTo>
                        <a:pt x="389391" y="1480824"/>
                      </a:lnTo>
                      <a:cubicBezTo>
                        <a:pt x="389391" y="1532597"/>
                        <a:pt x="347420" y="1574568"/>
                        <a:pt x="295647" y="1574568"/>
                      </a:cubicBezTo>
                      <a:lnTo>
                        <a:pt x="180276" y="1574568"/>
                      </a:lnTo>
                      <a:cubicBezTo>
                        <a:pt x="128503" y="1574568"/>
                        <a:pt x="86531" y="1532597"/>
                        <a:pt x="86531" y="1480824"/>
                      </a:cubicBezTo>
                      <a:lnTo>
                        <a:pt x="86531" y="1182097"/>
                      </a:lnTo>
                      <a:lnTo>
                        <a:pt x="86531" y="1182096"/>
                      </a:lnTo>
                      <a:lnTo>
                        <a:pt x="86531" y="741705"/>
                      </a:lnTo>
                      <a:lnTo>
                        <a:pt x="55936" y="741705"/>
                      </a:lnTo>
                      <a:lnTo>
                        <a:pt x="55936" y="1161469"/>
                      </a:lnTo>
                      <a:lnTo>
                        <a:pt x="43147" y="1152846"/>
                      </a:lnTo>
                      <a:cubicBezTo>
                        <a:pt x="16489" y="1126188"/>
                        <a:pt x="0" y="1089360"/>
                        <a:pt x="0" y="1048680"/>
                      </a:cubicBezTo>
                      <a:lnTo>
                        <a:pt x="0" y="731405"/>
                      </a:lnTo>
                      <a:cubicBezTo>
                        <a:pt x="0" y="650047"/>
                        <a:pt x="65954" y="584093"/>
                        <a:pt x="147313" y="584093"/>
                      </a:cubicBezTo>
                      <a:close/>
                      <a:moveTo>
                        <a:pt x="1427060" y="494144"/>
                      </a:moveTo>
                      <a:lnTo>
                        <a:pt x="1697984" y="494144"/>
                      </a:lnTo>
                      <a:cubicBezTo>
                        <a:pt x="1819563" y="494144"/>
                        <a:pt x="1918122" y="592703"/>
                        <a:pt x="1918122" y="714282"/>
                      </a:cubicBezTo>
                      <a:lnTo>
                        <a:pt x="1918122" y="1188406"/>
                      </a:lnTo>
                      <a:cubicBezTo>
                        <a:pt x="1918122" y="1249196"/>
                        <a:pt x="1893482" y="1304230"/>
                        <a:pt x="1853645" y="1344067"/>
                      </a:cubicBezTo>
                      <a:lnTo>
                        <a:pt x="1834531" y="1356954"/>
                      </a:lnTo>
                      <a:lnTo>
                        <a:pt x="1834531" y="729674"/>
                      </a:lnTo>
                      <a:lnTo>
                        <a:pt x="1788812" y="729674"/>
                      </a:lnTo>
                      <a:lnTo>
                        <a:pt x="1788812" y="1560947"/>
                      </a:lnTo>
                      <a:lnTo>
                        <a:pt x="1788813" y="1560947"/>
                      </a:lnTo>
                      <a:lnTo>
                        <a:pt x="1788813" y="1834185"/>
                      </a:lnTo>
                      <a:cubicBezTo>
                        <a:pt x="1788813" y="1911553"/>
                        <a:pt x="1726093" y="1974273"/>
                        <a:pt x="1648725" y="1974273"/>
                      </a:cubicBezTo>
                      <a:lnTo>
                        <a:pt x="1476319" y="1974273"/>
                      </a:lnTo>
                      <a:cubicBezTo>
                        <a:pt x="1398951" y="1974273"/>
                        <a:pt x="1336231" y="1911553"/>
                        <a:pt x="1336231" y="1834185"/>
                      </a:cubicBezTo>
                      <a:lnTo>
                        <a:pt x="1336231" y="1387778"/>
                      </a:lnTo>
                      <a:lnTo>
                        <a:pt x="1336230" y="1387777"/>
                      </a:lnTo>
                      <a:lnTo>
                        <a:pt x="1336230" y="729674"/>
                      </a:lnTo>
                      <a:lnTo>
                        <a:pt x="1290511" y="729674"/>
                      </a:lnTo>
                      <a:lnTo>
                        <a:pt x="1290511" y="1356953"/>
                      </a:lnTo>
                      <a:lnTo>
                        <a:pt x="1271399" y="1344067"/>
                      </a:lnTo>
                      <a:cubicBezTo>
                        <a:pt x="1231562" y="1304230"/>
                        <a:pt x="1206922" y="1249196"/>
                        <a:pt x="1206922" y="1188406"/>
                      </a:cubicBezTo>
                      <a:lnTo>
                        <a:pt x="1206922" y="714282"/>
                      </a:lnTo>
                      <a:cubicBezTo>
                        <a:pt x="1206922" y="592703"/>
                        <a:pt x="1305481" y="494144"/>
                        <a:pt x="1427060" y="494144"/>
                      </a:cubicBezTo>
                      <a:close/>
                      <a:moveTo>
                        <a:pt x="2283621" y="253421"/>
                      </a:moveTo>
                      <a:cubicBezTo>
                        <a:pt x="2368107" y="253421"/>
                        <a:pt x="2436596" y="321911"/>
                        <a:pt x="2436596" y="406396"/>
                      </a:cubicBezTo>
                      <a:cubicBezTo>
                        <a:pt x="2436596" y="490882"/>
                        <a:pt x="2368107" y="559371"/>
                        <a:pt x="2283621" y="559371"/>
                      </a:cubicBezTo>
                      <a:cubicBezTo>
                        <a:pt x="2199135" y="559371"/>
                        <a:pt x="2130646" y="490882"/>
                        <a:pt x="2130646" y="406396"/>
                      </a:cubicBezTo>
                      <a:cubicBezTo>
                        <a:pt x="2130646" y="321911"/>
                        <a:pt x="2199135" y="253421"/>
                        <a:pt x="2283621" y="253421"/>
                      </a:cubicBezTo>
                      <a:close/>
                      <a:moveTo>
                        <a:pt x="841422" y="253421"/>
                      </a:moveTo>
                      <a:cubicBezTo>
                        <a:pt x="925908" y="253421"/>
                        <a:pt x="994397" y="321911"/>
                        <a:pt x="994397" y="406396"/>
                      </a:cubicBezTo>
                      <a:cubicBezTo>
                        <a:pt x="994397" y="490882"/>
                        <a:pt x="925908" y="559371"/>
                        <a:pt x="841422" y="559371"/>
                      </a:cubicBezTo>
                      <a:cubicBezTo>
                        <a:pt x="756937" y="559371"/>
                        <a:pt x="688447" y="490882"/>
                        <a:pt x="688447" y="406396"/>
                      </a:cubicBezTo>
                      <a:cubicBezTo>
                        <a:pt x="688447" y="321911"/>
                        <a:pt x="756937" y="253421"/>
                        <a:pt x="841422" y="253421"/>
                      </a:cubicBezTo>
                      <a:close/>
                      <a:moveTo>
                        <a:pt x="237961" y="253421"/>
                      </a:moveTo>
                      <a:cubicBezTo>
                        <a:pt x="322447" y="253421"/>
                        <a:pt x="390936" y="321911"/>
                        <a:pt x="390936" y="406396"/>
                      </a:cubicBezTo>
                      <a:cubicBezTo>
                        <a:pt x="390936" y="490882"/>
                        <a:pt x="322447" y="559371"/>
                        <a:pt x="237961" y="559371"/>
                      </a:cubicBezTo>
                      <a:cubicBezTo>
                        <a:pt x="153476" y="559371"/>
                        <a:pt x="84986" y="490882"/>
                        <a:pt x="84986" y="406396"/>
                      </a:cubicBezTo>
                      <a:cubicBezTo>
                        <a:pt x="84986" y="321911"/>
                        <a:pt x="153476" y="253421"/>
                        <a:pt x="237961" y="253421"/>
                      </a:cubicBezTo>
                      <a:close/>
                      <a:moveTo>
                        <a:pt x="1562522" y="0"/>
                      </a:moveTo>
                      <a:cubicBezTo>
                        <a:pt x="1688774" y="0"/>
                        <a:pt x="1791122" y="102348"/>
                        <a:pt x="1791122" y="228600"/>
                      </a:cubicBezTo>
                      <a:cubicBezTo>
                        <a:pt x="1791122" y="354852"/>
                        <a:pt x="1688774" y="457200"/>
                        <a:pt x="1562522" y="457200"/>
                      </a:cubicBezTo>
                      <a:cubicBezTo>
                        <a:pt x="1436270" y="457200"/>
                        <a:pt x="1333922" y="354852"/>
                        <a:pt x="1333922" y="228600"/>
                      </a:cubicBezTo>
                      <a:cubicBezTo>
                        <a:pt x="1333922" y="102348"/>
                        <a:pt x="1436270" y="0"/>
                        <a:pt x="15625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Freeform 59"/>
                <p:cNvSpPr/>
                <p:nvPr/>
              </p:nvSpPr>
              <p:spPr>
                <a:xfrm>
                  <a:off x="9076030" y="2870494"/>
                  <a:ext cx="1597981" cy="1451127"/>
                </a:xfrm>
                <a:custGeom>
                  <a:avLst/>
                  <a:gdLst>
                    <a:gd name="connsiteX0" fmla="*/ 0 w 2415214"/>
                    <a:gd name="connsiteY0" fmla="*/ 496210 h 2193257"/>
                    <a:gd name="connsiteX1" fmla="*/ 22902 w 2415214"/>
                    <a:gd name="connsiteY1" fmla="*/ 496210 h 2193257"/>
                    <a:gd name="connsiteX2" fmla="*/ 22902 w 2415214"/>
                    <a:gd name="connsiteY2" fmla="*/ 825859 h 2193257"/>
                    <a:gd name="connsiteX3" fmla="*/ 22902 w 2415214"/>
                    <a:gd name="connsiteY3" fmla="*/ 825860 h 2193257"/>
                    <a:gd name="connsiteX4" fmla="*/ 22902 w 2415214"/>
                    <a:gd name="connsiteY4" fmla="*/ 827577 h 2193257"/>
                    <a:gd name="connsiteX5" fmla="*/ 0 w 2415214"/>
                    <a:gd name="connsiteY5" fmla="*/ 807710 h 2193257"/>
                    <a:gd name="connsiteX6" fmla="*/ 1599656 w 2415214"/>
                    <a:gd name="connsiteY6" fmla="*/ 378231 h 2193257"/>
                    <a:gd name="connsiteX7" fmla="*/ 1489387 w 2415214"/>
                    <a:gd name="connsiteY7" fmla="*/ 488500 h 2193257"/>
                    <a:gd name="connsiteX8" fmla="*/ 1489387 w 2415214"/>
                    <a:gd name="connsiteY8" fmla="*/ 505918 h 2193257"/>
                    <a:gd name="connsiteX9" fmla="*/ 1489386 w 2415214"/>
                    <a:gd name="connsiteY9" fmla="*/ 607510 h 2193257"/>
                    <a:gd name="connsiteX10" fmla="*/ 1489387 w 2415214"/>
                    <a:gd name="connsiteY10" fmla="*/ 607511 h 2193257"/>
                    <a:gd name="connsiteX11" fmla="*/ 1489388 w 2415214"/>
                    <a:gd name="connsiteY11" fmla="*/ 725992 h 2193257"/>
                    <a:gd name="connsiteX12" fmla="*/ 1521684 w 2415214"/>
                    <a:gd name="connsiteY12" fmla="*/ 803965 h 2193257"/>
                    <a:gd name="connsiteX13" fmla="*/ 1531258 w 2415214"/>
                    <a:gd name="connsiteY13" fmla="*/ 810418 h 2193257"/>
                    <a:gd name="connsiteX14" fmla="*/ 1531259 w 2415214"/>
                    <a:gd name="connsiteY14" fmla="*/ 705683 h 2193257"/>
                    <a:gd name="connsiteX15" fmla="*/ 1531258 w 2415214"/>
                    <a:gd name="connsiteY15" fmla="*/ 496210 h 2193257"/>
                    <a:gd name="connsiteX16" fmla="*/ 1554160 w 2415214"/>
                    <a:gd name="connsiteY16" fmla="*/ 496210 h 2193257"/>
                    <a:gd name="connsiteX17" fmla="*/ 1554159 w 2415214"/>
                    <a:gd name="connsiteY17" fmla="*/ 578623 h 2193257"/>
                    <a:gd name="connsiteX18" fmla="*/ 1554159 w 2415214"/>
                    <a:gd name="connsiteY18" fmla="*/ 663698 h 2193257"/>
                    <a:gd name="connsiteX19" fmla="*/ 1554160 w 2415214"/>
                    <a:gd name="connsiteY19" fmla="*/ 663699 h 2193257"/>
                    <a:gd name="connsiteX20" fmla="*/ 1554159 w 2415214"/>
                    <a:gd name="connsiteY20" fmla="*/ 825858 h 2193257"/>
                    <a:gd name="connsiteX21" fmla="*/ 1554159 w 2415214"/>
                    <a:gd name="connsiteY21" fmla="*/ 825860 h 2193257"/>
                    <a:gd name="connsiteX22" fmla="*/ 1554159 w 2415214"/>
                    <a:gd name="connsiteY22" fmla="*/ 1049468 h 2193257"/>
                    <a:gd name="connsiteX23" fmla="*/ 1624332 w 2415214"/>
                    <a:gd name="connsiteY23" fmla="*/ 1119639 h 2193257"/>
                    <a:gd name="connsiteX24" fmla="*/ 1710689 w 2415214"/>
                    <a:gd name="connsiteY24" fmla="*/ 1119640 h 2193257"/>
                    <a:gd name="connsiteX25" fmla="*/ 1738003 w 2415214"/>
                    <a:gd name="connsiteY25" fmla="*/ 1114125 h 2193257"/>
                    <a:gd name="connsiteX26" fmla="*/ 1780861 w 2415214"/>
                    <a:gd name="connsiteY26" fmla="*/ 1049468 h 2193257"/>
                    <a:gd name="connsiteX27" fmla="*/ 1780860 w 2415214"/>
                    <a:gd name="connsiteY27" fmla="*/ 912601 h 2193257"/>
                    <a:gd name="connsiteX28" fmla="*/ 1780860 w 2415214"/>
                    <a:gd name="connsiteY28" fmla="*/ 496210 h 2193257"/>
                    <a:gd name="connsiteX29" fmla="*/ 1803761 w 2415214"/>
                    <a:gd name="connsiteY29" fmla="*/ 496210 h 2193257"/>
                    <a:gd name="connsiteX30" fmla="*/ 1803761 w 2415214"/>
                    <a:gd name="connsiteY30" fmla="*/ 810420 h 2193257"/>
                    <a:gd name="connsiteX31" fmla="*/ 1813336 w 2415214"/>
                    <a:gd name="connsiteY31" fmla="*/ 803965 h 2193257"/>
                    <a:gd name="connsiteX32" fmla="*/ 1845632 w 2415214"/>
                    <a:gd name="connsiteY32" fmla="*/ 725992 h 2193257"/>
                    <a:gd name="connsiteX33" fmla="*/ 1845633 w 2415214"/>
                    <a:gd name="connsiteY33" fmla="*/ 498895 h 2193257"/>
                    <a:gd name="connsiteX34" fmla="*/ 1845634 w 2415214"/>
                    <a:gd name="connsiteY34" fmla="*/ 498898 h 2193257"/>
                    <a:gd name="connsiteX35" fmla="*/ 1845635 w 2415214"/>
                    <a:gd name="connsiteY35" fmla="*/ 488500 h 2193257"/>
                    <a:gd name="connsiteX36" fmla="*/ 1735365 w 2415214"/>
                    <a:gd name="connsiteY36" fmla="*/ 378232 h 2193257"/>
                    <a:gd name="connsiteX37" fmla="*/ 1651443 w 2415214"/>
                    <a:gd name="connsiteY37" fmla="*/ 378231 h 2193257"/>
                    <a:gd name="connsiteX38" fmla="*/ 1651442 w 2415214"/>
                    <a:gd name="connsiteY38" fmla="*/ 378231 h 2193257"/>
                    <a:gd name="connsiteX39" fmla="*/ 1254716 w 2415214"/>
                    <a:gd name="connsiteY39" fmla="*/ 0 h 2193257"/>
                    <a:gd name="connsiteX40" fmla="*/ 1556316 w 2415214"/>
                    <a:gd name="connsiteY40" fmla="*/ 261630 h 2193257"/>
                    <a:gd name="connsiteX41" fmla="*/ 1562002 w 2415214"/>
                    <a:gd name="connsiteY41" fmla="*/ 289789 h 2193257"/>
                    <a:gd name="connsiteX42" fmla="*/ 1603489 w 2415214"/>
                    <a:gd name="connsiteY42" fmla="*/ 340169 h 2193257"/>
                    <a:gd name="connsiteX43" fmla="*/ 1612635 w 2415214"/>
                    <a:gd name="connsiteY43" fmla="*/ 344566 h 2193257"/>
                    <a:gd name="connsiteX44" fmla="*/ 1608563 w 2415214"/>
                    <a:gd name="connsiteY44" fmla="*/ 341034 h 2193257"/>
                    <a:gd name="connsiteX45" fmla="*/ 1616700 w 2415214"/>
                    <a:gd name="connsiteY45" fmla="*/ 346521 h 2193257"/>
                    <a:gd name="connsiteX46" fmla="*/ 1627270 w 2415214"/>
                    <a:gd name="connsiteY46" fmla="*/ 351602 h 2193257"/>
                    <a:gd name="connsiteX47" fmla="*/ 1667507 w 2415214"/>
                    <a:gd name="connsiteY47" fmla="*/ 359725 h 2193257"/>
                    <a:gd name="connsiteX48" fmla="*/ 1667510 w 2415214"/>
                    <a:gd name="connsiteY48" fmla="*/ 359726 h 2193257"/>
                    <a:gd name="connsiteX49" fmla="*/ 1669043 w 2415214"/>
                    <a:gd name="connsiteY49" fmla="*/ 359416 h 2193257"/>
                    <a:gd name="connsiteX50" fmla="*/ 1669044 w 2415214"/>
                    <a:gd name="connsiteY50" fmla="*/ 359417 h 2193257"/>
                    <a:gd name="connsiteX51" fmla="*/ 1712083 w 2415214"/>
                    <a:gd name="connsiteY51" fmla="*/ 350728 h 2193257"/>
                    <a:gd name="connsiteX52" fmla="*/ 1782020 w 2415214"/>
                    <a:gd name="connsiteY52" fmla="*/ 245218 h 2193257"/>
                    <a:gd name="connsiteX53" fmla="*/ 1773020 w 2415214"/>
                    <a:gd name="connsiteY53" fmla="*/ 200648 h 2193257"/>
                    <a:gd name="connsiteX54" fmla="*/ 1760666 w 2415214"/>
                    <a:gd name="connsiteY54" fmla="*/ 182323 h 2193257"/>
                    <a:gd name="connsiteX55" fmla="*/ 2415214 w 2415214"/>
                    <a:gd name="connsiteY55" fmla="*/ 750121 h 2193257"/>
                    <a:gd name="connsiteX56" fmla="*/ 2415214 w 2415214"/>
                    <a:gd name="connsiteY56" fmla="*/ 2193257 h 2193257"/>
                    <a:gd name="connsiteX57" fmla="*/ 1311215 w 2415214"/>
                    <a:gd name="connsiteY57" fmla="*/ 2193257 h 2193257"/>
                    <a:gd name="connsiteX58" fmla="*/ 67649 w 2415214"/>
                    <a:gd name="connsiteY58" fmla="*/ 1114506 h 2193257"/>
                    <a:gd name="connsiteX59" fmla="*/ 93075 w 2415214"/>
                    <a:gd name="connsiteY59" fmla="*/ 1119638 h 2193257"/>
                    <a:gd name="connsiteX60" fmla="*/ 179434 w 2415214"/>
                    <a:gd name="connsiteY60" fmla="*/ 1119639 h 2193257"/>
                    <a:gd name="connsiteX61" fmla="*/ 249605 w 2415214"/>
                    <a:gd name="connsiteY61" fmla="*/ 1049468 h 2193257"/>
                    <a:gd name="connsiteX62" fmla="*/ 249606 w 2415214"/>
                    <a:gd name="connsiteY62" fmla="*/ 912600 h 2193257"/>
                    <a:gd name="connsiteX63" fmla="*/ 249605 w 2415214"/>
                    <a:gd name="connsiteY63" fmla="*/ 496209 h 2193257"/>
                    <a:gd name="connsiteX64" fmla="*/ 272506 w 2415214"/>
                    <a:gd name="connsiteY64" fmla="*/ 496209 h 2193257"/>
                    <a:gd name="connsiteX65" fmla="*/ 272506 w 2415214"/>
                    <a:gd name="connsiteY65" fmla="*/ 810419 h 2193257"/>
                    <a:gd name="connsiteX66" fmla="*/ 282080 w 2415214"/>
                    <a:gd name="connsiteY66" fmla="*/ 803965 h 2193257"/>
                    <a:gd name="connsiteX67" fmla="*/ 314378 w 2415214"/>
                    <a:gd name="connsiteY67" fmla="*/ 725991 h 2193257"/>
                    <a:gd name="connsiteX68" fmla="*/ 314377 w 2415214"/>
                    <a:gd name="connsiteY68" fmla="*/ 488499 h 2193257"/>
                    <a:gd name="connsiteX69" fmla="*/ 305713 w 2415214"/>
                    <a:gd name="connsiteY69" fmla="*/ 445578 h 2193257"/>
                    <a:gd name="connsiteX70" fmla="*/ 298055 w 2415214"/>
                    <a:gd name="connsiteY70" fmla="*/ 434220 h 2193257"/>
                    <a:gd name="connsiteX71" fmla="*/ 286473 w 2415214"/>
                    <a:gd name="connsiteY71" fmla="*/ 417043 h 2193257"/>
                    <a:gd name="connsiteX72" fmla="*/ 286475 w 2415214"/>
                    <a:gd name="connsiteY72" fmla="*/ 417044 h 2193257"/>
                    <a:gd name="connsiteX73" fmla="*/ 282081 w 2415214"/>
                    <a:gd name="connsiteY73" fmla="*/ 410528 h 2193257"/>
                    <a:gd name="connsiteX74" fmla="*/ 204109 w 2415214"/>
                    <a:gd name="connsiteY74" fmla="*/ 378230 h 2193257"/>
                    <a:gd name="connsiteX75" fmla="*/ 115645 w 2415214"/>
                    <a:gd name="connsiteY75" fmla="*/ 378231 h 2193257"/>
                    <a:gd name="connsiteX76" fmla="*/ 56919 w 2415214"/>
                    <a:gd name="connsiteY76" fmla="*/ 327287 h 2193257"/>
                    <a:gd name="connsiteX77" fmla="*/ 91685 w 2415214"/>
                    <a:gd name="connsiteY77" fmla="*/ 350726 h 2193257"/>
                    <a:gd name="connsiteX78" fmla="*/ 136255 w 2415214"/>
                    <a:gd name="connsiteY78" fmla="*/ 359725 h 2193257"/>
                    <a:gd name="connsiteX79" fmla="*/ 250763 w 2415214"/>
                    <a:gd name="connsiteY79" fmla="*/ 245217 h 2193257"/>
                    <a:gd name="connsiteX80" fmla="*/ 241764 w 2415214"/>
                    <a:gd name="connsiteY80" fmla="*/ 200647 h 2193257"/>
                    <a:gd name="connsiteX81" fmla="*/ 235809 w 2415214"/>
                    <a:gd name="connsiteY81" fmla="*/ 191813 h 2193257"/>
                    <a:gd name="connsiteX82" fmla="*/ 467911 w 2415214"/>
                    <a:gd name="connsiteY82" fmla="*/ 393155 h 2193257"/>
                    <a:gd name="connsiteX83" fmla="*/ 442143 w 2415214"/>
                    <a:gd name="connsiteY83" fmla="*/ 410527 h 2193257"/>
                    <a:gd name="connsiteX84" fmla="*/ 409847 w 2415214"/>
                    <a:gd name="connsiteY84" fmla="*/ 488500 h 2193257"/>
                    <a:gd name="connsiteX85" fmla="*/ 409846 w 2415214"/>
                    <a:gd name="connsiteY85" fmla="*/ 633441 h 2193257"/>
                    <a:gd name="connsiteX86" fmla="*/ 409846 w 2415214"/>
                    <a:gd name="connsiteY86" fmla="*/ 633440 h 2193257"/>
                    <a:gd name="connsiteX87" fmla="*/ 409845 w 2415214"/>
                    <a:gd name="connsiteY87" fmla="*/ 725991 h 2193257"/>
                    <a:gd name="connsiteX88" fmla="*/ 442142 w 2415214"/>
                    <a:gd name="connsiteY88" fmla="*/ 803964 h 2193257"/>
                    <a:gd name="connsiteX89" fmla="*/ 446975 w 2415214"/>
                    <a:gd name="connsiteY89" fmla="*/ 807222 h 2193257"/>
                    <a:gd name="connsiteX90" fmla="*/ 446973 w 2415214"/>
                    <a:gd name="connsiteY90" fmla="*/ 807220 h 2193257"/>
                    <a:gd name="connsiteX91" fmla="*/ 451716 w 2415214"/>
                    <a:gd name="connsiteY91" fmla="*/ 810417 h 2193257"/>
                    <a:gd name="connsiteX92" fmla="*/ 451715 w 2415214"/>
                    <a:gd name="connsiteY92" fmla="*/ 560385 h 2193257"/>
                    <a:gd name="connsiteX93" fmla="*/ 451717 w 2415214"/>
                    <a:gd name="connsiteY93" fmla="*/ 560385 h 2193257"/>
                    <a:gd name="connsiteX94" fmla="*/ 451716 w 2415214"/>
                    <a:gd name="connsiteY94" fmla="*/ 496208 h 2193257"/>
                    <a:gd name="connsiteX95" fmla="*/ 474618 w 2415214"/>
                    <a:gd name="connsiteY95" fmla="*/ 496209 h 2193257"/>
                    <a:gd name="connsiteX96" fmla="*/ 474618 w 2415214"/>
                    <a:gd name="connsiteY96" fmla="*/ 825858 h 2193257"/>
                    <a:gd name="connsiteX97" fmla="*/ 474618 w 2415214"/>
                    <a:gd name="connsiteY97" fmla="*/ 825859 h 2193257"/>
                    <a:gd name="connsiteX98" fmla="*/ 474618 w 2415214"/>
                    <a:gd name="connsiteY98" fmla="*/ 831201 h 2193257"/>
                    <a:gd name="connsiteX99" fmla="*/ 474617 w 2415214"/>
                    <a:gd name="connsiteY99" fmla="*/ 1049468 h 2193257"/>
                    <a:gd name="connsiteX100" fmla="*/ 495170 w 2415214"/>
                    <a:gd name="connsiteY100" fmla="*/ 1099086 h 2193257"/>
                    <a:gd name="connsiteX101" fmla="*/ 516957 w 2415214"/>
                    <a:gd name="connsiteY101" fmla="*/ 1113776 h 2193257"/>
                    <a:gd name="connsiteX102" fmla="*/ 517474 w 2415214"/>
                    <a:gd name="connsiteY102" fmla="*/ 1114124 h 2193257"/>
                    <a:gd name="connsiteX103" fmla="*/ 544789 w 2415214"/>
                    <a:gd name="connsiteY103" fmla="*/ 1119638 h 2193257"/>
                    <a:gd name="connsiteX104" fmla="*/ 631149 w 2415214"/>
                    <a:gd name="connsiteY104" fmla="*/ 1119639 h 2193257"/>
                    <a:gd name="connsiteX105" fmla="*/ 701320 w 2415214"/>
                    <a:gd name="connsiteY105" fmla="*/ 1049467 h 2193257"/>
                    <a:gd name="connsiteX106" fmla="*/ 701319 w 2415214"/>
                    <a:gd name="connsiteY106" fmla="*/ 912600 h 2193257"/>
                    <a:gd name="connsiteX107" fmla="*/ 701318 w 2415214"/>
                    <a:gd name="connsiteY107" fmla="*/ 912600 h 2193257"/>
                    <a:gd name="connsiteX108" fmla="*/ 701319 w 2415214"/>
                    <a:gd name="connsiteY108" fmla="*/ 912599 h 2193257"/>
                    <a:gd name="connsiteX109" fmla="*/ 701319 w 2415214"/>
                    <a:gd name="connsiteY109" fmla="*/ 776907 h 2193257"/>
                    <a:gd name="connsiteX110" fmla="*/ 701319 w 2415214"/>
                    <a:gd name="connsiteY110" fmla="*/ 496208 h 2193257"/>
                    <a:gd name="connsiteX111" fmla="*/ 724221 w 2415214"/>
                    <a:gd name="connsiteY111" fmla="*/ 496208 h 2193257"/>
                    <a:gd name="connsiteX112" fmla="*/ 724220 w 2415214"/>
                    <a:gd name="connsiteY112" fmla="*/ 796774 h 2193257"/>
                    <a:gd name="connsiteX113" fmla="*/ 724221 w 2415214"/>
                    <a:gd name="connsiteY113" fmla="*/ 810418 h 2193257"/>
                    <a:gd name="connsiteX114" fmla="*/ 733795 w 2415214"/>
                    <a:gd name="connsiteY114" fmla="*/ 803962 h 2193257"/>
                    <a:gd name="connsiteX115" fmla="*/ 766091 w 2415214"/>
                    <a:gd name="connsiteY115" fmla="*/ 725990 h 2193257"/>
                    <a:gd name="connsiteX116" fmla="*/ 766092 w 2415214"/>
                    <a:gd name="connsiteY116" fmla="*/ 488498 h 2193257"/>
                    <a:gd name="connsiteX117" fmla="*/ 757427 w 2415214"/>
                    <a:gd name="connsiteY117" fmla="*/ 445578 h 2193257"/>
                    <a:gd name="connsiteX118" fmla="*/ 655824 w 2415214"/>
                    <a:gd name="connsiteY118" fmla="*/ 378231 h 2193257"/>
                    <a:gd name="connsiteX119" fmla="*/ 573904 w 2415214"/>
                    <a:gd name="connsiteY119" fmla="*/ 378230 h 2193257"/>
                    <a:gd name="connsiteX120" fmla="*/ 538004 w 2415214"/>
                    <a:gd name="connsiteY120" fmla="*/ 347089 h 2193257"/>
                    <a:gd name="connsiteX121" fmla="*/ 543398 w 2415214"/>
                    <a:gd name="connsiteY121" fmla="*/ 350726 h 2193257"/>
                    <a:gd name="connsiteX122" fmla="*/ 587969 w 2415214"/>
                    <a:gd name="connsiteY122" fmla="*/ 359725 h 2193257"/>
                    <a:gd name="connsiteX123" fmla="*/ 702477 w 2415214"/>
                    <a:gd name="connsiteY123" fmla="*/ 245217 h 2193257"/>
                    <a:gd name="connsiteX124" fmla="*/ 693478 w 2415214"/>
                    <a:gd name="connsiteY124" fmla="*/ 200647 h 2193257"/>
                    <a:gd name="connsiteX125" fmla="*/ 678305 w 2415214"/>
                    <a:gd name="connsiteY125" fmla="*/ 178140 h 2193257"/>
                    <a:gd name="connsiteX126" fmla="*/ 901396 w 2415214"/>
                    <a:gd name="connsiteY126" fmla="*/ 371665 h 2193257"/>
                    <a:gd name="connsiteX127" fmla="*/ 874510 w 2415214"/>
                    <a:gd name="connsiteY127" fmla="*/ 411542 h 2193257"/>
                    <a:gd name="connsiteX128" fmla="*/ 861560 w 2415214"/>
                    <a:gd name="connsiteY128" fmla="*/ 475683 h 2193257"/>
                    <a:gd name="connsiteX129" fmla="*/ 861561 w 2415214"/>
                    <a:gd name="connsiteY129" fmla="*/ 627763 h 2193257"/>
                    <a:gd name="connsiteX130" fmla="*/ 861560 w 2415214"/>
                    <a:gd name="connsiteY130" fmla="*/ 627763 h 2193257"/>
                    <a:gd name="connsiteX131" fmla="*/ 861560 w 2415214"/>
                    <a:gd name="connsiteY131" fmla="*/ 830581 h 2193257"/>
                    <a:gd name="connsiteX132" fmla="*/ 909823 w 2415214"/>
                    <a:gd name="connsiteY132" fmla="*/ 947099 h 2193257"/>
                    <a:gd name="connsiteX133" fmla="*/ 924129 w 2415214"/>
                    <a:gd name="connsiteY133" fmla="*/ 956743 h 2193257"/>
                    <a:gd name="connsiteX134" fmla="*/ 924128 w 2415214"/>
                    <a:gd name="connsiteY134" fmla="*/ 578831 h 2193257"/>
                    <a:gd name="connsiteX135" fmla="*/ 924129 w 2415214"/>
                    <a:gd name="connsiteY135" fmla="*/ 578832 h 2193257"/>
                    <a:gd name="connsiteX136" fmla="*/ 924130 w 2415214"/>
                    <a:gd name="connsiteY136" fmla="*/ 487205 h 2193257"/>
                    <a:gd name="connsiteX137" fmla="*/ 958352 w 2415214"/>
                    <a:gd name="connsiteY137" fmla="*/ 487205 h 2193257"/>
                    <a:gd name="connsiteX138" fmla="*/ 958352 w 2415214"/>
                    <a:gd name="connsiteY138" fmla="*/ 979820 h 2193257"/>
                    <a:gd name="connsiteX139" fmla="*/ 958352 w 2415214"/>
                    <a:gd name="connsiteY139" fmla="*/ 979821 h 2193257"/>
                    <a:gd name="connsiteX140" fmla="*/ 958352 w 2415214"/>
                    <a:gd name="connsiteY140" fmla="*/ 980828 h 2193257"/>
                    <a:gd name="connsiteX141" fmla="*/ 958352 w 2415214"/>
                    <a:gd name="connsiteY141" fmla="*/ 980829 h 2193257"/>
                    <a:gd name="connsiteX142" fmla="*/ 958352 w 2415214"/>
                    <a:gd name="connsiteY142" fmla="*/ 999875 h 2193257"/>
                    <a:gd name="connsiteX143" fmla="*/ 958351 w 2415214"/>
                    <a:gd name="connsiteY143" fmla="*/ 1313971 h 2193257"/>
                    <a:gd name="connsiteX144" fmla="*/ 1063214 w 2415214"/>
                    <a:gd name="connsiteY144" fmla="*/ 1418832 h 2193257"/>
                    <a:gd name="connsiteX145" fmla="*/ 1192266 w 2415214"/>
                    <a:gd name="connsiteY145" fmla="*/ 1418832 h 2193257"/>
                    <a:gd name="connsiteX146" fmla="*/ 1297126 w 2415214"/>
                    <a:gd name="connsiteY146" fmla="*/ 1313971 h 2193257"/>
                    <a:gd name="connsiteX147" fmla="*/ 1297127 w 2415214"/>
                    <a:gd name="connsiteY147" fmla="*/ 1293751 h 2193257"/>
                    <a:gd name="connsiteX148" fmla="*/ 1297127 w 2415214"/>
                    <a:gd name="connsiteY148" fmla="*/ 1109443 h 2193257"/>
                    <a:gd name="connsiteX149" fmla="*/ 1297126 w 2415214"/>
                    <a:gd name="connsiteY149" fmla="*/ 902394 h 2193257"/>
                    <a:gd name="connsiteX150" fmla="*/ 1297127 w 2415214"/>
                    <a:gd name="connsiteY150" fmla="*/ 902395 h 2193257"/>
                    <a:gd name="connsiteX151" fmla="*/ 1297128 w 2415214"/>
                    <a:gd name="connsiteY151" fmla="*/ 857056 h 2193257"/>
                    <a:gd name="connsiteX152" fmla="*/ 1297127 w 2415214"/>
                    <a:gd name="connsiteY152" fmla="*/ 727551 h 2193257"/>
                    <a:gd name="connsiteX153" fmla="*/ 1297127 w 2415214"/>
                    <a:gd name="connsiteY153" fmla="*/ 487204 h 2193257"/>
                    <a:gd name="connsiteX154" fmla="*/ 1297127 w 2415214"/>
                    <a:gd name="connsiteY154" fmla="*/ 487203 h 2193257"/>
                    <a:gd name="connsiteX155" fmla="*/ 1331349 w 2415214"/>
                    <a:gd name="connsiteY155" fmla="*/ 487204 h 2193257"/>
                    <a:gd name="connsiteX156" fmla="*/ 1331349 w 2415214"/>
                    <a:gd name="connsiteY156" fmla="*/ 487205 h 2193257"/>
                    <a:gd name="connsiteX157" fmla="*/ 1331349 w 2415214"/>
                    <a:gd name="connsiteY157" fmla="*/ 587653 h 2193257"/>
                    <a:gd name="connsiteX158" fmla="*/ 1331349 w 2415214"/>
                    <a:gd name="connsiteY158" fmla="*/ 688100 h 2193257"/>
                    <a:gd name="connsiteX159" fmla="*/ 1331350 w 2415214"/>
                    <a:gd name="connsiteY159" fmla="*/ 886743 h 2193257"/>
                    <a:gd name="connsiteX160" fmla="*/ 1331349 w 2415214"/>
                    <a:gd name="connsiteY160" fmla="*/ 886742 h 2193257"/>
                    <a:gd name="connsiteX161" fmla="*/ 1331349 w 2415214"/>
                    <a:gd name="connsiteY161" fmla="*/ 956745 h 2193257"/>
                    <a:gd name="connsiteX162" fmla="*/ 1345656 w 2415214"/>
                    <a:gd name="connsiteY162" fmla="*/ 947099 h 2193257"/>
                    <a:gd name="connsiteX163" fmla="*/ 1346766 w 2415214"/>
                    <a:gd name="connsiteY163" fmla="*/ 945454 h 2193257"/>
                    <a:gd name="connsiteX164" fmla="*/ 1346767 w 2415214"/>
                    <a:gd name="connsiteY164" fmla="*/ 945455 h 2193257"/>
                    <a:gd name="connsiteX165" fmla="*/ 1380970 w 2415214"/>
                    <a:gd name="connsiteY165" fmla="*/ 894723 h 2193257"/>
                    <a:gd name="connsiteX166" fmla="*/ 1381692 w 2415214"/>
                    <a:gd name="connsiteY166" fmla="*/ 891152 h 2193257"/>
                    <a:gd name="connsiteX167" fmla="*/ 1393920 w 2415214"/>
                    <a:gd name="connsiteY167" fmla="*/ 830583 h 2193257"/>
                    <a:gd name="connsiteX168" fmla="*/ 1393919 w 2415214"/>
                    <a:gd name="connsiteY168" fmla="*/ 615970 h 2193257"/>
                    <a:gd name="connsiteX169" fmla="*/ 1393920 w 2415214"/>
                    <a:gd name="connsiteY169" fmla="*/ 615970 h 2193257"/>
                    <a:gd name="connsiteX170" fmla="*/ 1393921 w 2415214"/>
                    <a:gd name="connsiteY170" fmla="*/ 560571 h 2193257"/>
                    <a:gd name="connsiteX171" fmla="*/ 1393920 w 2415214"/>
                    <a:gd name="connsiteY171" fmla="*/ 552778 h 2193257"/>
                    <a:gd name="connsiteX172" fmla="*/ 1393920 w 2415214"/>
                    <a:gd name="connsiteY172" fmla="*/ 524696 h 2193257"/>
                    <a:gd name="connsiteX173" fmla="*/ 1393921 w 2415214"/>
                    <a:gd name="connsiteY173" fmla="*/ 475683 h 2193257"/>
                    <a:gd name="connsiteX174" fmla="*/ 1229138 w 2415214"/>
                    <a:gd name="connsiteY174" fmla="*/ 310900 h 2193257"/>
                    <a:gd name="connsiteX175" fmla="*/ 1106105 w 2415214"/>
                    <a:gd name="connsiteY175" fmla="*/ 310900 h 2193257"/>
                    <a:gd name="connsiteX176" fmla="*/ 1050319 w 2415214"/>
                    <a:gd name="connsiteY176" fmla="*/ 262508 h 2193257"/>
                    <a:gd name="connsiteX177" fmla="*/ 1061134 w 2415214"/>
                    <a:gd name="connsiteY177" fmla="*/ 269799 h 2193257"/>
                    <a:gd name="connsiteX178" fmla="*/ 1127740 w 2415214"/>
                    <a:gd name="connsiteY178" fmla="*/ 283247 h 2193257"/>
                    <a:gd name="connsiteX179" fmla="*/ 1298856 w 2415214"/>
                    <a:gd name="connsiteY179" fmla="*/ 112130 h 2193257"/>
                    <a:gd name="connsiteX180" fmla="*/ 1285409 w 2415214"/>
                    <a:gd name="connsiteY180" fmla="*/ 45524 h 219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2415214" h="2193257">
                      <a:moveTo>
                        <a:pt x="0" y="496210"/>
                      </a:moveTo>
                      <a:lnTo>
                        <a:pt x="22902" y="496210"/>
                      </a:lnTo>
                      <a:lnTo>
                        <a:pt x="22902" y="825859"/>
                      </a:lnTo>
                      <a:lnTo>
                        <a:pt x="22902" y="825860"/>
                      </a:lnTo>
                      <a:lnTo>
                        <a:pt x="22902" y="827577"/>
                      </a:lnTo>
                      <a:lnTo>
                        <a:pt x="0" y="807710"/>
                      </a:lnTo>
                      <a:close/>
                      <a:moveTo>
                        <a:pt x="1599656" y="378231"/>
                      </a:moveTo>
                      <a:cubicBezTo>
                        <a:pt x="1538756" y="378231"/>
                        <a:pt x="1489387" y="427600"/>
                        <a:pt x="1489387" y="488500"/>
                      </a:cubicBezTo>
                      <a:lnTo>
                        <a:pt x="1489387" y="505918"/>
                      </a:lnTo>
                      <a:lnTo>
                        <a:pt x="1489386" y="607510"/>
                      </a:lnTo>
                      <a:lnTo>
                        <a:pt x="1489387" y="607511"/>
                      </a:lnTo>
                      <a:lnTo>
                        <a:pt x="1489388" y="725992"/>
                      </a:lnTo>
                      <a:cubicBezTo>
                        <a:pt x="1489387" y="756442"/>
                        <a:pt x="1501730" y="784009"/>
                        <a:pt x="1521684" y="803965"/>
                      </a:cubicBezTo>
                      <a:lnTo>
                        <a:pt x="1531258" y="810418"/>
                      </a:lnTo>
                      <a:lnTo>
                        <a:pt x="1531259" y="705683"/>
                      </a:lnTo>
                      <a:lnTo>
                        <a:pt x="1531258" y="496210"/>
                      </a:lnTo>
                      <a:lnTo>
                        <a:pt x="1554160" y="496210"/>
                      </a:lnTo>
                      <a:lnTo>
                        <a:pt x="1554159" y="578623"/>
                      </a:lnTo>
                      <a:lnTo>
                        <a:pt x="1554159" y="663698"/>
                      </a:lnTo>
                      <a:lnTo>
                        <a:pt x="1554160" y="663699"/>
                      </a:lnTo>
                      <a:lnTo>
                        <a:pt x="1554159" y="825858"/>
                      </a:lnTo>
                      <a:lnTo>
                        <a:pt x="1554159" y="825860"/>
                      </a:lnTo>
                      <a:lnTo>
                        <a:pt x="1554159" y="1049468"/>
                      </a:lnTo>
                      <a:cubicBezTo>
                        <a:pt x="1554160" y="1088222"/>
                        <a:pt x="1585576" y="1119640"/>
                        <a:pt x="1624332" y="1119639"/>
                      </a:cubicBezTo>
                      <a:lnTo>
                        <a:pt x="1710689" y="1119640"/>
                      </a:lnTo>
                      <a:lnTo>
                        <a:pt x="1738003" y="1114125"/>
                      </a:lnTo>
                      <a:cubicBezTo>
                        <a:pt x="1763189" y="1103473"/>
                        <a:pt x="1780860" y="1078535"/>
                        <a:pt x="1780861" y="1049468"/>
                      </a:cubicBezTo>
                      <a:lnTo>
                        <a:pt x="1780860" y="912601"/>
                      </a:lnTo>
                      <a:lnTo>
                        <a:pt x="1780860" y="496210"/>
                      </a:lnTo>
                      <a:lnTo>
                        <a:pt x="1803761" y="496210"/>
                      </a:lnTo>
                      <a:lnTo>
                        <a:pt x="1803761" y="810420"/>
                      </a:lnTo>
                      <a:lnTo>
                        <a:pt x="1813336" y="803965"/>
                      </a:lnTo>
                      <a:cubicBezTo>
                        <a:pt x="1833290" y="784009"/>
                        <a:pt x="1845633" y="756443"/>
                        <a:pt x="1845632" y="725992"/>
                      </a:cubicBezTo>
                      <a:lnTo>
                        <a:pt x="1845633" y="498895"/>
                      </a:lnTo>
                      <a:lnTo>
                        <a:pt x="1845634" y="498898"/>
                      </a:lnTo>
                      <a:lnTo>
                        <a:pt x="1845635" y="488500"/>
                      </a:lnTo>
                      <a:cubicBezTo>
                        <a:pt x="1845634" y="427600"/>
                        <a:pt x="1796265" y="378231"/>
                        <a:pt x="1735365" y="378232"/>
                      </a:cubicBezTo>
                      <a:lnTo>
                        <a:pt x="1651443" y="378231"/>
                      </a:lnTo>
                      <a:lnTo>
                        <a:pt x="1651442" y="378231"/>
                      </a:lnTo>
                      <a:close/>
                      <a:moveTo>
                        <a:pt x="1254716" y="0"/>
                      </a:moveTo>
                      <a:lnTo>
                        <a:pt x="1556316" y="261630"/>
                      </a:lnTo>
                      <a:lnTo>
                        <a:pt x="1562002" y="289789"/>
                      </a:lnTo>
                      <a:cubicBezTo>
                        <a:pt x="1570693" y="310338"/>
                        <a:pt x="1585213" y="327823"/>
                        <a:pt x="1603489" y="340169"/>
                      </a:cubicBezTo>
                      <a:lnTo>
                        <a:pt x="1612635" y="344566"/>
                      </a:lnTo>
                      <a:lnTo>
                        <a:pt x="1608563" y="341034"/>
                      </a:lnTo>
                      <a:lnTo>
                        <a:pt x="1616700" y="346521"/>
                      </a:lnTo>
                      <a:lnTo>
                        <a:pt x="1627270" y="351602"/>
                      </a:lnTo>
                      <a:lnTo>
                        <a:pt x="1667507" y="359725"/>
                      </a:lnTo>
                      <a:lnTo>
                        <a:pt x="1667510" y="359726"/>
                      </a:lnTo>
                      <a:lnTo>
                        <a:pt x="1669043" y="359416"/>
                      </a:lnTo>
                      <a:lnTo>
                        <a:pt x="1669044" y="359417"/>
                      </a:lnTo>
                      <a:lnTo>
                        <a:pt x="1712083" y="350728"/>
                      </a:lnTo>
                      <a:cubicBezTo>
                        <a:pt x="1753181" y="333345"/>
                        <a:pt x="1782019" y="292649"/>
                        <a:pt x="1782020" y="245218"/>
                      </a:cubicBezTo>
                      <a:cubicBezTo>
                        <a:pt x="1782020" y="229408"/>
                        <a:pt x="1778815" y="214347"/>
                        <a:pt x="1773020" y="200648"/>
                      </a:cubicBezTo>
                      <a:lnTo>
                        <a:pt x="1760666" y="182323"/>
                      </a:lnTo>
                      <a:lnTo>
                        <a:pt x="2415214" y="750121"/>
                      </a:lnTo>
                      <a:lnTo>
                        <a:pt x="2415214" y="2193257"/>
                      </a:lnTo>
                      <a:lnTo>
                        <a:pt x="1311215" y="2193257"/>
                      </a:lnTo>
                      <a:lnTo>
                        <a:pt x="67649" y="1114506"/>
                      </a:lnTo>
                      <a:lnTo>
                        <a:pt x="93075" y="1119638"/>
                      </a:lnTo>
                      <a:lnTo>
                        <a:pt x="179434" y="1119639"/>
                      </a:lnTo>
                      <a:cubicBezTo>
                        <a:pt x="218188" y="1119639"/>
                        <a:pt x="249606" y="1088222"/>
                        <a:pt x="249605" y="1049468"/>
                      </a:cubicBezTo>
                      <a:lnTo>
                        <a:pt x="249606" y="912600"/>
                      </a:lnTo>
                      <a:lnTo>
                        <a:pt x="249605" y="496209"/>
                      </a:lnTo>
                      <a:lnTo>
                        <a:pt x="272506" y="496209"/>
                      </a:lnTo>
                      <a:lnTo>
                        <a:pt x="272506" y="810419"/>
                      </a:lnTo>
                      <a:lnTo>
                        <a:pt x="282080" y="803965"/>
                      </a:lnTo>
                      <a:cubicBezTo>
                        <a:pt x="302036" y="784010"/>
                        <a:pt x="314378" y="756442"/>
                        <a:pt x="314378" y="725991"/>
                      </a:cubicBezTo>
                      <a:lnTo>
                        <a:pt x="314377" y="488499"/>
                      </a:lnTo>
                      <a:lnTo>
                        <a:pt x="305713" y="445578"/>
                      </a:lnTo>
                      <a:lnTo>
                        <a:pt x="298055" y="434220"/>
                      </a:lnTo>
                      <a:lnTo>
                        <a:pt x="286473" y="417043"/>
                      </a:lnTo>
                      <a:lnTo>
                        <a:pt x="286475" y="417044"/>
                      </a:lnTo>
                      <a:lnTo>
                        <a:pt x="282081" y="410528"/>
                      </a:lnTo>
                      <a:cubicBezTo>
                        <a:pt x="262127" y="390573"/>
                        <a:pt x="234559" y="378230"/>
                        <a:pt x="204109" y="378230"/>
                      </a:cubicBezTo>
                      <a:lnTo>
                        <a:pt x="115645" y="378231"/>
                      </a:lnTo>
                      <a:lnTo>
                        <a:pt x="56919" y="327287"/>
                      </a:lnTo>
                      <a:lnTo>
                        <a:pt x="91685" y="350726"/>
                      </a:lnTo>
                      <a:cubicBezTo>
                        <a:pt x="105383" y="356521"/>
                        <a:pt x="120446" y="359726"/>
                        <a:pt x="136255" y="359725"/>
                      </a:cubicBezTo>
                      <a:cubicBezTo>
                        <a:pt x="199496" y="359726"/>
                        <a:pt x="250763" y="308458"/>
                        <a:pt x="250763" y="245217"/>
                      </a:cubicBezTo>
                      <a:cubicBezTo>
                        <a:pt x="250763" y="229408"/>
                        <a:pt x="247559" y="214346"/>
                        <a:pt x="241764" y="200647"/>
                      </a:cubicBezTo>
                      <a:lnTo>
                        <a:pt x="235809" y="191813"/>
                      </a:lnTo>
                      <a:lnTo>
                        <a:pt x="467911" y="393155"/>
                      </a:lnTo>
                      <a:lnTo>
                        <a:pt x="442143" y="410527"/>
                      </a:lnTo>
                      <a:cubicBezTo>
                        <a:pt x="422189" y="430483"/>
                        <a:pt x="409846" y="458049"/>
                        <a:pt x="409847" y="488500"/>
                      </a:cubicBezTo>
                      <a:lnTo>
                        <a:pt x="409846" y="633441"/>
                      </a:lnTo>
                      <a:lnTo>
                        <a:pt x="409846" y="633440"/>
                      </a:lnTo>
                      <a:lnTo>
                        <a:pt x="409845" y="725991"/>
                      </a:lnTo>
                      <a:cubicBezTo>
                        <a:pt x="409846" y="756442"/>
                        <a:pt x="422189" y="784009"/>
                        <a:pt x="442142" y="803964"/>
                      </a:cubicBezTo>
                      <a:lnTo>
                        <a:pt x="446975" y="807222"/>
                      </a:lnTo>
                      <a:lnTo>
                        <a:pt x="446973" y="807220"/>
                      </a:lnTo>
                      <a:lnTo>
                        <a:pt x="451716" y="810417"/>
                      </a:lnTo>
                      <a:lnTo>
                        <a:pt x="451715" y="560385"/>
                      </a:lnTo>
                      <a:lnTo>
                        <a:pt x="451717" y="560385"/>
                      </a:lnTo>
                      <a:lnTo>
                        <a:pt x="451716" y="496208"/>
                      </a:lnTo>
                      <a:lnTo>
                        <a:pt x="474618" y="496209"/>
                      </a:lnTo>
                      <a:lnTo>
                        <a:pt x="474618" y="825858"/>
                      </a:lnTo>
                      <a:lnTo>
                        <a:pt x="474618" y="825859"/>
                      </a:lnTo>
                      <a:lnTo>
                        <a:pt x="474618" y="831201"/>
                      </a:lnTo>
                      <a:lnTo>
                        <a:pt x="474617" y="1049468"/>
                      </a:lnTo>
                      <a:cubicBezTo>
                        <a:pt x="474617" y="1068845"/>
                        <a:pt x="482472" y="1086388"/>
                        <a:pt x="495170" y="1099086"/>
                      </a:cubicBezTo>
                      <a:lnTo>
                        <a:pt x="516957" y="1113776"/>
                      </a:lnTo>
                      <a:lnTo>
                        <a:pt x="517474" y="1114124"/>
                      </a:lnTo>
                      <a:cubicBezTo>
                        <a:pt x="525870" y="1117675"/>
                        <a:pt x="535100" y="1119638"/>
                        <a:pt x="544789" y="1119638"/>
                      </a:cubicBezTo>
                      <a:lnTo>
                        <a:pt x="631149" y="1119639"/>
                      </a:lnTo>
                      <a:cubicBezTo>
                        <a:pt x="669903" y="1119638"/>
                        <a:pt x="701319" y="1088221"/>
                        <a:pt x="701320" y="1049467"/>
                      </a:cubicBezTo>
                      <a:lnTo>
                        <a:pt x="701319" y="912600"/>
                      </a:lnTo>
                      <a:lnTo>
                        <a:pt x="701318" y="912600"/>
                      </a:lnTo>
                      <a:lnTo>
                        <a:pt x="701319" y="912599"/>
                      </a:lnTo>
                      <a:lnTo>
                        <a:pt x="701319" y="776907"/>
                      </a:lnTo>
                      <a:lnTo>
                        <a:pt x="701319" y="496208"/>
                      </a:lnTo>
                      <a:lnTo>
                        <a:pt x="724221" y="496208"/>
                      </a:lnTo>
                      <a:lnTo>
                        <a:pt x="724220" y="796774"/>
                      </a:lnTo>
                      <a:lnTo>
                        <a:pt x="724221" y="810418"/>
                      </a:lnTo>
                      <a:lnTo>
                        <a:pt x="733795" y="803962"/>
                      </a:lnTo>
                      <a:cubicBezTo>
                        <a:pt x="753749" y="784008"/>
                        <a:pt x="766092" y="756441"/>
                        <a:pt x="766091" y="725990"/>
                      </a:cubicBezTo>
                      <a:lnTo>
                        <a:pt x="766092" y="488498"/>
                      </a:lnTo>
                      <a:lnTo>
                        <a:pt x="757427" y="445578"/>
                      </a:lnTo>
                      <a:cubicBezTo>
                        <a:pt x="740687" y="406001"/>
                        <a:pt x="701499" y="378230"/>
                        <a:pt x="655824" y="378231"/>
                      </a:cubicBezTo>
                      <a:lnTo>
                        <a:pt x="573904" y="378230"/>
                      </a:lnTo>
                      <a:lnTo>
                        <a:pt x="538004" y="347089"/>
                      </a:lnTo>
                      <a:lnTo>
                        <a:pt x="543398" y="350726"/>
                      </a:lnTo>
                      <a:cubicBezTo>
                        <a:pt x="557098" y="356522"/>
                        <a:pt x="572159" y="359726"/>
                        <a:pt x="587969" y="359725"/>
                      </a:cubicBezTo>
                      <a:cubicBezTo>
                        <a:pt x="651211" y="359725"/>
                        <a:pt x="702478" y="308459"/>
                        <a:pt x="702477" y="245217"/>
                      </a:cubicBezTo>
                      <a:cubicBezTo>
                        <a:pt x="702477" y="229408"/>
                        <a:pt x="699273" y="214345"/>
                        <a:pt x="693478" y="200647"/>
                      </a:cubicBezTo>
                      <a:lnTo>
                        <a:pt x="678305" y="178140"/>
                      </a:lnTo>
                      <a:lnTo>
                        <a:pt x="901396" y="371665"/>
                      </a:lnTo>
                      <a:lnTo>
                        <a:pt x="874510" y="411542"/>
                      </a:lnTo>
                      <a:cubicBezTo>
                        <a:pt x="866171" y="431257"/>
                        <a:pt x="861560" y="452930"/>
                        <a:pt x="861560" y="475683"/>
                      </a:cubicBezTo>
                      <a:lnTo>
                        <a:pt x="861561" y="627763"/>
                      </a:lnTo>
                      <a:lnTo>
                        <a:pt x="861560" y="627763"/>
                      </a:lnTo>
                      <a:lnTo>
                        <a:pt x="861560" y="830581"/>
                      </a:lnTo>
                      <a:cubicBezTo>
                        <a:pt x="861559" y="876084"/>
                        <a:pt x="880003" y="917279"/>
                        <a:pt x="909823" y="947099"/>
                      </a:cubicBezTo>
                      <a:lnTo>
                        <a:pt x="924129" y="956743"/>
                      </a:lnTo>
                      <a:lnTo>
                        <a:pt x="924128" y="578831"/>
                      </a:lnTo>
                      <a:lnTo>
                        <a:pt x="924129" y="578832"/>
                      </a:lnTo>
                      <a:lnTo>
                        <a:pt x="924130" y="487205"/>
                      </a:lnTo>
                      <a:lnTo>
                        <a:pt x="958352" y="487205"/>
                      </a:lnTo>
                      <a:lnTo>
                        <a:pt x="958352" y="979820"/>
                      </a:lnTo>
                      <a:lnTo>
                        <a:pt x="958352" y="979821"/>
                      </a:lnTo>
                      <a:lnTo>
                        <a:pt x="958352" y="980828"/>
                      </a:lnTo>
                      <a:lnTo>
                        <a:pt x="958352" y="980829"/>
                      </a:lnTo>
                      <a:lnTo>
                        <a:pt x="958352" y="999875"/>
                      </a:lnTo>
                      <a:lnTo>
                        <a:pt x="958351" y="1313971"/>
                      </a:lnTo>
                      <a:cubicBezTo>
                        <a:pt x="958351" y="1371884"/>
                        <a:pt x="1005301" y="1418832"/>
                        <a:pt x="1063214" y="1418832"/>
                      </a:cubicBezTo>
                      <a:lnTo>
                        <a:pt x="1192266" y="1418832"/>
                      </a:lnTo>
                      <a:cubicBezTo>
                        <a:pt x="1250179" y="1418832"/>
                        <a:pt x="1297126" y="1371884"/>
                        <a:pt x="1297126" y="1313971"/>
                      </a:cubicBezTo>
                      <a:lnTo>
                        <a:pt x="1297127" y="1293751"/>
                      </a:lnTo>
                      <a:lnTo>
                        <a:pt x="1297127" y="1109443"/>
                      </a:lnTo>
                      <a:lnTo>
                        <a:pt x="1297126" y="902394"/>
                      </a:lnTo>
                      <a:lnTo>
                        <a:pt x="1297127" y="902395"/>
                      </a:lnTo>
                      <a:lnTo>
                        <a:pt x="1297128" y="857056"/>
                      </a:lnTo>
                      <a:lnTo>
                        <a:pt x="1297127" y="727551"/>
                      </a:lnTo>
                      <a:lnTo>
                        <a:pt x="1297127" y="487204"/>
                      </a:lnTo>
                      <a:lnTo>
                        <a:pt x="1297127" y="487203"/>
                      </a:lnTo>
                      <a:lnTo>
                        <a:pt x="1331349" y="487204"/>
                      </a:lnTo>
                      <a:lnTo>
                        <a:pt x="1331349" y="487205"/>
                      </a:lnTo>
                      <a:lnTo>
                        <a:pt x="1331349" y="587653"/>
                      </a:lnTo>
                      <a:lnTo>
                        <a:pt x="1331349" y="688100"/>
                      </a:lnTo>
                      <a:lnTo>
                        <a:pt x="1331350" y="886743"/>
                      </a:lnTo>
                      <a:lnTo>
                        <a:pt x="1331349" y="886742"/>
                      </a:lnTo>
                      <a:lnTo>
                        <a:pt x="1331349" y="956745"/>
                      </a:lnTo>
                      <a:lnTo>
                        <a:pt x="1345656" y="947099"/>
                      </a:lnTo>
                      <a:lnTo>
                        <a:pt x="1346766" y="945454"/>
                      </a:lnTo>
                      <a:lnTo>
                        <a:pt x="1346767" y="945455"/>
                      </a:lnTo>
                      <a:lnTo>
                        <a:pt x="1380970" y="894723"/>
                      </a:lnTo>
                      <a:lnTo>
                        <a:pt x="1381692" y="891152"/>
                      </a:lnTo>
                      <a:lnTo>
                        <a:pt x="1393920" y="830583"/>
                      </a:lnTo>
                      <a:lnTo>
                        <a:pt x="1393919" y="615970"/>
                      </a:lnTo>
                      <a:lnTo>
                        <a:pt x="1393920" y="615970"/>
                      </a:lnTo>
                      <a:lnTo>
                        <a:pt x="1393921" y="560571"/>
                      </a:lnTo>
                      <a:lnTo>
                        <a:pt x="1393920" y="552778"/>
                      </a:lnTo>
                      <a:lnTo>
                        <a:pt x="1393920" y="524696"/>
                      </a:lnTo>
                      <a:lnTo>
                        <a:pt x="1393921" y="475683"/>
                      </a:lnTo>
                      <a:cubicBezTo>
                        <a:pt x="1393920" y="384676"/>
                        <a:pt x="1320145" y="310901"/>
                        <a:pt x="1229138" y="310900"/>
                      </a:cubicBezTo>
                      <a:lnTo>
                        <a:pt x="1106105" y="310900"/>
                      </a:lnTo>
                      <a:lnTo>
                        <a:pt x="1050319" y="262508"/>
                      </a:lnTo>
                      <a:lnTo>
                        <a:pt x="1061134" y="269799"/>
                      </a:lnTo>
                      <a:cubicBezTo>
                        <a:pt x="1081607" y="278459"/>
                        <a:pt x="1104114" y="283246"/>
                        <a:pt x="1127740" y="283247"/>
                      </a:cubicBezTo>
                      <a:cubicBezTo>
                        <a:pt x="1222245" y="283247"/>
                        <a:pt x="1298857" y="206635"/>
                        <a:pt x="1298856" y="112130"/>
                      </a:cubicBezTo>
                      <a:cubicBezTo>
                        <a:pt x="1298857" y="88505"/>
                        <a:pt x="1294069" y="65996"/>
                        <a:pt x="1285409" y="45524"/>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grpSp>
      <p:sp>
        <p:nvSpPr>
          <p:cNvPr id="28" name="Rectangle 27"/>
          <p:cNvSpPr/>
          <p:nvPr/>
        </p:nvSpPr>
        <p:spPr>
          <a:xfrm>
            <a:off x="0" y="0"/>
            <a:ext cx="12192000" cy="6858000"/>
          </a:xfrm>
          <a:prstGeom prst="rect">
            <a:avLst/>
          </a:prstGeom>
          <a:solidFill>
            <a:srgbClr val="222A3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24000" y="1844823"/>
            <a:ext cx="10668000" cy="1665139"/>
          </a:xfrm>
        </p:spPr>
        <p:txBody>
          <a:bodyPr>
            <a:normAutofit fontScale="90000"/>
          </a:bodyPr>
          <a:lstStyle/>
          <a:p>
            <a:r>
              <a:rPr lang="en-US" dirty="0"/>
              <a:t>Porter’s Generic Competitive Strategies</a:t>
            </a:r>
          </a:p>
        </p:txBody>
      </p:sp>
      <p:sp>
        <p:nvSpPr>
          <p:cNvPr id="3" name="Subtitle 2"/>
          <p:cNvSpPr>
            <a:spLocks noGrp="1"/>
          </p:cNvSpPr>
          <p:nvPr>
            <p:ph type="subTitle" idx="1"/>
          </p:nvPr>
        </p:nvSpPr>
        <p:spPr/>
        <p:txBody>
          <a:bodyPr/>
          <a:lstStyle/>
          <a:p>
            <a:r>
              <a:rPr lang="en-US" dirty="0"/>
              <a:t>The Competitive Advantage Matrix</a:t>
            </a:r>
          </a:p>
        </p:txBody>
      </p:sp>
      <p:sp>
        <p:nvSpPr>
          <p:cNvPr id="5" name="Text Placeholder 4"/>
          <p:cNvSpPr>
            <a:spLocks noGrp="1"/>
          </p:cNvSpPr>
          <p:nvPr>
            <p:ph type="body" sz="quarter" idx="13"/>
          </p:nvPr>
        </p:nvSpPr>
        <p:spPr/>
        <p:txBody>
          <a:bodyPr/>
          <a:lstStyle/>
          <a:p>
            <a:r>
              <a:rPr lang="en-US" dirty="0" smtClean="0"/>
              <a:t>04</a:t>
            </a:r>
            <a:endParaRPr lang="en-US" dirty="0"/>
          </a:p>
        </p:txBody>
      </p:sp>
      <p:sp>
        <p:nvSpPr>
          <p:cNvPr id="6" name="TextBox 5"/>
          <p:cNvSpPr txBox="1"/>
          <p:nvPr/>
        </p:nvSpPr>
        <p:spPr>
          <a:xfrm>
            <a:off x="1524000" y="6237312"/>
            <a:ext cx="2394182" cy="369332"/>
          </a:xfrm>
          <a:prstGeom prst="rect">
            <a:avLst/>
          </a:prstGeom>
          <a:solidFill>
            <a:srgbClr val="EDEDED">
              <a:alpha val="30196"/>
            </a:srgbClr>
          </a:solidFill>
        </p:spPr>
        <p:txBody>
          <a:bodyPr wrap="none" rtlCol="0">
            <a:spAutoFit/>
          </a:bodyPr>
          <a:lstStyle/>
          <a:p>
            <a:r>
              <a:rPr lang="en-US" dirty="0">
                <a:solidFill>
                  <a:schemeClr val="bg1"/>
                </a:solidFill>
              </a:rPr>
              <a:t>Strategic Planning Tools</a:t>
            </a:r>
          </a:p>
        </p:txBody>
      </p:sp>
    </p:spTree>
    <p:extLst>
      <p:ext uri="{BB962C8B-B14F-4D97-AF65-F5344CB8AC3E}">
        <p14:creationId xmlns:p14="http://schemas.microsoft.com/office/powerpoint/2010/main" val="334203062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Advantage Matrix (</a:t>
            </a:r>
            <a:r>
              <a:rPr lang="en-US" b="1" dirty="0"/>
              <a:t>Original</a:t>
            </a:r>
            <a:r>
              <a:rPr lang="en-US" dirty="0"/>
              <a:t> Matrix)</a:t>
            </a:r>
          </a:p>
        </p:txBody>
      </p:sp>
      <p:sp>
        <p:nvSpPr>
          <p:cNvPr id="5" name="Title 4"/>
          <p:cNvSpPr>
            <a:spLocks noGrp="1"/>
          </p:cNvSpPr>
          <p:nvPr>
            <p:ph type="title"/>
          </p:nvPr>
        </p:nvSpPr>
        <p:spPr/>
        <p:txBody>
          <a:bodyPr/>
          <a:lstStyle/>
          <a:p>
            <a:r>
              <a:rPr lang="en-US" dirty="0"/>
              <a:t>Porter’s Generic Competitive Strategies</a:t>
            </a:r>
          </a:p>
        </p:txBody>
      </p:sp>
      <p:sp>
        <p:nvSpPr>
          <p:cNvPr id="4" name="Slide Number Placeholder 3"/>
          <p:cNvSpPr>
            <a:spLocks noGrp="1"/>
          </p:cNvSpPr>
          <p:nvPr>
            <p:ph type="sldNum" sz="quarter" idx="12"/>
          </p:nvPr>
        </p:nvSpPr>
        <p:spPr/>
        <p:txBody>
          <a:bodyPr/>
          <a:lstStyle/>
          <a:p>
            <a:fld id="{F68327C5-B821-4FE9-A59A-A60D9EB59A9A}" type="slidenum">
              <a:rPr lang="en-US" smtClean="0"/>
              <a:t>55</a:t>
            </a:fld>
            <a:endParaRPr lang="en-US"/>
          </a:p>
        </p:txBody>
      </p:sp>
      <p:sp>
        <p:nvSpPr>
          <p:cNvPr id="90" name="Rectangle 89"/>
          <p:cNvSpPr/>
          <p:nvPr/>
        </p:nvSpPr>
        <p:spPr>
          <a:xfrm>
            <a:off x="1270259" y="1398779"/>
            <a:ext cx="2002536" cy="2603293"/>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Differentiation</a:t>
            </a:r>
            <a:endParaRPr lang="en-US" sz="2200" b="1" dirty="0">
              <a:effectLst>
                <a:outerShdw blurRad="38100" dist="38100" dir="2700000" algn="tl">
                  <a:srgbClr val="000000">
                    <a:alpha val="43137"/>
                  </a:srgbClr>
                </a:outerShdw>
              </a:effectLst>
            </a:endParaRPr>
          </a:p>
        </p:txBody>
      </p:sp>
      <p:sp>
        <p:nvSpPr>
          <p:cNvPr id="105" name="Rectangle 104"/>
          <p:cNvSpPr/>
          <p:nvPr/>
        </p:nvSpPr>
        <p:spPr>
          <a:xfrm>
            <a:off x="3448965" y="1398780"/>
            <a:ext cx="2002536" cy="2603292"/>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Overall Cost Leadership</a:t>
            </a:r>
            <a:endParaRPr lang="en-US" sz="2200" b="1" dirty="0">
              <a:effectLst>
                <a:outerShdw blurRad="38100" dist="38100" dir="2700000" algn="tl">
                  <a:srgbClr val="000000">
                    <a:alpha val="43137"/>
                  </a:srgbClr>
                </a:outerShdw>
              </a:effectLst>
            </a:endParaRPr>
          </a:p>
        </p:txBody>
      </p:sp>
      <p:sp>
        <p:nvSpPr>
          <p:cNvPr id="117" name="Rectangle 116"/>
          <p:cNvSpPr/>
          <p:nvPr/>
        </p:nvSpPr>
        <p:spPr>
          <a:xfrm>
            <a:off x="1270258" y="4175446"/>
            <a:ext cx="4178355" cy="1406307"/>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en-US" sz="2200" b="1" dirty="0" smtClean="0">
                <a:effectLst>
                  <a:outerShdw blurRad="38100" dist="38100" dir="2700000" algn="tl">
                    <a:srgbClr val="000000">
                      <a:alpha val="43137"/>
                    </a:srgbClr>
                  </a:outerShdw>
                </a:effectLst>
              </a:rPr>
              <a:t>Focus</a:t>
            </a:r>
            <a:endParaRPr lang="en-US" sz="2200" b="1" dirty="0">
              <a:effectLst>
                <a:outerShdw blurRad="38100" dist="38100" dir="2700000" algn="tl">
                  <a:srgbClr val="000000">
                    <a:alpha val="43137"/>
                  </a:srgbClr>
                </a:outerShdw>
              </a:effectLst>
            </a:endParaRPr>
          </a:p>
        </p:txBody>
      </p:sp>
      <p:sp>
        <p:nvSpPr>
          <p:cNvPr id="19" name="Rectangle 18"/>
          <p:cNvSpPr/>
          <p:nvPr/>
        </p:nvSpPr>
        <p:spPr>
          <a:xfrm>
            <a:off x="6183090" y="1398780"/>
            <a:ext cx="5382294"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0" rIns="274320" bIns="457200" rtlCol="0" anchor="b"/>
          <a:lstStyle/>
          <a:p>
            <a:pPr algn="ctr">
              <a:lnSpc>
                <a:spcPts val="2500"/>
              </a:lnSpc>
              <a:spcBef>
                <a:spcPts val="1000"/>
              </a:spcBef>
            </a:pPr>
            <a:r>
              <a:rPr lang="en-US" sz="2500" b="1" dirty="0">
                <a:solidFill>
                  <a:schemeClr val="tx1">
                    <a:lumMod val="50000"/>
                    <a:lumOff val="50000"/>
                  </a:schemeClr>
                </a:solidFill>
              </a:rPr>
              <a:t>The generic strategies are approaches to outperforming competitors </a:t>
            </a:r>
            <a:r>
              <a:rPr lang="en-US" sz="2500" dirty="0">
                <a:solidFill>
                  <a:schemeClr val="tx1">
                    <a:lumMod val="50000"/>
                    <a:lumOff val="50000"/>
                  </a:schemeClr>
                </a:solidFill>
              </a:rPr>
              <a:t>in the industry; in some industries structure will mean that all firms can earn high returns, whereas in others, success with one of the generic strategies may be necessary just to obtain acceptable returns in an absolute sense.</a:t>
            </a:r>
          </a:p>
        </p:txBody>
      </p:sp>
      <p:sp>
        <p:nvSpPr>
          <p:cNvPr id="22" name="Rectangle 21"/>
          <p:cNvSpPr/>
          <p:nvPr/>
        </p:nvSpPr>
        <p:spPr>
          <a:xfrm>
            <a:off x="11565384" y="1398780"/>
            <a:ext cx="130156" cy="4182974"/>
          </a:xfrm>
          <a:prstGeom prst="rect">
            <a:avLst/>
          </a:prstGeom>
          <a:solidFill>
            <a:srgbClr val="6E5572"/>
          </a:solidFill>
          <a:ln w="12700" cap="flat" cmpd="sng" algn="ctr">
            <a:noFill/>
            <a:prstDash val="solid"/>
            <a:miter lim="800000"/>
          </a:ln>
          <a:effectLst/>
        </p:spPr>
        <p:txBody>
          <a:bodyPr rtlCol="0" anchor="ctr"/>
          <a:lstStyle/>
          <a:p>
            <a:pPr algn="ctr"/>
            <a:endParaRPr lang="en-US" kern="0" dirty="0">
              <a:solidFill>
                <a:prstClr val="white"/>
              </a:solidFill>
              <a:latin typeface="Calibri" panose="020F0502020204030204"/>
            </a:endParaRPr>
          </a:p>
        </p:txBody>
      </p:sp>
      <p:sp>
        <p:nvSpPr>
          <p:cNvPr id="23" name="TextBox 22"/>
          <p:cNvSpPr txBox="1"/>
          <p:nvPr/>
        </p:nvSpPr>
        <p:spPr>
          <a:xfrm>
            <a:off x="6183089"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24" name="TextBox 23"/>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7" name="TextBox 6"/>
          <p:cNvSpPr txBox="1"/>
          <p:nvPr/>
        </p:nvSpPr>
        <p:spPr>
          <a:xfrm>
            <a:off x="6600057" y="5744150"/>
            <a:ext cx="4982344" cy="461665"/>
          </a:xfrm>
          <a:prstGeom prst="rect">
            <a:avLst/>
          </a:prstGeom>
          <a:noFill/>
        </p:spPr>
        <p:txBody>
          <a:bodyPr wrap="square" rtlCol="0">
            <a:spAutoFit/>
          </a:bodyPr>
          <a:lstStyle/>
          <a:p>
            <a:r>
              <a:rPr lang="en-US" sz="2400" dirty="0" smtClean="0">
                <a:solidFill>
                  <a:schemeClr val="tx1">
                    <a:lumMod val="50000"/>
                    <a:lumOff val="50000"/>
                  </a:schemeClr>
                </a:solidFill>
              </a:rPr>
              <a:t>-- Michael E. Porter, 1980</a:t>
            </a:r>
            <a:endParaRPr lang="en-US" sz="2400" dirty="0">
              <a:solidFill>
                <a:schemeClr val="tx1">
                  <a:lumMod val="50000"/>
                  <a:lumOff val="50000"/>
                </a:schemeClr>
              </a:solidFill>
            </a:endParaRPr>
          </a:p>
        </p:txBody>
      </p:sp>
      <p:sp>
        <p:nvSpPr>
          <p:cNvPr id="25" name="TextBox 24"/>
          <p:cNvSpPr txBox="1"/>
          <p:nvPr/>
        </p:nvSpPr>
        <p:spPr>
          <a:xfrm>
            <a:off x="1270259" y="5713373"/>
            <a:ext cx="2001331" cy="492443"/>
          </a:xfrm>
          <a:prstGeom prst="rect">
            <a:avLst/>
          </a:prstGeom>
          <a:noFill/>
        </p:spPr>
        <p:txBody>
          <a:bodyPr wrap="square" tIns="0" bIns="0" rtlCol="0" anchor="b">
            <a:spAutoFit/>
          </a:bodyPr>
          <a:lstStyle>
            <a:defPPr>
              <a:defRPr lang="fr-FR"/>
            </a:defPPr>
            <a:lvl1pPr algn="ctr"/>
          </a:lstStyle>
          <a:p>
            <a:r>
              <a:rPr lang="en-US" sz="1600" i="1" dirty="0" smtClean="0">
                <a:solidFill>
                  <a:schemeClr val="tx1">
                    <a:lumMod val="65000"/>
                    <a:lumOff val="35000"/>
                  </a:schemeClr>
                </a:solidFill>
              </a:rPr>
              <a:t>Uniqueness Perceived by the Customer</a:t>
            </a:r>
            <a:endParaRPr lang="en-US" sz="1600" i="1" dirty="0">
              <a:solidFill>
                <a:schemeClr val="tx1">
                  <a:lumMod val="65000"/>
                  <a:lumOff val="35000"/>
                </a:schemeClr>
              </a:solidFill>
            </a:endParaRPr>
          </a:p>
        </p:txBody>
      </p:sp>
      <p:sp>
        <p:nvSpPr>
          <p:cNvPr id="26" name="TextBox 25"/>
          <p:cNvSpPr txBox="1"/>
          <p:nvPr/>
        </p:nvSpPr>
        <p:spPr>
          <a:xfrm>
            <a:off x="3448965" y="5713373"/>
            <a:ext cx="2001331" cy="246221"/>
          </a:xfrm>
          <a:prstGeom prst="rect">
            <a:avLst/>
          </a:prstGeom>
          <a:noFill/>
        </p:spPr>
        <p:txBody>
          <a:bodyPr wrap="square" tIns="0" bIns="0" rtlCol="0" anchor="b">
            <a:spAutoFit/>
          </a:bodyPr>
          <a:lstStyle>
            <a:defPPr>
              <a:defRPr lang="fr-FR"/>
            </a:defPPr>
            <a:lvl1pPr algn="ctr">
              <a:defRPr sz="1600" i="1">
                <a:solidFill>
                  <a:schemeClr val="tx1">
                    <a:lumMod val="65000"/>
                    <a:lumOff val="35000"/>
                  </a:schemeClr>
                </a:solidFill>
              </a:defRPr>
            </a:lvl1pPr>
          </a:lstStyle>
          <a:p>
            <a:r>
              <a:rPr lang="en-US" dirty="0"/>
              <a:t>Low Cost Position</a:t>
            </a:r>
          </a:p>
        </p:txBody>
      </p:sp>
      <p:sp>
        <p:nvSpPr>
          <p:cNvPr id="27" name="TextBox 26"/>
          <p:cNvSpPr txBox="1"/>
          <p:nvPr/>
        </p:nvSpPr>
        <p:spPr>
          <a:xfrm rot="16200000">
            <a:off x="5178594" y="4516788"/>
            <a:ext cx="1405960" cy="723275"/>
          </a:xfrm>
          <a:prstGeom prst="rect">
            <a:avLst/>
          </a:prstGeom>
          <a:noFill/>
        </p:spPr>
        <p:txBody>
          <a:bodyPr wrap="square" bIns="182880" rtlCol="0" anchor="t">
            <a:spAutoFit/>
          </a:bodyPr>
          <a:lstStyle>
            <a:defPPr>
              <a:defRPr lang="fr-FR"/>
            </a:defPPr>
            <a:lvl1pPr algn="ctr"/>
          </a:lstStyle>
          <a:p>
            <a:r>
              <a:rPr lang="en-US" sz="1600" i="1" dirty="0" smtClean="0">
                <a:solidFill>
                  <a:schemeClr val="tx1">
                    <a:lumMod val="65000"/>
                    <a:lumOff val="35000"/>
                  </a:schemeClr>
                </a:solidFill>
              </a:rPr>
              <a:t>Particular Segment Only</a:t>
            </a:r>
            <a:endParaRPr lang="en-US" sz="1600" i="1" dirty="0">
              <a:solidFill>
                <a:schemeClr val="tx1">
                  <a:lumMod val="65000"/>
                  <a:lumOff val="35000"/>
                </a:schemeClr>
              </a:solidFill>
            </a:endParaRPr>
          </a:p>
        </p:txBody>
      </p:sp>
      <p:sp>
        <p:nvSpPr>
          <p:cNvPr id="28" name="TextBox 27"/>
          <p:cNvSpPr txBox="1"/>
          <p:nvPr/>
        </p:nvSpPr>
        <p:spPr>
          <a:xfrm rot="16200000">
            <a:off x="4456997" y="2461718"/>
            <a:ext cx="2602932" cy="477054"/>
          </a:xfrm>
          <a:prstGeom prst="rect">
            <a:avLst/>
          </a:prstGeom>
          <a:noFill/>
        </p:spPr>
        <p:txBody>
          <a:bodyPr wrap="square" bIns="182880" rtlCol="0" anchor="t">
            <a:spAutoFit/>
          </a:bodyPr>
          <a:lstStyle>
            <a:defPPr>
              <a:defRPr lang="fr-FR"/>
            </a:defPPr>
            <a:lvl1pPr algn="ctr"/>
          </a:lstStyle>
          <a:p>
            <a:r>
              <a:rPr lang="en-US" sz="1600" i="1" dirty="0" smtClean="0">
                <a:solidFill>
                  <a:schemeClr val="tx1">
                    <a:lumMod val="65000"/>
                    <a:lumOff val="35000"/>
                  </a:schemeClr>
                </a:solidFill>
              </a:rPr>
              <a:t>Industrywide</a:t>
            </a:r>
            <a:endParaRPr lang="en-US" sz="1600" i="1" dirty="0">
              <a:solidFill>
                <a:schemeClr val="tx1">
                  <a:lumMod val="65000"/>
                  <a:lumOff val="35000"/>
                </a:schemeClr>
              </a:solidFill>
            </a:endParaRPr>
          </a:p>
        </p:txBody>
      </p:sp>
      <p:sp>
        <p:nvSpPr>
          <p:cNvPr id="29" name="TextBox 28"/>
          <p:cNvSpPr txBox="1"/>
          <p:nvPr/>
        </p:nvSpPr>
        <p:spPr>
          <a:xfrm>
            <a:off x="1269567" y="848095"/>
            <a:ext cx="4182626"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Strategic Advantage</a:t>
            </a:r>
            <a:endParaRPr lang="en-US" sz="1600" b="1" dirty="0">
              <a:solidFill>
                <a:schemeClr val="tx1">
                  <a:lumMod val="65000"/>
                  <a:lumOff val="35000"/>
                </a:schemeClr>
              </a:solidFill>
            </a:endParaRPr>
          </a:p>
        </p:txBody>
      </p:sp>
      <p:sp>
        <p:nvSpPr>
          <p:cNvPr id="30" name="TextBox 29"/>
          <p:cNvSpPr txBox="1"/>
          <p:nvPr/>
        </p:nvSpPr>
        <p:spPr>
          <a:xfrm rot="16200000">
            <a:off x="-1234450" y="3251566"/>
            <a:ext cx="4182626"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Strategic Target</a:t>
            </a:r>
            <a:endParaRPr lang="en-US" dirty="0"/>
          </a:p>
        </p:txBody>
      </p:sp>
    </p:spTree>
    <p:extLst>
      <p:ext uri="{BB962C8B-B14F-4D97-AF65-F5344CB8AC3E}">
        <p14:creationId xmlns:p14="http://schemas.microsoft.com/office/powerpoint/2010/main" val="376827080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1270259" y="1398779"/>
            <a:ext cx="2002536" cy="2603293"/>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Differentiation</a:t>
            </a:r>
            <a:endParaRPr lang="en-US" sz="2200" b="1" dirty="0">
              <a:effectLst>
                <a:outerShdw blurRad="38100" dist="38100" dir="2700000" algn="tl">
                  <a:srgbClr val="000000">
                    <a:alpha val="43137"/>
                  </a:srgbClr>
                </a:outerShdw>
              </a:effectLst>
            </a:endParaRPr>
          </a:p>
        </p:txBody>
      </p:sp>
      <p:sp>
        <p:nvSpPr>
          <p:cNvPr id="26" name="Rectangle 25"/>
          <p:cNvSpPr/>
          <p:nvPr/>
        </p:nvSpPr>
        <p:spPr>
          <a:xfrm>
            <a:off x="3448965" y="1398780"/>
            <a:ext cx="2002536" cy="2603292"/>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Overall Cost Leadership</a:t>
            </a:r>
            <a:endParaRPr lang="en-US" sz="2200" b="1" dirty="0">
              <a:effectLst>
                <a:outerShdw blurRad="38100" dist="38100" dir="2700000" algn="tl">
                  <a:srgbClr val="000000">
                    <a:alpha val="43137"/>
                  </a:srgbClr>
                </a:outerShdw>
              </a:effectLst>
            </a:endParaRPr>
          </a:p>
        </p:txBody>
      </p:sp>
      <p:sp>
        <p:nvSpPr>
          <p:cNvPr id="6" name="Subtitle 5"/>
          <p:cNvSpPr>
            <a:spLocks noGrp="1"/>
          </p:cNvSpPr>
          <p:nvPr>
            <p:ph type="subTitle" idx="1"/>
          </p:nvPr>
        </p:nvSpPr>
        <p:spPr/>
        <p:txBody>
          <a:bodyPr/>
          <a:lstStyle/>
          <a:p>
            <a:r>
              <a:rPr lang="en-US" dirty="0"/>
              <a:t>The Competitive Advantage Matrix </a:t>
            </a:r>
            <a:r>
              <a:rPr lang="en-US" dirty="0" smtClean="0"/>
              <a:t>(</a:t>
            </a:r>
            <a:r>
              <a:rPr lang="en-US" b="1" dirty="0" smtClean="0"/>
              <a:t>Original</a:t>
            </a:r>
            <a:r>
              <a:rPr lang="en-US" dirty="0" smtClean="0"/>
              <a:t> Matrix)</a:t>
            </a:r>
            <a:endParaRPr lang="en-US" dirty="0"/>
          </a:p>
        </p:txBody>
      </p:sp>
      <p:sp>
        <p:nvSpPr>
          <p:cNvPr id="5" name="Title 4"/>
          <p:cNvSpPr>
            <a:spLocks noGrp="1"/>
          </p:cNvSpPr>
          <p:nvPr>
            <p:ph type="title"/>
          </p:nvPr>
        </p:nvSpPr>
        <p:spPr/>
        <p:txBody>
          <a:bodyPr/>
          <a:lstStyle/>
          <a:p>
            <a:r>
              <a:rPr lang="en-US" dirty="0"/>
              <a:t>Porter’s Generic Competitive Strategies</a:t>
            </a:r>
          </a:p>
        </p:txBody>
      </p:sp>
      <p:sp>
        <p:nvSpPr>
          <p:cNvPr id="4" name="Slide Number Placeholder 3"/>
          <p:cNvSpPr>
            <a:spLocks noGrp="1"/>
          </p:cNvSpPr>
          <p:nvPr>
            <p:ph type="sldNum" sz="quarter" idx="12"/>
          </p:nvPr>
        </p:nvSpPr>
        <p:spPr/>
        <p:txBody>
          <a:bodyPr/>
          <a:lstStyle/>
          <a:p>
            <a:fld id="{F68327C5-B821-4FE9-A59A-A60D9EB59A9A}" type="slidenum">
              <a:rPr lang="en-US" smtClean="0"/>
              <a:t>56</a:t>
            </a:fld>
            <a:endParaRPr lang="en-US"/>
          </a:p>
        </p:txBody>
      </p:sp>
      <p:sp>
        <p:nvSpPr>
          <p:cNvPr id="117" name="Rectangle 116"/>
          <p:cNvSpPr/>
          <p:nvPr/>
        </p:nvSpPr>
        <p:spPr>
          <a:xfrm>
            <a:off x="1270258" y="4175446"/>
            <a:ext cx="4178355" cy="1406307"/>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bIns="365760" rtlCol="0" anchor="b"/>
          <a:lstStyle/>
          <a:p>
            <a:pPr algn="ctr"/>
            <a:r>
              <a:rPr lang="en-US" sz="2200" b="1" dirty="0" smtClean="0">
                <a:effectLst>
                  <a:outerShdw blurRad="38100" dist="38100" dir="2700000" algn="tl">
                    <a:srgbClr val="000000">
                      <a:alpha val="43137"/>
                    </a:srgbClr>
                  </a:outerShdw>
                </a:effectLst>
              </a:rPr>
              <a:t>Focus</a:t>
            </a:r>
            <a:endParaRPr lang="en-US" sz="2200" b="1" dirty="0">
              <a:effectLst>
                <a:outerShdw blurRad="38100" dist="38100" dir="2700000" algn="tl">
                  <a:srgbClr val="000000">
                    <a:alpha val="43137"/>
                  </a:srgbClr>
                </a:outerShdw>
              </a:effectLst>
            </a:endParaRPr>
          </a:p>
        </p:txBody>
      </p:sp>
      <p:sp>
        <p:nvSpPr>
          <p:cNvPr id="19" name="Rectangle 18"/>
          <p:cNvSpPr/>
          <p:nvPr/>
        </p:nvSpPr>
        <p:spPr>
          <a:xfrm>
            <a:off x="6183090" y="1398780"/>
            <a:ext cx="5382294"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bIns="457200" rtlCol="0" anchor="b"/>
          <a:lstStyle/>
          <a:p>
            <a:pPr algn="ctr">
              <a:spcBef>
                <a:spcPts val="1000"/>
              </a:spcBef>
            </a:pPr>
            <a:r>
              <a:rPr lang="en-US" sz="3200" dirty="0">
                <a:solidFill>
                  <a:schemeClr val="tx1">
                    <a:lumMod val="50000"/>
                    <a:lumOff val="50000"/>
                  </a:schemeClr>
                </a:solidFill>
              </a:rPr>
              <a:t>The firm failing to develop its strategy in at least one of the three </a:t>
            </a:r>
            <a:r>
              <a:rPr lang="en-US" sz="3200" dirty="0" smtClean="0">
                <a:solidFill>
                  <a:schemeClr val="tx1">
                    <a:lumMod val="50000"/>
                    <a:lumOff val="50000"/>
                  </a:schemeClr>
                </a:solidFill>
              </a:rPr>
              <a:t>directions - a </a:t>
            </a:r>
            <a:r>
              <a:rPr lang="en-US" sz="3200" dirty="0">
                <a:solidFill>
                  <a:schemeClr val="tx1">
                    <a:lumMod val="50000"/>
                    <a:lumOff val="50000"/>
                  </a:schemeClr>
                </a:solidFill>
              </a:rPr>
              <a:t>firm that is "</a:t>
            </a:r>
            <a:r>
              <a:rPr lang="en-US" sz="3200" b="1" dirty="0">
                <a:solidFill>
                  <a:schemeClr val="tx1">
                    <a:lumMod val="50000"/>
                    <a:lumOff val="50000"/>
                  </a:schemeClr>
                </a:solidFill>
              </a:rPr>
              <a:t>stuck in the middle</a:t>
            </a:r>
            <a:r>
              <a:rPr lang="en-US" sz="3200" dirty="0">
                <a:solidFill>
                  <a:schemeClr val="tx1">
                    <a:lumMod val="50000"/>
                    <a:lumOff val="50000"/>
                  </a:schemeClr>
                </a:solidFill>
              </a:rPr>
              <a:t>" - is in an extremely poor strategic </a:t>
            </a:r>
            <a:r>
              <a:rPr lang="en-US" sz="3200" dirty="0" smtClean="0">
                <a:solidFill>
                  <a:schemeClr val="tx1">
                    <a:lumMod val="50000"/>
                    <a:lumOff val="50000"/>
                  </a:schemeClr>
                </a:solidFill>
              </a:rPr>
              <a:t>situation.</a:t>
            </a:r>
            <a:endParaRPr lang="en-US" sz="3200" dirty="0">
              <a:solidFill>
                <a:schemeClr val="tx1">
                  <a:lumMod val="50000"/>
                  <a:lumOff val="50000"/>
                </a:schemeClr>
              </a:solidFill>
            </a:endParaRPr>
          </a:p>
        </p:txBody>
      </p:sp>
      <p:sp>
        <p:nvSpPr>
          <p:cNvPr id="22" name="Rectangle 21"/>
          <p:cNvSpPr/>
          <p:nvPr/>
        </p:nvSpPr>
        <p:spPr>
          <a:xfrm>
            <a:off x="11565384" y="1398780"/>
            <a:ext cx="130156" cy="4182974"/>
          </a:xfrm>
          <a:prstGeom prst="rect">
            <a:avLst/>
          </a:prstGeom>
          <a:solidFill>
            <a:srgbClr val="6E5572"/>
          </a:solidFill>
          <a:ln w="12700" cap="flat" cmpd="sng" algn="ctr">
            <a:noFill/>
            <a:prstDash val="solid"/>
            <a:miter lim="800000"/>
          </a:ln>
          <a:effectLst/>
        </p:spPr>
        <p:txBody>
          <a:bodyPr rtlCol="0" anchor="ctr"/>
          <a:lstStyle/>
          <a:p>
            <a:pPr algn="ctr"/>
            <a:endParaRPr lang="en-US" kern="0" dirty="0">
              <a:solidFill>
                <a:prstClr val="white"/>
              </a:solidFill>
              <a:latin typeface="Calibri" panose="020F0502020204030204"/>
            </a:endParaRPr>
          </a:p>
        </p:txBody>
      </p:sp>
      <p:sp>
        <p:nvSpPr>
          <p:cNvPr id="23" name="TextBox 22"/>
          <p:cNvSpPr txBox="1"/>
          <p:nvPr/>
        </p:nvSpPr>
        <p:spPr>
          <a:xfrm>
            <a:off x="6183089"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24" name="TextBox 23"/>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7" name="TextBox 6"/>
          <p:cNvSpPr txBox="1"/>
          <p:nvPr/>
        </p:nvSpPr>
        <p:spPr>
          <a:xfrm>
            <a:off x="6600057" y="5744150"/>
            <a:ext cx="4982344" cy="461665"/>
          </a:xfrm>
          <a:prstGeom prst="rect">
            <a:avLst/>
          </a:prstGeom>
          <a:noFill/>
        </p:spPr>
        <p:txBody>
          <a:bodyPr wrap="square" rtlCol="0">
            <a:spAutoFit/>
          </a:bodyPr>
          <a:lstStyle/>
          <a:p>
            <a:r>
              <a:rPr lang="en-US" sz="2400" dirty="0" smtClean="0">
                <a:solidFill>
                  <a:schemeClr val="tx1">
                    <a:lumMod val="50000"/>
                    <a:lumOff val="50000"/>
                  </a:schemeClr>
                </a:solidFill>
              </a:rPr>
              <a:t>-- Michael E. Porter, 1980</a:t>
            </a:r>
            <a:endParaRPr lang="en-US" sz="2400" dirty="0">
              <a:solidFill>
                <a:schemeClr val="tx1">
                  <a:lumMod val="50000"/>
                  <a:lumOff val="50000"/>
                </a:schemeClr>
              </a:solidFill>
            </a:endParaRPr>
          </a:p>
        </p:txBody>
      </p:sp>
      <p:grpSp>
        <p:nvGrpSpPr>
          <p:cNvPr id="8" name="Group 7"/>
          <p:cNvGrpSpPr/>
          <p:nvPr/>
        </p:nvGrpSpPr>
        <p:grpSpPr>
          <a:xfrm>
            <a:off x="1924618" y="3511407"/>
            <a:ext cx="2872524" cy="1128337"/>
            <a:chOff x="565623" y="4001711"/>
            <a:chExt cx="2872524" cy="1128337"/>
          </a:xfrm>
        </p:grpSpPr>
        <p:sp>
          <p:nvSpPr>
            <p:cNvPr id="3" name="Rectangle 2"/>
            <p:cNvSpPr/>
            <p:nvPr/>
          </p:nvSpPr>
          <p:spPr>
            <a:xfrm>
              <a:off x="565623" y="4001711"/>
              <a:ext cx="2872524" cy="1128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41745" y="4175715"/>
              <a:ext cx="2520280" cy="778463"/>
            </a:xfrm>
            <a:prstGeom prst="rect">
              <a:avLst/>
            </a:prstGeom>
            <a:solidFill>
              <a:srgbClr val="16A085"/>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effectLst>
                    <a:outerShdw blurRad="38100" dist="38100" dir="2700000" algn="tl">
                      <a:srgbClr val="000000">
                        <a:alpha val="43137"/>
                      </a:srgbClr>
                    </a:outerShdw>
                  </a:effectLst>
                </a:rPr>
                <a:t>Stuck in the Middle</a:t>
              </a:r>
            </a:p>
          </p:txBody>
        </p:sp>
      </p:grpSp>
      <p:sp>
        <p:nvSpPr>
          <p:cNvPr id="32" name="TextBox 31"/>
          <p:cNvSpPr txBox="1"/>
          <p:nvPr/>
        </p:nvSpPr>
        <p:spPr>
          <a:xfrm>
            <a:off x="1270259" y="5713373"/>
            <a:ext cx="2001331" cy="492443"/>
          </a:xfrm>
          <a:prstGeom prst="rect">
            <a:avLst/>
          </a:prstGeom>
          <a:noFill/>
        </p:spPr>
        <p:txBody>
          <a:bodyPr wrap="square" tIns="0" bIns="0" rtlCol="0" anchor="b">
            <a:spAutoFit/>
          </a:bodyPr>
          <a:lstStyle>
            <a:defPPr>
              <a:defRPr lang="fr-FR"/>
            </a:defPPr>
            <a:lvl1pPr algn="ctr"/>
          </a:lstStyle>
          <a:p>
            <a:r>
              <a:rPr lang="en-US" sz="1600" i="1" dirty="0" smtClean="0">
                <a:solidFill>
                  <a:schemeClr val="tx1">
                    <a:lumMod val="65000"/>
                    <a:lumOff val="35000"/>
                  </a:schemeClr>
                </a:solidFill>
              </a:rPr>
              <a:t>Uniqueness Perceived by the Customer</a:t>
            </a:r>
            <a:endParaRPr lang="en-US" sz="1600" i="1" dirty="0">
              <a:solidFill>
                <a:schemeClr val="tx1">
                  <a:lumMod val="65000"/>
                  <a:lumOff val="35000"/>
                </a:schemeClr>
              </a:solidFill>
            </a:endParaRPr>
          </a:p>
        </p:txBody>
      </p:sp>
      <p:sp>
        <p:nvSpPr>
          <p:cNvPr id="33" name="TextBox 32"/>
          <p:cNvSpPr txBox="1"/>
          <p:nvPr/>
        </p:nvSpPr>
        <p:spPr>
          <a:xfrm>
            <a:off x="3448965" y="5713373"/>
            <a:ext cx="2001331" cy="246221"/>
          </a:xfrm>
          <a:prstGeom prst="rect">
            <a:avLst/>
          </a:prstGeom>
          <a:noFill/>
        </p:spPr>
        <p:txBody>
          <a:bodyPr wrap="square" tIns="0" bIns="0" rtlCol="0" anchor="b">
            <a:spAutoFit/>
          </a:bodyPr>
          <a:lstStyle>
            <a:defPPr>
              <a:defRPr lang="fr-FR"/>
            </a:defPPr>
            <a:lvl1pPr algn="ctr">
              <a:defRPr sz="1600" i="1">
                <a:solidFill>
                  <a:schemeClr val="tx1">
                    <a:lumMod val="65000"/>
                    <a:lumOff val="35000"/>
                  </a:schemeClr>
                </a:solidFill>
              </a:defRPr>
            </a:lvl1pPr>
          </a:lstStyle>
          <a:p>
            <a:r>
              <a:rPr lang="en-US" dirty="0"/>
              <a:t>Low Cost Position</a:t>
            </a:r>
          </a:p>
        </p:txBody>
      </p:sp>
      <p:sp>
        <p:nvSpPr>
          <p:cNvPr id="34" name="TextBox 33"/>
          <p:cNvSpPr txBox="1"/>
          <p:nvPr/>
        </p:nvSpPr>
        <p:spPr>
          <a:xfrm rot="16200000">
            <a:off x="5178594" y="4516788"/>
            <a:ext cx="1405960" cy="723275"/>
          </a:xfrm>
          <a:prstGeom prst="rect">
            <a:avLst/>
          </a:prstGeom>
          <a:noFill/>
        </p:spPr>
        <p:txBody>
          <a:bodyPr wrap="square" bIns="182880" rtlCol="0" anchor="t">
            <a:spAutoFit/>
          </a:bodyPr>
          <a:lstStyle>
            <a:defPPr>
              <a:defRPr lang="fr-FR"/>
            </a:defPPr>
            <a:lvl1pPr algn="ctr"/>
          </a:lstStyle>
          <a:p>
            <a:r>
              <a:rPr lang="en-US" sz="1600" i="1" dirty="0" smtClean="0">
                <a:solidFill>
                  <a:schemeClr val="tx1">
                    <a:lumMod val="65000"/>
                    <a:lumOff val="35000"/>
                  </a:schemeClr>
                </a:solidFill>
              </a:rPr>
              <a:t>Particular Segment Only</a:t>
            </a:r>
            <a:endParaRPr lang="en-US" sz="1600" i="1" dirty="0">
              <a:solidFill>
                <a:schemeClr val="tx1">
                  <a:lumMod val="65000"/>
                  <a:lumOff val="35000"/>
                </a:schemeClr>
              </a:solidFill>
            </a:endParaRPr>
          </a:p>
        </p:txBody>
      </p:sp>
      <p:sp>
        <p:nvSpPr>
          <p:cNvPr id="35" name="TextBox 34"/>
          <p:cNvSpPr txBox="1"/>
          <p:nvPr/>
        </p:nvSpPr>
        <p:spPr>
          <a:xfrm rot="16200000">
            <a:off x="4456997" y="2461718"/>
            <a:ext cx="2602932" cy="477054"/>
          </a:xfrm>
          <a:prstGeom prst="rect">
            <a:avLst/>
          </a:prstGeom>
          <a:noFill/>
        </p:spPr>
        <p:txBody>
          <a:bodyPr wrap="square" bIns="182880" rtlCol="0" anchor="t">
            <a:spAutoFit/>
          </a:bodyPr>
          <a:lstStyle>
            <a:defPPr>
              <a:defRPr lang="fr-FR"/>
            </a:defPPr>
            <a:lvl1pPr algn="ctr"/>
          </a:lstStyle>
          <a:p>
            <a:r>
              <a:rPr lang="en-US" sz="1600" i="1" dirty="0" smtClean="0">
                <a:solidFill>
                  <a:schemeClr val="tx1">
                    <a:lumMod val="65000"/>
                    <a:lumOff val="35000"/>
                  </a:schemeClr>
                </a:solidFill>
              </a:rPr>
              <a:t>Industrywide</a:t>
            </a:r>
            <a:endParaRPr lang="en-US" sz="1600" i="1" dirty="0">
              <a:solidFill>
                <a:schemeClr val="tx1">
                  <a:lumMod val="65000"/>
                  <a:lumOff val="35000"/>
                </a:schemeClr>
              </a:solidFill>
            </a:endParaRPr>
          </a:p>
        </p:txBody>
      </p:sp>
      <p:sp>
        <p:nvSpPr>
          <p:cNvPr id="36" name="TextBox 35"/>
          <p:cNvSpPr txBox="1"/>
          <p:nvPr/>
        </p:nvSpPr>
        <p:spPr>
          <a:xfrm>
            <a:off x="1269567" y="848095"/>
            <a:ext cx="4182626"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Strategic Advantage</a:t>
            </a:r>
            <a:endParaRPr lang="en-US" sz="1600" b="1" dirty="0">
              <a:solidFill>
                <a:schemeClr val="tx1">
                  <a:lumMod val="65000"/>
                  <a:lumOff val="35000"/>
                </a:schemeClr>
              </a:solidFill>
            </a:endParaRPr>
          </a:p>
        </p:txBody>
      </p:sp>
      <p:sp>
        <p:nvSpPr>
          <p:cNvPr id="37" name="TextBox 36"/>
          <p:cNvSpPr txBox="1"/>
          <p:nvPr/>
        </p:nvSpPr>
        <p:spPr>
          <a:xfrm rot="16200000">
            <a:off x="-1234450" y="3251566"/>
            <a:ext cx="4182626"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Strategic Target</a:t>
            </a:r>
            <a:endParaRPr lang="en-US" dirty="0"/>
          </a:p>
        </p:txBody>
      </p:sp>
    </p:spTree>
    <p:extLst>
      <p:ext uri="{BB962C8B-B14F-4D97-AF65-F5344CB8AC3E}">
        <p14:creationId xmlns:p14="http://schemas.microsoft.com/office/powerpoint/2010/main" val="278654052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a:t>
            </a:r>
            <a:r>
              <a:rPr lang="en-US" dirty="0" smtClean="0"/>
              <a:t>Competitive Advantage Matrix</a:t>
            </a:r>
            <a:endParaRPr lang="en-US" dirty="0"/>
          </a:p>
        </p:txBody>
      </p:sp>
      <p:sp>
        <p:nvSpPr>
          <p:cNvPr id="5" name="Title 4"/>
          <p:cNvSpPr>
            <a:spLocks noGrp="1"/>
          </p:cNvSpPr>
          <p:nvPr>
            <p:ph type="title"/>
          </p:nvPr>
        </p:nvSpPr>
        <p:spPr/>
        <p:txBody>
          <a:bodyPr/>
          <a:lstStyle/>
          <a:p>
            <a:r>
              <a:rPr lang="en-US" dirty="0"/>
              <a:t>Porter’s Generic Competitive Strategies</a:t>
            </a:r>
          </a:p>
        </p:txBody>
      </p:sp>
      <p:sp>
        <p:nvSpPr>
          <p:cNvPr id="4" name="Slide Number Placeholder 3"/>
          <p:cNvSpPr>
            <a:spLocks noGrp="1"/>
          </p:cNvSpPr>
          <p:nvPr>
            <p:ph type="sldNum" sz="quarter" idx="12"/>
          </p:nvPr>
        </p:nvSpPr>
        <p:spPr/>
        <p:txBody>
          <a:bodyPr/>
          <a:lstStyle/>
          <a:p>
            <a:fld id="{F68327C5-B821-4FE9-A59A-A60D9EB59A9A}" type="slidenum">
              <a:rPr lang="en-US" smtClean="0"/>
              <a:t>57</a:t>
            </a:fld>
            <a:endParaRPr lang="en-US"/>
          </a:p>
        </p:txBody>
      </p:sp>
      <p:grpSp>
        <p:nvGrpSpPr>
          <p:cNvPr id="2" name="Group 1"/>
          <p:cNvGrpSpPr/>
          <p:nvPr/>
        </p:nvGrpSpPr>
        <p:grpSpPr>
          <a:xfrm>
            <a:off x="618336" y="848095"/>
            <a:ext cx="5437488" cy="5357720"/>
            <a:chOff x="618336" y="848095"/>
            <a:chExt cx="5437488" cy="5357720"/>
          </a:xfrm>
        </p:grpSpPr>
        <p:sp>
          <p:nvSpPr>
            <p:cNvPr id="90" name="Rectangle 89"/>
            <p:cNvSpPr/>
            <p:nvPr/>
          </p:nvSpPr>
          <p:spPr>
            <a:xfrm>
              <a:off x="1270259" y="1398780"/>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Cost Leadership</a:t>
              </a:r>
              <a:endParaRPr lang="en-US" sz="2200" b="1" dirty="0">
                <a:effectLst>
                  <a:outerShdw blurRad="38100" dist="38100" dir="2700000" algn="tl">
                    <a:srgbClr val="000000">
                      <a:alpha val="43137"/>
                    </a:srgbClr>
                  </a:outerShdw>
                </a:effectLst>
              </a:endParaRPr>
            </a:p>
          </p:txBody>
        </p:sp>
        <p:sp>
          <p:nvSpPr>
            <p:cNvPr id="98" name="Rectangle 97"/>
            <p:cNvSpPr/>
            <p:nvPr/>
          </p:nvSpPr>
          <p:spPr>
            <a:xfrm>
              <a:off x="3448965" y="3579218"/>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Differentiation Focus</a:t>
              </a:r>
              <a:endParaRPr lang="en-US" sz="2200" b="1" dirty="0">
                <a:effectLst>
                  <a:outerShdw blurRad="38100" dist="38100" dir="2700000" algn="tl">
                    <a:srgbClr val="000000">
                      <a:alpha val="43137"/>
                    </a:srgbClr>
                  </a:outerShdw>
                </a:effectLst>
              </a:endParaRPr>
            </a:p>
          </p:txBody>
        </p:sp>
        <p:sp>
          <p:nvSpPr>
            <p:cNvPr id="105" name="Rectangle 104"/>
            <p:cNvSpPr/>
            <p:nvPr/>
          </p:nvSpPr>
          <p:spPr>
            <a:xfrm>
              <a:off x="3448965" y="1398780"/>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Differentiation</a:t>
              </a:r>
              <a:endParaRPr lang="en-US" sz="2200" b="1" dirty="0">
                <a:effectLst>
                  <a:outerShdw blurRad="38100" dist="38100" dir="2700000" algn="tl">
                    <a:srgbClr val="000000">
                      <a:alpha val="43137"/>
                    </a:srgbClr>
                  </a:outerShdw>
                </a:effectLst>
              </a:endParaRPr>
            </a:p>
          </p:txBody>
        </p:sp>
        <p:sp>
          <p:nvSpPr>
            <p:cNvPr id="117" name="Rectangle 116"/>
            <p:cNvSpPr/>
            <p:nvPr/>
          </p:nvSpPr>
          <p:spPr>
            <a:xfrm>
              <a:off x="1270259" y="3579218"/>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Cost Focus</a:t>
              </a:r>
              <a:endParaRPr lang="en-US" sz="2200" b="1" dirty="0">
                <a:effectLst>
                  <a:outerShdw blurRad="38100" dist="38100" dir="2700000" algn="tl">
                    <a:srgbClr val="000000">
                      <a:alpha val="43137"/>
                    </a:srgbClr>
                  </a:outerShdw>
                </a:effectLst>
              </a:endParaRPr>
            </a:p>
          </p:txBody>
        </p:sp>
        <p:sp>
          <p:nvSpPr>
            <p:cNvPr id="25" name="TextBox 24"/>
            <p:cNvSpPr txBox="1"/>
            <p:nvPr/>
          </p:nvSpPr>
          <p:spPr>
            <a:xfrm>
              <a:off x="1270259"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Low Cost</a:t>
              </a:r>
              <a:endParaRPr lang="en-US" sz="1600" i="1" dirty="0">
                <a:solidFill>
                  <a:schemeClr val="tx1">
                    <a:lumMod val="65000"/>
                    <a:lumOff val="35000"/>
                  </a:schemeClr>
                </a:solidFill>
              </a:endParaRPr>
            </a:p>
          </p:txBody>
        </p:sp>
        <p:sp>
          <p:nvSpPr>
            <p:cNvPr id="26" name="TextBox 25"/>
            <p:cNvSpPr txBox="1"/>
            <p:nvPr/>
          </p:nvSpPr>
          <p:spPr>
            <a:xfrm>
              <a:off x="3448965"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Differentiation</a:t>
              </a:r>
              <a:endParaRPr lang="en-US" sz="1600" i="1" dirty="0">
                <a:solidFill>
                  <a:schemeClr val="tx1">
                    <a:lumMod val="65000"/>
                    <a:lumOff val="35000"/>
                  </a:schemeClr>
                </a:solidFill>
              </a:endParaRPr>
            </a:p>
          </p:txBody>
        </p:sp>
        <p:sp>
          <p:nvSpPr>
            <p:cNvPr id="27" name="TextBox 26"/>
            <p:cNvSpPr txBox="1"/>
            <p:nvPr/>
          </p:nvSpPr>
          <p:spPr>
            <a:xfrm rot="16200000">
              <a:off x="4816203" y="4341785"/>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Narrow</a:t>
              </a:r>
              <a:endParaRPr lang="en-US" sz="1600" i="1" dirty="0">
                <a:solidFill>
                  <a:schemeClr val="tx1">
                    <a:lumMod val="65000"/>
                    <a:lumOff val="35000"/>
                  </a:schemeClr>
                </a:solidFill>
              </a:endParaRPr>
            </a:p>
          </p:txBody>
        </p:sp>
        <p:sp>
          <p:nvSpPr>
            <p:cNvPr id="28" name="TextBox 27"/>
            <p:cNvSpPr txBox="1"/>
            <p:nvPr/>
          </p:nvSpPr>
          <p:spPr>
            <a:xfrm rot="16200000">
              <a:off x="4816630" y="2162122"/>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Broad</a:t>
              </a:r>
              <a:endParaRPr lang="en-US" sz="1600" i="1" dirty="0">
                <a:solidFill>
                  <a:schemeClr val="tx1">
                    <a:lumMod val="65000"/>
                    <a:lumOff val="35000"/>
                  </a:schemeClr>
                </a:solidFill>
              </a:endParaRPr>
            </a:p>
          </p:txBody>
        </p:sp>
        <p:sp>
          <p:nvSpPr>
            <p:cNvPr id="20" name="TextBox 19"/>
            <p:cNvSpPr txBox="1"/>
            <p:nvPr/>
          </p:nvSpPr>
          <p:spPr>
            <a:xfrm rot="16200000">
              <a:off x="-1234450" y="3251566"/>
              <a:ext cx="4182626"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Competitive Scope</a:t>
              </a:r>
              <a:endParaRPr lang="en-US" dirty="0"/>
            </a:p>
          </p:txBody>
        </p:sp>
        <p:sp>
          <p:nvSpPr>
            <p:cNvPr id="21" name="TextBox 20"/>
            <p:cNvSpPr txBox="1"/>
            <p:nvPr/>
          </p:nvSpPr>
          <p:spPr>
            <a:xfrm>
              <a:off x="1269567" y="848095"/>
              <a:ext cx="4182626"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Source of Competitive Advantage</a:t>
              </a:r>
              <a:endParaRPr lang="en-US" sz="1600" b="1" dirty="0">
                <a:solidFill>
                  <a:schemeClr val="tx1">
                    <a:lumMod val="65000"/>
                    <a:lumOff val="35000"/>
                  </a:schemeClr>
                </a:solidFill>
              </a:endParaRPr>
            </a:p>
          </p:txBody>
        </p:sp>
      </p:grpSp>
      <p:sp>
        <p:nvSpPr>
          <p:cNvPr id="34" name="Rectangle 33"/>
          <p:cNvSpPr/>
          <p:nvPr/>
        </p:nvSpPr>
        <p:spPr>
          <a:xfrm>
            <a:off x="6183090" y="1398780"/>
            <a:ext cx="5382294"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0" rIns="274320" bIns="457200" rtlCol="0" anchor="b"/>
          <a:lstStyle/>
          <a:p>
            <a:pPr algn="ctr">
              <a:lnSpc>
                <a:spcPts val="2500"/>
              </a:lnSpc>
              <a:spcBef>
                <a:spcPts val="1000"/>
              </a:spcBef>
            </a:pPr>
            <a:r>
              <a:rPr lang="en-US" sz="2500" b="1" dirty="0">
                <a:solidFill>
                  <a:schemeClr val="tx1">
                    <a:lumMod val="50000"/>
                    <a:lumOff val="50000"/>
                  </a:schemeClr>
                </a:solidFill>
              </a:rPr>
              <a:t>The generic strategies are approaches to outperforming competitors </a:t>
            </a:r>
            <a:r>
              <a:rPr lang="en-US" sz="2500" dirty="0">
                <a:solidFill>
                  <a:schemeClr val="tx1">
                    <a:lumMod val="50000"/>
                    <a:lumOff val="50000"/>
                  </a:schemeClr>
                </a:solidFill>
              </a:rPr>
              <a:t>in the industry; in some industries structure will mean that all firms can earn high returns, whereas in others, success with one of the generic strategies may be necessary just to obtain acceptable returns in an absolute sense.</a:t>
            </a:r>
          </a:p>
        </p:txBody>
      </p:sp>
      <p:sp>
        <p:nvSpPr>
          <p:cNvPr id="35" name="Rectangle 34"/>
          <p:cNvSpPr/>
          <p:nvPr/>
        </p:nvSpPr>
        <p:spPr>
          <a:xfrm>
            <a:off x="11565384" y="1398780"/>
            <a:ext cx="130156" cy="4182974"/>
          </a:xfrm>
          <a:prstGeom prst="rect">
            <a:avLst/>
          </a:prstGeom>
          <a:solidFill>
            <a:srgbClr val="6E5572"/>
          </a:solidFill>
          <a:ln w="12700" cap="flat" cmpd="sng" algn="ctr">
            <a:noFill/>
            <a:prstDash val="solid"/>
            <a:miter lim="800000"/>
          </a:ln>
          <a:effectLst/>
        </p:spPr>
        <p:txBody>
          <a:bodyPr rtlCol="0" anchor="ctr"/>
          <a:lstStyle/>
          <a:p>
            <a:pPr algn="ctr"/>
            <a:endParaRPr lang="en-US" kern="0" dirty="0">
              <a:solidFill>
                <a:prstClr val="white"/>
              </a:solidFill>
              <a:latin typeface="Calibri" panose="020F0502020204030204"/>
            </a:endParaRPr>
          </a:p>
        </p:txBody>
      </p:sp>
      <p:sp>
        <p:nvSpPr>
          <p:cNvPr id="36" name="TextBox 35"/>
          <p:cNvSpPr txBox="1"/>
          <p:nvPr/>
        </p:nvSpPr>
        <p:spPr>
          <a:xfrm>
            <a:off x="6183089"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37" name="TextBox 36"/>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38" name="TextBox 37"/>
          <p:cNvSpPr txBox="1"/>
          <p:nvPr/>
        </p:nvSpPr>
        <p:spPr>
          <a:xfrm>
            <a:off x="6600057" y="5744150"/>
            <a:ext cx="4982344" cy="461665"/>
          </a:xfrm>
          <a:prstGeom prst="rect">
            <a:avLst/>
          </a:prstGeom>
          <a:noFill/>
        </p:spPr>
        <p:txBody>
          <a:bodyPr wrap="square" rtlCol="0">
            <a:spAutoFit/>
          </a:bodyPr>
          <a:lstStyle/>
          <a:p>
            <a:r>
              <a:rPr lang="en-US" sz="2400" dirty="0" smtClean="0">
                <a:solidFill>
                  <a:schemeClr val="tx1">
                    <a:lumMod val="50000"/>
                    <a:lumOff val="50000"/>
                  </a:schemeClr>
                </a:solidFill>
              </a:rPr>
              <a:t>-- Michael E. Porter, 1980</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158853238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Advantage Matrix</a:t>
            </a:r>
          </a:p>
        </p:txBody>
      </p:sp>
      <p:sp>
        <p:nvSpPr>
          <p:cNvPr id="5" name="Title 4"/>
          <p:cNvSpPr>
            <a:spLocks noGrp="1"/>
          </p:cNvSpPr>
          <p:nvPr>
            <p:ph type="title"/>
          </p:nvPr>
        </p:nvSpPr>
        <p:spPr/>
        <p:txBody>
          <a:bodyPr/>
          <a:lstStyle/>
          <a:p>
            <a:r>
              <a:rPr lang="en-US" dirty="0"/>
              <a:t>Porter’s Generic Competitive Strategies</a:t>
            </a:r>
          </a:p>
        </p:txBody>
      </p:sp>
      <p:sp>
        <p:nvSpPr>
          <p:cNvPr id="4" name="Slide Number Placeholder 3"/>
          <p:cNvSpPr>
            <a:spLocks noGrp="1"/>
          </p:cNvSpPr>
          <p:nvPr>
            <p:ph type="sldNum" sz="quarter" idx="12"/>
          </p:nvPr>
        </p:nvSpPr>
        <p:spPr/>
        <p:txBody>
          <a:bodyPr/>
          <a:lstStyle/>
          <a:p>
            <a:fld id="{F68327C5-B821-4FE9-A59A-A60D9EB59A9A}" type="slidenum">
              <a:rPr lang="en-US" smtClean="0"/>
              <a:t>58</a:t>
            </a:fld>
            <a:endParaRPr lang="en-US"/>
          </a:p>
        </p:txBody>
      </p:sp>
      <p:grpSp>
        <p:nvGrpSpPr>
          <p:cNvPr id="34" name="Group 33"/>
          <p:cNvGrpSpPr/>
          <p:nvPr/>
        </p:nvGrpSpPr>
        <p:grpSpPr>
          <a:xfrm>
            <a:off x="6183483" y="1766306"/>
            <a:ext cx="2002536" cy="2002536"/>
            <a:chOff x="-289806" y="1875512"/>
            <a:chExt cx="3026664" cy="3026665"/>
          </a:xfrm>
        </p:grpSpPr>
        <p:sp>
          <p:nvSpPr>
            <p:cNvPr id="35" name="Rectangle 34"/>
            <p:cNvSpPr/>
            <p:nvPr/>
          </p:nvSpPr>
          <p:spPr>
            <a:xfrm>
              <a:off x="-289806" y="1875512"/>
              <a:ext cx="3026664" cy="302666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35"/>
            <p:cNvSpPr/>
            <p:nvPr/>
          </p:nvSpPr>
          <p:spPr>
            <a:xfrm>
              <a:off x="279775" y="2649934"/>
              <a:ext cx="1887501" cy="1477819"/>
            </a:xfrm>
            <a:custGeom>
              <a:avLst/>
              <a:gdLst>
                <a:gd name="connsiteX0" fmla="*/ 2192972 w 2521582"/>
                <a:gd name="connsiteY0" fmla="*/ 584093 h 1974273"/>
                <a:gd name="connsiteX1" fmla="*/ 2374270 w 2521582"/>
                <a:gd name="connsiteY1" fmla="*/ 584093 h 1974273"/>
                <a:gd name="connsiteX2" fmla="*/ 2521582 w 2521582"/>
                <a:gd name="connsiteY2" fmla="*/ 731405 h 1974273"/>
                <a:gd name="connsiteX3" fmla="*/ 2521582 w 2521582"/>
                <a:gd name="connsiteY3" fmla="*/ 1048680 h 1974273"/>
                <a:gd name="connsiteX4" fmla="*/ 2478435 w 2521582"/>
                <a:gd name="connsiteY4" fmla="*/ 1152846 h 1974273"/>
                <a:gd name="connsiteX5" fmla="*/ 2465644 w 2521582"/>
                <a:gd name="connsiteY5" fmla="*/ 1161470 h 1974273"/>
                <a:gd name="connsiteX6" fmla="*/ 2465644 w 2521582"/>
                <a:gd name="connsiteY6" fmla="*/ 741705 h 1974273"/>
                <a:gd name="connsiteX7" fmla="*/ 2435050 w 2521582"/>
                <a:gd name="connsiteY7" fmla="*/ 741705 h 1974273"/>
                <a:gd name="connsiteX8" fmla="*/ 2435050 w 2521582"/>
                <a:gd name="connsiteY8" fmla="*/ 1297978 h 1974273"/>
                <a:gd name="connsiteX9" fmla="*/ 2435051 w 2521582"/>
                <a:gd name="connsiteY9" fmla="*/ 1297978 h 1974273"/>
                <a:gd name="connsiteX10" fmla="*/ 2435051 w 2521582"/>
                <a:gd name="connsiteY10" fmla="*/ 1480824 h 1974273"/>
                <a:gd name="connsiteX11" fmla="*/ 2341306 w 2521582"/>
                <a:gd name="connsiteY11" fmla="*/ 1574568 h 1974273"/>
                <a:gd name="connsiteX12" fmla="*/ 2225936 w 2521582"/>
                <a:gd name="connsiteY12" fmla="*/ 1574568 h 1974273"/>
                <a:gd name="connsiteX13" fmla="*/ 2132191 w 2521582"/>
                <a:gd name="connsiteY13" fmla="*/ 1480824 h 1974273"/>
                <a:gd name="connsiteX14" fmla="*/ 2132191 w 2521582"/>
                <a:gd name="connsiteY14" fmla="*/ 1182097 h 1974273"/>
                <a:gd name="connsiteX15" fmla="*/ 2132191 w 2521582"/>
                <a:gd name="connsiteY15" fmla="*/ 1182096 h 1974273"/>
                <a:gd name="connsiteX16" fmla="*/ 2132191 w 2521582"/>
                <a:gd name="connsiteY16" fmla="*/ 741705 h 1974273"/>
                <a:gd name="connsiteX17" fmla="*/ 2101596 w 2521582"/>
                <a:gd name="connsiteY17" fmla="*/ 741705 h 1974273"/>
                <a:gd name="connsiteX18" fmla="*/ 2101596 w 2521582"/>
                <a:gd name="connsiteY18" fmla="*/ 1161469 h 1974273"/>
                <a:gd name="connsiteX19" fmla="*/ 2088807 w 2521582"/>
                <a:gd name="connsiteY19" fmla="*/ 1152846 h 1974273"/>
                <a:gd name="connsiteX20" fmla="*/ 2045660 w 2521582"/>
                <a:gd name="connsiteY20" fmla="*/ 1048680 h 1974273"/>
                <a:gd name="connsiteX21" fmla="*/ 2045660 w 2521582"/>
                <a:gd name="connsiteY21" fmla="*/ 731405 h 1974273"/>
                <a:gd name="connsiteX22" fmla="*/ 2192972 w 2521582"/>
                <a:gd name="connsiteY22" fmla="*/ 584093 h 1974273"/>
                <a:gd name="connsiteX23" fmla="*/ 750774 w 2521582"/>
                <a:gd name="connsiteY23" fmla="*/ 584093 h 1974273"/>
                <a:gd name="connsiteX24" fmla="*/ 932071 w 2521582"/>
                <a:gd name="connsiteY24" fmla="*/ 584093 h 1974273"/>
                <a:gd name="connsiteX25" fmla="*/ 1079383 w 2521582"/>
                <a:gd name="connsiteY25" fmla="*/ 731405 h 1974273"/>
                <a:gd name="connsiteX26" fmla="*/ 1079383 w 2521582"/>
                <a:gd name="connsiteY26" fmla="*/ 1048680 h 1974273"/>
                <a:gd name="connsiteX27" fmla="*/ 1036236 w 2521582"/>
                <a:gd name="connsiteY27" fmla="*/ 1152846 h 1974273"/>
                <a:gd name="connsiteX28" fmla="*/ 1023446 w 2521582"/>
                <a:gd name="connsiteY28" fmla="*/ 1161470 h 1974273"/>
                <a:gd name="connsiteX29" fmla="*/ 1023446 w 2521582"/>
                <a:gd name="connsiteY29" fmla="*/ 741705 h 1974273"/>
                <a:gd name="connsiteX30" fmla="*/ 992851 w 2521582"/>
                <a:gd name="connsiteY30" fmla="*/ 741705 h 1974273"/>
                <a:gd name="connsiteX31" fmla="*/ 992851 w 2521582"/>
                <a:gd name="connsiteY31" fmla="*/ 1297978 h 1974273"/>
                <a:gd name="connsiteX32" fmla="*/ 992852 w 2521582"/>
                <a:gd name="connsiteY32" fmla="*/ 1297978 h 1974273"/>
                <a:gd name="connsiteX33" fmla="*/ 992852 w 2521582"/>
                <a:gd name="connsiteY33" fmla="*/ 1480824 h 1974273"/>
                <a:gd name="connsiteX34" fmla="*/ 899108 w 2521582"/>
                <a:gd name="connsiteY34" fmla="*/ 1574568 h 1974273"/>
                <a:gd name="connsiteX35" fmla="*/ 783737 w 2521582"/>
                <a:gd name="connsiteY35" fmla="*/ 1574568 h 1974273"/>
                <a:gd name="connsiteX36" fmla="*/ 689992 w 2521582"/>
                <a:gd name="connsiteY36" fmla="*/ 1480824 h 1974273"/>
                <a:gd name="connsiteX37" fmla="*/ 689992 w 2521582"/>
                <a:gd name="connsiteY37" fmla="*/ 1182097 h 1974273"/>
                <a:gd name="connsiteX38" fmla="*/ 689992 w 2521582"/>
                <a:gd name="connsiteY38" fmla="*/ 1182096 h 1974273"/>
                <a:gd name="connsiteX39" fmla="*/ 689992 w 2521582"/>
                <a:gd name="connsiteY39" fmla="*/ 741705 h 1974273"/>
                <a:gd name="connsiteX40" fmla="*/ 659397 w 2521582"/>
                <a:gd name="connsiteY40" fmla="*/ 741705 h 1974273"/>
                <a:gd name="connsiteX41" fmla="*/ 659397 w 2521582"/>
                <a:gd name="connsiteY41" fmla="*/ 1161469 h 1974273"/>
                <a:gd name="connsiteX42" fmla="*/ 646608 w 2521582"/>
                <a:gd name="connsiteY42" fmla="*/ 1152846 h 1974273"/>
                <a:gd name="connsiteX43" fmla="*/ 603461 w 2521582"/>
                <a:gd name="connsiteY43" fmla="*/ 1048680 h 1974273"/>
                <a:gd name="connsiteX44" fmla="*/ 603461 w 2521582"/>
                <a:gd name="connsiteY44" fmla="*/ 731405 h 1974273"/>
                <a:gd name="connsiteX45" fmla="*/ 750774 w 2521582"/>
                <a:gd name="connsiteY45" fmla="*/ 584093 h 1974273"/>
                <a:gd name="connsiteX46" fmla="*/ 147313 w 2521582"/>
                <a:gd name="connsiteY46" fmla="*/ 584093 h 1974273"/>
                <a:gd name="connsiteX47" fmla="*/ 328610 w 2521582"/>
                <a:gd name="connsiteY47" fmla="*/ 584093 h 1974273"/>
                <a:gd name="connsiteX48" fmla="*/ 475922 w 2521582"/>
                <a:gd name="connsiteY48" fmla="*/ 731405 h 1974273"/>
                <a:gd name="connsiteX49" fmla="*/ 475922 w 2521582"/>
                <a:gd name="connsiteY49" fmla="*/ 1048680 h 1974273"/>
                <a:gd name="connsiteX50" fmla="*/ 432775 w 2521582"/>
                <a:gd name="connsiteY50" fmla="*/ 1152846 h 1974273"/>
                <a:gd name="connsiteX51" fmla="*/ 419985 w 2521582"/>
                <a:gd name="connsiteY51" fmla="*/ 1161470 h 1974273"/>
                <a:gd name="connsiteX52" fmla="*/ 419985 w 2521582"/>
                <a:gd name="connsiteY52" fmla="*/ 741705 h 1974273"/>
                <a:gd name="connsiteX53" fmla="*/ 389390 w 2521582"/>
                <a:gd name="connsiteY53" fmla="*/ 741705 h 1974273"/>
                <a:gd name="connsiteX54" fmla="*/ 389390 w 2521582"/>
                <a:gd name="connsiteY54" fmla="*/ 1297978 h 1974273"/>
                <a:gd name="connsiteX55" fmla="*/ 389391 w 2521582"/>
                <a:gd name="connsiteY55" fmla="*/ 1297978 h 1974273"/>
                <a:gd name="connsiteX56" fmla="*/ 389391 w 2521582"/>
                <a:gd name="connsiteY56" fmla="*/ 1480824 h 1974273"/>
                <a:gd name="connsiteX57" fmla="*/ 295647 w 2521582"/>
                <a:gd name="connsiteY57" fmla="*/ 1574568 h 1974273"/>
                <a:gd name="connsiteX58" fmla="*/ 180276 w 2521582"/>
                <a:gd name="connsiteY58" fmla="*/ 1574568 h 1974273"/>
                <a:gd name="connsiteX59" fmla="*/ 86531 w 2521582"/>
                <a:gd name="connsiteY59" fmla="*/ 1480824 h 1974273"/>
                <a:gd name="connsiteX60" fmla="*/ 86531 w 2521582"/>
                <a:gd name="connsiteY60" fmla="*/ 1182097 h 1974273"/>
                <a:gd name="connsiteX61" fmla="*/ 86531 w 2521582"/>
                <a:gd name="connsiteY61" fmla="*/ 1182096 h 1974273"/>
                <a:gd name="connsiteX62" fmla="*/ 86531 w 2521582"/>
                <a:gd name="connsiteY62" fmla="*/ 741705 h 1974273"/>
                <a:gd name="connsiteX63" fmla="*/ 55936 w 2521582"/>
                <a:gd name="connsiteY63" fmla="*/ 741705 h 1974273"/>
                <a:gd name="connsiteX64" fmla="*/ 55936 w 2521582"/>
                <a:gd name="connsiteY64" fmla="*/ 1161469 h 1974273"/>
                <a:gd name="connsiteX65" fmla="*/ 43147 w 2521582"/>
                <a:gd name="connsiteY65" fmla="*/ 1152846 h 1974273"/>
                <a:gd name="connsiteX66" fmla="*/ 0 w 2521582"/>
                <a:gd name="connsiteY66" fmla="*/ 1048680 h 1974273"/>
                <a:gd name="connsiteX67" fmla="*/ 0 w 2521582"/>
                <a:gd name="connsiteY67" fmla="*/ 731405 h 1974273"/>
                <a:gd name="connsiteX68" fmla="*/ 147313 w 2521582"/>
                <a:gd name="connsiteY68" fmla="*/ 584093 h 1974273"/>
                <a:gd name="connsiteX69" fmla="*/ 1427060 w 2521582"/>
                <a:gd name="connsiteY69" fmla="*/ 494144 h 1974273"/>
                <a:gd name="connsiteX70" fmla="*/ 1697984 w 2521582"/>
                <a:gd name="connsiteY70" fmla="*/ 494144 h 1974273"/>
                <a:gd name="connsiteX71" fmla="*/ 1918122 w 2521582"/>
                <a:gd name="connsiteY71" fmla="*/ 714282 h 1974273"/>
                <a:gd name="connsiteX72" fmla="*/ 1918122 w 2521582"/>
                <a:gd name="connsiteY72" fmla="*/ 1188406 h 1974273"/>
                <a:gd name="connsiteX73" fmla="*/ 1853645 w 2521582"/>
                <a:gd name="connsiteY73" fmla="*/ 1344067 h 1974273"/>
                <a:gd name="connsiteX74" fmla="*/ 1834531 w 2521582"/>
                <a:gd name="connsiteY74" fmla="*/ 1356954 h 1974273"/>
                <a:gd name="connsiteX75" fmla="*/ 1834531 w 2521582"/>
                <a:gd name="connsiteY75" fmla="*/ 729674 h 1974273"/>
                <a:gd name="connsiteX76" fmla="*/ 1788812 w 2521582"/>
                <a:gd name="connsiteY76" fmla="*/ 729674 h 1974273"/>
                <a:gd name="connsiteX77" fmla="*/ 1788812 w 2521582"/>
                <a:gd name="connsiteY77" fmla="*/ 1560947 h 1974273"/>
                <a:gd name="connsiteX78" fmla="*/ 1788813 w 2521582"/>
                <a:gd name="connsiteY78" fmla="*/ 1560947 h 1974273"/>
                <a:gd name="connsiteX79" fmla="*/ 1788813 w 2521582"/>
                <a:gd name="connsiteY79" fmla="*/ 1834185 h 1974273"/>
                <a:gd name="connsiteX80" fmla="*/ 1648725 w 2521582"/>
                <a:gd name="connsiteY80" fmla="*/ 1974273 h 1974273"/>
                <a:gd name="connsiteX81" fmla="*/ 1476319 w 2521582"/>
                <a:gd name="connsiteY81" fmla="*/ 1974273 h 1974273"/>
                <a:gd name="connsiteX82" fmla="*/ 1336231 w 2521582"/>
                <a:gd name="connsiteY82" fmla="*/ 1834185 h 1974273"/>
                <a:gd name="connsiteX83" fmla="*/ 1336231 w 2521582"/>
                <a:gd name="connsiteY83" fmla="*/ 1387778 h 1974273"/>
                <a:gd name="connsiteX84" fmla="*/ 1336230 w 2521582"/>
                <a:gd name="connsiteY84" fmla="*/ 1387777 h 1974273"/>
                <a:gd name="connsiteX85" fmla="*/ 1336230 w 2521582"/>
                <a:gd name="connsiteY85" fmla="*/ 729674 h 1974273"/>
                <a:gd name="connsiteX86" fmla="*/ 1290511 w 2521582"/>
                <a:gd name="connsiteY86" fmla="*/ 729674 h 1974273"/>
                <a:gd name="connsiteX87" fmla="*/ 1290511 w 2521582"/>
                <a:gd name="connsiteY87" fmla="*/ 1356953 h 1974273"/>
                <a:gd name="connsiteX88" fmla="*/ 1271399 w 2521582"/>
                <a:gd name="connsiteY88" fmla="*/ 1344067 h 1974273"/>
                <a:gd name="connsiteX89" fmla="*/ 1206922 w 2521582"/>
                <a:gd name="connsiteY89" fmla="*/ 1188406 h 1974273"/>
                <a:gd name="connsiteX90" fmla="*/ 1206922 w 2521582"/>
                <a:gd name="connsiteY90" fmla="*/ 714282 h 1974273"/>
                <a:gd name="connsiteX91" fmla="*/ 1427060 w 2521582"/>
                <a:gd name="connsiteY91" fmla="*/ 494144 h 1974273"/>
                <a:gd name="connsiteX92" fmla="*/ 2283621 w 2521582"/>
                <a:gd name="connsiteY92" fmla="*/ 253421 h 1974273"/>
                <a:gd name="connsiteX93" fmla="*/ 2436596 w 2521582"/>
                <a:gd name="connsiteY93" fmla="*/ 406396 h 1974273"/>
                <a:gd name="connsiteX94" fmla="*/ 2283621 w 2521582"/>
                <a:gd name="connsiteY94" fmla="*/ 559371 h 1974273"/>
                <a:gd name="connsiteX95" fmla="*/ 2130646 w 2521582"/>
                <a:gd name="connsiteY95" fmla="*/ 406396 h 1974273"/>
                <a:gd name="connsiteX96" fmla="*/ 2283621 w 2521582"/>
                <a:gd name="connsiteY96" fmla="*/ 253421 h 1974273"/>
                <a:gd name="connsiteX97" fmla="*/ 841422 w 2521582"/>
                <a:gd name="connsiteY97" fmla="*/ 253421 h 1974273"/>
                <a:gd name="connsiteX98" fmla="*/ 994397 w 2521582"/>
                <a:gd name="connsiteY98" fmla="*/ 406396 h 1974273"/>
                <a:gd name="connsiteX99" fmla="*/ 841422 w 2521582"/>
                <a:gd name="connsiteY99" fmla="*/ 559371 h 1974273"/>
                <a:gd name="connsiteX100" fmla="*/ 688447 w 2521582"/>
                <a:gd name="connsiteY100" fmla="*/ 406396 h 1974273"/>
                <a:gd name="connsiteX101" fmla="*/ 841422 w 2521582"/>
                <a:gd name="connsiteY101" fmla="*/ 253421 h 1974273"/>
                <a:gd name="connsiteX102" fmla="*/ 237961 w 2521582"/>
                <a:gd name="connsiteY102" fmla="*/ 253421 h 1974273"/>
                <a:gd name="connsiteX103" fmla="*/ 390936 w 2521582"/>
                <a:gd name="connsiteY103" fmla="*/ 406396 h 1974273"/>
                <a:gd name="connsiteX104" fmla="*/ 237961 w 2521582"/>
                <a:gd name="connsiteY104" fmla="*/ 559371 h 1974273"/>
                <a:gd name="connsiteX105" fmla="*/ 84986 w 2521582"/>
                <a:gd name="connsiteY105" fmla="*/ 406396 h 1974273"/>
                <a:gd name="connsiteX106" fmla="*/ 237961 w 2521582"/>
                <a:gd name="connsiteY106" fmla="*/ 253421 h 1974273"/>
                <a:gd name="connsiteX107" fmla="*/ 1562522 w 2521582"/>
                <a:gd name="connsiteY107" fmla="*/ 0 h 1974273"/>
                <a:gd name="connsiteX108" fmla="*/ 1791122 w 2521582"/>
                <a:gd name="connsiteY108" fmla="*/ 228600 h 1974273"/>
                <a:gd name="connsiteX109" fmla="*/ 1562522 w 2521582"/>
                <a:gd name="connsiteY109" fmla="*/ 457200 h 1974273"/>
                <a:gd name="connsiteX110" fmla="*/ 1333922 w 2521582"/>
                <a:gd name="connsiteY110" fmla="*/ 228600 h 1974273"/>
                <a:gd name="connsiteX111" fmla="*/ 1562522 w 2521582"/>
                <a:gd name="connsiteY111" fmla="*/ 0 h 197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521582" h="1974273">
                  <a:moveTo>
                    <a:pt x="2192972" y="584093"/>
                  </a:moveTo>
                  <a:lnTo>
                    <a:pt x="2374270" y="584093"/>
                  </a:lnTo>
                  <a:cubicBezTo>
                    <a:pt x="2455628" y="584093"/>
                    <a:pt x="2521582" y="650047"/>
                    <a:pt x="2521582" y="731405"/>
                  </a:cubicBezTo>
                  <a:lnTo>
                    <a:pt x="2521582" y="1048680"/>
                  </a:lnTo>
                  <a:cubicBezTo>
                    <a:pt x="2521582" y="1089360"/>
                    <a:pt x="2505093" y="1126188"/>
                    <a:pt x="2478435" y="1152846"/>
                  </a:cubicBezTo>
                  <a:lnTo>
                    <a:pt x="2465644" y="1161470"/>
                  </a:lnTo>
                  <a:lnTo>
                    <a:pt x="2465644" y="741705"/>
                  </a:lnTo>
                  <a:lnTo>
                    <a:pt x="2435050" y="741705"/>
                  </a:lnTo>
                  <a:lnTo>
                    <a:pt x="2435050" y="1297978"/>
                  </a:lnTo>
                  <a:lnTo>
                    <a:pt x="2435051" y="1297978"/>
                  </a:lnTo>
                  <a:lnTo>
                    <a:pt x="2435051" y="1480824"/>
                  </a:lnTo>
                  <a:cubicBezTo>
                    <a:pt x="2435051" y="1532597"/>
                    <a:pt x="2393080" y="1574568"/>
                    <a:pt x="2341306" y="1574568"/>
                  </a:cubicBezTo>
                  <a:lnTo>
                    <a:pt x="2225936" y="1574568"/>
                  </a:lnTo>
                  <a:cubicBezTo>
                    <a:pt x="2174162" y="1574568"/>
                    <a:pt x="2132191" y="1532597"/>
                    <a:pt x="2132191" y="1480824"/>
                  </a:cubicBezTo>
                  <a:lnTo>
                    <a:pt x="2132191" y="1182097"/>
                  </a:lnTo>
                  <a:lnTo>
                    <a:pt x="2132191" y="1182096"/>
                  </a:lnTo>
                  <a:lnTo>
                    <a:pt x="2132191" y="741705"/>
                  </a:lnTo>
                  <a:lnTo>
                    <a:pt x="2101596" y="741705"/>
                  </a:lnTo>
                  <a:lnTo>
                    <a:pt x="2101596" y="1161469"/>
                  </a:lnTo>
                  <a:lnTo>
                    <a:pt x="2088807" y="1152846"/>
                  </a:lnTo>
                  <a:cubicBezTo>
                    <a:pt x="2062149" y="1126188"/>
                    <a:pt x="2045660" y="1089360"/>
                    <a:pt x="2045660" y="1048680"/>
                  </a:cubicBezTo>
                  <a:lnTo>
                    <a:pt x="2045660" y="731405"/>
                  </a:lnTo>
                  <a:cubicBezTo>
                    <a:pt x="2045660" y="650047"/>
                    <a:pt x="2111614" y="584093"/>
                    <a:pt x="2192972" y="584093"/>
                  </a:cubicBezTo>
                  <a:close/>
                  <a:moveTo>
                    <a:pt x="750774" y="584093"/>
                  </a:moveTo>
                  <a:lnTo>
                    <a:pt x="932071" y="584093"/>
                  </a:lnTo>
                  <a:cubicBezTo>
                    <a:pt x="1013429" y="584093"/>
                    <a:pt x="1079383" y="650047"/>
                    <a:pt x="1079383" y="731405"/>
                  </a:cubicBezTo>
                  <a:lnTo>
                    <a:pt x="1079383" y="1048680"/>
                  </a:lnTo>
                  <a:cubicBezTo>
                    <a:pt x="1079383" y="1089360"/>
                    <a:pt x="1062895" y="1126188"/>
                    <a:pt x="1036236" y="1152846"/>
                  </a:cubicBezTo>
                  <a:lnTo>
                    <a:pt x="1023446" y="1161470"/>
                  </a:lnTo>
                  <a:lnTo>
                    <a:pt x="1023446" y="741705"/>
                  </a:lnTo>
                  <a:lnTo>
                    <a:pt x="992851" y="741705"/>
                  </a:lnTo>
                  <a:lnTo>
                    <a:pt x="992851" y="1297978"/>
                  </a:lnTo>
                  <a:lnTo>
                    <a:pt x="992852" y="1297978"/>
                  </a:lnTo>
                  <a:lnTo>
                    <a:pt x="992852" y="1480824"/>
                  </a:lnTo>
                  <a:cubicBezTo>
                    <a:pt x="992852" y="1532597"/>
                    <a:pt x="950881" y="1574568"/>
                    <a:pt x="899108" y="1574568"/>
                  </a:cubicBezTo>
                  <a:lnTo>
                    <a:pt x="783737" y="1574568"/>
                  </a:lnTo>
                  <a:cubicBezTo>
                    <a:pt x="731964" y="1574568"/>
                    <a:pt x="689992" y="1532597"/>
                    <a:pt x="689992" y="1480824"/>
                  </a:cubicBezTo>
                  <a:lnTo>
                    <a:pt x="689992" y="1182097"/>
                  </a:lnTo>
                  <a:lnTo>
                    <a:pt x="689992" y="1182096"/>
                  </a:lnTo>
                  <a:lnTo>
                    <a:pt x="689992" y="741705"/>
                  </a:lnTo>
                  <a:lnTo>
                    <a:pt x="659397" y="741705"/>
                  </a:lnTo>
                  <a:lnTo>
                    <a:pt x="659397" y="1161469"/>
                  </a:lnTo>
                  <a:lnTo>
                    <a:pt x="646608" y="1152846"/>
                  </a:lnTo>
                  <a:cubicBezTo>
                    <a:pt x="619950" y="1126188"/>
                    <a:pt x="603461" y="1089360"/>
                    <a:pt x="603461" y="1048680"/>
                  </a:cubicBezTo>
                  <a:lnTo>
                    <a:pt x="603461" y="731405"/>
                  </a:lnTo>
                  <a:cubicBezTo>
                    <a:pt x="603461" y="650047"/>
                    <a:pt x="669415" y="584093"/>
                    <a:pt x="750774" y="584093"/>
                  </a:cubicBezTo>
                  <a:close/>
                  <a:moveTo>
                    <a:pt x="147313" y="584093"/>
                  </a:moveTo>
                  <a:lnTo>
                    <a:pt x="328610" y="584093"/>
                  </a:lnTo>
                  <a:cubicBezTo>
                    <a:pt x="409968" y="584093"/>
                    <a:pt x="475922" y="650047"/>
                    <a:pt x="475922" y="731405"/>
                  </a:cubicBezTo>
                  <a:lnTo>
                    <a:pt x="475922" y="1048680"/>
                  </a:lnTo>
                  <a:cubicBezTo>
                    <a:pt x="475922" y="1089360"/>
                    <a:pt x="459434" y="1126188"/>
                    <a:pt x="432775" y="1152846"/>
                  </a:cubicBezTo>
                  <a:lnTo>
                    <a:pt x="419985" y="1161470"/>
                  </a:lnTo>
                  <a:lnTo>
                    <a:pt x="419985" y="741705"/>
                  </a:lnTo>
                  <a:lnTo>
                    <a:pt x="389390" y="741705"/>
                  </a:lnTo>
                  <a:lnTo>
                    <a:pt x="389390" y="1297978"/>
                  </a:lnTo>
                  <a:lnTo>
                    <a:pt x="389391" y="1297978"/>
                  </a:lnTo>
                  <a:lnTo>
                    <a:pt x="389391" y="1480824"/>
                  </a:lnTo>
                  <a:cubicBezTo>
                    <a:pt x="389391" y="1532597"/>
                    <a:pt x="347420" y="1574568"/>
                    <a:pt x="295647" y="1574568"/>
                  </a:cubicBezTo>
                  <a:lnTo>
                    <a:pt x="180276" y="1574568"/>
                  </a:lnTo>
                  <a:cubicBezTo>
                    <a:pt x="128503" y="1574568"/>
                    <a:pt x="86531" y="1532597"/>
                    <a:pt x="86531" y="1480824"/>
                  </a:cubicBezTo>
                  <a:lnTo>
                    <a:pt x="86531" y="1182097"/>
                  </a:lnTo>
                  <a:lnTo>
                    <a:pt x="86531" y="1182096"/>
                  </a:lnTo>
                  <a:lnTo>
                    <a:pt x="86531" y="741705"/>
                  </a:lnTo>
                  <a:lnTo>
                    <a:pt x="55936" y="741705"/>
                  </a:lnTo>
                  <a:lnTo>
                    <a:pt x="55936" y="1161469"/>
                  </a:lnTo>
                  <a:lnTo>
                    <a:pt x="43147" y="1152846"/>
                  </a:lnTo>
                  <a:cubicBezTo>
                    <a:pt x="16489" y="1126188"/>
                    <a:pt x="0" y="1089360"/>
                    <a:pt x="0" y="1048680"/>
                  </a:cubicBezTo>
                  <a:lnTo>
                    <a:pt x="0" y="731405"/>
                  </a:lnTo>
                  <a:cubicBezTo>
                    <a:pt x="0" y="650047"/>
                    <a:pt x="65954" y="584093"/>
                    <a:pt x="147313" y="584093"/>
                  </a:cubicBezTo>
                  <a:close/>
                  <a:moveTo>
                    <a:pt x="1427060" y="494144"/>
                  </a:moveTo>
                  <a:lnTo>
                    <a:pt x="1697984" y="494144"/>
                  </a:lnTo>
                  <a:cubicBezTo>
                    <a:pt x="1819563" y="494144"/>
                    <a:pt x="1918122" y="592703"/>
                    <a:pt x="1918122" y="714282"/>
                  </a:cubicBezTo>
                  <a:lnTo>
                    <a:pt x="1918122" y="1188406"/>
                  </a:lnTo>
                  <a:cubicBezTo>
                    <a:pt x="1918122" y="1249196"/>
                    <a:pt x="1893482" y="1304230"/>
                    <a:pt x="1853645" y="1344067"/>
                  </a:cubicBezTo>
                  <a:lnTo>
                    <a:pt x="1834531" y="1356954"/>
                  </a:lnTo>
                  <a:lnTo>
                    <a:pt x="1834531" y="729674"/>
                  </a:lnTo>
                  <a:lnTo>
                    <a:pt x="1788812" y="729674"/>
                  </a:lnTo>
                  <a:lnTo>
                    <a:pt x="1788812" y="1560947"/>
                  </a:lnTo>
                  <a:lnTo>
                    <a:pt x="1788813" y="1560947"/>
                  </a:lnTo>
                  <a:lnTo>
                    <a:pt x="1788813" y="1834185"/>
                  </a:lnTo>
                  <a:cubicBezTo>
                    <a:pt x="1788813" y="1911553"/>
                    <a:pt x="1726093" y="1974273"/>
                    <a:pt x="1648725" y="1974273"/>
                  </a:cubicBezTo>
                  <a:lnTo>
                    <a:pt x="1476319" y="1974273"/>
                  </a:lnTo>
                  <a:cubicBezTo>
                    <a:pt x="1398951" y="1974273"/>
                    <a:pt x="1336231" y="1911553"/>
                    <a:pt x="1336231" y="1834185"/>
                  </a:cubicBezTo>
                  <a:lnTo>
                    <a:pt x="1336231" y="1387778"/>
                  </a:lnTo>
                  <a:lnTo>
                    <a:pt x="1336230" y="1387777"/>
                  </a:lnTo>
                  <a:lnTo>
                    <a:pt x="1336230" y="729674"/>
                  </a:lnTo>
                  <a:lnTo>
                    <a:pt x="1290511" y="729674"/>
                  </a:lnTo>
                  <a:lnTo>
                    <a:pt x="1290511" y="1356953"/>
                  </a:lnTo>
                  <a:lnTo>
                    <a:pt x="1271399" y="1344067"/>
                  </a:lnTo>
                  <a:cubicBezTo>
                    <a:pt x="1231562" y="1304230"/>
                    <a:pt x="1206922" y="1249196"/>
                    <a:pt x="1206922" y="1188406"/>
                  </a:cubicBezTo>
                  <a:lnTo>
                    <a:pt x="1206922" y="714282"/>
                  </a:lnTo>
                  <a:cubicBezTo>
                    <a:pt x="1206922" y="592703"/>
                    <a:pt x="1305481" y="494144"/>
                    <a:pt x="1427060" y="494144"/>
                  </a:cubicBezTo>
                  <a:close/>
                  <a:moveTo>
                    <a:pt x="2283621" y="253421"/>
                  </a:moveTo>
                  <a:cubicBezTo>
                    <a:pt x="2368107" y="253421"/>
                    <a:pt x="2436596" y="321911"/>
                    <a:pt x="2436596" y="406396"/>
                  </a:cubicBezTo>
                  <a:cubicBezTo>
                    <a:pt x="2436596" y="490882"/>
                    <a:pt x="2368107" y="559371"/>
                    <a:pt x="2283621" y="559371"/>
                  </a:cubicBezTo>
                  <a:cubicBezTo>
                    <a:pt x="2199135" y="559371"/>
                    <a:pt x="2130646" y="490882"/>
                    <a:pt x="2130646" y="406396"/>
                  </a:cubicBezTo>
                  <a:cubicBezTo>
                    <a:pt x="2130646" y="321911"/>
                    <a:pt x="2199135" y="253421"/>
                    <a:pt x="2283621" y="253421"/>
                  </a:cubicBezTo>
                  <a:close/>
                  <a:moveTo>
                    <a:pt x="841422" y="253421"/>
                  </a:moveTo>
                  <a:cubicBezTo>
                    <a:pt x="925908" y="253421"/>
                    <a:pt x="994397" y="321911"/>
                    <a:pt x="994397" y="406396"/>
                  </a:cubicBezTo>
                  <a:cubicBezTo>
                    <a:pt x="994397" y="490882"/>
                    <a:pt x="925908" y="559371"/>
                    <a:pt x="841422" y="559371"/>
                  </a:cubicBezTo>
                  <a:cubicBezTo>
                    <a:pt x="756937" y="559371"/>
                    <a:pt x="688447" y="490882"/>
                    <a:pt x="688447" y="406396"/>
                  </a:cubicBezTo>
                  <a:cubicBezTo>
                    <a:pt x="688447" y="321911"/>
                    <a:pt x="756937" y="253421"/>
                    <a:pt x="841422" y="253421"/>
                  </a:cubicBezTo>
                  <a:close/>
                  <a:moveTo>
                    <a:pt x="237961" y="253421"/>
                  </a:moveTo>
                  <a:cubicBezTo>
                    <a:pt x="322447" y="253421"/>
                    <a:pt x="390936" y="321911"/>
                    <a:pt x="390936" y="406396"/>
                  </a:cubicBezTo>
                  <a:cubicBezTo>
                    <a:pt x="390936" y="490882"/>
                    <a:pt x="322447" y="559371"/>
                    <a:pt x="237961" y="559371"/>
                  </a:cubicBezTo>
                  <a:cubicBezTo>
                    <a:pt x="153476" y="559371"/>
                    <a:pt x="84986" y="490882"/>
                    <a:pt x="84986" y="406396"/>
                  </a:cubicBezTo>
                  <a:cubicBezTo>
                    <a:pt x="84986" y="321911"/>
                    <a:pt x="153476" y="253421"/>
                    <a:pt x="237961" y="253421"/>
                  </a:cubicBezTo>
                  <a:close/>
                  <a:moveTo>
                    <a:pt x="1562522" y="0"/>
                  </a:moveTo>
                  <a:cubicBezTo>
                    <a:pt x="1688774" y="0"/>
                    <a:pt x="1791122" y="102348"/>
                    <a:pt x="1791122" y="228600"/>
                  </a:cubicBezTo>
                  <a:cubicBezTo>
                    <a:pt x="1791122" y="354852"/>
                    <a:pt x="1688774" y="457200"/>
                    <a:pt x="1562522" y="457200"/>
                  </a:cubicBezTo>
                  <a:cubicBezTo>
                    <a:pt x="1436270" y="457200"/>
                    <a:pt x="1333922" y="354852"/>
                    <a:pt x="1333922" y="228600"/>
                  </a:cubicBezTo>
                  <a:cubicBezTo>
                    <a:pt x="1333922" y="102348"/>
                    <a:pt x="1436270" y="0"/>
                    <a:pt x="15625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6"/>
            <p:cNvSpPr/>
            <p:nvPr/>
          </p:nvSpPr>
          <p:spPr>
            <a:xfrm>
              <a:off x="321644" y="2708920"/>
              <a:ext cx="2415214" cy="2193257"/>
            </a:xfrm>
            <a:custGeom>
              <a:avLst/>
              <a:gdLst>
                <a:gd name="connsiteX0" fmla="*/ 0 w 2415214"/>
                <a:gd name="connsiteY0" fmla="*/ 496210 h 2193257"/>
                <a:gd name="connsiteX1" fmla="*/ 22902 w 2415214"/>
                <a:gd name="connsiteY1" fmla="*/ 496210 h 2193257"/>
                <a:gd name="connsiteX2" fmla="*/ 22902 w 2415214"/>
                <a:gd name="connsiteY2" fmla="*/ 825859 h 2193257"/>
                <a:gd name="connsiteX3" fmla="*/ 22902 w 2415214"/>
                <a:gd name="connsiteY3" fmla="*/ 825860 h 2193257"/>
                <a:gd name="connsiteX4" fmla="*/ 22902 w 2415214"/>
                <a:gd name="connsiteY4" fmla="*/ 827577 h 2193257"/>
                <a:gd name="connsiteX5" fmla="*/ 0 w 2415214"/>
                <a:gd name="connsiteY5" fmla="*/ 807710 h 2193257"/>
                <a:gd name="connsiteX6" fmla="*/ 1599656 w 2415214"/>
                <a:gd name="connsiteY6" fmla="*/ 378231 h 2193257"/>
                <a:gd name="connsiteX7" fmla="*/ 1489387 w 2415214"/>
                <a:gd name="connsiteY7" fmla="*/ 488500 h 2193257"/>
                <a:gd name="connsiteX8" fmla="*/ 1489387 w 2415214"/>
                <a:gd name="connsiteY8" fmla="*/ 505918 h 2193257"/>
                <a:gd name="connsiteX9" fmla="*/ 1489386 w 2415214"/>
                <a:gd name="connsiteY9" fmla="*/ 607510 h 2193257"/>
                <a:gd name="connsiteX10" fmla="*/ 1489387 w 2415214"/>
                <a:gd name="connsiteY10" fmla="*/ 607511 h 2193257"/>
                <a:gd name="connsiteX11" fmla="*/ 1489388 w 2415214"/>
                <a:gd name="connsiteY11" fmla="*/ 725992 h 2193257"/>
                <a:gd name="connsiteX12" fmla="*/ 1521684 w 2415214"/>
                <a:gd name="connsiteY12" fmla="*/ 803965 h 2193257"/>
                <a:gd name="connsiteX13" fmla="*/ 1531258 w 2415214"/>
                <a:gd name="connsiteY13" fmla="*/ 810418 h 2193257"/>
                <a:gd name="connsiteX14" fmla="*/ 1531259 w 2415214"/>
                <a:gd name="connsiteY14" fmla="*/ 705683 h 2193257"/>
                <a:gd name="connsiteX15" fmla="*/ 1531258 w 2415214"/>
                <a:gd name="connsiteY15" fmla="*/ 496210 h 2193257"/>
                <a:gd name="connsiteX16" fmla="*/ 1554160 w 2415214"/>
                <a:gd name="connsiteY16" fmla="*/ 496210 h 2193257"/>
                <a:gd name="connsiteX17" fmla="*/ 1554159 w 2415214"/>
                <a:gd name="connsiteY17" fmla="*/ 578623 h 2193257"/>
                <a:gd name="connsiteX18" fmla="*/ 1554159 w 2415214"/>
                <a:gd name="connsiteY18" fmla="*/ 663698 h 2193257"/>
                <a:gd name="connsiteX19" fmla="*/ 1554160 w 2415214"/>
                <a:gd name="connsiteY19" fmla="*/ 663699 h 2193257"/>
                <a:gd name="connsiteX20" fmla="*/ 1554159 w 2415214"/>
                <a:gd name="connsiteY20" fmla="*/ 825858 h 2193257"/>
                <a:gd name="connsiteX21" fmla="*/ 1554159 w 2415214"/>
                <a:gd name="connsiteY21" fmla="*/ 825860 h 2193257"/>
                <a:gd name="connsiteX22" fmla="*/ 1554159 w 2415214"/>
                <a:gd name="connsiteY22" fmla="*/ 1049468 h 2193257"/>
                <a:gd name="connsiteX23" fmla="*/ 1624332 w 2415214"/>
                <a:gd name="connsiteY23" fmla="*/ 1119639 h 2193257"/>
                <a:gd name="connsiteX24" fmla="*/ 1710689 w 2415214"/>
                <a:gd name="connsiteY24" fmla="*/ 1119640 h 2193257"/>
                <a:gd name="connsiteX25" fmla="*/ 1738003 w 2415214"/>
                <a:gd name="connsiteY25" fmla="*/ 1114125 h 2193257"/>
                <a:gd name="connsiteX26" fmla="*/ 1780861 w 2415214"/>
                <a:gd name="connsiteY26" fmla="*/ 1049468 h 2193257"/>
                <a:gd name="connsiteX27" fmla="*/ 1780860 w 2415214"/>
                <a:gd name="connsiteY27" fmla="*/ 912601 h 2193257"/>
                <a:gd name="connsiteX28" fmla="*/ 1780860 w 2415214"/>
                <a:gd name="connsiteY28" fmla="*/ 496210 h 2193257"/>
                <a:gd name="connsiteX29" fmla="*/ 1803761 w 2415214"/>
                <a:gd name="connsiteY29" fmla="*/ 496210 h 2193257"/>
                <a:gd name="connsiteX30" fmla="*/ 1803761 w 2415214"/>
                <a:gd name="connsiteY30" fmla="*/ 810420 h 2193257"/>
                <a:gd name="connsiteX31" fmla="*/ 1813336 w 2415214"/>
                <a:gd name="connsiteY31" fmla="*/ 803965 h 2193257"/>
                <a:gd name="connsiteX32" fmla="*/ 1845632 w 2415214"/>
                <a:gd name="connsiteY32" fmla="*/ 725992 h 2193257"/>
                <a:gd name="connsiteX33" fmla="*/ 1845633 w 2415214"/>
                <a:gd name="connsiteY33" fmla="*/ 498895 h 2193257"/>
                <a:gd name="connsiteX34" fmla="*/ 1845634 w 2415214"/>
                <a:gd name="connsiteY34" fmla="*/ 498898 h 2193257"/>
                <a:gd name="connsiteX35" fmla="*/ 1845635 w 2415214"/>
                <a:gd name="connsiteY35" fmla="*/ 488500 h 2193257"/>
                <a:gd name="connsiteX36" fmla="*/ 1735365 w 2415214"/>
                <a:gd name="connsiteY36" fmla="*/ 378232 h 2193257"/>
                <a:gd name="connsiteX37" fmla="*/ 1651443 w 2415214"/>
                <a:gd name="connsiteY37" fmla="*/ 378231 h 2193257"/>
                <a:gd name="connsiteX38" fmla="*/ 1651442 w 2415214"/>
                <a:gd name="connsiteY38" fmla="*/ 378231 h 2193257"/>
                <a:gd name="connsiteX39" fmla="*/ 1254716 w 2415214"/>
                <a:gd name="connsiteY39" fmla="*/ 0 h 2193257"/>
                <a:gd name="connsiteX40" fmla="*/ 1556316 w 2415214"/>
                <a:gd name="connsiteY40" fmla="*/ 261630 h 2193257"/>
                <a:gd name="connsiteX41" fmla="*/ 1562002 w 2415214"/>
                <a:gd name="connsiteY41" fmla="*/ 289789 h 2193257"/>
                <a:gd name="connsiteX42" fmla="*/ 1603489 w 2415214"/>
                <a:gd name="connsiteY42" fmla="*/ 340169 h 2193257"/>
                <a:gd name="connsiteX43" fmla="*/ 1612635 w 2415214"/>
                <a:gd name="connsiteY43" fmla="*/ 344566 h 2193257"/>
                <a:gd name="connsiteX44" fmla="*/ 1608563 w 2415214"/>
                <a:gd name="connsiteY44" fmla="*/ 341034 h 2193257"/>
                <a:gd name="connsiteX45" fmla="*/ 1616700 w 2415214"/>
                <a:gd name="connsiteY45" fmla="*/ 346521 h 2193257"/>
                <a:gd name="connsiteX46" fmla="*/ 1627270 w 2415214"/>
                <a:gd name="connsiteY46" fmla="*/ 351602 h 2193257"/>
                <a:gd name="connsiteX47" fmla="*/ 1667507 w 2415214"/>
                <a:gd name="connsiteY47" fmla="*/ 359725 h 2193257"/>
                <a:gd name="connsiteX48" fmla="*/ 1667510 w 2415214"/>
                <a:gd name="connsiteY48" fmla="*/ 359726 h 2193257"/>
                <a:gd name="connsiteX49" fmla="*/ 1669043 w 2415214"/>
                <a:gd name="connsiteY49" fmla="*/ 359416 h 2193257"/>
                <a:gd name="connsiteX50" fmla="*/ 1669044 w 2415214"/>
                <a:gd name="connsiteY50" fmla="*/ 359417 h 2193257"/>
                <a:gd name="connsiteX51" fmla="*/ 1712083 w 2415214"/>
                <a:gd name="connsiteY51" fmla="*/ 350728 h 2193257"/>
                <a:gd name="connsiteX52" fmla="*/ 1782020 w 2415214"/>
                <a:gd name="connsiteY52" fmla="*/ 245218 h 2193257"/>
                <a:gd name="connsiteX53" fmla="*/ 1773020 w 2415214"/>
                <a:gd name="connsiteY53" fmla="*/ 200648 h 2193257"/>
                <a:gd name="connsiteX54" fmla="*/ 1760666 w 2415214"/>
                <a:gd name="connsiteY54" fmla="*/ 182323 h 2193257"/>
                <a:gd name="connsiteX55" fmla="*/ 2415214 w 2415214"/>
                <a:gd name="connsiteY55" fmla="*/ 750121 h 2193257"/>
                <a:gd name="connsiteX56" fmla="*/ 2415214 w 2415214"/>
                <a:gd name="connsiteY56" fmla="*/ 2193257 h 2193257"/>
                <a:gd name="connsiteX57" fmla="*/ 1311215 w 2415214"/>
                <a:gd name="connsiteY57" fmla="*/ 2193257 h 2193257"/>
                <a:gd name="connsiteX58" fmla="*/ 67649 w 2415214"/>
                <a:gd name="connsiteY58" fmla="*/ 1114506 h 2193257"/>
                <a:gd name="connsiteX59" fmla="*/ 93075 w 2415214"/>
                <a:gd name="connsiteY59" fmla="*/ 1119638 h 2193257"/>
                <a:gd name="connsiteX60" fmla="*/ 179434 w 2415214"/>
                <a:gd name="connsiteY60" fmla="*/ 1119639 h 2193257"/>
                <a:gd name="connsiteX61" fmla="*/ 249605 w 2415214"/>
                <a:gd name="connsiteY61" fmla="*/ 1049468 h 2193257"/>
                <a:gd name="connsiteX62" fmla="*/ 249606 w 2415214"/>
                <a:gd name="connsiteY62" fmla="*/ 912600 h 2193257"/>
                <a:gd name="connsiteX63" fmla="*/ 249605 w 2415214"/>
                <a:gd name="connsiteY63" fmla="*/ 496209 h 2193257"/>
                <a:gd name="connsiteX64" fmla="*/ 272506 w 2415214"/>
                <a:gd name="connsiteY64" fmla="*/ 496209 h 2193257"/>
                <a:gd name="connsiteX65" fmla="*/ 272506 w 2415214"/>
                <a:gd name="connsiteY65" fmla="*/ 810419 h 2193257"/>
                <a:gd name="connsiteX66" fmla="*/ 282080 w 2415214"/>
                <a:gd name="connsiteY66" fmla="*/ 803965 h 2193257"/>
                <a:gd name="connsiteX67" fmla="*/ 314378 w 2415214"/>
                <a:gd name="connsiteY67" fmla="*/ 725991 h 2193257"/>
                <a:gd name="connsiteX68" fmla="*/ 314377 w 2415214"/>
                <a:gd name="connsiteY68" fmla="*/ 488499 h 2193257"/>
                <a:gd name="connsiteX69" fmla="*/ 305713 w 2415214"/>
                <a:gd name="connsiteY69" fmla="*/ 445578 h 2193257"/>
                <a:gd name="connsiteX70" fmla="*/ 298055 w 2415214"/>
                <a:gd name="connsiteY70" fmla="*/ 434220 h 2193257"/>
                <a:gd name="connsiteX71" fmla="*/ 286473 w 2415214"/>
                <a:gd name="connsiteY71" fmla="*/ 417043 h 2193257"/>
                <a:gd name="connsiteX72" fmla="*/ 286475 w 2415214"/>
                <a:gd name="connsiteY72" fmla="*/ 417044 h 2193257"/>
                <a:gd name="connsiteX73" fmla="*/ 282081 w 2415214"/>
                <a:gd name="connsiteY73" fmla="*/ 410528 h 2193257"/>
                <a:gd name="connsiteX74" fmla="*/ 204109 w 2415214"/>
                <a:gd name="connsiteY74" fmla="*/ 378230 h 2193257"/>
                <a:gd name="connsiteX75" fmla="*/ 115645 w 2415214"/>
                <a:gd name="connsiteY75" fmla="*/ 378231 h 2193257"/>
                <a:gd name="connsiteX76" fmla="*/ 56919 w 2415214"/>
                <a:gd name="connsiteY76" fmla="*/ 327287 h 2193257"/>
                <a:gd name="connsiteX77" fmla="*/ 91685 w 2415214"/>
                <a:gd name="connsiteY77" fmla="*/ 350726 h 2193257"/>
                <a:gd name="connsiteX78" fmla="*/ 136255 w 2415214"/>
                <a:gd name="connsiteY78" fmla="*/ 359725 h 2193257"/>
                <a:gd name="connsiteX79" fmla="*/ 250763 w 2415214"/>
                <a:gd name="connsiteY79" fmla="*/ 245217 h 2193257"/>
                <a:gd name="connsiteX80" fmla="*/ 241764 w 2415214"/>
                <a:gd name="connsiteY80" fmla="*/ 200647 h 2193257"/>
                <a:gd name="connsiteX81" fmla="*/ 235809 w 2415214"/>
                <a:gd name="connsiteY81" fmla="*/ 191813 h 2193257"/>
                <a:gd name="connsiteX82" fmla="*/ 467911 w 2415214"/>
                <a:gd name="connsiteY82" fmla="*/ 393155 h 2193257"/>
                <a:gd name="connsiteX83" fmla="*/ 442143 w 2415214"/>
                <a:gd name="connsiteY83" fmla="*/ 410527 h 2193257"/>
                <a:gd name="connsiteX84" fmla="*/ 409847 w 2415214"/>
                <a:gd name="connsiteY84" fmla="*/ 488500 h 2193257"/>
                <a:gd name="connsiteX85" fmla="*/ 409846 w 2415214"/>
                <a:gd name="connsiteY85" fmla="*/ 633441 h 2193257"/>
                <a:gd name="connsiteX86" fmla="*/ 409846 w 2415214"/>
                <a:gd name="connsiteY86" fmla="*/ 633440 h 2193257"/>
                <a:gd name="connsiteX87" fmla="*/ 409845 w 2415214"/>
                <a:gd name="connsiteY87" fmla="*/ 725991 h 2193257"/>
                <a:gd name="connsiteX88" fmla="*/ 442142 w 2415214"/>
                <a:gd name="connsiteY88" fmla="*/ 803964 h 2193257"/>
                <a:gd name="connsiteX89" fmla="*/ 446975 w 2415214"/>
                <a:gd name="connsiteY89" fmla="*/ 807222 h 2193257"/>
                <a:gd name="connsiteX90" fmla="*/ 446973 w 2415214"/>
                <a:gd name="connsiteY90" fmla="*/ 807220 h 2193257"/>
                <a:gd name="connsiteX91" fmla="*/ 451716 w 2415214"/>
                <a:gd name="connsiteY91" fmla="*/ 810417 h 2193257"/>
                <a:gd name="connsiteX92" fmla="*/ 451715 w 2415214"/>
                <a:gd name="connsiteY92" fmla="*/ 560385 h 2193257"/>
                <a:gd name="connsiteX93" fmla="*/ 451717 w 2415214"/>
                <a:gd name="connsiteY93" fmla="*/ 560385 h 2193257"/>
                <a:gd name="connsiteX94" fmla="*/ 451716 w 2415214"/>
                <a:gd name="connsiteY94" fmla="*/ 496208 h 2193257"/>
                <a:gd name="connsiteX95" fmla="*/ 474618 w 2415214"/>
                <a:gd name="connsiteY95" fmla="*/ 496209 h 2193257"/>
                <a:gd name="connsiteX96" fmla="*/ 474618 w 2415214"/>
                <a:gd name="connsiteY96" fmla="*/ 825858 h 2193257"/>
                <a:gd name="connsiteX97" fmla="*/ 474618 w 2415214"/>
                <a:gd name="connsiteY97" fmla="*/ 825859 h 2193257"/>
                <a:gd name="connsiteX98" fmla="*/ 474618 w 2415214"/>
                <a:gd name="connsiteY98" fmla="*/ 831201 h 2193257"/>
                <a:gd name="connsiteX99" fmla="*/ 474617 w 2415214"/>
                <a:gd name="connsiteY99" fmla="*/ 1049468 h 2193257"/>
                <a:gd name="connsiteX100" fmla="*/ 495170 w 2415214"/>
                <a:gd name="connsiteY100" fmla="*/ 1099086 h 2193257"/>
                <a:gd name="connsiteX101" fmla="*/ 516957 w 2415214"/>
                <a:gd name="connsiteY101" fmla="*/ 1113776 h 2193257"/>
                <a:gd name="connsiteX102" fmla="*/ 517474 w 2415214"/>
                <a:gd name="connsiteY102" fmla="*/ 1114124 h 2193257"/>
                <a:gd name="connsiteX103" fmla="*/ 544789 w 2415214"/>
                <a:gd name="connsiteY103" fmla="*/ 1119638 h 2193257"/>
                <a:gd name="connsiteX104" fmla="*/ 631149 w 2415214"/>
                <a:gd name="connsiteY104" fmla="*/ 1119639 h 2193257"/>
                <a:gd name="connsiteX105" fmla="*/ 701320 w 2415214"/>
                <a:gd name="connsiteY105" fmla="*/ 1049467 h 2193257"/>
                <a:gd name="connsiteX106" fmla="*/ 701319 w 2415214"/>
                <a:gd name="connsiteY106" fmla="*/ 912600 h 2193257"/>
                <a:gd name="connsiteX107" fmla="*/ 701318 w 2415214"/>
                <a:gd name="connsiteY107" fmla="*/ 912600 h 2193257"/>
                <a:gd name="connsiteX108" fmla="*/ 701319 w 2415214"/>
                <a:gd name="connsiteY108" fmla="*/ 912599 h 2193257"/>
                <a:gd name="connsiteX109" fmla="*/ 701319 w 2415214"/>
                <a:gd name="connsiteY109" fmla="*/ 776907 h 2193257"/>
                <a:gd name="connsiteX110" fmla="*/ 701319 w 2415214"/>
                <a:gd name="connsiteY110" fmla="*/ 496208 h 2193257"/>
                <a:gd name="connsiteX111" fmla="*/ 724221 w 2415214"/>
                <a:gd name="connsiteY111" fmla="*/ 496208 h 2193257"/>
                <a:gd name="connsiteX112" fmla="*/ 724220 w 2415214"/>
                <a:gd name="connsiteY112" fmla="*/ 796774 h 2193257"/>
                <a:gd name="connsiteX113" fmla="*/ 724221 w 2415214"/>
                <a:gd name="connsiteY113" fmla="*/ 810418 h 2193257"/>
                <a:gd name="connsiteX114" fmla="*/ 733795 w 2415214"/>
                <a:gd name="connsiteY114" fmla="*/ 803962 h 2193257"/>
                <a:gd name="connsiteX115" fmla="*/ 766091 w 2415214"/>
                <a:gd name="connsiteY115" fmla="*/ 725990 h 2193257"/>
                <a:gd name="connsiteX116" fmla="*/ 766092 w 2415214"/>
                <a:gd name="connsiteY116" fmla="*/ 488498 h 2193257"/>
                <a:gd name="connsiteX117" fmla="*/ 757427 w 2415214"/>
                <a:gd name="connsiteY117" fmla="*/ 445578 h 2193257"/>
                <a:gd name="connsiteX118" fmla="*/ 655824 w 2415214"/>
                <a:gd name="connsiteY118" fmla="*/ 378231 h 2193257"/>
                <a:gd name="connsiteX119" fmla="*/ 573904 w 2415214"/>
                <a:gd name="connsiteY119" fmla="*/ 378230 h 2193257"/>
                <a:gd name="connsiteX120" fmla="*/ 538004 w 2415214"/>
                <a:gd name="connsiteY120" fmla="*/ 347089 h 2193257"/>
                <a:gd name="connsiteX121" fmla="*/ 543398 w 2415214"/>
                <a:gd name="connsiteY121" fmla="*/ 350726 h 2193257"/>
                <a:gd name="connsiteX122" fmla="*/ 587969 w 2415214"/>
                <a:gd name="connsiteY122" fmla="*/ 359725 h 2193257"/>
                <a:gd name="connsiteX123" fmla="*/ 702477 w 2415214"/>
                <a:gd name="connsiteY123" fmla="*/ 245217 h 2193257"/>
                <a:gd name="connsiteX124" fmla="*/ 693478 w 2415214"/>
                <a:gd name="connsiteY124" fmla="*/ 200647 h 2193257"/>
                <a:gd name="connsiteX125" fmla="*/ 678305 w 2415214"/>
                <a:gd name="connsiteY125" fmla="*/ 178140 h 2193257"/>
                <a:gd name="connsiteX126" fmla="*/ 901396 w 2415214"/>
                <a:gd name="connsiteY126" fmla="*/ 371665 h 2193257"/>
                <a:gd name="connsiteX127" fmla="*/ 874510 w 2415214"/>
                <a:gd name="connsiteY127" fmla="*/ 411542 h 2193257"/>
                <a:gd name="connsiteX128" fmla="*/ 861560 w 2415214"/>
                <a:gd name="connsiteY128" fmla="*/ 475683 h 2193257"/>
                <a:gd name="connsiteX129" fmla="*/ 861561 w 2415214"/>
                <a:gd name="connsiteY129" fmla="*/ 627763 h 2193257"/>
                <a:gd name="connsiteX130" fmla="*/ 861560 w 2415214"/>
                <a:gd name="connsiteY130" fmla="*/ 627763 h 2193257"/>
                <a:gd name="connsiteX131" fmla="*/ 861560 w 2415214"/>
                <a:gd name="connsiteY131" fmla="*/ 830581 h 2193257"/>
                <a:gd name="connsiteX132" fmla="*/ 909823 w 2415214"/>
                <a:gd name="connsiteY132" fmla="*/ 947099 h 2193257"/>
                <a:gd name="connsiteX133" fmla="*/ 924129 w 2415214"/>
                <a:gd name="connsiteY133" fmla="*/ 956743 h 2193257"/>
                <a:gd name="connsiteX134" fmla="*/ 924128 w 2415214"/>
                <a:gd name="connsiteY134" fmla="*/ 578831 h 2193257"/>
                <a:gd name="connsiteX135" fmla="*/ 924129 w 2415214"/>
                <a:gd name="connsiteY135" fmla="*/ 578832 h 2193257"/>
                <a:gd name="connsiteX136" fmla="*/ 924130 w 2415214"/>
                <a:gd name="connsiteY136" fmla="*/ 487205 h 2193257"/>
                <a:gd name="connsiteX137" fmla="*/ 958352 w 2415214"/>
                <a:gd name="connsiteY137" fmla="*/ 487205 h 2193257"/>
                <a:gd name="connsiteX138" fmla="*/ 958352 w 2415214"/>
                <a:gd name="connsiteY138" fmla="*/ 979820 h 2193257"/>
                <a:gd name="connsiteX139" fmla="*/ 958352 w 2415214"/>
                <a:gd name="connsiteY139" fmla="*/ 979821 h 2193257"/>
                <a:gd name="connsiteX140" fmla="*/ 958352 w 2415214"/>
                <a:gd name="connsiteY140" fmla="*/ 980828 h 2193257"/>
                <a:gd name="connsiteX141" fmla="*/ 958352 w 2415214"/>
                <a:gd name="connsiteY141" fmla="*/ 980829 h 2193257"/>
                <a:gd name="connsiteX142" fmla="*/ 958352 w 2415214"/>
                <a:gd name="connsiteY142" fmla="*/ 999875 h 2193257"/>
                <a:gd name="connsiteX143" fmla="*/ 958351 w 2415214"/>
                <a:gd name="connsiteY143" fmla="*/ 1313971 h 2193257"/>
                <a:gd name="connsiteX144" fmla="*/ 1063214 w 2415214"/>
                <a:gd name="connsiteY144" fmla="*/ 1418832 h 2193257"/>
                <a:gd name="connsiteX145" fmla="*/ 1192266 w 2415214"/>
                <a:gd name="connsiteY145" fmla="*/ 1418832 h 2193257"/>
                <a:gd name="connsiteX146" fmla="*/ 1297126 w 2415214"/>
                <a:gd name="connsiteY146" fmla="*/ 1313971 h 2193257"/>
                <a:gd name="connsiteX147" fmla="*/ 1297127 w 2415214"/>
                <a:gd name="connsiteY147" fmla="*/ 1293751 h 2193257"/>
                <a:gd name="connsiteX148" fmla="*/ 1297127 w 2415214"/>
                <a:gd name="connsiteY148" fmla="*/ 1109443 h 2193257"/>
                <a:gd name="connsiteX149" fmla="*/ 1297126 w 2415214"/>
                <a:gd name="connsiteY149" fmla="*/ 902394 h 2193257"/>
                <a:gd name="connsiteX150" fmla="*/ 1297127 w 2415214"/>
                <a:gd name="connsiteY150" fmla="*/ 902395 h 2193257"/>
                <a:gd name="connsiteX151" fmla="*/ 1297128 w 2415214"/>
                <a:gd name="connsiteY151" fmla="*/ 857056 h 2193257"/>
                <a:gd name="connsiteX152" fmla="*/ 1297127 w 2415214"/>
                <a:gd name="connsiteY152" fmla="*/ 727551 h 2193257"/>
                <a:gd name="connsiteX153" fmla="*/ 1297127 w 2415214"/>
                <a:gd name="connsiteY153" fmla="*/ 487204 h 2193257"/>
                <a:gd name="connsiteX154" fmla="*/ 1297127 w 2415214"/>
                <a:gd name="connsiteY154" fmla="*/ 487203 h 2193257"/>
                <a:gd name="connsiteX155" fmla="*/ 1331349 w 2415214"/>
                <a:gd name="connsiteY155" fmla="*/ 487204 h 2193257"/>
                <a:gd name="connsiteX156" fmla="*/ 1331349 w 2415214"/>
                <a:gd name="connsiteY156" fmla="*/ 487205 h 2193257"/>
                <a:gd name="connsiteX157" fmla="*/ 1331349 w 2415214"/>
                <a:gd name="connsiteY157" fmla="*/ 587653 h 2193257"/>
                <a:gd name="connsiteX158" fmla="*/ 1331349 w 2415214"/>
                <a:gd name="connsiteY158" fmla="*/ 688100 h 2193257"/>
                <a:gd name="connsiteX159" fmla="*/ 1331350 w 2415214"/>
                <a:gd name="connsiteY159" fmla="*/ 886743 h 2193257"/>
                <a:gd name="connsiteX160" fmla="*/ 1331349 w 2415214"/>
                <a:gd name="connsiteY160" fmla="*/ 886742 h 2193257"/>
                <a:gd name="connsiteX161" fmla="*/ 1331349 w 2415214"/>
                <a:gd name="connsiteY161" fmla="*/ 956745 h 2193257"/>
                <a:gd name="connsiteX162" fmla="*/ 1345656 w 2415214"/>
                <a:gd name="connsiteY162" fmla="*/ 947099 h 2193257"/>
                <a:gd name="connsiteX163" fmla="*/ 1346766 w 2415214"/>
                <a:gd name="connsiteY163" fmla="*/ 945454 h 2193257"/>
                <a:gd name="connsiteX164" fmla="*/ 1346767 w 2415214"/>
                <a:gd name="connsiteY164" fmla="*/ 945455 h 2193257"/>
                <a:gd name="connsiteX165" fmla="*/ 1380970 w 2415214"/>
                <a:gd name="connsiteY165" fmla="*/ 894723 h 2193257"/>
                <a:gd name="connsiteX166" fmla="*/ 1381692 w 2415214"/>
                <a:gd name="connsiteY166" fmla="*/ 891152 h 2193257"/>
                <a:gd name="connsiteX167" fmla="*/ 1393920 w 2415214"/>
                <a:gd name="connsiteY167" fmla="*/ 830583 h 2193257"/>
                <a:gd name="connsiteX168" fmla="*/ 1393919 w 2415214"/>
                <a:gd name="connsiteY168" fmla="*/ 615970 h 2193257"/>
                <a:gd name="connsiteX169" fmla="*/ 1393920 w 2415214"/>
                <a:gd name="connsiteY169" fmla="*/ 615970 h 2193257"/>
                <a:gd name="connsiteX170" fmla="*/ 1393921 w 2415214"/>
                <a:gd name="connsiteY170" fmla="*/ 560571 h 2193257"/>
                <a:gd name="connsiteX171" fmla="*/ 1393920 w 2415214"/>
                <a:gd name="connsiteY171" fmla="*/ 552778 h 2193257"/>
                <a:gd name="connsiteX172" fmla="*/ 1393920 w 2415214"/>
                <a:gd name="connsiteY172" fmla="*/ 524696 h 2193257"/>
                <a:gd name="connsiteX173" fmla="*/ 1393921 w 2415214"/>
                <a:gd name="connsiteY173" fmla="*/ 475683 h 2193257"/>
                <a:gd name="connsiteX174" fmla="*/ 1229138 w 2415214"/>
                <a:gd name="connsiteY174" fmla="*/ 310900 h 2193257"/>
                <a:gd name="connsiteX175" fmla="*/ 1106105 w 2415214"/>
                <a:gd name="connsiteY175" fmla="*/ 310900 h 2193257"/>
                <a:gd name="connsiteX176" fmla="*/ 1050319 w 2415214"/>
                <a:gd name="connsiteY176" fmla="*/ 262508 h 2193257"/>
                <a:gd name="connsiteX177" fmla="*/ 1061134 w 2415214"/>
                <a:gd name="connsiteY177" fmla="*/ 269799 h 2193257"/>
                <a:gd name="connsiteX178" fmla="*/ 1127740 w 2415214"/>
                <a:gd name="connsiteY178" fmla="*/ 283247 h 2193257"/>
                <a:gd name="connsiteX179" fmla="*/ 1298856 w 2415214"/>
                <a:gd name="connsiteY179" fmla="*/ 112130 h 2193257"/>
                <a:gd name="connsiteX180" fmla="*/ 1285409 w 2415214"/>
                <a:gd name="connsiteY180" fmla="*/ 45524 h 219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2415214" h="2193257">
                  <a:moveTo>
                    <a:pt x="0" y="496210"/>
                  </a:moveTo>
                  <a:lnTo>
                    <a:pt x="22902" y="496210"/>
                  </a:lnTo>
                  <a:lnTo>
                    <a:pt x="22902" y="825859"/>
                  </a:lnTo>
                  <a:lnTo>
                    <a:pt x="22902" y="825860"/>
                  </a:lnTo>
                  <a:lnTo>
                    <a:pt x="22902" y="827577"/>
                  </a:lnTo>
                  <a:lnTo>
                    <a:pt x="0" y="807710"/>
                  </a:lnTo>
                  <a:close/>
                  <a:moveTo>
                    <a:pt x="1599656" y="378231"/>
                  </a:moveTo>
                  <a:cubicBezTo>
                    <a:pt x="1538756" y="378231"/>
                    <a:pt x="1489387" y="427600"/>
                    <a:pt x="1489387" y="488500"/>
                  </a:cubicBezTo>
                  <a:lnTo>
                    <a:pt x="1489387" y="505918"/>
                  </a:lnTo>
                  <a:lnTo>
                    <a:pt x="1489386" y="607510"/>
                  </a:lnTo>
                  <a:lnTo>
                    <a:pt x="1489387" y="607511"/>
                  </a:lnTo>
                  <a:lnTo>
                    <a:pt x="1489388" y="725992"/>
                  </a:lnTo>
                  <a:cubicBezTo>
                    <a:pt x="1489387" y="756442"/>
                    <a:pt x="1501730" y="784009"/>
                    <a:pt x="1521684" y="803965"/>
                  </a:cubicBezTo>
                  <a:lnTo>
                    <a:pt x="1531258" y="810418"/>
                  </a:lnTo>
                  <a:lnTo>
                    <a:pt x="1531259" y="705683"/>
                  </a:lnTo>
                  <a:lnTo>
                    <a:pt x="1531258" y="496210"/>
                  </a:lnTo>
                  <a:lnTo>
                    <a:pt x="1554160" y="496210"/>
                  </a:lnTo>
                  <a:lnTo>
                    <a:pt x="1554159" y="578623"/>
                  </a:lnTo>
                  <a:lnTo>
                    <a:pt x="1554159" y="663698"/>
                  </a:lnTo>
                  <a:lnTo>
                    <a:pt x="1554160" y="663699"/>
                  </a:lnTo>
                  <a:lnTo>
                    <a:pt x="1554159" y="825858"/>
                  </a:lnTo>
                  <a:lnTo>
                    <a:pt x="1554159" y="825860"/>
                  </a:lnTo>
                  <a:lnTo>
                    <a:pt x="1554159" y="1049468"/>
                  </a:lnTo>
                  <a:cubicBezTo>
                    <a:pt x="1554160" y="1088222"/>
                    <a:pt x="1585576" y="1119640"/>
                    <a:pt x="1624332" y="1119639"/>
                  </a:cubicBezTo>
                  <a:lnTo>
                    <a:pt x="1710689" y="1119640"/>
                  </a:lnTo>
                  <a:lnTo>
                    <a:pt x="1738003" y="1114125"/>
                  </a:lnTo>
                  <a:cubicBezTo>
                    <a:pt x="1763189" y="1103473"/>
                    <a:pt x="1780860" y="1078535"/>
                    <a:pt x="1780861" y="1049468"/>
                  </a:cubicBezTo>
                  <a:lnTo>
                    <a:pt x="1780860" y="912601"/>
                  </a:lnTo>
                  <a:lnTo>
                    <a:pt x="1780860" y="496210"/>
                  </a:lnTo>
                  <a:lnTo>
                    <a:pt x="1803761" y="496210"/>
                  </a:lnTo>
                  <a:lnTo>
                    <a:pt x="1803761" y="810420"/>
                  </a:lnTo>
                  <a:lnTo>
                    <a:pt x="1813336" y="803965"/>
                  </a:lnTo>
                  <a:cubicBezTo>
                    <a:pt x="1833290" y="784009"/>
                    <a:pt x="1845633" y="756443"/>
                    <a:pt x="1845632" y="725992"/>
                  </a:cubicBezTo>
                  <a:lnTo>
                    <a:pt x="1845633" y="498895"/>
                  </a:lnTo>
                  <a:lnTo>
                    <a:pt x="1845634" y="498898"/>
                  </a:lnTo>
                  <a:lnTo>
                    <a:pt x="1845635" y="488500"/>
                  </a:lnTo>
                  <a:cubicBezTo>
                    <a:pt x="1845634" y="427600"/>
                    <a:pt x="1796265" y="378231"/>
                    <a:pt x="1735365" y="378232"/>
                  </a:cubicBezTo>
                  <a:lnTo>
                    <a:pt x="1651443" y="378231"/>
                  </a:lnTo>
                  <a:lnTo>
                    <a:pt x="1651442" y="378231"/>
                  </a:lnTo>
                  <a:close/>
                  <a:moveTo>
                    <a:pt x="1254716" y="0"/>
                  </a:moveTo>
                  <a:lnTo>
                    <a:pt x="1556316" y="261630"/>
                  </a:lnTo>
                  <a:lnTo>
                    <a:pt x="1562002" y="289789"/>
                  </a:lnTo>
                  <a:cubicBezTo>
                    <a:pt x="1570693" y="310338"/>
                    <a:pt x="1585213" y="327823"/>
                    <a:pt x="1603489" y="340169"/>
                  </a:cubicBezTo>
                  <a:lnTo>
                    <a:pt x="1612635" y="344566"/>
                  </a:lnTo>
                  <a:lnTo>
                    <a:pt x="1608563" y="341034"/>
                  </a:lnTo>
                  <a:lnTo>
                    <a:pt x="1616700" y="346521"/>
                  </a:lnTo>
                  <a:lnTo>
                    <a:pt x="1627270" y="351602"/>
                  </a:lnTo>
                  <a:lnTo>
                    <a:pt x="1667507" y="359725"/>
                  </a:lnTo>
                  <a:lnTo>
                    <a:pt x="1667510" y="359726"/>
                  </a:lnTo>
                  <a:lnTo>
                    <a:pt x="1669043" y="359416"/>
                  </a:lnTo>
                  <a:lnTo>
                    <a:pt x="1669044" y="359417"/>
                  </a:lnTo>
                  <a:lnTo>
                    <a:pt x="1712083" y="350728"/>
                  </a:lnTo>
                  <a:cubicBezTo>
                    <a:pt x="1753181" y="333345"/>
                    <a:pt x="1782019" y="292649"/>
                    <a:pt x="1782020" y="245218"/>
                  </a:cubicBezTo>
                  <a:cubicBezTo>
                    <a:pt x="1782020" y="229408"/>
                    <a:pt x="1778815" y="214347"/>
                    <a:pt x="1773020" y="200648"/>
                  </a:cubicBezTo>
                  <a:lnTo>
                    <a:pt x="1760666" y="182323"/>
                  </a:lnTo>
                  <a:lnTo>
                    <a:pt x="2415214" y="750121"/>
                  </a:lnTo>
                  <a:lnTo>
                    <a:pt x="2415214" y="2193257"/>
                  </a:lnTo>
                  <a:lnTo>
                    <a:pt x="1311215" y="2193257"/>
                  </a:lnTo>
                  <a:lnTo>
                    <a:pt x="67649" y="1114506"/>
                  </a:lnTo>
                  <a:lnTo>
                    <a:pt x="93075" y="1119638"/>
                  </a:lnTo>
                  <a:lnTo>
                    <a:pt x="179434" y="1119639"/>
                  </a:lnTo>
                  <a:cubicBezTo>
                    <a:pt x="218188" y="1119639"/>
                    <a:pt x="249606" y="1088222"/>
                    <a:pt x="249605" y="1049468"/>
                  </a:cubicBezTo>
                  <a:lnTo>
                    <a:pt x="249606" y="912600"/>
                  </a:lnTo>
                  <a:lnTo>
                    <a:pt x="249605" y="496209"/>
                  </a:lnTo>
                  <a:lnTo>
                    <a:pt x="272506" y="496209"/>
                  </a:lnTo>
                  <a:lnTo>
                    <a:pt x="272506" y="810419"/>
                  </a:lnTo>
                  <a:lnTo>
                    <a:pt x="282080" y="803965"/>
                  </a:lnTo>
                  <a:cubicBezTo>
                    <a:pt x="302036" y="784010"/>
                    <a:pt x="314378" y="756442"/>
                    <a:pt x="314378" y="725991"/>
                  </a:cubicBezTo>
                  <a:lnTo>
                    <a:pt x="314377" y="488499"/>
                  </a:lnTo>
                  <a:lnTo>
                    <a:pt x="305713" y="445578"/>
                  </a:lnTo>
                  <a:lnTo>
                    <a:pt x="298055" y="434220"/>
                  </a:lnTo>
                  <a:lnTo>
                    <a:pt x="286473" y="417043"/>
                  </a:lnTo>
                  <a:lnTo>
                    <a:pt x="286475" y="417044"/>
                  </a:lnTo>
                  <a:lnTo>
                    <a:pt x="282081" y="410528"/>
                  </a:lnTo>
                  <a:cubicBezTo>
                    <a:pt x="262127" y="390573"/>
                    <a:pt x="234559" y="378230"/>
                    <a:pt x="204109" y="378230"/>
                  </a:cubicBezTo>
                  <a:lnTo>
                    <a:pt x="115645" y="378231"/>
                  </a:lnTo>
                  <a:lnTo>
                    <a:pt x="56919" y="327287"/>
                  </a:lnTo>
                  <a:lnTo>
                    <a:pt x="91685" y="350726"/>
                  </a:lnTo>
                  <a:cubicBezTo>
                    <a:pt x="105383" y="356521"/>
                    <a:pt x="120446" y="359726"/>
                    <a:pt x="136255" y="359725"/>
                  </a:cubicBezTo>
                  <a:cubicBezTo>
                    <a:pt x="199496" y="359726"/>
                    <a:pt x="250763" y="308458"/>
                    <a:pt x="250763" y="245217"/>
                  </a:cubicBezTo>
                  <a:cubicBezTo>
                    <a:pt x="250763" y="229408"/>
                    <a:pt x="247559" y="214346"/>
                    <a:pt x="241764" y="200647"/>
                  </a:cubicBezTo>
                  <a:lnTo>
                    <a:pt x="235809" y="191813"/>
                  </a:lnTo>
                  <a:lnTo>
                    <a:pt x="467911" y="393155"/>
                  </a:lnTo>
                  <a:lnTo>
                    <a:pt x="442143" y="410527"/>
                  </a:lnTo>
                  <a:cubicBezTo>
                    <a:pt x="422189" y="430483"/>
                    <a:pt x="409846" y="458049"/>
                    <a:pt x="409847" y="488500"/>
                  </a:cubicBezTo>
                  <a:lnTo>
                    <a:pt x="409846" y="633441"/>
                  </a:lnTo>
                  <a:lnTo>
                    <a:pt x="409846" y="633440"/>
                  </a:lnTo>
                  <a:lnTo>
                    <a:pt x="409845" y="725991"/>
                  </a:lnTo>
                  <a:cubicBezTo>
                    <a:pt x="409846" y="756442"/>
                    <a:pt x="422189" y="784009"/>
                    <a:pt x="442142" y="803964"/>
                  </a:cubicBezTo>
                  <a:lnTo>
                    <a:pt x="446975" y="807222"/>
                  </a:lnTo>
                  <a:lnTo>
                    <a:pt x="446973" y="807220"/>
                  </a:lnTo>
                  <a:lnTo>
                    <a:pt x="451716" y="810417"/>
                  </a:lnTo>
                  <a:lnTo>
                    <a:pt x="451715" y="560385"/>
                  </a:lnTo>
                  <a:lnTo>
                    <a:pt x="451717" y="560385"/>
                  </a:lnTo>
                  <a:lnTo>
                    <a:pt x="451716" y="496208"/>
                  </a:lnTo>
                  <a:lnTo>
                    <a:pt x="474618" y="496209"/>
                  </a:lnTo>
                  <a:lnTo>
                    <a:pt x="474618" y="825858"/>
                  </a:lnTo>
                  <a:lnTo>
                    <a:pt x="474618" y="825859"/>
                  </a:lnTo>
                  <a:lnTo>
                    <a:pt x="474618" y="831201"/>
                  </a:lnTo>
                  <a:lnTo>
                    <a:pt x="474617" y="1049468"/>
                  </a:lnTo>
                  <a:cubicBezTo>
                    <a:pt x="474617" y="1068845"/>
                    <a:pt x="482472" y="1086388"/>
                    <a:pt x="495170" y="1099086"/>
                  </a:cubicBezTo>
                  <a:lnTo>
                    <a:pt x="516957" y="1113776"/>
                  </a:lnTo>
                  <a:lnTo>
                    <a:pt x="517474" y="1114124"/>
                  </a:lnTo>
                  <a:cubicBezTo>
                    <a:pt x="525870" y="1117675"/>
                    <a:pt x="535100" y="1119638"/>
                    <a:pt x="544789" y="1119638"/>
                  </a:cubicBezTo>
                  <a:lnTo>
                    <a:pt x="631149" y="1119639"/>
                  </a:lnTo>
                  <a:cubicBezTo>
                    <a:pt x="669903" y="1119638"/>
                    <a:pt x="701319" y="1088221"/>
                    <a:pt x="701320" y="1049467"/>
                  </a:cubicBezTo>
                  <a:lnTo>
                    <a:pt x="701319" y="912600"/>
                  </a:lnTo>
                  <a:lnTo>
                    <a:pt x="701318" y="912600"/>
                  </a:lnTo>
                  <a:lnTo>
                    <a:pt x="701319" y="912599"/>
                  </a:lnTo>
                  <a:lnTo>
                    <a:pt x="701319" y="776907"/>
                  </a:lnTo>
                  <a:lnTo>
                    <a:pt x="701319" y="496208"/>
                  </a:lnTo>
                  <a:lnTo>
                    <a:pt x="724221" y="496208"/>
                  </a:lnTo>
                  <a:lnTo>
                    <a:pt x="724220" y="796774"/>
                  </a:lnTo>
                  <a:lnTo>
                    <a:pt x="724221" y="810418"/>
                  </a:lnTo>
                  <a:lnTo>
                    <a:pt x="733795" y="803962"/>
                  </a:lnTo>
                  <a:cubicBezTo>
                    <a:pt x="753749" y="784008"/>
                    <a:pt x="766092" y="756441"/>
                    <a:pt x="766091" y="725990"/>
                  </a:cubicBezTo>
                  <a:lnTo>
                    <a:pt x="766092" y="488498"/>
                  </a:lnTo>
                  <a:lnTo>
                    <a:pt x="757427" y="445578"/>
                  </a:lnTo>
                  <a:cubicBezTo>
                    <a:pt x="740687" y="406001"/>
                    <a:pt x="701499" y="378230"/>
                    <a:pt x="655824" y="378231"/>
                  </a:cubicBezTo>
                  <a:lnTo>
                    <a:pt x="573904" y="378230"/>
                  </a:lnTo>
                  <a:lnTo>
                    <a:pt x="538004" y="347089"/>
                  </a:lnTo>
                  <a:lnTo>
                    <a:pt x="543398" y="350726"/>
                  </a:lnTo>
                  <a:cubicBezTo>
                    <a:pt x="557098" y="356522"/>
                    <a:pt x="572159" y="359726"/>
                    <a:pt x="587969" y="359725"/>
                  </a:cubicBezTo>
                  <a:cubicBezTo>
                    <a:pt x="651211" y="359725"/>
                    <a:pt x="702478" y="308459"/>
                    <a:pt x="702477" y="245217"/>
                  </a:cubicBezTo>
                  <a:cubicBezTo>
                    <a:pt x="702477" y="229408"/>
                    <a:pt x="699273" y="214345"/>
                    <a:pt x="693478" y="200647"/>
                  </a:cubicBezTo>
                  <a:lnTo>
                    <a:pt x="678305" y="178140"/>
                  </a:lnTo>
                  <a:lnTo>
                    <a:pt x="901396" y="371665"/>
                  </a:lnTo>
                  <a:lnTo>
                    <a:pt x="874510" y="411542"/>
                  </a:lnTo>
                  <a:cubicBezTo>
                    <a:pt x="866171" y="431257"/>
                    <a:pt x="861560" y="452930"/>
                    <a:pt x="861560" y="475683"/>
                  </a:cubicBezTo>
                  <a:lnTo>
                    <a:pt x="861561" y="627763"/>
                  </a:lnTo>
                  <a:lnTo>
                    <a:pt x="861560" y="627763"/>
                  </a:lnTo>
                  <a:lnTo>
                    <a:pt x="861560" y="830581"/>
                  </a:lnTo>
                  <a:cubicBezTo>
                    <a:pt x="861559" y="876084"/>
                    <a:pt x="880003" y="917279"/>
                    <a:pt x="909823" y="947099"/>
                  </a:cubicBezTo>
                  <a:lnTo>
                    <a:pt x="924129" y="956743"/>
                  </a:lnTo>
                  <a:lnTo>
                    <a:pt x="924128" y="578831"/>
                  </a:lnTo>
                  <a:lnTo>
                    <a:pt x="924129" y="578832"/>
                  </a:lnTo>
                  <a:lnTo>
                    <a:pt x="924130" y="487205"/>
                  </a:lnTo>
                  <a:lnTo>
                    <a:pt x="958352" y="487205"/>
                  </a:lnTo>
                  <a:lnTo>
                    <a:pt x="958352" y="979820"/>
                  </a:lnTo>
                  <a:lnTo>
                    <a:pt x="958352" y="979821"/>
                  </a:lnTo>
                  <a:lnTo>
                    <a:pt x="958352" y="980828"/>
                  </a:lnTo>
                  <a:lnTo>
                    <a:pt x="958352" y="980829"/>
                  </a:lnTo>
                  <a:lnTo>
                    <a:pt x="958352" y="999875"/>
                  </a:lnTo>
                  <a:lnTo>
                    <a:pt x="958351" y="1313971"/>
                  </a:lnTo>
                  <a:cubicBezTo>
                    <a:pt x="958351" y="1371884"/>
                    <a:pt x="1005301" y="1418832"/>
                    <a:pt x="1063214" y="1418832"/>
                  </a:cubicBezTo>
                  <a:lnTo>
                    <a:pt x="1192266" y="1418832"/>
                  </a:lnTo>
                  <a:cubicBezTo>
                    <a:pt x="1250179" y="1418832"/>
                    <a:pt x="1297126" y="1371884"/>
                    <a:pt x="1297126" y="1313971"/>
                  </a:cubicBezTo>
                  <a:lnTo>
                    <a:pt x="1297127" y="1293751"/>
                  </a:lnTo>
                  <a:lnTo>
                    <a:pt x="1297127" y="1109443"/>
                  </a:lnTo>
                  <a:lnTo>
                    <a:pt x="1297126" y="902394"/>
                  </a:lnTo>
                  <a:lnTo>
                    <a:pt x="1297127" y="902395"/>
                  </a:lnTo>
                  <a:lnTo>
                    <a:pt x="1297128" y="857056"/>
                  </a:lnTo>
                  <a:lnTo>
                    <a:pt x="1297127" y="727551"/>
                  </a:lnTo>
                  <a:lnTo>
                    <a:pt x="1297127" y="487204"/>
                  </a:lnTo>
                  <a:lnTo>
                    <a:pt x="1297127" y="487203"/>
                  </a:lnTo>
                  <a:lnTo>
                    <a:pt x="1331349" y="487204"/>
                  </a:lnTo>
                  <a:lnTo>
                    <a:pt x="1331349" y="487205"/>
                  </a:lnTo>
                  <a:lnTo>
                    <a:pt x="1331349" y="587653"/>
                  </a:lnTo>
                  <a:lnTo>
                    <a:pt x="1331349" y="688100"/>
                  </a:lnTo>
                  <a:lnTo>
                    <a:pt x="1331350" y="886743"/>
                  </a:lnTo>
                  <a:lnTo>
                    <a:pt x="1331349" y="886742"/>
                  </a:lnTo>
                  <a:lnTo>
                    <a:pt x="1331349" y="956745"/>
                  </a:lnTo>
                  <a:lnTo>
                    <a:pt x="1345656" y="947099"/>
                  </a:lnTo>
                  <a:lnTo>
                    <a:pt x="1346766" y="945454"/>
                  </a:lnTo>
                  <a:lnTo>
                    <a:pt x="1346767" y="945455"/>
                  </a:lnTo>
                  <a:lnTo>
                    <a:pt x="1380970" y="894723"/>
                  </a:lnTo>
                  <a:lnTo>
                    <a:pt x="1381692" y="891152"/>
                  </a:lnTo>
                  <a:lnTo>
                    <a:pt x="1393920" y="830583"/>
                  </a:lnTo>
                  <a:lnTo>
                    <a:pt x="1393919" y="615970"/>
                  </a:lnTo>
                  <a:lnTo>
                    <a:pt x="1393920" y="615970"/>
                  </a:lnTo>
                  <a:lnTo>
                    <a:pt x="1393921" y="560571"/>
                  </a:lnTo>
                  <a:lnTo>
                    <a:pt x="1393920" y="552778"/>
                  </a:lnTo>
                  <a:lnTo>
                    <a:pt x="1393920" y="524696"/>
                  </a:lnTo>
                  <a:lnTo>
                    <a:pt x="1393921" y="475683"/>
                  </a:lnTo>
                  <a:cubicBezTo>
                    <a:pt x="1393920" y="384676"/>
                    <a:pt x="1320145" y="310901"/>
                    <a:pt x="1229138" y="310900"/>
                  </a:cubicBezTo>
                  <a:lnTo>
                    <a:pt x="1106105" y="310900"/>
                  </a:lnTo>
                  <a:lnTo>
                    <a:pt x="1050319" y="262508"/>
                  </a:lnTo>
                  <a:lnTo>
                    <a:pt x="1061134" y="269799"/>
                  </a:lnTo>
                  <a:cubicBezTo>
                    <a:pt x="1081607" y="278459"/>
                    <a:pt x="1104114" y="283246"/>
                    <a:pt x="1127740" y="283247"/>
                  </a:cubicBezTo>
                  <a:cubicBezTo>
                    <a:pt x="1222245" y="283247"/>
                    <a:pt x="1298857" y="206635"/>
                    <a:pt x="1298856" y="112130"/>
                  </a:cubicBezTo>
                  <a:cubicBezTo>
                    <a:pt x="1298857" y="88505"/>
                    <a:pt x="1294069" y="65996"/>
                    <a:pt x="1285409" y="45524"/>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45" name="Group 44"/>
          <p:cNvGrpSpPr/>
          <p:nvPr/>
        </p:nvGrpSpPr>
        <p:grpSpPr>
          <a:xfrm>
            <a:off x="4004777" y="1766306"/>
            <a:ext cx="2002536" cy="2002536"/>
            <a:chOff x="-167852" y="1908068"/>
            <a:chExt cx="3026665" cy="3026665"/>
          </a:xfrm>
        </p:grpSpPr>
        <p:sp>
          <p:nvSpPr>
            <p:cNvPr id="50" name="Rectangle 49"/>
            <p:cNvSpPr/>
            <p:nvPr/>
          </p:nvSpPr>
          <p:spPr>
            <a:xfrm>
              <a:off x="-167852" y="1908068"/>
              <a:ext cx="3026664" cy="3026664"/>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50"/>
            <p:cNvSpPr/>
            <p:nvPr/>
          </p:nvSpPr>
          <p:spPr>
            <a:xfrm>
              <a:off x="807861" y="2387146"/>
              <a:ext cx="1071028" cy="2182727"/>
            </a:xfrm>
            <a:custGeom>
              <a:avLst/>
              <a:gdLst/>
              <a:ahLst/>
              <a:cxnLst/>
              <a:rect l="l" t="t" r="r" b="b"/>
              <a:pathLst>
                <a:path w="1071028" h="2182727">
                  <a:moveTo>
                    <a:pt x="608847" y="0"/>
                  </a:moveTo>
                  <a:cubicBezTo>
                    <a:pt x="634318" y="0"/>
                    <a:pt x="655476" y="1232"/>
                    <a:pt x="672320" y="3697"/>
                  </a:cubicBezTo>
                  <a:cubicBezTo>
                    <a:pt x="689164" y="6162"/>
                    <a:pt x="702105" y="9654"/>
                    <a:pt x="711143" y="14173"/>
                  </a:cubicBezTo>
                  <a:cubicBezTo>
                    <a:pt x="720181" y="18692"/>
                    <a:pt x="725933" y="24649"/>
                    <a:pt x="728398" y="32044"/>
                  </a:cubicBezTo>
                  <a:cubicBezTo>
                    <a:pt x="730863" y="39439"/>
                    <a:pt x="732095" y="47656"/>
                    <a:pt x="732095" y="56694"/>
                  </a:cubicBezTo>
                  <a:lnTo>
                    <a:pt x="707445" y="289633"/>
                  </a:lnTo>
                  <a:cubicBezTo>
                    <a:pt x="730452" y="292920"/>
                    <a:pt x="754691" y="297439"/>
                    <a:pt x="780162" y="303190"/>
                  </a:cubicBezTo>
                  <a:cubicBezTo>
                    <a:pt x="805633" y="308942"/>
                    <a:pt x="829461" y="315721"/>
                    <a:pt x="851646" y="323526"/>
                  </a:cubicBezTo>
                  <a:cubicBezTo>
                    <a:pt x="873831" y="331332"/>
                    <a:pt x="893961" y="339549"/>
                    <a:pt x="912038" y="348176"/>
                  </a:cubicBezTo>
                  <a:cubicBezTo>
                    <a:pt x="930114" y="356803"/>
                    <a:pt x="942644" y="364609"/>
                    <a:pt x="949628" y="371593"/>
                  </a:cubicBezTo>
                  <a:cubicBezTo>
                    <a:pt x="956612" y="378577"/>
                    <a:pt x="961953" y="385561"/>
                    <a:pt x="965651" y="392545"/>
                  </a:cubicBezTo>
                  <a:cubicBezTo>
                    <a:pt x="969348" y="399529"/>
                    <a:pt x="972224" y="408157"/>
                    <a:pt x="974278" y="418428"/>
                  </a:cubicBezTo>
                  <a:cubicBezTo>
                    <a:pt x="976332" y="428698"/>
                    <a:pt x="977770" y="441023"/>
                    <a:pt x="978592" y="455402"/>
                  </a:cubicBezTo>
                  <a:cubicBezTo>
                    <a:pt x="979413" y="469781"/>
                    <a:pt x="979824" y="486420"/>
                    <a:pt x="979824" y="505318"/>
                  </a:cubicBezTo>
                  <a:cubicBezTo>
                    <a:pt x="979824" y="530789"/>
                    <a:pt x="979208" y="551741"/>
                    <a:pt x="977975" y="568174"/>
                  </a:cubicBezTo>
                  <a:cubicBezTo>
                    <a:pt x="976743" y="584607"/>
                    <a:pt x="974483" y="597138"/>
                    <a:pt x="971197" y="605765"/>
                  </a:cubicBezTo>
                  <a:cubicBezTo>
                    <a:pt x="967910" y="614392"/>
                    <a:pt x="964213" y="620144"/>
                    <a:pt x="960104" y="623020"/>
                  </a:cubicBezTo>
                  <a:cubicBezTo>
                    <a:pt x="955996" y="625895"/>
                    <a:pt x="951066" y="627333"/>
                    <a:pt x="945315" y="627333"/>
                  </a:cubicBezTo>
                  <a:cubicBezTo>
                    <a:pt x="934633" y="627333"/>
                    <a:pt x="919022" y="621993"/>
                    <a:pt x="898480" y="611311"/>
                  </a:cubicBezTo>
                  <a:cubicBezTo>
                    <a:pt x="877939" y="600630"/>
                    <a:pt x="852673" y="589126"/>
                    <a:pt x="822683" y="576802"/>
                  </a:cubicBezTo>
                  <a:cubicBezTo>
                    <a:pt x="792692" y="564477"/>
                    <a:pt x="758183" y="552974"/>
                    <a:pt x="719154" y="542292"/>
                  </a:cubicBezTo>
                  <a:cubicBezTo>
                    <a:pt x="680125" y="531611"/>
                    <a:pt x="637194" y="526270"/>
                    <a:pt x="590360" y="526270"/>
                  </a:cubicBezTo>
                  <a:cubicBezTo>
                    <a:pt x="547633" y="526270"/>
                    <a:pt x="511070" y="530378"/>
                    <a:pt x="480669" y="538595"/>
                  </a:cubicBezTo>
                  <a:cubicBezTo>
                    <a:pt x="450267" y="546811"/>
                    <a:pt x="425618" y="558314"/>
                    <a:pt x="406720" y="573104"/>
                  </a:cubicBezTo>
                  <a:cubicBezTo>
                    <a:pt x="387822" y="587894"/>
                    <a:pt x="373853" y="605560"/>
                    <a:pt x="364815" y="626101"/>
                  </a:cubicBezTo>
                  <a:cubicBezTo>
                    <a:pt x="355777" y="646642"/>
                    <a:pt x="351258" y="669238"/>
                    <a:pt x="351258" y="693888"/>
                  </a:cubicBezTo>
                  <a:cubicBezTo>
                    <a:pt x="351258" y="732505"/>
                    <a:pt x="361529" y="764961"/>
                    <a:pt x="382070" y="791254"/>
                  </a:cubicBezTo>
                  <a:cubicBezTo>
                    <a:pt x="402611" y="817547"/>
                    <a:pt x="429931" y="840142"/>
                    <a:pt x="464030" y="859040"/>
                  </a:cubicBezTo>
                  <a:cubicBezTo>
                    <a:pt x="498129" y="877938"/>
                    <a:pt x="536747" y="895193"/>
                    <a:pt x="579883" y="910805"/>
                  </a:cubicBezTo>
                  <a:cubicBezTo>
                    <a:pt x="623020" y="926416"/>
                    <a:pt x="666979" y="942849"/>
                    <a:pt x="711759" y="960104"/>
                  </a:cubicBezTo>
                  <a:cubicBezTo>
                    <a:pt x="756539" y="977359"/>
                    <a:pt x="800498" y="997284"/>
                    <a:pt x="843635" y="1019879"/>
                  </a:cubicBezTo>
                  <a:cubicBezTo>
                    <a:pt x="886772" y="1042475"/>
                    <a:pt x="925184" y="1070411"/>
                    <a:pt x="958872" y="1103688"/>
                  </a:cubicBezTo>
                  <a:cubicBezTo>
                    <a:pt x="992560" y="1136965"/>
                    <a:pt x="1019674" y="1177226"/>
                    <a:pt x="1040216" y="1224471"/>
                  </a:cubicBezTo>
                  <a:cubicBezTo>
                    <a:pt x="1060757" y="1271717"/>
                    <a:pt x="1071028" y="1328616"/>
                    <a:pt x="1071028" y="1395170"/>
                  </a:cubicBezTo>
                  <a:cubicBezTo>
                    <a:pt x="1071028" y="1465833"/>
                    <a:pt x="1058498" y="1529511"/>
                    <a:pt x="1033437" y="1586205"/>
                  </a:cubicBezTo>
                  <a:cubicBezTo>
                    <a:pt x="1008377" y="1642899"/>
                    <a:pt x="972840" y="1691788"/>
                    <a:pt x="926827" y="1732871"/>
                  </a:cubicBezTo>
                  <a:cubicBezTo>
                    <a:pt x="880815" y="1773953"/>
                    <a:pt x="825353" y="1806820"/>
                    <a:pt x="760442" y="1831469"/>
                  </a:cubicBezTo>
                  <a:cubicBezTo>
                    <a:pt x="695531" y="1856119"/>
                    <a:pt x="623637" y="1871730"/>
                    <a:pt x="544758" y="1878304"/>
                  </a:cubicBezTo>
                  <a:lnTo>
                    <a:pt x="518876" y="2142055"/>
                  </a:lnTo>
                  <a:cubicBezTo>
                    <a:pt x="518054" y="2148628"/>
                    <a:pt x="516205" y="2154380"/>
                    <a:pt x="513329" y="2159310"/>
                  </a:cubicBezTo>
                  <a:cubicBezTo>
                    <a:pt x="510454" y="2164240"/>
                    <a:pt x="505113" y="2168348"/>
                    <a:pt x="497307" y="2171635"/>
                  </a:cubicBezTo>
                  <a:cubicBezTo>
                    <a:pt x="489501" y="2174921"/>
                    <a:pt x="478820" y="2177592"/>
                    <a:pt x="465263" y="2179646"/>
                  </a:cubicBezTo>
                  <a:cubicBezTo>
                    <a:pt x="451705" y="2181700"/>
                    <a:pt x="434656" y="2182727"/>
                    <a:pt x="414114" y="2182727"/>
                  </a:cubicBezTo>
                  <a:cubicBezTo>
                    <a:pt x="387822" y="2182727"/>
                    <a:pt x="366664" y="2181494"/>
                    <a:pt x="350642" y="2179030"/>
                  </a:cubicBezTo>
                  <a:cubicBezTo>
                    <a:pt x="334619" y="2176565"/>
                    <a:pt x="322089" y="2173072"/>
                    <a:pt x="313051" y="2168553"/>
                  </a:cubicBezTo>
                  <a:cubicBezTo>
                    <a:pt x="304013" y="2164034"/>
                    <a:pt x="298056" y="2158077"/>
                    <a:pt x="295180" y="2150682"/>
                  </a:cubicBezTo>
                  <a:cubicBezTo>
                    <a:pt x="292304" y="2143288"/>
                    <a:pt x="291688" y="2135071"/>
                    <a:pt x="293331" y="2126033"/>
                  </a:cubicBezTo>
                  <a:lnTo>
                    <a:pt x="319213" y="1875839"/>
                  </a:lnTo>
                  <a:cubicBezTo>
                    <a:pt x="283882" y="1870909"/>
                    <a:pt x="250605" y="1864541"/>
                    <a:pt x="219382" y="1856735"/>
                  </a:cubicBezTo>
                  <a:cubicBezTo>
                    <a:pt x="188159" y="1848929"/>
                    <a:pt x="159812" y="1840302"/>
                    <a:pt x="134341" y="1830853"/>
                  </a:cubicBezTo>
                  <a:cubicBezTo>
                    <a:pt x="108870" y="1821404"/>
                    <a:pt x="86890" y="1811750"/>
                    <a:pt x="68403" y="1801890"/>
                  </a:cubicBezTo>
                  <a:cubicBezTo>
                    <a:pt x="49916" y="1792030"/>
                    <a:pt x="35948" y="1782375"/>
                    <a:pt x="26499" y="1772926"/>
                  </a:cubicBezTo>
                  <a:cubicBezTo>
                    <a:pt x="17050" y="1763477"/>
                    <a:pt x="10271" y="1749509"/>
                    <a:pt x="6163" y="1731022"/>
                  </a:cubicBezTo>
                  <a:cubicBezTo>
                    <a:pt x="2054" y="1712535"/>
                    <a:pt x="0" y="1685215"/>
                    <a:pt x="0" y="1649062"/>
                  </a:cubicBezTo>
                  <a:cubicBezTo>
                    <a:pt x="0" y="1621126"/>
                    <a:pt x="822" y="1598119"/>
                    <a:pt x="2465" y="1580043"/>
                  </a:cubicBezTo>
                  <a:cubicBezTo>
                    <a:pt x="4109" y="1561966"/>
                    <a:pt x="6984" y="1547998"/>
                    <a:pt x="11093" y="1538138"/>
                  </a:cubicBezTo>
                  <a:cubicBezTo>
                    <a:pt x="15201" y="1528279"/>
                    <a:pt x="20336" y="1521500"/>
                    <a:pt x="26499" y="1517803"/>
                  </a:cubicBezTo>
                  <a:cubicBezTo>
                    <a:pt x="32661" y="1514105"/>
                    <a:pt x="39851" y="1512256"/>
                    <a:pt x="48067" y="1512256"/>
                  </a:cubicBezTo>
                  <a:cubicBezTo>
                    <a:pt x="58749" y="1512256"/>
                    <a:pt x="74360" y="1518419"/>
                    <a:pt x="94901" y="1530744"/>
                  </a:cubicBezTo>
                  <a:cubicBezTo>
                    <a:pt x="115443" y="1543068"/>
                    <a:pt x="141736" y="1556626"/>
                    <a:pt x="173780" y="1571415"/>
                  </a:cubicBezTo>
                  <a:cubicBezTo>
                    <a:pt x="205825" y="1586205"/>
                    <a:pt x="244648" y="1599763"/>
                    <a:pt x="290250" y="1612087"/>
                  </a:cubicBezTo>
                  <a:cubicBezTo>
                    <a:pt x="335852" y="1624412"/>
                    <a:pt x="389465" y="1630575"/>
                    <a:pt x="451089" y="1630575"/>
                  </a:cubicBezTo>
                  <a:cubicBezTo>
                    <a:pt x="547223" y="1630575"/>
                    <a:pt x="618707" y="1612703"/>
                    <a:pt x="665541" y="1576961"/>
                  </a:cubicBezTo>
                  <a:cubicBezTo>
                    <a:pt x="712375" y="1541220"/>
                    <a:pt x="735793" y="1493769"/>
                    <a:pt x="735793" y="1434610"/>
                  </a:cubicBezTo>
                  <a:cubicBezTo>
                    <a:pt x="735793" y="1395170"/>
                    <a:pt x="725727" y="1362715"/>
                    <a:pt x="705597" y="1337244"/>
                  </a:cubicBezTo>
                  <a:cubicBezTo>
                    <a:pt x="685466" y="1311772"/>
                    <a:pt x="658557" y="1289382"/>
                    <a:pt x="624869" y="1270073"/>
                  </a:cubicBezTo>
                  <a:cubicBezTo>
                    <a:pt x="591181" y="1250764"/>
                    <a:pt x="553180" y="1233510"/>
                    <a:pt x="510864" y="1218309"/>
                  </a:cubicBezTo>
                  <a:cubicBezTo>
                    <a:pt x="468549" y="1203108"/>
                    <a:pt x="425207" y="1186881"/>
                    <a:pt x="380838" y="1169626"/>
                  </a:cubicBezTo>
                  <a:cubicBezTo>
                    <a:pt x="336468" y="1152371"/>
                    <a:pt x="293126" y="1132241"/>
                    <a:pt x="250811" y="1109234"/>
                  </a:cubicBezTo>
                  <a:cubicBezTo>
                    <a:pt x="208495" y="1086228"/>
                    <a:pt x="170494" y="1057881"/>
                    <a:pt x="136806" y="1024193"/>
                  </a:cubicBezTo>
                  <a:cubicBezTo>
                    <a:pt x="103118" y="990505"/>
                    <a:pt x="76209" y="949628"/>
                    <a:pt x="56078" y="901561"/>
                  </a:cubicBezTo>
                  <a:cubicBezTo>
                    <a:pt x="35948" y="853494"/>
                    <a:pt x="25882" y="795362"/>
                    <a:pt x="25882" y="727165"/>
                  </a:cubicBezTo>
                  <a:cubicBezTo>
                    <a:pt x="25882" y="665540"/>
                    <a:pt x="36153" y="609462"/>
                    <a:pt x="56694" y="558931"/>
                  </a:cubicBezTo>
                  <a:cubicBezTo>
                    <a:pt x="77236" y="508399"/>
                    <a:pt x="106815" y="464235"/>
                    <a:pt x="145433" y="426439"/>
                  </a:cubicBezTo>
                  <a:cubicBezTo>
                    <a:pt x="184051" y="388643"/>
                    <a:pt x="231502" y="358036"/>
                    <a:pt x="287785" y="334619"/>
                  </a:cubicBezTo>
                  <a:cubicBezTo>
                    <a:pt x="344068" y="311202"/>
                    <a:pt x="407952" y="295385"/>
                    <a:pt x="479436" y="287168"/>
                  </a:cubicBezTo>
                  <a:lnTo>
                    <a:pt x="504086" y="39439"/>
                  </a:lnTo>
                  <a:cubicBezTo>
                    <a:pt x="504907" y="32866"/>
                    <a:pt x="506756" y="27320"/>
                    <a:pt x="509632" y="22801"/>
                  </a:cubicBezTo>
                  <a:cubicBezTo>
                    <a:pt x="512508" y="18281"/>
                    <a:pt x="517848" y="14173"/>
                    <a:pt x="525654" y="10476"/>
                  </a:cubicBezTo>
                  <a:cubicBezTo>
                    <a:pt x="533460" y="6778"/>
                    <a:pt x="543936" y="4108"/>
                    <a:pt x="557082" y="2465"/>
                  </a:cubicBezTo>
                  <a:cubicBezTo>
                    <a:pt x="570229" y="821"/>
                    <a:pt x="587484" y="0"/>
                    <a:pt x="6088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2" name="Freeform 51"/>
            <p:cNvSpPr/>
            <p:nvPr/>
          </p:nvSpPr>
          <p:spPr>
            <a:xfrm>
              <a:off x="838848" y="2420888"/>
              <a:ext cx="2019965" cy="2513845"/>
            </a:xfrm>
            <a:custGeom>
              <a:avLst/>
              <a:gdLst>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77468 w 2019965"/>
                <a:gd name="connsiteY6" fmla="*/ 955560 h 2513845"/>
                <a:gd name="connsiteX7" fmla="*/ 105821 w 2019965"/>
                <a:gd name="connsiteY7" fmla="*/ 99045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7468 w 2019965"/>
                <a:gd name="connsiteY7" fmla="*/ 95556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77468 w 2019965"/>
                <a:gd name="connsiteY17" fmla="*/ 955560 h 2513845"/>
                <a:gd name="connsiteX18" fmla="*/ 697669 w 2019965"/>
                <a:gd name="connsiteY18" fmla="*/ 0 h 2513845"/>
                <a:gd name="connsiteX19" fmla="*/ 2019965 w 2019965"/>
                <a:gd name="connsiteY19" fmla="*/ 1147048 h 2513845"/>
                <a:gd name="connsiteX20" fmla="*/ 2019965 w 2019965"/>
                <a:gd name="connsiteY20" fmla="*/ 2513845 h 2513845"/>
                <a:gd name="connsiteX21" fmla="*/ 719526 w 2019965"/>
                <a:gd name="connsiteY21" fmla="*/ 2513844 h 2513845"/>
                <a:gd name="connsiteX22" fmla="*/ 282828 w 2019965"/>
                <a:gd name="connsiteY22" fmla="*/ 2135023 h 2513845"/>
                <a:gd name="connsiteX23" fmla="*/ 319658 w 2019965"/>
                <a:gd name="connsiteY23" fmla="*/ 2145288 h 2513845"/>
                <a:gd name="connsiteX24" fmla="*/ 383130 w 2019965"/>
                <a:gd name="connsiteY24" fmla="*/ 2148985 h 2513845"/>
                <a:gd name="connsiteX25" fmla="*/ 434279 w 2019965"/>
                <a:gd name="connsiteY25" fmla="*/ 2145904 h 2513845"/>
                <a:gd name="connsiteX26" fmla="*/ 466324 w 2019965"/>
                <a:gd name="connsiteY26" fmla="*/ 2137893 h 2513845"/>
                <a:gd name="connsiteX27" fmla="*/ 482345 w 2019965"/>
                <a:gd name="connsiteY27" fmla="*/ 2125568 h 2513845"/>
                <a:gd name="connsiteX28" fmla="*/ 487893 w 2019965"/>
                <a:gd name="connsiteY28" fmla="*/ 2108313 h 2513845"/>
                <a:gd name="connsiteX29" fmla="*/ 513775 w 2019965"/>
                <a:gd name="connsiteY29" fmla="*/ 1844562 h 2513845"/>
                <a:gd name="connsiteX30" fmla="*/ 729459 w 2019965"/>
                <a:gd name="connsiteY30" fmla="*/ 1797727 h 2513845"/>
                <a:gd name="connsiteX31" fmla="*/ 895843 w 2019965"/>
                <a:gd name="connsiteY31" fmla="*/ 1699129 h 2513845"/>
                <a:gd name="connsiteX32" fmla="*/ 1002454 w 2019965"/>
                <a:gd name="connsiteY32" fmla="*/ 1552463 h 2513845"/>
                <a:gd name="connsiteX33" fmla="*/ 1040044 w 2019965"/>
                <a:gd name="connsiteY33" fmla="*/ 1361428 h 2513845"/>
                <a:gd name="connsiteX34" fmla="*/ 1009232 w 2019965"/>
                <a:gd name="connsiteY34" fmla="*/ 1190729 h 2513845"/>
                <a:gd name="connsiteX35" fmla="*/ 927889 w 2019965"/>
                <a:gd name="connsiteY35" fmla="*/ 1069946 h 2513845"/>
                <a:gd name="connsiteX36" fmla="*/ 812651 w 2019965"/>
                <a:gd name="connsiteY36" fmla="*/ 986137 h 2513845"/>
                <a:gd name="connsiteX37" fmla="*/ 680776 w 2019965"/>
                <a:gd name="connsiteY37" fmla="*/ 926362 h 2513845"/>
                <a:gd name="connsiteX38" fmla="*/ 548900 w 2019965"/>
                <a:gd name="connsiteY38" fmla="*/ 877063 h 2513845"/>
                <a:gd name="connsiteX39" fmla="*/ 433047 w 2019965"/>
                <a:gd name="connsiteY39" fmla="*/ 825298 h 2513845"/>
                <a:gd name="connsiteX40" fmla="*/ 351086 w 2019965"/>
                <a:gd name="connsiteY40" fmla="*/ 757512 h 2513845"/>
                <a:gd name="connsiteX41" fmla="*/ 320274 w 2019965"/>
                <a:gd name="connsiteY41" fmla="*/ 660146 h 2513845"/>
                <a:gd name="connsiteX42" fmla="*/ 333831 w 2019965"/>
                <a:gd name="connsiteY42" fmla="*/ 592359 h 2513845"/>
                <a:gd name="connsiteX43" fmla="*/ 375737 w 2019965"/>
                <a:gd name="connsiteY43" fmla="*/ 539362 h 2513845"/>
                <a:gd name="connsiteX44" fmla="*/ 449685 w 2019965"/>
                <a:gd name="connsiteY44" fmla="*/ 504853 h 2513845"/>
                <a:gd name="connsiteX45" fmla="*/ 559376 w 2019965"/>
                <a:gd name="connsiteY45" fmla="*/ 492527 h 2513845"/>
                <a:gd name="connsiteX46" fmla="*/ 688170 w 2019965"/>
                <a:gd name="connsiteY46" fmla="*/ 508550 h 2513845"/>
                <a:gd name="connsiteX47" fmla="*/ 791699 w 2019965"/>
                <a:gd name="connsiteY47" fmla="*/ 543060 h 2513845"/>
                <a:gd name="connsiteX48" fmla="*/ 867498 w 2019965"/>
                <a:gd name="connsiteY48" fmla="*/ 577569 h 2513845"/>
                <a:gd name="connsiteX49" fmla="*/ 914332 w 2019965"/>
                <a:gd name="connsiteY49" fmla="*/ 593591 h 2513845"/>
                <a:gd name="connsiteX50" fmla="*/ 929120 w 2019965"/>
                <a:gd name="connsiteY50" fmla="*/ 589278 h 2513845"/>
                <a:gd name="connsiteX51" fmla="*/ 940213 w 2019965"/>
                <a:gd name="connsiteY51" fmla="*/ 572023 h 2513845"/>
                <a:gd name="connsiteX52" fmla="*/ 946992 w 2019965"/>
                <a:gd name="connsiteY52" fmla="*/ 534432 h 2513845"/>
                <a:gd name="connsiteX53" fmla="*/ 948840 w 2019965"/>
                <a:gd name="connsiteY53" fmla="*/ 471576 h 2513845"/>
                <a:gd name="connsiteX54" fmla="*/ 947609 w 2019965"/>
                <a:gd name="connsiteY54" fmla="*/ 421660 h 2513845"/>
                <a:gd name="connsiteX55" fmla="*/ 943295 w 2019965"/>
                <a:gd name="connsiteY55" fmla="*/ 384686 h 2513845"/>
                <a:gd name="connsiteX56" fmla="*/ 934667 w 2019965"/>
                <a:gd name="connsiteY56" fmla="*/ 358803 h 2513845"/>
                <a:gd name="connsiteX57" fmla="*/ 918645 w 2019965"/>
                <a:gd name="connsiteY57" fmla="*/ 337851 h 2513845"/>
                <a:gd name="connsiteX58" fmla="*/ 881055 w 2019965"/>
                <a:gd name="connsiteY58" fmla="*/ 314434 h 2513845"/>
                <a:gd name="connsiteX59" fmla="*/ 820663 w 2019965"/>
                <a:gd name="connsiteY59" fmla="*/ 289784 h 2513845"/>
                <a:gd name="connsiteX60" fmla="*/ 749179 w 2019965"/>
                <a:gd name="connsiteY60" fmla="*/ 269448 h 2513845"/>
                <a:gd name="connsiteX61" fmla="*/ 676462 w 2019965"/>
                <a:gd name="connsiteY61" fmla="*/ 255891 h 2513845"/>
                <a:gd name="connsiteX62" fmla="*/ 701111 w 2019965"/>
                <a:gd name="connsiteY62" fmla="*/ 22952 h 2513845"/>
                <a:gd name="connsiteX63" fmla="*/ 697669 w 2019965"/>
                <a:gd name="connsiteY63"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2233 w 2019965"/>
                <a:gd name="connsiteY7" fmla="*/ 961595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62" fmla="*/ 697669 w 2019965"/>
                <a:gd name="connsiteY62"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681269 w 2019965"/>
                <a:gd name="connsiteY7" fmla="*/ 1489914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697669 w 2019965"/>
                <a:gd name="connsiteY16" fmla="*/ 0 h 2513845"/>
                <a:gd name="connsiteX17" fmla="*/ 2019965 w 2019965"/>
                <a:gd name="connsiteY17" fmla="*/ 1147048 h 2513845"/>
                <a:gd name="connsiteX18" fmla="*/ 2019965 w 2019965"/>
                <a:gd name="connsiteY18" fmla="*/ 2513845 h 2513845"/>
                <a:gd name="connsiteX19" fmla="*/ 719526 w 2019965"/>
                <a:gd name="connsiteY19" fmla="*/ 2513844 h 2513845"/>
                <a:gd name="connsiteX20" fmla="*/ 282828 w 2019965"/>
                <a:gd name="connsiteY20" fmla="*/ 2135023 h 2513845"/>
                <a:gd name="connsiteX21" fmla="*/ 319658 w 2019965"/>
                <a:gd name="connsiteY21" fmla="*/ 2145288 h 2513845"/>
                <a:gd name="connsiteX22" fmla="*/ 383130 w 2019965"/>
                <a:gd name="connsiteY22" fmla="*/ 2148985 h 2513845"/>
                <a:gd name="connsiteX23" fmla="*/ 434279 w 2019965"/>
                <a:gd name="connsiteY23" fmla="*/ 2145904 h 2513845"/>
                <a:gd name="connsiteX24" fmla="*/ 466324 w 2019965"/>
                <a:gd name="connsiteY24" fmla="*/ 2137893 h 2513845"/>
                <a:gd name="connsiteX25" fmla="*/ 482345 w 2019965"/>
                <a:gd name="connsiteY25" fmla="*/ 2125568 h 2513845"/>
                <a:gd name="connsiteX26" fmla="*/ 487893 w 2019965"/>
                <a:gd name="connsiteY26" fmla="*/ 2108313 h 2513845"/>
                <a:gd name="connsiteX27" fmla="*/ 513775 w 2019965"/>
                <a:gd name="connsiteY27" fmla="*/ 1844562 h 2513845"/>
                <a:gd name="connsiteX28" fmla="*/ 729459 w 2019965"/>
                <a:gd name="connsiteY28" fmla="*/ 1797727 h 2513845"/>
                <a:gd name="connsiteX29" fmla="*/ 895843 w 2019965"/>
                <a:gd name="connsiteY29" fmla="*/ 1699129 h 2513845"/>
                <a:gd name="connsiteX30" fmla="*/ 1002454 w 2019965"/>
                <a:gd name="connsiteY30" fmla="*/ 1552463 h 2513845"/>
                <a:gd name="connsiteX31" fmla="*/ 1040044 w 2019965"/>
                <a:gd name="connsiteY31" fmla="*/ 1361428 h 2513845"/>
                <a:gd name="connsiteX32" fmla="*/ 1009232 w 2019965"/>
                <a:gd name="connsiteY32" fmla="*/ 1190729 h 2513845"/>
                <a:gd name="connsiteX33" fmla="*/ 927889 w 2019965"/>
                <a:gd name="connsiteY33" fmla="*/ 1069946 h 2513845"/>
                <a:gd name="connsiteX34" fmla="*/ 812651 w 2019965"/>
                <a:gd name="connsiteY34" fmla="*/ 986137 h 2513845"/>
                <a:gd name="connsiteX35" fmla="*/ 680776 w 2019965"/>
                <a:gd name="connsiteY35" fmla="*/ 926362 h 2513845"/>
                <a:gd name="connsiteX36" fmla="*/ 548900 w 2019965"/>
                <a:gd name="connsiteY36" fmla="*/ 877063 h 2513845"/>
                <a:gd name="connsiteX37" fmla="*/ 433047 w 2019965"/>
                <a:gd name="connsiteY37" fmla="*/ 825298 h 2513845"/>
                <a:gd name="connsiteX38" fmla="*/ 351086 w 2019965"/>
                <a:gd name="connsiteY38" fmla="*/ 757512 h 2513845"/>
                <a:gd name="connsiteX39" fmla="*/ 320274 w 2019965"/>
                <a:gd name="connsiteY39" fmla="*/ 660146 h 2513845"/>
                <a:gd name="connsiteX40" fmla="*/ 333831 w 2019965"/>
                <a:gd name="connsiteY40" fmla="*/ 592359 h 2513845"/>
                <a:gd name="connsiteX41" fmla="*/ 375737 w 2019965"/>
                <a:gd name="connsiteY41" fmla="*/ 539362 h 2513845"/>
                <a:gd name="connsiteX42" fmla="*/ 449685 w 2019965"/>
                <a:gd name="connsiteY42" fmla="*/ 504853 h 2513845"/>
                <a:gd name="connsiteX43" fmla="*/ 559376 w 2019965"/>
                <a:gd name="connsiteY43" fmla="*/ 492527 h 2513845"/>
                <a:gd name="connsiteX44" fmla="*/ 688170 w 2019965"/>
                <a:gd name="connsiteY44" fmla="*/ 508550 h 2513845"/>
                <a:gd name="connsiteX45" fmla="*/ 791699 w 2019965"/>
                <a:gd name="connsiteY45" fmla="*/ 543060 h 2513845"/>
                <a:gd name="connsiteX46" fmla="*/ 867498 w 2019965"/>
                <a:gd name="connsiteY46" fmla="*/ 577569 h 2513845"/>
                <a:gd name="connsiteX47" fmla="*/ 914332 w 2019965"/>
                <a:gd name="connsiteY47" fmla="*/ 593591 h 2513845"/>
                <a:gd name="connsiteX48" fmla="*/ 929120 w 2019965"/>
                <a:gd name="connsiteY48" fmla="*/ 589278 h 2513845"/>
                <a:gd name="connsiteX49" fmla="*/ 940213 w 2019965"/>
                <a:gd name="connsiteY49" fmla="*/ 572023 h 2513845"/>
                <a:gd name="connsiteX50" fmla="*/ 946992 w 2019965"/>
                <a:gd name="connsiteY50" fmla="*/ 534432 h 2513845"/>
                <a:gd name="connsiteX51" fmla="*/ 948840 w 2019965"/>
                <a:gd name="connsiteY51" fmla="*/ 471576 h 2513845"/>
                <a:gd name="connsiteX52" fmla="*/ 947609 w 2019965"/>
                <a:gd name="connsiteY52" fmla="*/ 421660 h 2513845"/>
                <a:gd name="connsiteX53" fmla="*/ 943295 w 2019965"/>
                <a:gd name="connsiteY53" fmla="*/ 384686 h 2513845"/>
                <a:gd name="connsiteX54" fmla="*/ 934667 w 2019965"/>
                <a:gd name="connsiteY54" fmla="*/ 358803 h 2513845"/>
                <a:gd name="connsiteX55" fmla="*/ 918645 w 2019965"/>
                <a:gd name="connsiteY55" fmla="*/ 337851 h 2513845"/>
                <a:gd name="connsiteX56" fmla="*/ 881055 w 2019965"/>
                <a:gd name="connsiteY56" fmla="*/ 314434 h 2513845"/>
                <a:gd name="connsiteX57" fmla="*/ 820663 w 2019965"/>
                <a:gd name="connsiteY57" fmla="*/ 289784 h 2513845"/>
                <a:gd name="connsiteX58" fmla="*/ 749179 w 2019965"/>
                <a:gd name="connsiteY58" fmla="*/ 269448 h 2513845"/>
                <a:gd name="connsiteX59" fmla="*/ 676462 w 2019965"/>
                <a:gd name="connsiteY59" fmla="*/ 255891 h 2513845"/>
                <a:gd name="connsiteX60" fmla="*/ 701111 w 2019965"/>
                <a:gd name="connsiteY60" fmla="*/ 22952 h 2513845"/>
                <a:gd name="connsiteX61" fmla="*/ 697669 w 2019965"/>
                <a:gd name="connsiteY61" fmla="*/ 0 h 251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019965" h="2513845">
                  <a:moveTo>
                    <a:pt x="0" y="1742284"/>
                  </a:moveTo>
                  <a:lnTo>
                    <a:pt x="37418" y="1768148"/>
                  </a:lnTo>
                  <a:cubicBezTo>
                    <a:pt x="55905" y="1778008"/>
                    <a:pt x="77884" y="1787662"/>
                    <a:pt x="103355" y="1797110"/>
                  </a:cubicBezTo>
                  <a:cubicBezTo>
                    <a:pt x="128827" y="1806560"/>
                    <a:pt x="157174" y="1815186"/>
                    <a:pt x="188397" y="1822992"/>
                  </a:cubicBezTo>
                  <a:cubicBezTo>
                    <a:pt x="219620" y="1830798"/>
                    <a:pt x="252897" y="1837166"/>
                    <a:pt x="288227" y="1842097"/>
                  </a:cubicBezTo>
                  <a:lnTo>
                    <a:pt x="273968" y="1979942"/>
                  </a:lnTo>
                  <a:lnTo>
                    <a:pt x="0" y="1742284"/>
                  </a:lnTo>
                  <a:close/>
                  <a:moveTo>
                    <a:pt x="681269" y="1489914"/>
                  </a:moveTo>
                  <a:lnTo>
                    <a:pt x="219825" y="1075490"/>
                  </a:lnTo>
                  <a:cubicBezTo>
                    <a:pt x="262142" y="1098498"/>
                    <a:pt x="305483" y="1118628"/>
                    <a:pt x="349853" y="1135883"/>
                  </a:cubicBezTo>
                  <a:cubicBezTo>
                    <a:pt x="394223" y="1153138"/>
                    <a:pt x="437565" y="1169365"/>
                    <a:pt x="479879" y="1184566"/>
                  </a:cubicBezTo>
                  <a:cubicBezTo>
                    <a:pt x="522195" y="1199767"/>
                    <a:pt x="560197" y="1217021"/>
                    <a:pt x="593885" y="1236330"/>
                  </a:cubicBezTo>
                  <a:cubicBezTo>
                    <a:pt x="627572" y="1255638"/>
                    <a:pt x="654481" y="1278029"/>
                    <a:pt x="674613" y="1303501"/>
                  </a:cubicBezTo>
                  <a:cubicBezTo>
                    <a:pt x="694742" y="1328971"/>
                    <a:pt x="704809" y="1361427"/>
                    <a:pt x="704808" y="1400867"/>
                  </a:cubicBezTo>
                  <a:cubicBezTo>
                    <a:pt x="704808" y="1430446"/>
                    <a:pt x="698953" y="1457098"/>
                    <a:pt x="687246" y="1480824"/>
                  </a:cubicBezTo>
                  <a:lnTo>
                    <a:pt x="681269" y="1489914"/>
                  </a:lnTo>
                  <a:close/>
                  <a:moveTo>
                    <a:pt x="697669" y="0"/>
                  </a:moveTo>
                  <a:lnTo>
                    <a:pt x="2019965" y="1147048"/>
                  </a:lnTo>
                  <a:lnTo>
                    <a:pt x="2019965" y="2513845"/>
                  </a:lnTo>
                  <a:lnTo>
                    <a:pt x="719526" y="2513844"/>
                  </a:lnTo>
                  <a:lnTo>
                    <a:pt x="282828" y="2135023"/>
                  </a:lnTo>
                  <a:lnTo>
                    <a:pt x="319658" y="2145288"/>
                  </a:lnTo>
                  <a:cubicBezTo>
                    <a:pt x="335681" y="2147752"/>
                    <a:pt x="356839" y="2148985"/>
                    <a:pt x="383130" y="2148985"/>
                  </a:cubicBezTo>
                  <a:cubicBezTo>
                    <a:pt x="403673" y="2148985"/>
                    <a:pt x="420721" y="2147958"/>
                    <a:pt x="434279" y="2145904"/>
                  </a:cubicBezTo>
                  <a:cubicBezTo>
                    <a:pt x="447836" y="2143850"/>
                    <a:pt x="458517" y="2141179"/>
                    <a:pt x="466324" y="2137893"/>
                  </a:cubicBezTo>
                  <a:cubicBezTo>
                    <a:pt x="474129" y="2134606"/>
                    <a:pt x="479470" y="2130498"/>
                    <a:pt x="482345" y="2125568"/>
                  </a:cubicBezTo>
                  <a:cubicBezTo>
                    <a:pt x="485221" y="2120638"/>
                    <a:pt x="487070" y="2114886"/>
                    <a:pt x="487893" y="2108313"/>
                  </a:cubicBezTo>
                  <a:lnTo>
                    <a:pt x="513775" y="1844562"/>
                  </a:lnTo>
                  <a:cubicBezTo>
                    <a:pt x="592653" y="1837989"/>
                    <a:pt x="664547" y="1822377"/>
                    <a:pt x="729459" y="1797727"/>
                  </a:cubicBezTo>
                  <a:cubicBezTo>
                    <a:pt x="794369" y="1773078"/>
                    <a:pt x="849832" y="1740211"/>
                    <a:pt x="895843" y="1699129"/>
                  </a:cubicBezTo>
                  <a:cubicBezTo>
                    <a:pt x="941857" y="1658047"/>
                    <a:pt x="977394" y="1609157"/>
                    <a:pt x="1002454" y="1552463"/>
                  </a:cubicBezTo>
                  <a:cubicBezTo>
                    <a:pt x="1027515" y="1495769"/>
                    <a:pt x="1040044" y="1432091"/>
                    <a:pt x="1040044" y="1361428"/>
                  </a:cubicBezTo>
                  <a:cubicBezTo>
                    <a:pt x="1040045" y="1294874"/>
                    <a:pt x="1029773" y="1237975"/>
                    <a:pt x="1009232" y="1190729"/>
                  </a:cubicBezTo>
                  <a:cubicBezTo>
                    <a:pt x="988691" y="1143485"/>
                    <a:pt x="961577" y="1103223"/>
                    <a:pt x="927889" y="1069946"/>
                  </a:cubicBezTo>
                  <a:cubicBezTo>
                    <a:pt x="894200" y="1036669"/>
                    <a:pt x="855789" y="1008733"/>
                    <a:pt x="812651" y="986137"/>
                  </a:cubicBezTo>
                  <a:cubicBezTo>
                    <a:pt x="769515" y="963542"/>
                    <a:pt x="725556" y="943617"/>
                    <a:pt x="680776" y="926362"/>
                  </a:cubicBezTo>
                  <a:cubicBezTo>
                    <a:pt x="635996" y="909107"/>
                    <a:pt x="592036" y="892673"/>
                    <a:pt x="548900" y="877063"/>
                  </a:cubicBezTo>
                  <a:cubicBezTo>
                    <a:pt x="505764" y="861451"/>
                    <a:pt x="467146" y="844196"/>
                    <a:pt x="433047" y="825298"/>
                  </a:cubicBezTo>
                  <a:cubicBezTo>
                    <a:pt x="398948" y="806400"/>
                    <a:pt x="371628" y="783805"/>
                    <a:pt x="351086" y="757512"/>
                  </a:cubicBezTo>
                  <a:cubicBezTo>
                    <a:pt x="330546" y="731218"/>
                    <a:pt x="320275" y="698763"/>
                    <a:pt x="320274" y="660146"/>
                  </a:cubicBezTo>
                  <a:cubicBezTo>
                    <a:pt x="320274" y="635496"/>
                    <a:pt x="324793" y="612900"/>
                    <a:pt x="333831" y="592359"/>
                  </a:cubicBezTo>
                  <a:cubicBezTo>
                    <a:pt x="342870" y="571818"/>
                    <a:pt x="356838" y="554152"/>
                    <a:pt x="375737" y="539362"/>
                  </a:cubicBezTo>
                  <a:cubicBezTo>
                    <a:pt x="394635" y="524572"/>
                    <a:pt x="419284" y="513069"/>
                    <a:pt x="449685" y="504853"/>
                  </a:cubicBezTo>
                  <a:cubicBezTo>
                    <a:pt x="480086" y="496635"/>
                    <a:pt x="516650" y="492528"/>
                    <a:pt x="559376" y="492527"/>
                  </a:cubicBezTo>
                  <a:cubicBezTo>
                    <a:pt x="606210" y="492528"/>
                    <a:pt x="649142" y="497869"/>
                    <a:pt x="688170" y="508550"/>
                  </a:cubicBezTo>
                  <a:cubicBezTo>
                    <a:pt x="727200" y="519232"/>
                    <a:pt x="761709" y="530735"/>
                    <a:pt x="791699" y="543060"/>
                  </a:cubicBezTo>
                  <a:cubicBezTo>
                    <a:pt x="821689" y="555384"/>
                    <a:pt x="846955" y="566888"/>
                    <a:pt x="867498" y="577569"/>
                  </a:cubicBezTo>
                  <a:cubicBezTo>
                    <a:pt x="888038" y="588250"/>
                    <a:pt x="903649" y="593591"/>
                    <a:pt x="914332" y="593591"/>
                  </a:cubicBezTo>
                  <a:cubicBezTo>
                    <a:pt x="920083" y="593590"/>
                    <a:pt x="925012" y="592153"/>
                    <a:pt x="929120" y="589278"/>
                  </a:cubicBezTo>
                  <a:cubicBezTo>
                    <a:pt x="933230" y="586402"/>
                    <a:pt x="936927" y="580649"/>
                    <a:pt x="940213" y="572023"/>
                  </a:cubicBezTo>
                  <a:cubicBezTo>
                    <a:pt x="943499" y="563396"/>
                    <a:pt x="945760" y="550865"/>
                    <a:pt x="946992" y="534432"/>
                  </a:cubicBezTo>
                  <a:cubicBezTo>
                    <a:pt x="948225" y="517999"/>
                    <a:pt x="948840" y="497047"/>
                    <a:pt x="948840" y="471576"/>
                  </a:cubicBezTo>
                  <a:cubicBezTo>
                    <a:pt x="948840" y="452678"/>
                    <a:pt x="948429" y="436039"/>
                    <a:pt x="947609" y="421660"/>
                  </a:cubicBezTo>
                  <a:cubicBezTo>
                    <a:pt x="946787" y="407281"/>
                    <a:pt x="945348" y="394955"/>
                    <a:pt x="943295" y="384686"/>
                  </a:cubicBezTo>
                  <a:cubicBezTo>
                    <a:pt x="941240" y="374415"/>
                    <a:pt x="938364" y="365787"/>
                    <a:pt x="934667" y="358803"/>
                  </a:cubicBezTo>
                  <a:cubicBezTo>
                    <a:pt x="930970" y="351819"/>
                    <a:pt x="925629" y="344835"/>
                    <a:pt x="918645" y="337851"/>
                  </a:cubicBezTo>
                  <a:cubicBezTo>
                    <a:pt x="911661" y="330867"/>
                    <a:pt x="899131" y="323061"/>
                    <a:pt x="881055" y="314434"/>
                  </a:cubicBezTo>
                  <a:cubicBezTo>
                    <a:pt x="862977" y="305807"/>
                    <a:pt x="842848" y="297590"/>
                    <a:pt x="820663" y="289784"/>
                  </a:cubicBezTo>
                  <a:cubicBezTo>
                    <a:pt x="798477" y="281979"/>
                    <a:pt x="774649" y="275200"/>
                    <a:pt x="749179" y="269448"/>
                  </a:cubicBezTo>
                  <a:cubicBezTo>
                    <a:pt x="723707" y="263697"/>
                    <a:pt x="699469" y="259178"/>
                    <a:pt x="676462" y="255891"/>
                  </a:cubicBezTo>
                  <a:lnTo>
                    <a:pt x="701111" y="22952"/>
                  </a:lnTo>
                  <a:lnTo>
                    <a:pt x="697669"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96" name="Group 95"/>
          <p:cNvGrpSpPr/>
          <p:nvPr/>
        </p:nvGrpSpPr>
        <p:grpSpPr>
          <a:xfrm>
            <a:off x="4004777" y="3946744"/>
            <a:ext cx="2002536" cy="2002536"/>
            <a:chOff x="191344" y="3809238"/>
            <a:chExt cx="2002536" cy="2002536"/>
          </a:xfrm>
        </p:grpSpPr>
        <p:sp>
          <p:nvSpPr>
            <p:cNvPr id="97" name="Rectangle 96"/>
            <p:cNvSpPr/>
            <p:nvPr/>
          </p:nvSpPr>
          <p:spPr>
            <a:xfrm>
              <a:off x="191344" y="3809238"/>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Freeform 97"/>
            <p:cNvSpPr/>
            <p:nvPr/>
          </p:nvSpPr>
          <p:spPr>
            <a:xfrm rot="5400000">
              <a:off x="688449" y="4306520"/>
              <a:ext cx="1007970" cy="1007971"/>
            </a:xfrm>
            <a:custGeom>
              <a:avLst/>
              <a:gdLst>
                <a:gd name="connsiteX0" fmla="*/ 1200727 w 1838037"/>
                <a:gd name="connsiteY0" fmla="*/ 189346 h 1838037"/>
                <a:gd name="connsiteX1" fmla="*/ 1200727 w 1838037"/>
                <a:gd name="connsiteY1" fmla="*/ 0 h 1838037"/>
                <a:gd name="connsiteX2" fmla="*/ 1838037 w 1838037"/>
                <a:gd name="connsiteY2" fmla="*/ 0 h 1838037"/>
                <a:gd name="connsiteX3" fmla="*/ 1838037 w 1838037"/>
                <a:gd name="connsiteY3" fmla="*/ 637310 h 1838037"/>
                <a:gd name="connsiteX4" fmla="*/ 1648691 w 1838037"/>
                <a:gd name="connsiteY4" fmla="*/ 637310 h 1838037"/>
                <a:gd name="connsiteX5" fmla="*/ 1648691 w 1838037"/>
                <a:gd name="connsiteY5" fmla="*/ 189346 h 1838037"/>
                <a:gd name="connsiteX6" fmla="*/ 1200727 w 1838037"/>
                <a:gd name="connsiteY6" fmla="*/ 1838037 h 1838037"/>
                <a:gd name="connsiteX7" fmla="*/ 1200727 w 1838037"/>
                <a:gd name="connsiteY7" fmla="*/ 1648692 h 1838037"/>
                <a:gd name="connsiteX8" fmla="*/ 1648691 w 1838037"/>
                <a:gd name="connsiteY8" fmla="*/ 1648692 h 1838037"/>
                <a:gd name="connsiteX9" fmla="*/ 1648691 w 1838037"/>
                <a:gd name="connsiteY9" fmla="*/ 1200729 h 1838037"/>
                <a:gd name="connsiteX10" fmla="*/ 1838037 w 1838037"/>
                <a:gd name="connsiteY10" fmla="*/ 1200729 h 1838037"/>
                <a:gd name="connsiteX11" fmla="*/ 1838037 w 1838037"/>
                <a:gd name="connsiteY11" fmla="*/ 1838037 h 1838037"/>
                <a:gd name="connsiteX12" fmla="*/ 967509 w 1838037"/>
                <a:gd name="connsiteY12" fmla="*/ 870528 h 1838037"/>
                <a:gd name="connsiteX13" fmla="*/ 1193347 w 1838037"/>
                <a:gd name="connsiteY13" fmla="*/ 870528 h 1838037"/>
                <a:gd name="connsiteX14" fmla="*/ 1188015 w 1838037"/>
                <a:gd name="connsiteY14" fmla="*/ 835262 h 1838037"/>
                <a:gd name="connsiteX15" fmla="*/ 1028653 w 1838037"/>
                <a:gd name="connsiteY15" fmla="*/ 659493 h 1838037"/>
                <a:gd name="connsiteX16" fmla="*/ 967509 w 1838037"/>
                <a:gd name="connsiteY16" fmla="*/ 647149 h 1838037"/>
                <a:gd name="connsiteX17" fmla="*/ 967509 w 1838037"/>
                <a:gd name="connsiteY17" fmla="*/ 1190889 h 1838037"/>
                <a:gd name="connsiteX18" fmla="*/ 1028653 w 1838037"/>
                <a:gd name="connsiteY18" fmla="*/ 1178545 h 1838037"/>
                <a:gd name="connsiteX19" fmla="*/ 1188015 w 1838037"/>
                <a:gd name="connsiteY19" fmla="*/ 1002776 h 1838037"/>
                <a:gd name="connsiteX20" fmla="*/ 1193347 w 1838037"/>
                <a:gd name="connsiteY20" fmla="*/ 967510 h 1838037"/>
                <a:gd name="connsiteX21" fmla="*/ 967509 w 1838037"/>
                <a:gd name="connsiteY21" fmla="*/ 967510 h 1838037"/>
                <a:gd name="connsiteX22" fmla="*/ 644689 w 1838037"/>
                <a:gd name="connsiteY22" fmla="*/ 870528 h 1838037"/>
                <a:gd name="connsiteX23" fmla="*/ 870527 w 1838037"/>
                <a:gd name="connsiteY23" fmla="*/ 870528 h 1838037"/>
                <a:gd name="connsiteX24" fmla="*/ 870527 w 1838037"/>
                <a:gd name="connsiteY24" fmla="*/ 647149 h 1838037"/>
                <a:gd name="connsiteX25" fmla="*/ 809383 w 1838037"/>
                <a:gd name="connsiteY25" fmla="*/ 659493 h 1838037"/>
                <a:gd name="connsiteX26" fmla="*/ 650021 w 1838037"/>
                <a:gd name="connsiteY26" fmla="*/ 835262 h 1838037"/>
                <a:gd name="connsiteX27" fmla="*/ 644689 w 1838037"/>
                <a:gd name="connsiteY27" fmla="*/ 967510 h 1838037"/>
                <a:gd name="connsiteX28" fmla="*/ 650021 w 1838037"/>
                <a:gd name="connsiteY28" fmla="*/ 1002776 h 1838037"/>
                <a:gd name="connsiteX29" fmla="*/ 809383 w 1838037"/>
                <a:gd name="connsiteY29" fmla="*/ 1178545 h 1838037"/>
                <a:gd name="connsiteX30" fmla="*/ 870527 w 1838037"/>
                <a:gd name="connsiteY30" fmla="*/ 1190889 h 1838037"/>
                <a:gd name="connsiteX31" fmla="*/ 870527 w 1838037"/>
                <a:gd name="connsiteY31" fmla="*/ 967510 h 1838037"/>
                <a:gd name="connsiteX32" fmla="*/ 297476 w 1838037"/>
                <a:gd name="connsiteY32" fmla="*/ 967510 h 1838037"/>
                <a:gd name="connsiteX33" fmla="*/ 297476 w 1838037"/>
                <a:gd name="connsiteY33" fmla="*/ 870528 h 1838037"/>
                <a:gd name="connsiteX34" fmla="*/ 544894 w 1838037"/>
                <a:gd name="connsiteY34" fmla="*/ 870528 h 1838037"/>
                <a:gd name="connsiteX35" fmla="*/ 546526 w 1838037"/>
                <a:gd name="connsiteY35" fmla="*/ 852036 h 1838037"/>
                <a:gd name="connsiteX36" fmla="*/ 842756 w 1838037"/>
                <a:gd name="connsiteY36" fmla="*/ 548305 h 1838037"/>
                <a:gd name="connsiteX37" fmla="*/ 870527 w 1838037"/>
                <a:gd name="connsiteY37" fmla="*/ 545506 h 1838037"/>
                <a:gd name="connsiteX38" fmla="*/ 870527 w 1838037"/>
                <a:gd name="connsiteY38" fmla="*/ 297477 h 1838037"/>
                <a:gd name="connsiteX39" fmla="*/ 967509 w 1838037"/>
                <a:gd name="connsiteY39" fmla="*/ 297477 h 1838037"/>
                <a:gd name="connsiteX40" fmla="*/ 967509 w 1838037"/>
                <a:gd name="connsiteY40" fmla="*/ 545506 h 1838037"/>
                <a:gd name="connsiteX41" fmla="*/ 995280 w 1838037"/>
                <a:gd name="connsiteY41" fmla="*/ 548305 h 1838037"/>
                <a:gd name="connsiteX42" fmla="*/ 1291510 w 1838037"/>
                <a:gd name="connsiteY42" fmla="*/ 852036 h 1838037"/>
                <a:gd name="connsiteX43" fmla="*/ 1293142 w 1838037"/>
                <a:gd name="connsiteY43" fmla="*/ 870528 h 1838037"/>
                <a:gd name="connsiteX44" fmla="*/ 1540560 w 1838037"/>
                <a:gd name="connsiteY44" fmla="*/ 870528 h 1838037"/>
                <a:gd name="connsiteX45" fmla="*/ 1540560 w 1838037"/>
                <a:gd name="connsiteY45" fmla="*/ 967510 h 1838037"/>
                <a:gd name="connsiteX46" fmla="*/ 1293142 w 1838037"/>
                <a:gd name="connsiteY46" fmla="*/ 967510 h 1838037"/>
                <a:gd name="connsiteX47" fmla="*/ 1291510 w 1838037"/>
                <a:gd name="connsiteY47" fmla="*/ 986003 h 1838037"/>
                <a:gd name="connsiteX48" fmla="*/ 995280 w 1838037"/>
                <a:gd name="connsiteY48" fmla="*/ 1289733 h 1838037"/>
                <a:gd name="connsiteX49" fmla="*/ 967509 w 1838037"/>
                <a:gd name="connsiteY49" fmla="*/ 1292533 h 1838037"/>
                <a:gd name="connsiteX50" fmla="*/ 967509 w 1838037"/>
                <a:gd name="connsiteY50" fmla="*/ 1540561 h 1838037"/>
                <a:gd name="connsiteX51" fmla="*/ 870527 w 1838037"/>
                <a:gd name="connsiteY51" fmla="*/ 1540561 h 1838037"/>
                <a:gd name="connsiteX52" fmla="*/ 870527 w 1838037"/>
                <a:gd name="connsiteY52" fmla="*/ 1292533 h 1838037"/>
                <a:gd name="connsiteX53" fmla="*/ 842756 w 1838037"/>
                <a:gd name="connsiteY53" fmla="*/ 1289733 h 1838037"/>
                <a:gd name="connsiteX54" fmla="*/ 546526 w 1838037"/>
                <a:gd name="connsiteY54" fmla="*/ 986003 h 1838037"/>
                <a:gd name="connsiteX55" fmla="*/ 544894 w 1838037"/>
                <a:gd name="connsiteY55" fmla="*/ 967510 h 1838037"/>
                <a:gd name="connsiteX56" fmla="*/ 0 w 1838037"/>
                <a:gd name="connsiteY56" fmla="*/ 637310 h 1838037"/>
                <a:gd name="connsiteX57" fmla="*/ 0 w 1838037"/>
                <a:gd name="connsiteY57" fmla="*/ 0 h 1838037"/>
                <a:gd name="connsiteX58" fmla="*/ 637308 w 1838037"/>
                <a:gd name="connsiteY58" fmla="*/ 0 h 1838037"/>
                <a:gd name="connsiteX59" fmla="*/ 637308 w 1838037"/>
                <a:gd name="connsiteY59" fmla="*/ 189346 h 1838037"/>
                <a:gd name="connsiteX60" fmla="*/ 189345 w 1838037"/>
                <a:gd name="connsiteY60" fmla="*/ 189346 h 1838037"/>
                <a:gd name="connsiteX61" fmla="*/ 189345 w 1838037"/>
                <a:gd name="connsiteY61" fmla="*/ 637310 h 1838037"/>
                <a:gd name="connsiteX62" fmla="*/ 0 w 1838037"/>
                <a:gd name="connsiteY62" fmla="*/ 1838037 h 1838037"/>
                <a:gd name="connsiteX63" fmla="*/ 0 w 1838037"/>
                <a:gd name="connsiteY63" fmla="*/ 1200729 h 1838037"/>
                <a:gd name="connsiteX64" fmla="*/ 189345 w 1838037"/>
                <a:gd name="connsiteY64" fmla="*/ 1200729 h 1838037"/>
                <a:gd name="connsiteX65" fmla="*/ 189345 w 1838037"/>
                <a:gd name="connsiteY65" fmla="*/ 1648692 h 1838037"/>
                <a:gd name="connsiteX66" fmla="*/ 637308 w 1838037"/>
                <a:gd name="connsiteY66" fmla="*/ 1648692 h 1838037"/>
                <a:gd name="connsiteX67" fmla="*/ 637308 w 1838037"/>
                <a:gd name="connsiteY67" fmla="*/ 1838037 h 1838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838037" h="1838037">
                  <a:moveTo>
                    <a:pt x="1200727" y="189346"/>
                  </a:moveTo>
                  <a:lnTo>
                    <a:pt x="1200727" y="0"/>
                  </a:lnTo>
                  <a:lnTo>
                    <a:pt x="1838037" y="0"/>
                  </a:lnTo>
                  <a:lnTo>
                    <a:pt x="1838037" y="637310"/>
                  </a:lnTo>
                  <a:lnTo>
                    <a:pt x="1648691" y="637310"/>
                  </a:lnTo>
                  <a:lnTo>
                    <a:pt x="1648691" y="189346"/>
                  </a:lnTo>
                  <a:close/>
                  <a:moveTo>
                    <a:pt x="1200727" y="1838037"/>
                  </a:moveTo>
                  <a:lnTo>
                    <a:pt x="1200727" y="1648692"/>
                  </a:lnTo>
                  <a:lnTo>
                    <a:pt x="1648691" y="1648692"/>
                  </a:lnTo>
                  <a:lnTo>
                    <a:pt x="1648691" y="1200729"/>
                  </a:lnTo>
                  <a:lnTo>
                    <a:pt x="1838037" y="1200729"/>
                  </a:lnTo>
                  <a:lnTo>
                    <a:pt x="1838037" y="1838037"/>
                  </a:lnTo>
                  <a:close/>
                  <a:moveTo>
                    <a:pt x="967509" y="870528"/>
                  </a:moveTo>
                  <a:lnTo>
                    <a:pt x="1193347" y="870528"/>
                  </a:lnTo>
                  <a:lnTo>
                    <a:pt x="1188015" y="835262"/>
                  </a:lnTo>
                  <a:cubicBezTo>
                    <a:pt x="1163327" y="755886"/>
                    <a:pt x="1104472" y="691562"/>
                    <a:pt x="1028653" y="659493"/>
                  </a:cubicBezTo>
                  <a:lnTo>
                    <a:pt x="967509" y="647149"/>
                  </a:lnTo>
                  <a:close/>
                  <a:moveTo>
                    <a:pt x="967509" y="1190889"/>
                  </a:moveTo>
                  <a:lnTo>
                    <a:pt x="1028653" y="1178545"/>
                  </a:lnTo>
                  <a:cubicBezTo>
                    <a:pt x="1104472" y="1146476"/>
                    <a:pt x="1163327" y="1082153"/>
                    <a:pt x="1188015" y="1002776"/>
                  </a:cubicBezTo>
                  <a:lnTo>
                    <a:pt x="1193347" y="967510"/>
                  </a:lnTo>
                  <a:lnTo>
                    <a:pt x="967509" y="967510"/>
                  </a:lnTo>
                  <a:close/>
                  <a:moveTo>
                    <a:pt x="644689" y="870528"/>
                  </a:moveTo>
                  <a:lnTo>
                    <a:pt x="870527" y="870528"/>
                  </a:lnTo>
                  <a:lnTo>
                    <a:pt x="870527" y="647149"/>
                  </a:lnTo>
                  <a:lnTo>
                    <a:pt x="809383" y="659493"/>
                  </a:lnTo>
                  <a:cubicBezTo>
                    <a:pt x="733564" y="691562"/>
                    <a:pt x="674709" y="755886"/>
                    <a:pt x="650021" y="835262"/>
                  </a:cubicBezTo>
                  <a:close/>
                  <a:moveTo>
                    <a:pt x="644689" y="967510"/>
                  </a:moveTo>
                  <a:lnTo>
                    <a:pt x="650021" y="1002776"/>
                  </a:lnTo>
                  <a:cubicBezTo>
                    <a:pt x="674709" y="1082153"/>
                    <a:pt x="733564" y="1146476"/>
                    <a:pt x="809383" y="1178545"/>
                  </a:cubicBezTo>
                  <a:lnTo>
                    <a:pt x="870527" y="1190889"/>
                  </a:lnTo>
                  <a:lnTo>
                    <a:pt x="870527" y="967510"/>
                  </a:lnTo>
                  <a:close/>
                  <a:moveTo>
                    <a:pt x="297476" y="967510"/>
                  </a:moveTo>
                  <a:lnTo>
                    <a:pt x="297476" y="870528"/>
                  </a:lnTo>
                  <a:lnTo>
                    <a:pt x="544894" y="870528"/>
                  </a:lnTo>
                  <a:lnTo>
                    <a:pt x="546526" y="852036"/>
                  </a:lnTo>
                  <a:cubicBezTo>
                    <a:pt x="573711" y="699848"/>
                    <a:pt x="691879" y="579179"/>
                    <a:pt x="842756" y="548305"/>
                  </a:cubicBezTo>
                  <a:lnTo>
                    <a:pt x="870527" y="545506"/>
                  </a:lnTo>
                  <a:lnTo>
                    <a:pt x="870527" y="297477"/>
                  </a:lnTo>
                  <a:lnTo>
                    <a:pt x="967509" y="297477"/>
                  </a:lnTo>
                  <a:lnTo>
                    <a:pt x="967509" y="545506"/>
                  </a:lnTo>
                  <a:lnTo>
                    <a:pt x="995280" y="548305"/>
                  </a:lnTo>
                  <a:cubicBezTo>
                    <a:pt x="1146157" y="579179"/>
                    <a:pt x="1264325" y="699848"/>
                    <a:pt x="1291510" y="852036"/>
                  </a:cubicBezTo>
                  <a:lnTo>
                    <a:pt x="1293142" y="870528"/>
                  </a:lnTo>
                  <a:lnTo>
                    <a:pt x="1540560" y="870528"/>
                  </a:lnTo>
                  <a:lnTo>
                    <a:pt x="1540560" y="967510"/>
                  </a:lnTo>
                  <a:lnTo>
                    <a:pt x="1293142" y="967510"/>
                  </a:lnTo>
                  <a:lnTo>
                    <a:pt x="1291510" y="986003"/>
                  </a:lnTo>
                  <a:cubicBezTo>
                    <a:pt x="1264325" y="1138191"/>
                    <a:pt x="1146157" y="1258859"/>
                    <a:pt x="995280" y="1289733"/>
                  </a:cubicBezTo>
                  <a:lnTo>
                    <a:pt x="967509" y="1292533"/>
                  </a:lnTo>
                  <a:lnTo>
                    <a:pt x="967509" y="1540561"/>
                  </a:lnTo>
                  <a:lnTo>
                    <a:pt x="870527" y="1540561"/>
                  </a:lnTo>
                  <a:lnTo>
                    <a:pt x="870527" y="1292533"/>
                  </a:lnTo>
                  <a:lnTo>
                    <a:pt x="842756" y="1289733"/>
                  </a:lnTo>
                  <a:cubicBezTo>
                    <a:pt x="691879" y="1258859"/>
                    <a:pt x="573711" y="1138191"/>
                    <a:pt x="546526" y="986003"/>
                  </a:cubicBezTo>
                  <a:lnTo>
                    <a:pt x="544894" y="967510"/>
                  </a:lnTo>
                  <a:close/>
                  <a:moveTo>
                    <a:pt x="0" y="637310"/>
                  </a:moveTo>
                  <a:lnTo>
                    <a:pt x="0" y="0"/>
                  </a:lnTo>
                  <a:lnTo>
                    <a:pt x="637308" y="0"/>
                  </a:lnTo>
                  <a:lnTo>
                    <a:pt x="637308" y="189346"/>
                  </a:lnTo>
                  <a:lnTo>
                    <a:pt x="189345" y="189346"/>
                  </a:lnTo>
                  <a:lnTo>
                    <a:pt x="189345" y="637310"/>
                  </a:lnTo>
                  <a:close/>
                  <a:moveTo>
                    <a:pt x="0" y="1838037"/>
                  </a:moveTo>
                  <a:lnTo>
                    <a:pt x="0" y="1200729"/>
                  </a:lnTo>
                  <a:lnTo>
                    <a:pt x="189345" y="1200729"/>
                  </a:lnTo>
                  <a:lnTo>
                    <a:pt x="189345" y="1648692"/>
                  </a:lnTo>
                  <a:lnTo>
                    <a:pt x="637308" y="1648692"/>
                  </a:lnTo>
                  <a:lnTo>
                    <a:pt x="637308" y="183803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99" name="Group 98"/>
            <p:cNvGrpSpPr/>
            <p:nvPr/>
          </p:nvGrpSpPr>
          <p:grpSpPr>
            <a:xfrm>
              <a:off x="1376969" y="4797050"/>
              <a:ext cx="816911" cy="1014724"/>
              <a:chOff x="2197367" y="4774828"/>
              <a:chExt cx="1356974" cy="1685562"/>
            </a:xfrm>
          </p:grpSpPr>
          <p:sp>
            <p:nvSpPr>
              <p:cNvPr id="100" name="Freeform 99"/>
              <p:cNvSpPr/>
              <p:nvPr/>
            </p:nvSpPr>
            <p:spPr>
              <a:xfrm>
                <a:off x="2197367" y="4774828"/>
                <a:ext cx="708626" cy="1444160"/>
              </a:xfrm>
              <a:custGeom>
                <a:avLst/>
                <a:gdLst/>
                <a:ahLst/>
                <a:cxnLst/>
                <a:rect l="l" t="t" r="r" b="b"/>
                <a:pathLst>
                  <a:path w="1071028" h="2182727">
                    <a:moveTo>
                      <a:pt x="608847" y="0"/>
                    </a:moveTo>
                    <a:cubicBezTo>
                      <a:pt x="634318" y="0"/>
                      <a:pt x="655476" y="1232"/>
                      <a:pt x="672320" y="3697"/>
                    </a:cubicBezTo>
                    <a:cubicBezTo>
                      <a:pt x="689164" y="6162"/>
                      <a:pt x="702105" y="9654"/>
                      <a:pt x="711143" y="14173"/>
                    </a:cubicBezTo>
                    <a:cubicBezTo>
                      <a:pt x="720181" y="18692"/>
                      <a:pt x="725933" y="24649"/>
                      <a:pt x="728398" y="32044"/>
                    </a:cubicBezTo>
                    <a:cubicBezTo>
                      <a:pt x="730863" y="39439"/>
                      <a:pt x="732095" y="47656"/>
                      <a:pt x="732095" y="56694"/>
                    </a:cubicBezTo>
                    <a:lnTo>
                      <a:pt x="707445" y="289633"/>
                    </a:lnTo>
                    <a:cubicBezTo>
                      <a:pt x="730452" y="292920"/>
                      <a:pt x="754691" y="297439"/>
                      <a:pt x="780162" y="303190"/>
                    </a:cubicBezTo>
                    <a:cubicBezTo>
                      <a:pt x="805633" y="308942"/>
                      <a:pt x="829461" y="315721"/>
                      <a:pt x="851646" y="323526"/>
                    </a:cubicBezTo>
                    <a:cubicBezTo>
                      <a:pt x="873831" y="331332"/>
                      <a:pt x="893961" y="339549"/>
                      <a:pt x="912038" y="348176"/>
                    </a:cubicBezTo>
                    <a:cubicBezTo>
                      <a:pt x="930114" y="356803"/>
                      <a:pt x="942644" y="364609"/>
                      <a:pt x="949628" y="371593"/>
                    </a:cubicBezTo>
                    <a:cubicBezTo>
                      <a:pt x="956612" y="378577"/>
                      <a:pt x="961953" y="385561"/>
                      <a:pt x="965651" y="392545"/>
                    </a:cubicBezTo>
                    <a:cubicBezTo>
                      <a:pt x="969348" y="399529"/>
                      <a:pt x="972224" y="408157"/>
                      <a:pt x="974278" y="418428"/>
                    </a:cubicBezTo>
                    <a:cubicBezTo>
                      <a:pt x="976332" y="428698"/>
                      <a:pt x="977770" y="441023"/>
                      <a:pt x="978592" y="455402"/>
                    </a:cubicBezTo>
                    <a:cubicBezTo>
                      <a:pt x="979413" y="469781"/>
                      <a:pt x="979824" y="486420"/>
                      <a:pt x="979824" y="505318"/>
                    </a:cubicBezTo>
                    <a:cubicBezTo>
                      <a:pt x="979824" y="530789"/>
                      <a:pt x="979208" y="551741"/>
                      <a:pt x="977975" y="568174"/>
                    </a:cubicBezTo>
                    <a:cubicBezTo>
                      <a:pt x="976743" y="584607"/>
                      <a:pt x="974483" y="597138"/>
                      <a:pt x="971197" y="605765"/>
                    </a:cubicBezTo>
                    <a:cubicBezTo>
                      <a:pt x="967910" y="614392"/>
                      <a:pt x="964213" y="620144"/>
                      <a:pt x="960104" y="623020"/>
                    </a:cubicBezTo>
                    <a:cubicBezTo>
                      <a:pt x="955996" y="625895"/>
                      <a:pt x="951066" y="627333"/>
                      <a:pt x="945315" y="627333"/>
                    </a:cubicBezTo>
                    <a:cubicBezTo>
                      <a:pt x="934633" y="627333"/>
                      <a:pt x="919022" y="621993"/>
                      <a:pt x="898480" y="611311"/>
                    </a:cubicBezTo>
                    <a:cubicBezTo>
                      <a:pt x="877939" y="600630"/>
                      <a:pt x="852673" y="589126"/>
                      <a:pt x="822683" y="576802"/>
                    </a:cubicBezTo>
                    <a:cubicBezTo>
                      <a:pt x="792692" y="564477"/>
                      <a:pt x="758183" y="552974"/>
                      <a:pt x="719154" y="542292"/>
                    </a:cubicBezTo>
                    <a:cubicBezTo>
                      <a:pt x="680125" y="531611"/>
                      <a:pt x="637194" y="526270"/>
                      <a:pt x="590360" y="526270"/>
                    </a:cubicBezTo>
                    <a:cubicBezTo>
                      <a:pt x="547633" y="526270"/>
                      <a:pt x="511070" y="530378"/>
                      <a:pt x="480669" y="538595"/>
                    </a:cubicBezTo>
                    <a:cubicBezTo>
                      <a:pt x="450267" y="546811"/>
                      <a:pt x="425618" y="558314"/>
                      <a:pt x="406720" y="573104"/>
                    </a:cubicBezTo>
                    <a:cubicBezTo>
                      <a:pt x="387822" y="587894"/>
                      <a:pt x="373853" y="605560"/>
                      <a:pt x="364815" y="626101"/>
                    </a:cubicBezTo>
                    <a:cubicBezTo>
                      <a:pt x="355777" y="646642"/>
                      <a:pt x="351258" y="669238"/>
                      <a:pt x="351258" y="693888"/>
                    </a:cubicBezTo>
                    <a:cubicBezTo>
                      <a:pt x="351258" y="732505"/>
                      <a:pt x="361529" y="764961"/>
                      <a:pt x="382070" y="791254"/>
                    </a:cubicBezTo>
                    <a:cubicBezTo>
                      <a:pt x="402611" y="817547"/>
                      <a:pt x="429931" y="840142"/>
                      <a:pt x="464030" y="859040"/>
                    </a:cubicBezTo>
                    <a:cubicBezTo>
                      <a:pt x="498129" y="877938"/>
                      <a:pt x="536747" y="895193"/>
                      <a:pt x="579883" y="910805"/>
                    </a:cubicBezTo>
                    <a:cubicBezTo>
                      <a:pt x="623020" y="926416"/>
                      <a:pt x="666979" y="942849"/>
                      <a:pt x="711759" y="960104"/>
                    </a:cubicBezTo>
                    <a:cubicBezTo>
                      <a:pt x="756539" y="977359"/>
                      <a:pt x="800498" y="997284"/>
                      <a:pt x="843635" y="1019879"/>
                    </a:cubicBezTo>
                    <a:cubicBezTo>
                      <a:pt x="886772" y="1042475"/>
                      <a:pt x="925184" y="1070411"/>
                      <a:pt x="958872" y="1103688"/>
                    </a:cubicBezTo>
                    <a:cubicBezTo>
                      <a:pt x="992560" y="1136965"/>
                      <a:pt x="1019674" y="1177226"/>
                      <a:pt x="1040216" y="1224471"/>
                    </a:cubicBezTo>
                    <a:cubicBezTo>
                      <a:pt x="1060757" y="1271717"/>
                      <a:pt x="1071028" y="1328616"/>
                      <a:pt x="1071028" y="1395170"/>
                    </a:cubicBezTo>
                    <a:cubicBezTo>
                      <a:pt x="1071028" y="1465833"/>
                      <a:pt x="1058498" y="1529511"/>
                      <a:pt x="1033437" y="1586205"/>
                    </a:cubicBezTo>
                    <a:cubicBezTo>
                      <a:pt x="1008377" y="1642899"/>
                      <a:pt x="972840" y="1691788"/>
                      <a:pt x="926827" y="1732871"/>
                    </a:cubicBezTo>
                    <a:cubicBezTo>
                      <a:pt x="880815" y="1773953"/>
                      <a:pt x="825353" y="1806820"/>
                      <a:pt x="760442" y="1831469"/>
                    </a:cubicBezTo>
                    <a:cubicBezTo>
                      <a:pt x="695531" y="1856119"/>
                      <a:pt x="623637" y="1871730"/>
                      <a:pt x="544758" y="1878304"/>
                    </a:cubicBezTo>
                    <a:lnTo>
                      <a:pt x="518876" y="2142055"/>
                    </a:lnTo>
                    <a:cubicBezTo>
                      <a:pt x="518054" y="2148628"/>
                      <a:pt x="516205" y="2154380"/>
                      <a:pt x="513329" y="2159310"/>
                    </a:cubicBezTo>
                    <a:cubicBezTo>
                      <a:pt x="510454" y="2164240"/>
                      <a:pt x="505113" y="2168348"/>
                      <a:pt x="497307" y="2171635"/>
                    </a:cubicBezTo>
                    <a:cubicBezTo>
                      <a:pt x="489501" y="2174921"/>
                      <a:pt x="478820" y="2177592"/>
                      <a:pt x="465263" y="2179646"/>
                    </a:cubicBezTo>
                    <a:cubicBezTo>
                      <a:pt x="451705" y="2181700"/>
                      <a:pt x="434656" y="2182727"/>
                      <a:pt x="414114" y="2182727"/>
                    </a:cubicBezTo>
                    <a:cubicBezTo>
                      <a:pt x="387822" y="2182727"/>
                      <a:pt x="366664" y="2181494"/>
                      <a:pt x="350642" y="2179030"/>
                    </a:cubicBezTo>
                    <a:cubicBezTo>
                      <a:pt x="334619" y="2176565"/>
                      <a:pt x="322089" y="2173072"/>
                      <a:pt x="313051" y="2168553"/>
                    </a:cubicBezTo>
                    <a:cubicBezTo>
                      <a:pt x="304013" y="2164034"/>
                      <a:pt x="298056" y="2158077"/>
                      <a:pt x="295180" y="2150682"/>
                    </a:cubicBezTo>
                    <a:cubicBezTo>
                      <a:pt x="292304" y="2143288"/>
                      <a:pt x="291688" y="2135071"/>
                      <a:pt x="293331" y="2126033"/>
                    </a:cubicBezTo>
                    <a:lnTo>
                      <a:pt x="319213" y="1875839"/>
                    </a:lnTo>
                    <a:cubicBezTo>
                      <a:pt x="283882" y="1870909"/>
                      <a:pt x="250605" y="1864541"/>
                      <a:pt x="219382" y="1856735"/>
                    </a:cubicBezTo>
                    <a:cubicBezTo>
                      <a:pt x="188159" y="1848929"/>
                      <a:pt x="159812" y="1840302"/>
                      <a:pt x="134341" y="1830853"/>
                    </a:cubicBezTo>
                    <a:cubicBezTo>
                      <a:pt x="108870" y="1821404"/>
                      <a:pt x="86890" y="1811750"/>
                      <a:pt x="68403" y="1801890"/>
                    </a:cubicBezTo>
                    <a:cubicBezTo>
                      <a:pt x="49916" y="1792030"/>
                      <a:pt x="35948" y="1782375"/>
                      <a:pt x="26499" y="1772926"/>
                    </a:cubicBezTo>
                    <a:cubicBezTo>
                      <a:pt x="17050" y="1763477"/>
                      <a:pt x="10271" y="1749509"/>
                      <a:pt x="6163" y="1731022"/>
                    </a:cubicBezTo>
                    <a:cubicBezTo>
                      <a:pt x="2054" y="1712535"/>
                      <a:pt x="0" y="1685215"/>
                      <a:pt x="0" y="1649062"/>
                    </a:cubicBezTo>
                    <a:cubicBezTo>
                      <a:pt x="0" y="1621126"/>
                      <a:pt x="822" y="1598119"/>
                      <a:pt x="2465" y="1580043"/>
                    </a:cubicBezTo>
                    <a:cubicBezTo>
                      <a:pt x="4109" y="1561966"/>
                      <a:pt x="6984" y="1547998"/>
                      <a:pt x="11093" y="1538138"/>
                    </a:cubicBezTo>
                    <a:cubicBezTo>
                      <a:pt x="15201" y="1528279"/>
                      <a:pt x="20336" y="1521500"/>
                      <a:pt x="26499" y="1517803"/>
                    </a:cubicBezTo>
                    <a:cubicBezTo>
                      <a:pt x="32661" y="1514105"/>
                      <a:pt x="39851" y="1512256"/>
                      <a:pt x="48067" y="1512256"/>
                    </a:cubicBezTo>
                    <a:cubicBezTo>
                      <a:pt x="58749" y="1512256"/>
                      <a:pt x="74360" y="1518419"/>
                      <a:pt x="94901" y="1530744"/>
                    </a:cubicBezTo>
                    <a:cubicBezTo>
                      <a:pt x="115443" y="1543068"/>
                      <a:pt x="141736" y="1556626"/>
                      <a:pt x="173780" y="1571415"/>
                    </a:cubicBezTo>
                    <a:cubicBezTo>
                      <a:pt x="205825" y="1586205"/>
                      <a:pt x="244648" y="1599763"/>
                      <a:pt x="290250" y="1612087"/>
                    </a:cubicBezTo>
                    <a:cubicBezTo>
                      <a:pt x="335852" y="1624412"/>
                      <a:pt x="389465" y="1630575"/>
                      <a:pt x="451089" y="1630575"/>
                    </a:cubicBezTo>
                    <a:cubicBezTo>
                      <a:pt x="547223" y="1630575"/>
                      <a:pt x="618707" y="1612703"/>
                      <a:pt x="665541" y="1576961"/>
                    </a:cubicBezTo>
                    <a:cubicBezTo>
                      <a:pt x="712375" y="1541220"/>
                      <a:pt x="735793" y="1493769"/>
                      <a:pt x="735793" y="1434610"/>
                    </a:cubicBezTo>
                    <a:cubicBezTo>
                      <a:pt x="735793" y="1395170"/>
                      <a:pt x="725727" y="1362715"/>
                      <a:pt x="705597" y="1337244"/>
                    </a:cubicBezTo>
                    <a:cubicBezTo>
                      <a:pt x="685466" y="1311772"/>
                      <a:pt x="658557" y="1289382"/>
                      <a:pt x="624869" y="1270073"/>
                    </a:cubicBezTo>
                    <a:cubicBezTo>
                      <a:pt x="591181" y="1250764"/>
                      <a:pt x="553180" y="1233510"/>
                      <a:pt x="510864" y="1218309"/>
                    </a:cubicBezTo>
                    <a:cubicBezTo>
                      <a:pt x="468549" y="1203108"/>
                      <a:pt x="425207" y="1186881"/>
                      <a:pt x="380838" y="1169626"/>
                    </a:cubicBezTo>
                    <a:cubicBezTo>
                      <a:pt x="336468" y="1152371"/>
                      <a:pt x="293126" y="1132241"/>
                      <a:pt x="250811" y="1109234"/>
                    </a:cubicBezTo>
                    <a:cubicBezTo>
                      <a:pt x="208495" y="1086228"/>
                      <a:pt x="170494" y="1057881"/>
                      <a:pt x="136806" y="1024193"/>
                    </a:cubicBezTo>
                    <a:cubicBezTo>
                      <a:pt x="103118" y="990505"/>
                      <a:pt x="76209" y="949628"/>
                      <a:pt x="56078" y="901561"/>
                    </a:cubicBezTo>
                    <a:cubicBezTo>
                      <a:pt x="35948" y="853494"/>
                      <a:pt x="25882" y="795362"/>
                      <a:pt x="25882" y="727165"/>
                    </a:cubicBezTo>
                    <a:cubicBezTo>
                      <a:pt x="25882" y="665540"/>
                      <a:pt x="36153" y="609462"/>
                      <a:pt x="56694" y="558931"/>
                    </a:cubicBezTo>
                    <a:cubicBezTo>
                      <a:pt x="77236" y="508399"/>
                      <a:pt x="106815" y="464235"/>
                      <a:pt x="145433" y="426439"/>
                    </a:cubicBezTo>
                    <a:cubicBezTo>
                      <a:pt x="184051" y="388643"/>
                      <a:pt x="231502" y="358036"/>
                      <a:pt x="287785" y="334619"/>
                    </a:cubicBezTo>
                    <a:cubicBezTo>
                      <a:pt x="344068" y="311202"/>
                      <a:pt x="407952" y="295385"/>
                      <a:pt x="479436" y="287168"/>
                    </a:cubicBezTo>
                    <a:lnTo>
                      <a:pt x="504086" y="39439"/>
                    </a:lnTo>
                    <a:cubicBezTo>
                      <a:pt x="504907" y="32866"/>
                      <a:pt x="506756" y="27320"/>
                      <a:pt x="509632" y="22801"/>
                    </a:cubicBezTo>
                    <a:cubicBezTo>
                      <a:pt x="512508" y="18281"/>
                      <a:pt x="517848" y="14173"/>
                      <a:pt x="525654" y="10476"/>
                    </a:cubicBezTo>
                    <a:cubicBezTo>
                      <a:pt x="533460" y="6778"/>
                      <a:pt x="543936" y="4108"/>
                      <a:pt x="557082" y="2465"/>
                    </a:cubicBezTo>
                    <a:cubicBezTo>
                      <a:pt x="570229" y="821"/>
                      <a:pt x="587484" y="0"/>
                      <a:pt x="6088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1" name="Freeform 100"/>
              <p:cNvSpPr/>
              <p:nvPr/>
            </p:nvSpPr>
            <p:spPr>
              <a:xfrm>
                <a:off x="2217869" y="4797152"/>
                <a:ext cx="1336472" cy="1663238"/>
              </a:xfrm>
              <a:custGeom>
                <a:avLst/>
                <a:gdLst>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77468 w 2019965"/>
                  <a:gd name="connsiteY6" fmla="*/ 955560 h 2513845"/>
                  <a:gd name="connsiteX7" fmla="*/ 105821 w 2019965"/>
                  <a:gd name="connsiteY7" fmla="*/ 99045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7468 w 2019965"/>
                  <a:gd name="connsiteY7" fmla="*/ 95556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77468 w 2019965"/>
                  <a:gd name="connsiteY17" fmla="*/ 955560 h 2513845"/>
                  <a:gd name="connsiteX18" fmla="*/ 697669 w 2019965"/>
                  <a:gd name="connsiteY18" fmla="*/ 0 h 2513845"/>
                  <a:gd name="connsiteX19" fmla="*/ 2019965 w 2019965"/>
                  <a:gd name="connsiteY19" fmla="*/ 1147048 h 2513845"/>
                  <a:gd name="connsiteX20" fmla="*/ 2019965 w 2019965"/>
                  <a:gd name="connsiteY20" fmla="*/ 2513845 h 2513845"/>
                  <a:gd name="connsiteX21" fmla="*/ 719526 w 2019965"/>
                  <a:gd name="connsiteY21" fmla="*/ 2513844 h 2513845"/>
                  <a:gd name="connsiteX22" fmla="*/ 282828 w 2019965"/>
                  <a:gd name="connsiteY22" fmla="*/ 2135023 h 2513845"/>
                  <a:gd name="connsiteX23" fmla="*/ 319658 w 2019965"/>
                  <a:gd name="connsiteY23" fmla="*/ 2145288 h 2513845"/>
                  <a:gd name="connsiteX24" fmla="*/ 383130 w 2019965"/>
                  <a:gd name="connsiteY24" fmla="*/ 2148985 h 2513845"/>
                  <a:gd name="connsiteX25" fmla="*/ 434279 w 2019965"/>
                  <a:gd name="connsiteY25" fmla="*/ 2145904 h 2513845"/>
                  <a:gd name="connsiteX26" fmla="*/ 466324 w 2019965"/>
                  <a:gd name="connsiteY26" fmla="*/ 2137893 h 2513845"/>
                  <a:gd name="connsiteX27" fmla="*/ 482345 w 2019965"/>
                  <a:gd name="connsiteY27" fmla="*/ 2125568 h 2513845"/>
                  <a:gd name="connsiteX28" fmla="*/ 487893 w 2019965"/>
                  <a:gd name="connsiteY28" fmla="*/ 2108313 h 2513845"/>
                  <a:gd name="connsiteX29" fmla="*/ 513775 w 2019965"/>
                  <a:gd name="connsiteY29" fmla="*/ 1844562 h 2513845"/>
                  <a:gd name="connsiteX30" fmla="*/ 729459 w 2019965"/>
                  <a:gd name="connsiteY30" fmla="*/ 1797727 h 2513845"/>
                  <a:gd name="connsiteX31" fmla="*/ 895843 w 2019965"/>
                  <a:gd name="connsiteY31" fmla="*/ 1699129 h 2513845"/>
                  <a:gd name="connsiteX32" fmla="*/ 1002454 w 2019965"/>
                  <a:gd name="connsiteY32" fmla="*/ 1552463 h 2513845"/>
                  <a:gd name="connsiteX33" fmla="*/ 1040044 w 2019965"/>
                  <a:gd name="connsiteY33" fmla="*/ 1361428 h 2513845"/>
                  <a:gd name="connsiteX34" fmla="*/ 1009232 w 2019965"/>
                  <a:gd name="connsiteY34" fmla="*/ 1190729 h 2513845"/>
                  <a:gd name="connsiteX35" fmla="*/ 927889 w 2019965"/>
                  <a:gd name="connsiteY35" fmla="*/ 1069946 h 2513845"/>
                  <a:gd name="connsiteX36" fmla="*/ 812651 w 2019965"/>
                  <a:gd name="connsiteY36" fmla="*/ 986137 h 2513845"/>
                  <a:gd name="connsiteX37" fmla="*/ 680776 w 2019965"/>
                  <a:gd name="connsiteY37" fmla="*/ 926362 h 2513845"/>
                  <a:gd name="connsiteX38" fmla="*/ 548900 w 2019965"/>
                  <a:gd name="connsiteY38" fmla="*/ 877063 h 2513845"/>
                  <a:gd name="connsiteX39" fmla="*/ 433047 w 2019965"/>
                  <a:gd name="connsiteY39" fmla="*/ 825298 h 2513845"/>
                  <a:gd name="connsiteX40" fmla="*/ 351086 w 2019965"/>
                  <a:gd name="connsiteY40" fmla="*/ 757512 h 2513845"/>
                  <a:gd name="connsiteX41" fmla="*/ 320274 w 2019965"/>
                  <a:gd name="connsiteY41" fmla="*/ 660146 h 2513845"/>
                  <a:gd name="connsiteX42" fmla="*/ 333831 w 2019965"/>
                  <a:gd name="connsiteY42" fmla="*/ 592359 h 2513845"/>
                  <a:gd name="connsiteX43" fmla="*/ 375737 w 2019965"/>
                  <a:gd name="connsiteY43" fmla="*/ 539362 h 2513845"/>
                  <a:gd name="connsiteX44" fmla="*/ 449685 w 2019965"/>
                  <a:gd name="connsiteY44" fmla="*/ 504853 h 2513845"/>
                  <a:gd name="connsiteX45" fmla="*/ 559376 w 2019965"/>
                  <a:gd name="connsiteY45" fmla="*/ 492527 h 2513845"/>
                  <a:gd name="connsiteX46" fmla="*/ 688170 w 2019965"/>
                  <a:gd name="connsiteY46" fmla="*/ 508550 h 2513845"/>
                  <a:gd name="connsiteX47" fmla="*/ 791699 w 2019965"/>
                  <a:gd name="connsiteY47" fmla="*/ 543060 h 2513845"/>
                  <a:gd name="connsiteX48" fmla="*/ 867498 w 2019965"/>
                  <a:gd name="connsiteY48" fmla="*/ 577569 h 2513845"/>
                  <a:gd name="connsiteX49" fmla="*/ 914332 w 2019965"/>
                  <a:gd name="connsiteY49" fmla="*/ 593591 h 2513845"/>
                  <a:gd name="connsiteX50" fmla="*/ 929120 w 2019965"/>
                  <a:gd name="connsiteY50" fmla="*/ 589278 h 2513845"/>
                  <a:gd name="connsiteX51" fmla="*/ 940213 w 2019965"/>
                  <a:gd name="connsiteY51" fmla="*/ 572023 h 2513845"/>
                  <a:gd name="connsiteX52" fmla="*/ 946992 w 2019965"/>
                  <a:gd name="connsiteY52" fmla="*/ 534432 h 2513845"/>
                  <a:gd name="connsiteX53" fmla="*/ 948840 w 2019965"/>
                  <a:gd name="connsiteY53" fmla="*/ 471576 h 2513845"/>
                  <a:gd name="connsiteX54" fmla="*/ 947609 w 2019965"/>
                  <a:gd name="connsiteY54" fmla="*/ 421660 h 2513845"/>
                  <a:gd name="connsiteX55" fmla="*/ 943295 w 2019965"/>
                  <a:gd name="connsiteY55" fmla="*/ 384686 h 2513845"/>
                  <a:gd name="connsiteX56" fmla="*/ 934667 w 2019965"/>
                  <a:gd name="connsiteY56" fmla="*/ 358803 h 2513845"/>
                  <a:gd name="connsiteX57" fmla="*/ 918645 w 2019965"/>
                  <a:gd name="connsiteY57" fmla="*/ 337851 h 2513845"/>
                  <a:gd name="connsiteX58" fmla="*/ 881055 w 2019965"/>
                  <a:gd name="connsiteY58" fmla="*/ 314434 h 2513845"/>
                  <a:gd name="connsiteX59" fmla="*/ 820663 w 2019965"/>
                  <a:gd name="connsiteY59" fmla="*/ 289784 h 2513845"/>
                  <a:gd name="connsiteX60" fmla="*/ 749179 w 2019965"/>
                  <a:gd name="connsiteY60" fmla="*/ 269448 h 2513845"/>
                  <a:gd name="connsiteX61" fmla="*/ 676462 w 2019965"/>
                  <a:gd name="connsiteY61" fmla="*/ 255891 h 2513845"/>
                  <a:gd name="connsiteX62" fmla="*/ 701111 w 2019965"/>
                  <a:gd name="connsiteY62" fmla="*/ 22952 h 2513845"/>
                  <a:gd name="connsiteX63" fmla="*/ 697669 w 2019965"/>
                  <a:gd name="connsiteY63"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2233 w 2019965"/>
                  <a:gd name="connsiteY7" fmla="*/ 961595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62" fmla="*/ 697669 w 2019965"/>
                  <a:gd name="connsiteY62"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681269 w 2019965"/>
                  <a:gd name="connsiteY7" fmla="*/ 1489914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697669 w 2019965"/>
                  <a:gd name="connsiteY16" fmla="*/ 0 h 2513845"/>
                  <a:gd name="connsiteX17" fmla="*/ 2019965 w 2019965"/>
                  <a:gd name="connsiteY17" fmla="*/ 1147048 h 2513845"/>
                  <a:gd name="connsiteX18" fmla="*/ 2019965 w 2019965"/>
                  <a:gd name="connsiteY18" fmla="*/ 2513845 h 2513845"/>
                  <a:gd name="connsiteX19" fmla="*/ 719526 w 2019965"/>
                  <a:gd name="connsiteY19" fmla="*/ 2513844 h 2513845"/>
                  <a:gd name="connsiteX20" fmla="*/ 282828 w 2019965"/>
                  <a:gd name="connsiteY20" fmla="*/ 2135023 h 2513845"/>
                  <a:gd name="connsiteX21" fmla="*/ 319658 w 2019965"/>
                  <a:gd name="connsiteY21" fmla="*/ 2145288 h 2513845"/>
                  <a:gd name="connsiteX22" fmla="*/ 383130 w 2019965"/>
                  <a:gd name="connsiteY22" fmla="*/ 2148985 h 2513845"/>
                  <a:gd name="connsiteX23" fmla="*/ 434279 w 2019965"/>
                  <a:gd name="connsiteY23" fmla="*/ 2145904 h 2513845"/>
                  <a:gd name="connsiteX24" fmla="*/ 466324 w 2019965"/>
                  <a:gd name="connsiteY24" fmla="*/ 2137893 h 2513845"/>
                  <a:gd name="connsiteX25" fmla="*/ 482345 w 2019965"/>
                  <a:gd name="connsiteY25" fmla="*/ 2125568 h 2513845"/>
                  <a:gd name="connsiteX26" fmla="*/ 487893 w 2019965"/>
                  <a:gd name="connsiteY26" fmla="*/ 2108313 h 2513845"/>
                  <a:gd name="connsiteX27" fmla="*/ 513775 w 2019965"/>
                  <a:gd name="connsiteY27" fmla="*/ 1844562 h 2513845"/>
                  <a:gd name="connsiteX28" fmla="*/ 729459 w 2019965"/>
                  <a:gd name="connsiteY28" fmla="*/ 1797727 h 2513845"/>
                  <a:gd name="connsiteX29" fmla="*/ 895843 w 2019965"/>
                  <a:gd name="connsiteY29" fmla="*/ 1699129 h 2513845"/>
                  <a:gd name="connsiteX30" fmla="*/ 1002454 w 2019965"/>
                  <a:gd name="connsiteY30" fmla="*/ 1552463 h 2513845"/>
                  <a:gd name="connsiteX31" fmla="*/ 1040044 w 2019965"/>
                  <a:gd name="connsiteY31" fmla="*/ 1361428 h 2513845"/>
                  <a:gd name="connsiteX32" fmla="*/ 1009232 w 2019965"/>
                  <a:gd name="connsiteY32" fmla="*/ 1190729 h 2513845"/>
                  <a:gd name="connsiteX33" fmla="*/ 927889 w 2019965"/>
                  <a:gd name="connsiteY33" fmla="*/ 1069946 h 2513845"/>
                  <a:gd name="connsiteX34" fmla="*/ 812651 w 2019965"/>
                  <a:gd name="connsiteY34" fmla="*/ 986137 h 2513845"/>
                  <a:gd name="connsiteX35" fmla="*/ 680776 w 2019965"/>
                  <a:gd name="connsiteY35" fmla="*/ 926362 h 2513845"/>
                  <a:gd name="connsiteX36" fmla="*/ 548900 w 2019965"/>
                  <a:gd name="connsiteY36" fmla="*/ 877063 h 2513845"/>
                  <a:gd name="connsiteX37" fmla="*/ 433047 w 2019965"/>
                  <a:gd name="connsiteY37" fmla="*/ 825298 h 2513845"/>
                  <a:gd name="connsiteX38" fmla="*/ 351086 w 2019965"/>
                  <a:gd name="connsiteY38" fmla="*/ 757512 h 2513845"/>
                  <a:gd name="connsiteX39" fmla="*/ 320274 w 2019965"/>
                  <a:gd name="connsiteY39" fmla="*/ 660146 h 2513845"/>
                  <a:gd name="connsiteX40" fmla="*/ 333831 w 2019965"/>
                  <a:gd name="connsiteY40" fmla="*/ 592359 h 2513845"/>
                  <a:gd name="connsiteX41" fmla="*/ 375737 w 2019965"/>
                  <a:gd name="connsiteY41" fmla="*/ 539362 h 2513845"/>
                  <a:gd name="connsiteX42" fmla="*/ 449685 w 2019965"/>
                  <a:gd name="connsiteY42" fmla="*/ 504853 h 2513845"/>
                  <a:gd name="connsiteX43" fmla="*/ 559376 w 2019965"/>
                  <a:gd name="connsiteY43" fmla="*/ 492527 h 2513845"/>
                  <a:gd name="connsiteX44" fmla="*/ 688170 w 2019965"/>
                  <a:gd name="connsiteY44" fmla="*/ 508550 h 2513845"/>
                  <a:gd name="connsiteX45" fmla="*/ 791699 w 2019965"/>
                  <a:gd name="connsiteY45" fmla="*/ 543060 h 2513845"/>
                  <a:gd name="connsiteX46" fmla="*/ 867498 w 2019965"/>
                  <a:gd name="connsiteY46" fmla="*/ 577569 h 2513845"/>
                  <a:gd name="connsiteX47" fmla="*/ 914332 w 2019965"/>
                  <a:gd name="connsiteY47" fmla="*/ 593591 h 2513845"/>
                  <a:gd name="connsiteX48" fmla="*/ 929120 w 2019965"/>
                  <a:gd name="connsiteY48" fmla="*/ 589278 h 2513845"/>
                  <a:gd name="connsiteX49" fmla="*/ 940213 w 2019965"/>
                  <a:gd name="connsiteY49" fmla="*/ 572023 h 2513845"/>
                  <a:gd name="connsiteX50" fmla="*/ 946992 w 2019965"/>
                  <a:gd name="connsiteY50" fmla="*/ 534432 h 2513845"/>
                  <a:gd name="connsiteX51" fmla="*/ 948840 w 2019965"/>
                  <a:gd name="connsiteY51" fmla="*/ 471576 h 2513845"/>
                  <a:gd name="connsiteX52" fmla="*/ 947609 w 2019965"/>
                  <a:gd name="connsiteY52" fmla="*/ 421660 h 2513845"/>
                  <a:gd name="connsiteX53" fmla="*/ 943295 w 2019965"/>
                  <a:gd name="connsiteY53" fmla="*/ 384686 h 2513845"/>
                  <a:gd name="connsiteX54" fmla="*/ 934667 w 2019965"/>
                  <a:gd name="connsiteY54" fmla="*/ 358803 h 2513845"/>
                  <a:gd name="connsiteX55" fmla="*/ 918645 w 2019965"/>
                  <a:gd name="connsiteY55" fmla="*/ 337851 h 2513845"/>
                  <a:gd name="connsiteX56" fmla="*/ 881055 w 2019965"/>
                  <a:gd name="connsiteY56" fmla="*/ 314434 h 2513845"/>
                  <a:gd name="connsiteX57" fmla="*/ 820663 w 2019965"/>
                  <a:gd name="connsiteY57" fmla="*/ 289784 h 2513845"/>
                  <a:gd name="connsiteX58" fmla="*/ 749179 w 2019965"/>
                  <a:gd name="connsiteY58" fmla="*/ 269448 h 2513845"/>
                  <a:gd name="connsiteX59" fmla="*/ 676462 w 2019965"/>
                  <a:gd name="connsiteY59" fmla="*/ 255891 h 2513845"/>
                  <a:gd name="connsiteX60" fmla="*/ 701111 w 2019965"/>
                  <a:gd name="connsiteY60" fmla="*/ 22952 h 2513845"/>
                  <a:gd name="connsiteX61" fmla="*/ 697669 w 2019965"/>
                  <a:gd name="connsiteY61" fmla="*/ 0 h 251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019965" h="2513845">
                    <a:moveTo>
                      <a:pt x="0" y="1742284"/>
                    </a:moveTo>
                    <a:lnTo>
                      <a:pt x="37418" y="1768148"/>
                    </a:lnTo>
                    <a:cubicBezTo>
                      <a:pt x="55905" y="1778008"/>
                      <a:pt x="77884" y="1787662"/>
                      <a:pt x="103355" y="1797110"/>
                    </a:cubicBezTo>
                    <a:cubicBezTo>
                      <a:pt x="128827" y="1806560"/>
                      <a:pt x="157174" y="1815186"/>
                      <a:pt x="188397" y="1822992"/>
                    </a:cubicBezTo>
                    <a:cubicBezTo>
                      <a:pt x="219620" y="1830798"/>
                      <a:pt x="252897" y="1837166"/>
                      <a:pt x="288227" y="1842097"/>
                    </a:cubicBezTo>
                    <a:lnTo>
                      <a:pt x="273968" y="1979942"/>
                    </a:lnTo>
                    <a:lnTo>
                      <a:pt x="0" y="1742284"/>
                    </a:lnTo>
                    <a:close/>
                    <a:moveTo>
                      <a:pt x="681269" y="1489914"/>
                    </a:moveTo>
                    <a:lnTo>
                      <a:pt x="219825" y="1075490"/>
                    </a:lnTo>
                    <a:cubicBezTo>
                      <a:pt x="262142" y="1098498"/>
                      <a:pt x="305483" y="1118628"/>
                      <a:pt x="349853" y="1135883"/>
                    </a:cubicBezTo>
                    <a:cubicBezTo>
                      <a:pt x="394223" y="1153138"/>
                      <a:pt x="437565" y="1169365"/>
                      <a:pt x="479879" y="1184566"/>
                    </a:cubicBezTo>
                    <a:cubicBezTo>
                      <a:pt x="522195" y="1199767"/>
                      <a:pt x="560197" y="1217021"/>
                      <a:pt x="593885" y="1236330"/>
                    </a:cubicBezTo>
                    <a:cubicBezTo>
                      <a:pt x="627572" y="1255638"/>
                      <a:pt x="654481" y="1278029"/>
                      <a:pt x="674613" y="1303501"/>
                    </a:cubicBezTo>
                    <a:cubicBezTo>
                      <a:pt x="694742" y="1328971"/>
                      <a:pt x="704809" y="1361427"/>
                      <a:pt x="704808" y="1400867"/>
                    </a:cubicBezTo>
                    <a:cubicBezTo>
                      <a:pt x="704808" y="1430446"/>
                      <a:pt x="698953" y="1457098"/>
                      <a:pt x="687246" y="1480824"/>
                    </a:cubicBezTo>
                    <a:lnTo>
                      <a:pt x="681269" y="1489914"/>
                    </a:lnTo>
                    <a:close/>
                    <a:moveTo>
                      <a:pt x="697669" y="0"/>
                    </a:moveTo>
                    <a:lnTo>
                      <a:pt x="2019965" y="1147048"/>
                    </a:lnTo>
                    <a:lnTo>
                      <a:pt x="2019965" y="2513845"/>
                    </a:lnTo>
                    <a:lnTo>
                      <a:pt x="719526" y="2513844"/>
                    </a:lnTo>
                    <a:lnTo>
                      <a:pt x="282828" y="2135023"/>
                    </a:lnTo>
                    <a:lnTo>
                      <a:pt x="319658" y="2145288"/>
                    </a:lnTo>
                    <a:cubicBezTo>
                      <a:pt x="335681" y="2147752"/>
                      <a:pt x="356839" y="2148985"/>
                      <a:pt x="383130" y="2148985"/>
                    </a:cubicBezTo>
                    <a:cubicBezTo>
                      <a:pt x="403673" y="2148985"/>
                      <a:pt x="420721" y="2147958"/>
                      <a:pt x="434279" y="2145904"/>
                    </a:cubicBezTo>
                    <a:cubicBezTo>
                      <a:pt x="447836" y="2143850"/>
                      <a:pt x="458517" y="2141179"/>
                      <a:pt x="466324" y="2137893"/>
                    </a:cubicBezTo>
                    <a:cubicBezTo>
                      <a:pt x="474129" y="2134606"/>
                      <a:pt x="479470" y="2130498"/>
                      <a:pt x="482345" y="2125568"/>
                    </a:cubicBezTo>
                    <a:cubicBezTo>
                      <a:pt x="485221" y="2120638"/>
                      <a:pt x="487070" y="2114886"/>
                      <a:pt x="487893" y="2108313"/>
                    </a:cubicBezTo>
                    <a:lnTo>
                      <a:pt x="513775" y="1844562"/>
                    </a:lnTo>
                    <a:cubicBezTo>
                      <a:pt x="592653" y="1837989"/>
                      <a:pt x="664547" y="1822377"/>
                      <a:pt x="729459" y="1797727"/>
                    </a:cubicBezTo>
                    <a:cubicBezTo>
                      <a:pt x="794369" y="1773078"/>
                      <a:pt x="849832" y="1740211"/>
                      <a:pt x="895843" y="1699129"/>
                    </a:cubicBezTo>
                    <a:cubicBezTo>
                      <a:pt x="941857" y="1658047"/>
                      <a:pt x="977394" y="1609157"/>
                      <a:pt x="1002454" y="1552463"/>
                    </a:cubicBezTo>
                    <a:cubicBezTo>
                      <a:pt x="1027515" y="1495769"/>
                      <a:pt x="1040044" y="1432091"/>
                      <a:pt x="1040044" y="1361428"/>
                    </a:cubicBezTo>
                    <a:cubicBezTo>
                      <a:pt x="1040045" y="1294874"/>
                      <a:pt x="1029773" y="1237975"/>
                      <a:pt x="1009232" y="1190729"/>
                    </a:cubicBezTo>
                    <a:cubicBezTo>
                      <a:pt x="988691" y="1143485"/>
                      <a:pt x="961577" y="1103223"/>
                      <a:pt x="927889" y="1069946"/>
                    </a:cubicBezTo>
                    <a:cubicBezTo>
                      <a:pt x="894200" y="1036669"/>
                      <a:pt x="855789" y="1008733"/>
                      <a:pt x="812651" y="986137"/>
                    </a:cubicBezTo>
                    <a:cubicBezTo>
                      <a:pt x="769515" y="963542"/>
                      <a:pt x="725556" y="943617"/>
                      <a:pt x="680776" y="926362"/>
                    </a:cubicBezTo>
                    <a:cubicBezTo>
                      <a:pt x="635996" y="909107"/>
                      <a:pt x="592036" y="892673"/>
                      <a:pt x="548900" y="877063"/>
                    </a:cubicBezTo>
                    <a:cubicBezTo>
                      <a:pt x="505764" y="861451"/>
                      <a:pt x="467146" y="844196"/>
                      <a:pt x="433047" y="825298"/>
                    </a:cubicBezTo>
                    <a:cubicBezTo>
                      <a:pt x="398948" y="806400"/>
                      <a:pt x="371628" y="783805"/>
                      <a:pt x="351086" y="757512"/>
                    </a:cubicBezTo>
                    <a:cubicBezTo>
                      <a:pt x="330546" y="731218"/>
                      <a:pt x="320275" y="698763"/>
                      <a:pt x="320274" y="660146"/>
                    </a:cubicBezTo>
                    <a:cubicBezTo>
                      <a:pt x="320274" y="635496"/>
                      <a:pt x="324793" y="612900"/>
                      <a:pt x="333831" y="592359"/>
                    </a:cubicBezTo>
                    <a:cubicBezTo>
                      <a:pt x="342870" y="571818"/>
                      <a:pt x="356838" y="554152"/>
                      <a:pt x="375737" y="539362"/>
                    </a:cubicBezTo>
                    <a:cubicBezTo>
                      <a:pt x="394635" y="524572"/>
                      <a:pt x="419284" y="513069"/>
                      <a:pt x="449685" y="504853"/>
                    </a:cubicBezTo>
                    <a:cubicBezTo>
                      <a:pt x="480086" y="496635"/>
                      <a:pt x="516650" y="492528"/>
                      <a:pt x="559376" y="492527"/>
                    </a:cubicBezTo>
                    <a:cubicBezTo>
                      <a:pt x="606210" y="492528"/>
                      <a:pt x="649142" y="497869"/>
                      <a:pt x="688170" y="508550"/>
                    </a:cubicBezTo>
                    <a:cubicBezTo>
                      <a:pt x="727200" y="519232"/>
                      <a:pt x="761709" y="530735"/>
                      <a:pt x="791699" y="543060"/>
                    </a:cubicBezTo>
                    <a:cubicBezTo>
                      <a:pt x="821689" y="555384"/>
                      <a:pt x="846955" y="566888"/>
                      <a:pt x="867498" y="577569"/>
                    </a:cubicBezTo>
                    <a:cubicBezTo>
                      <a:pt x="888038" y="588250"/>
                      <a:pt x="903649" y="593591"/>
                      <a:pt x="914332" y="593591"/>
                    </a:cubicBezTo>
                    <a:cubicBezTo>
                      <a:pt x="920083" y="593590"/>
                      <a:pt x="925012" y="592153"/>
                      <a:pt x="929120" y="589278"/>
                    </a:cubicBezTo>
                    <a:cubicBezTo>
                      <a:pt x="933230" y="586402"/>
                      <a:pt x="936927" y="580649"/>
                      <a:pt x="940213" y="572023"/>
                    </a:cubicBezTo>
                    <a:cubicBezTo>
                      <a:pt x="943499" y="563396"/>
                      <a:pt x="945760" y="550865"/>
                      <a:pt x="946992" y="534432"/>
                    </a:cubicBezTo>
                    <a:cubicBezTo>
                      <a:pt x="948225" y="517999"/>
                      <a:pt x="948840" y="497047"/>
                      <a:pt x="948840" y="471576"/>
                    </a:cubicBezTo>
                    <a:cubicBezTo>
                      <a:pt x="948840" y="452678"/>
                      <a:pt x="948429" y="436039"/>
                      <a:pt x="947609" y="421660"/>
                    </a:cubicBezTo>
                    <a:cubicBezTo>
                      <a:pt x="946787" y="407281"/>
                      <a:pt x="945348" y="394955"/>
                      <a:pt x="943295" y="384686"/>
                    </a:cubicBezTo>
                    <a:cubicBezTo>
                      <a:pt x="941240" y="374415"/>
                      <a:pt x="938364" y="365787"/>
                      <a:pt x="934667" y="358803"/>
                    </a:cubicBezTo>
                    <a:cubicBezTo>
                      <a:pt x="930970" y="351819"/>
                      <a:pt x="925629" y="344835"/>
                      <a:pt x="918645" y="337851"/>
                    </a:cubicBezTo>
                    <a:cubicBezTo>
                      <a:pt x="911661" y="330867"/>
                      <a:pt x="899131" y="323061"/>
                      <a:pt x="881055" y="314434"/>
                    </a:cubicBezTo>
                    <a:cubicBezTo>
                      <a:pt x="862977" y="305807"/>
                      <a:pt x="842848" y="297590"/>
                      <a:pt x="820663" y="289784"/>
                    </a:cubicBezTo>
                    <a:cubicBezTo>
                      <a:pt x="798477" y="281979"/>
                      <a:pt x="774649" y="275200"/>
                      <a:pt x="749179" y="269448"/>
                    </a:cubicBezTo>
                    <a:cubicBezTo>
                      <a:pt x="723707" y="263697"/>
                      <a:pt x="699469" y="259178"/>
                      <a:pt x="676462" y="255891"/>
                    </a:cubicBezTo>
                    <a:lnTo>
                      <a:pt x="701111" y="22952"/>
                    </a:lnTo>
                    <a:lnTo>
                      <a:pt x="697669"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grpSp>
        <p:nvGrpSpPr>
          <p:cNvPr id="102" name="Group 101"/>
          <p:cNvGrpSpPr/>
          <p:nvPr/>
        </p:nvGrpSpPr>
        <p:grpSpPr>
          <a:xfrm>
            <a:off x="6183483" y="3946744"/>
            <a:ext cx="2002536" cy="2002536"/>
            <a:chOff x="547786" y="934687"/>
            <a:chExt cx="2002536" cy="2002536"/>
          </a:xfrm>
        </p:grpSpPr>
        <p:sp>
          <p:nvSpPr>
            <p:cNvPr id="103" name="Rectangle 102"/>
            <p:cNvSpPr/>
            <p:nvPr/>
          </p:nvSpPr>
          <p:spPr>
            <a:xfrm>
              <a:off x="547786" y="934687"/>
              <a:ext cx="2002536" cy="2002536"/>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Freeform 103"/>
            <p:cNvSpPr/>
            <p:nvPr/>
          </p:nvSpPr>
          <p:spPr>
            <a:xfrm rot="5400000">
              <a:off x="1044891" y="1431970"/>
              <a:ext cx="1007970" cy="1007970"/>
            </a:xfrm>
            <a:custGeom>
              <a:avLst/>
              <a:gdLst>
                <a:gd name="connsiteX0" fmla="*/ 1200727 w 1838037"/>
                <a:gd name="connsiteY0" fmla="*/ 189346 h 1838037"/>
                <a:gd name="connsiteX1" fmla="*/ 1200727 w 1838037"/>
                <a:gd name="connsiteY1" fmla="*/ 0 h 1838037"/>
                <a:gd name="connsiteX2" fmla="*/ 1838037 w 1838037"/>
                <a:gd name="connsiteY2" fmla="*/ 0 h 1838037"/>
                <a:gd name="connsiteX3" fmla="*/ 1838037 w 1838037"/>
                <a:gd name="connsiteY3" fmla="*/ 637310 h 1838037"/>
                <a:gd name="connsiteX4" fmla="*/ 1648691 w 1838037"/>
                <a:gd name="connsiteY4" fmla="*/ 637310 h 1838037"/>
                <a:gd name="connsiteX5" fmla="*/ 1648691 w 1838037"/>
                <a:gd name="connsiteY5" fmla="*/ 189346 h 1838037"/>
                <a:gd name="connsiteX6" fmla="*/ 1200727 w 1838037"/>
                <a:gd name="connsiteY6" fmla="*/ 1838037 h 1838037"/>
                <a:gd name="connsiteX7" fmla="*/ 1200727 w 1838037"/>
                <a:gd name="connsiteY7" fmla="*/ 1648692 h 1838037"/>
                <a:gd name="connsiteX8" fmla="*/ 1648691 w 1838037"/>
                <a:gd name="connsiteY8" fmla="*/ 1648692 h 1838037"/>
                <a:gd name="connsiteX9" fmla="*/ 1648691 w 1838037"/>
                <a:gd name="connsiteY9" fmla="*/ 1200729 h 1838037"/>
                <a:gd name="connsiteX10" fmla="*/ 1838037 w 1838037"/>
                <a:gd name="connsiteY10" fmla="*/ 1200729 h 1838037"/>
                <a:gd name="connsiteX11" fmla="*/ 1838037 w 1838037"/>
                <a:gd name="connsiteY11" fmla="*/ 1838037 h 1838037"/>
                <a:gd name="connsiteX12" fmla="*/ 967509 w 1838037"/>
                <a:gd name="connsiteY12" fmla="*/ 870528 h 1838037"/>
                <a:gd name="connsiteX13" fmla="*/ 1193347 w 1838037"/>
                <a:gd name="connsiteY13" fmla="*/ 870528 h 1838037"/>
                <a:gd name="connsiteX14" fmla="*/ 1188015 w 1838037"/>
                <a:gd name="connsiteY14" fmla="*/ 835262 h 1838037"/>
                <a:gd name="connsiteX15" fmla="*/ 1028653 w 1838037"/>
                <a:gd name="connsiteY15" fmla="*/ 659493 h 1838037"/>
                <a:gd name="connsiteX16" fmla="*/ 967509 w 1838037"/>
                <a:gd name="connsiteY16" fmla="*/ 647149 h 1838037"/>
                <a:gd name="connsiteX17" fmla="*/ 967509 w 1838037"/>
                <a:gd name="connsiteY17" fmla="*/ 1190889 h 1838037"/>
                <a:gd name="connsiteX18" fmla="*/ 1028653 w 1838037"/>
                <a:gd name="connsiteY18" fmla="*/ 1178545 h 1838037"/>
                <a:gd name="connsiteX19" fmla="*/ 1188015 w 1838037"/>
                <a:gd name="connsiteY19" fmla="*/ 1002776 h 1838037"/>
                <a:gd name="connsiteX20" fmla="*/ 1193347 w 1838037"/>
                <a:gd name="connsiteY20" fmla="*/ 967510 h 1838037"/>
                <a:gd name="connsiteX21" fmla="*/ 967509 w 1838037"/>
                <a:gd name="connsiteY21" fmla="*/ 967510 h 1838037"/>
                <a:gd name="connsiteX22" fmla="*/ 644689 w 1838037"/>
                <a:gd name="connsiteY22" fmla="*/ 870528 h 1838037"/>
                <a:gd name="connsiteX23" fmla="*/ 870527 w 1838037"/>
                <a:gd name="connsiteY23" fmla="*/ 870528 h 1838037"/>
                <a:gd name="connsiteX24" fmla="*/ 870527 w 1838037"/>
                <a:gd name="connsiteY24" fmla="*/ 647149 h 1838037"/>
                <a:gd name="connsiteX25" fmla="*/ 809383 w 1838037"/>
                <a:gd name="connsiteY25" fmla="*/ 659493 h 1838037"/>
                <a:gd name="connsiteX26" fmla="*/ 650021 w 1838037"/>
                <a:gd name="connsiteY26" fmla="*/ 835262 h 1838037"/>
                <a:gd name="connsiteX27" fmla="*/ 644689 w 1838037"/>
                <a:gd name="connsiteY27" fmla="*/ 967510 h 1838037"/>
                <a:gd name="connsiteX28" fmla="*/ 650021 w 1838037"/>
                <a:gd name="connsiteY28" fmla="*/ 1002776 h 1838037"/>
                <a:gd name="connsiteX29" fmla="*/ 809383 w 1838037"/>
                <a:gd name="connsiteY29" fmla="*/ 1178545 h 1838037"/>
                <a:gd name="connsiteX30" fmla="*/ 870527 w 1838037"/>
                <a:gd name="connsiteY30" fmla="*/ 1190889 h 1838037"/>
                <a:gd name="connsiteX31" fmla="*/ 870527 w 1838037"/>
                <a:gd name="connsiteY31" fmla="*/ 967510 h 1838037"/>
                <a:gd name="connsiteX32" fmla="*/ 297476 w 1838037"/>
                <a:gd name="connsiteY32" fmla="*/ 967510 h 1838037"/>
                <a:gd name="connsiteX33" fmla="*/ 297476 w 1838037"/>
                <a:gd name="connsiteY33" fmla="*/ 870528 h 1838037"/>
                <a:gd name="connsiteX34" fmla="*/ 544894 w 1838037"/>
                <a:gd name="connsiteY34" fmla="*/ 870528 h 1838037"/>
                <a:gd name="connsiteX35" fmla="*/ 546526 w 1838037"/>
                <a:gd name="connsiteY35" fmla="*/ 852036 h 1838037"/>
                <a:gd name="connsiteX36" fmla="*/ 842756 w 1838037"/>
                <a:gd name="connsiteY36" fmla="*/ 548305 h 1838037"/>
                <a:gd name="connsiteX37" fmla="*/ 870527 w 1838037"/>
                <a:gd name="connsiteY37" fmla="*/ 545506 h 1838037"/>
                <a:gd name="connsiteX38" fmla="*/ 870527 w 1838037"/>
                <a:gd name="connsiteY38" fmla="*/ 297477 h 1838037"/>
                <a:gd name="connsiteX39" fmla="*/ 967509 w 1838037"/>
                <a:gd name="connsiteY39" fmla="*/ 297477 h 1838037"/>
                <a:gd name="connsiteX40" fmla="*/ 967509 w 1838037"/>
                <a:gd name="connsiteY40" fmla="*/ 545506 h 1838037"/>
                <a:gd name="connsiteX41" fmla="*/ 995280 w 1838037"/>
                <a:gd name="connsiteY41" fmla="*/ 548305 h 1838037"/>
                <a:gd name="connsiteX42" fmla="*/ 1291510 w 1838037"/>
                <a:gd name="connsiteY42" fmla="*/ 852036 h 1838037"/>
                <a:gd name="connsiteX43" fmla="*/ 1293142 w 1838037"/>
                <a:gd name="connsiteY43" fmla="*/ 870528 h 1838037"/>
                <a:gd name="connsiteX44" fmla="*/ 1540560 w 1838037"/>
                <a:gd name="connsiteY44" fmla="*/ 870528 h 1838037"/>
                <a:gd name="connsiteX45" fmla="*/ 1540560 w 1838037"/>
                <a:gd name="connsiteY45" fmla="*/ 967510 h 1838037"/>
                <a:gd name="connsiteX46" fmla="*/ 1293142 w 1838037"/>
                <a:gd name="connsiteY46" fmla="*/ 967510 h 1838037"/>
                <a:gd name="connsiteX47" fmla="*/ 1291510 w 1838037"/>
                <a:gd name="connsiteY47" fmla="*/ 986003 h 1838037"/>
                <a:gd name="connsiteX48" fmla="*/ 995280 w 1838037"/>
                <a:gd name="connsiteY48" fmla="*/ 1289733 h 1838037"/>
                <a:gd name="connsiteX49" fmla="*/ 967509 w 1838037"/>
                <a:gd name="connsiteY49" fmla="*/ 1292533 h 1838037"/>
                <a:gd name="connsiteX50" fmla="*/ 967509 w 1838037"/>
                <a:gd name="connsiteY50" fmla="*/ 1540561 h 1838037"/>
                <a:gd name="connsiteX51" fmla="*/ 870527 w 1838037"/>
                <a:gd name="connsiteY51" fmla="*/ 1540561 h 1838037"/>
                <a:gd name="connsiteX52" fmla="*/ 870527 w 1838037"/>
                <a:gd name="connsiteY52" fmla="*/ 1292533 h 1838037"/>
                <a:gd name="connsiteX53" fmla="*/ 842756 w 1838037"/>
                <a:gd name="connsiteY53" fmla="*/ 1289733 h 1838037"/>
                <a:gd name="connsiteX54" fmla="*/ 546526 w 1838037"/>
                <a:gd name="connsiteY54" fmla="*/ 986003 h 1838037"/>
                <a:gd name="connsiteX55" fmla="*/ 544894 w 1838037"/>
                <a:gd name="connsiteY55" fmla="*/ 967510 h 1838037"/>
                <a:gd name="connsiteX56" fmla="*/ 0 w 1838037"/>
                <a:gd name="connsiteY56" fmla="*/ 637310 h 1838037"/>
                <a:gd name="connsiteX57" fmla="*/ 0 w 1838037"/>
                <a:gd name="connsiteY57" fmla="*/ 0 h 1838037"/>
                <a:gd name="connsiteX58" fmla="*/ 637308 w 1838037"/>
                <a:gd name="connsiteY58" fmla="*/ 0 h 1838037"/>
                <a:gd name="connsiteX59" fmla="*/ 637308 w 1838037"/>
                <a:gd name="connsiteY59" fmla="*/ 189346 h 1838037"/>
                <a:gd name="connsiteX60" fmla="*/ 189345 w 1838037"/>
                <a:gd name="connsiteY60" fmla="*/ 189346 h 1838037"/>
                <a:gd name="connsiteX61" fmla="*/ 189345 w 1838037"/>
                <a:gd name="connsiteY61" fmla="*/ 637310 h 1838037"/>
                <a:gd name="connsiteX62" fmla="*/ 0 w 1838037"/>
                <a:gd name="connsiteY62" fmla="*/ 1838037 h 1838037"/>
                <a:gd name="connsiteX63" fmla="*/ 0 w 1838037"/>
                <a:gd name="connsiteY63" fmla="*/ 1200729 h 1838037"/>
                <a:gd name="connsiteX64" fmla="*/ 189345 w 1838037"/>
                <a:gd name="connsiteY64" fmla="*/ 1200729 h 1838037"/>
                <a:gd name="connsiteX65" fmla="*/ 189345 w 1838037"/>
                <a:gd name="connsiteY65" fmla="*/ 1648692 h 1838037"/>
                <a:gd name="connsiteX66" fmla="*/ 637308 w 1838037"/>
                <a:gd name="connsiteY66" fmla="*/ 1648692 h 1838037"/>
                <a:gd name="connsiteX67" fmla="*/ 637308 w 1838037"/>
                <a:gd name="connsiteY67" fmla="*/ 1838037 h 1838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838037" h="1838037">
                  <a:moveTo>
                    <a:pt x="1200727" y="189346"/>
                  </a:moveTo>
                  <a:lnTo>
                    <a:pt x="1200727" y="0"/>
                  </a:lnTo>
                  <a:lnTo>
                    <a:pt x="1838037" y="0"/>
                  </a:lnTo>
                  <a:lnTo>
                    <a:pt x="1838037" y="637310"/>
                  </a:lnTo>
                  <a:lnTo>
                    <a:pt x="1648691" y="637310"/>
                  </a:lnTo>
                  <a:lnTo>
                    <a:pt x="1648691" y="189346"/>
                  </a:lnTo>
                  <a:close/>
                  <a:moveTo>
                    <a:pt x="1200727" y="1838037"/>
                  </a:moveTo>
                  <a:lnTo>
                    <a:pt x="1200727" y="1648692"/>
                  </a:lnTo>
                  <a:lnTo>
                    <a:pt x="1648691" y="1648692"/>
                  </a:lnTo>
                  <a:lnTo>
                    <a:pt x="1648691" y="1200729"/>
                  </a:lnTo>
                  <a:lnTo>
                    <a:pt x="1838037" y="1200729"/>
                  </a:lnTo>
                  <a:lnTo>
                    <a:pt x="1838037" y="1838037"/>
                  </a:lnTo>
                  <a:close/>
                  <a:moveTo>
                    <a:pt x="967509" y="870528"/>
                  </a:moveTo>
                  <a:lnTo>
                    <a:pt x="1193347" y="870528"/>
                  </a:lnTo>
                  <a:lnTo>
                    <a:pt x="1188015" y="835262"/>
                  </a:lnTo>
                  <a:cubicBezTo>
                    <a:pt x="1163327" y="755886"/>
                    <a:pt x="1104472" y="691562"/>
                    <a:pt x="1028653" y="659493"/>
                  </a:cubicBezTo>
                  <a:lnTo>
                    <a:pt x="967509" y="647149"/>
                  </a:lnTo>
                  <a:close/>
                  <a:moveTo>
                    <a:pt x="967509" y="1190889"/>
                  </a:moveTo>
                  <a:lnTo>
                    <a:pt x="1028653" y="1178545"/>
                  </a:lnTo>
                  <a:cubicBezTo>
                    <a:pt x="1104472" y="1146476"/>
                    <a:pt x="1163327" y="1082153"/>
                    <a:pt x="1188015" y="1002776"/>
                  </a:cubicBezTo>
                  <a:lnTo>
                    <a:pt x="1193347" y="967510"/>
                  </a:lnTo>
                  <a:lnTo>
                    <a:pt x="967509" y="967510"/>
                  </a:lnTo>
                  <a:close/>
                  <a:moveTo>
                    <a:pt x="644689" y="870528"/>
                  </a:moveTo>
                  <a:lnTo>
                    <a:pt x="870527" y="870528"/>
                  </a:lnTo>
                  <a:lnTo>
                    <a:pt x="870527" y="647149"/>
                  </a:lnTo>
                  <a:lnTo>
                    <a:pt x="809383" y="659493"/>
                  </a:lnTo>
                  <a:cubicBezTo>
                    <a:pt x="733564" y="691562"/>
                    <a:pt x="674709" y="755886"/>
                    <a:pt x="650021" y="835262"/>
                  </a:cubicBezTo>
                  <a:close/>
                  <a:moveTo>
                    <a:pt x="644689" y="967510"/>
                  </a:moveTo>
                  <a:lnTo>
                    <a:pt x="650021" y="1002776"/>
                  </a:lnTo>
                  <a:cubicBezTo>
                    <a:pt x="674709" y="1082153"/>
                    <a:pt x="733564" y="1146476"/>
                    <a:pt x="809383" y="1178545"/>
                  </a:cubicBezTo>
                  <a:lnTo>
                    <a:pt x="870527" y="1190889"/>
                  </a:lnTo>
                  <a:lnTo>
                    <a:pt x="870527" y="967510"/>
                  </a:lnTo>
                  <a:close/>
                  <a:moveTo>
                    <a:pt x="297476" y="967510"/>
                  </a:moveTo>
                  <a:lnTo>
                    <a:pt x="297476" y="870528"/>
                  </a:lnTo>
                  <a:lnTo>
                    <a:pt x="544894" y="870528"/>
                  </a:lnTo>
                  <a:lnTo>
                    <a:pt x="546526" y="852036"/>
                  </a:lnTo>
                  <a:cubicBezTo>
                    <a:pt x="573711" y="699848"/>
                    <a:pt x="691879" y="579179"/>
                    <a:pt x="842756" y="548305"/>
                  </a:cubicBezTo>
                  <a:lnTo>
                    <a:pt x="870527" y="545506"/>
                  </a:lnTo>
                  <a:lnTo>
                    <a:pt x="870527" y="297477"/>
                  </a:lnTo>
                  <a:lnTo>
                    <a:pt x="967509" y="297477"/>
                  </a:lnTo>
                  <a:lnTo>
                    <a:pt x="967509" y="545506"/>
                  </a:lnTo>
                  <a:lnTo>
                    <a:pt x="995280" y="548305"/>
                  </a:lnTo>
                  <a:cubicBezTo>
                    <a:pt x="1146157" y="579179"/>
                    <a:pt x="1264325" y="699848"/>
                    <a:pt x="1291510" y="852036"/>
                  </a:cubicBezTo>
                  <a:lnTo>
                    <a:pt x="1293142" y="870528"/>
                  </a:lnTo>
                  <a:lnTo>
                    <a:pt x="1540560" y="870528"/>
                  </a:lnTo>
                  <a:lnTo>
                    <a:pt x="1540560" y="967510"/>
                  </a:lnTo>
                  <a:lnTo>
                    <a:pt x="1293142" y="967510"/>
                  </a:lnTo>
                  <a:lnTo>
                    <a:pt x="1291510" y="986003"/>
                  </a:lnTo>
                  <a:cubicBezTo>
                    <a:pt x="1264325" y="1138191"/>
                    <a:pt x="1146157" y="1258859"/>
                    <a:pt x="995280" y="1289733"/>
                  </a:cubicBezTo>
                  <a:lnTo>
                    <a:pt x="967509" y="1292533"/>
                  </a:lnTo>
                  <a:lnTo>
                    <a:pt x="967509" y="1540561"/>
                  </a:lnTo>
                  <a:lnTo>
                    <a:pt x="870527" y="1540561"/>
                  </a:lnTo>
                  <a:lnTo>
                    <a:pt x="870527" y="1292533"/>
                  </a:lnTo>
                  <a:lnTo>
                    <a:pt x="842756" y="1289733"/>
                  </a:lnTo>
                  <a:cubicBezTo>
                    <a:pt x="691879" y="1258859"/>
                    <a:pt x="573711" y="1138191"/>
                    <a:pt x="546526" y="986003"/>
                  </a:cubicBezTo>
                  <a:lnTo>
                    <a:pt x="544894" y="967510"/>
                  </a:lnTo>
                  <a:close/>
                  <a:moveTo>
                    <a:pt x="0" y="637310"/>
                  </a:moveTo>
                  <a:lnTo>
                    <a:pt x="0" y="0"/>
                  </a:lnTo>
                  <a:lnTo>
                    <a:pt x="637308" y="0"/>
                  </a:lnTo>
                  <a:lnTo>
                    <a:pt x="637308" y="189346"/>
                  </a:lnTo>
                  <a:lnTo>
                    <a:pt x="189345" y="189346"/>
                  </a:lnTo>
                  <a:lnTo>
                    <a:pt x="189345" y="637310"/>
                  </a:lnTo>
                  <a:close/>
                  <a:moveTo>
                    <a:pt x="0" y="1838037"/>
                  </a:moveTo>
                  <a:lnTo>
                    <a:pt x="0" y="1200729"/>
                  </a:lnTo>
                  <a:lnTo>
                    <a:pt x="189345" y="1200729"/>
                  </a:lnTo>
                  <a:lnTo>
                    <a:pt x="189345" y="1648692"/>
                  </a:lnTo>
                  <a:lnTo>
                    <a:pt x="637308" y="1648692"/>
                  </a:lnTo>
                  <a:lnTo>
                    <a:pt x="637308" y="183803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05" name="Group 104"/>
            <p:cNvGrpSpPr/>
            <p:nvPr/>
          </p:nvGrpSpPr>
          <p:grpSpPr>
            <a:xfrm>
              <a:off x="1588862" y="2055917"/>
              <a:ext cx="961460" cy="881306"/>
              <a:chOff x="9048328" y="2831467"/>
              <a:chExt cx="1625683" cy="1490154"/>
            </a:xfrm>
          </p:grpSpPr>
          <p:sp>
            <p:nvSpPr>
              <p:cNvPr id="106" name="Freeform 105"/>
              <p:cNvSpPr/>
              <p:nvPr/>
            </p:nvSpPr>
            <p:spPr>
              <a:xfrm>
                <a:off x="9048328" y="2831467"/>
                <a:ext cx="1248830" cy="977771"/>
              </a:xfrm>
              <a:custGeom>
                <a:avLst/>
                <a:gdLst>
                  <a:gd name="connsiteX0" fmla="*/ 2192972 w 2521582"/>
                  <a:gd name="connsiteY0" fmla="*/ 584093 h 1974273"/>
                  <a:gd name="connsiteX1" fmla="*/ 2374270 w 2521582"/>
                  <a:gd name="connsiteY1" fmla="*/ 584093 h 1974273"/>
                  <a:gd name="connsiteX2" fmla="*/ 2521582 w 2521582"/>
                  <a:gd name="connsiteY2" fmla="*/ 731405 h 1974273"/>
                  <a:gd name="connsiteX3" fmla="*/ 2521582 w 2521582"/>
                  <a:gd name="connsiteY3" fmla="*/ 1048680 h 1974273"/>
                  <a:gd name="connsiteX4" fmla="*/ 2478435 w 2521582"/>
                  <a:gd name="connsiteY4" fmla="*/ 1152846 h 1974273"/>
                  <a:gd name="connsiteX5" fmla="*/ 2465644 w 2521582"/>
                  <a:gd name="connsiteY5" fmla="*/ 1161470 h 1974273"/>
                  <a:gd name="connsiteX6" fmla="*/ 2465644 w 2521582"/>
                  <a:gd name="connsiteY6" fmla="*/ 741705 h 1974273"/>
                  <a:gd name="connsiteX7" fmla="*/ 2435050 w 2521582"/>
                  <a:gd name="connsiteY7" fmla="*/ 741705 h 1974273"/>
                  <a:gd name="connsiteX8" fmla="*/ 2435050 w 2521582"/>
                  <a:gd name="connsiteY8" fmla="*/ 1297978 h 1974273"/>
                  <a:gd name="connsiteX9" fmla="*/ 2435051 w 2521582"/>
                  <a:gd name="connsiteY9" fmla="*/ 1297978 h 1974273"/>
                  <a:gd name="connsiteX10" fmla="*/ 2435051 w 2521582"/>
                  <a:gd name="connsiteY10" fmla="*/ 1480824 h 1974273"/>
                  <a:gd name="connsiteX11" fmla="*/ 2341306 w 2521582"/>
                  <a:gd name="connsiteY11" fmla="*/ 1574568 h 1974273"/>
                  <a:gd name="connsiteX12" fmla="*/ 2225936 w 2521582"/>
                  <a:gd name="connsiteY12" fmla="*/ 1574568 h 1974273"/>
                  <a:gd name="connsiteX13" fmla="*/ 2132191 w 2521582"/>
                  <a:gd name="connsiteY13" fmla="*/ 1480824 h 1974273"/>
                  <a:gd name="connsiteX14" fmla="*/ 2132191 w 2521582"/>
                  <a:gd name="connsiteY14" fmla="*/ 1182097 h 1974273"/>
                  <a:gd name="connsiteX15" fmla="*/ 2132191 w 2521582"/>
                  <a:gd name="connsiteY15" fmla="*/ 1182096 h 1974273"/>
                  <a:gd name="connsiteX16" fmla="*/ 2132191 w 2521582"/>
                  <a:gd name="connsiteY16" fmla="*/ 741705 h 1974273"/>
                  <a:gd name="connsiteX17" fmla="*/ 2101596 w 2521582"/>
                  <a:gd name="connsiteY17" fmla="*/ 741705 h 1974273"/>
                  <a:gd name="connsiteX18" fmla="*/ 2101596 w 2521582"/>
                  <a:gd name="connsiteY18" fmla="*/ 1161469 h 1974273"/>
                  <a:gd name="connsiteX19" fmla="*/ 2088807 w 2521582"/>
                  <a:gd name="connsiteY19" fmla="*/ 1152846 h 1974273"/>
                  <a:gd name="connsiteX20" fmla="*/ 2045660 w 2521582"/>
                  <a:gd name="connsiteY20" fmla="*/ 1048680 h 1974273"/>
                  <a:gd name="connsiteX21" fmla="*/ 2045660 w 2521582"/>
                  <a:gd name="connsiteY21" fmla="*/ 731405 h 1974273"/>
                  <a:gd name="connsiteX22" fmla="*/ 2192972 w 2521582"/>
                  <a:gd name="connsiteY22" fmla="*/ 584093 h 1974273"/>
                  <a:gd name="connsiteX23" fmla="*/ 750774 w 2521582"/>
                  <a:gd name="connsiteY23" fmla="*/ 584093 h 1974273"/>
                  <a:gd name="connsiteX24" fmla="*/ 932071 w 2521582"/>
                  <a:gd name="connsiteY24" fmla="*/ 584093 h 1974273"/>
                  <a:gd name="connsiteX25" fmla="*/ 1079383 w 2521582"/>
                  <a:gd name="connsiteY25" fmla="*/ 731405 h 1974273"/>
                  <a:gd name="connsiteX26" fmla="*/ 1079383 w 2521582"/>
                  <a:gd name="connsiteY26" fmla="*/ 1048680 h 1974273"/>
                  <a:gd name="connsiteX27" fmla="*/ 1036236 w 2521582"/>
                  <a:gd name="connsiteY27" fmla="*/ 1152846 h 1974273"/>
                  <a:gd name="connsiteX28" fmla="*/ 1023446 w 2521582"/>
                  <a:gd name="connsiteY28" fmla="*/ 1161470 h 1974273"/>
                  <a:gd name="connsiteX29" fmla="*/ 1023446 w 2521582"/>
                  <a:gd name="connsiteY29" fmla="*/ 741705 h 1974273"/>
                  <a:gd name="connsiteX30" fmla="*/ 992851 w 2521582"/>
                  <a:gd name="connsiteY30" fmla="*/ 741705 h 1974273"/>
                  <a:gd name="connsiteX31" fmla="*/ 992851 w 2521582"/>
                  <a:gd name="connsiteY31" fmla="*/ 1297978 h 1974273"/>
                  <a:gd name="connsiteX32" fmla="*/ 992852 w 2521582"/>
                  <a:gd name="connsiteY32" fmla="*/ 1297978 h 1974273"/>
                  <a:gd name="connsiteX33" fmla="*/ 992852 w 2521582"/>
                  <a:gd name="connsiteY33" fmla="*/ 1480824 h 1974273"/>
                  <a:gd name="connsiteX34" fmla="*/ 899108 w 2521582"/>
                  <a:gd name="connsiteY34" fmla="*/ 1574568 h 1974273"/>
                  <a:gd name="connsiteX35" fmla="*/ 783737 w 2521582"/>
                  <a:gd name="connsiteY35" fmla="*/ 1574568 h 1974273"/>
                  <a:gd name="connsiteX36" fmla="*/ 689992 w 2521582"/>
                  <a:gd name="connsiteY36" fmla="*/ 1480824 h 1974273"/>
                  <a:gd name="connsiteX37" fmla="*/ 689992 w 2521582"/>
                  <a:gd name="connsiteY37" fmla="*/ 1182097 h 1974273"/>
                  <a:gd name="connsiteX38" fmla="*/ 689992 w 2521582"/>
                  <a:gd name="connsiteY38" fmla="*/ 1182096 h 1974273"/>
                  <a:gd name="connsiteX39" fmla="*/ 689992 w 2521582"/>
                  <a:gd name="connsiteY39" fmla="*/ 741705 h 1974273"/>
                  <a:gd name="connsiteX40" fmla="*/ 659397 w 2521582"/>
                  <a:gd name="connsiteY40" fmla="*/ 741705 h 1974273"/>
                  <a:gd name="connsiteX41" fmla="*/ 659397 w 2521582"/>
                  <a:gd name="connsiteY41" fmla="*/ 1161469 h 1974273"/>
                  <a:gd name="connsiteX42" fmla="*/ 646608 w 2521582"/>
                  <a:gd name="connsiteY42" fmla="*/ 1152846 h 1974273"/>
                  <a:gd name="connsiteX43" fmla="*/ 603461 w 2521582"/>
                  <a:gd name="connsiteY43" fmla="*/ 1048680 h 1974273"/>
                  <a:gd name="connsiteX44" fmla="*/ 603461 w 2521582"/>
                  <a:gd name="connsiteY44" fmla="*/ 731405 h 1974273"/>
                  <a:gd name="connsiteX45" fmla="*/ 750774 w 2521582"/>
                  <a:gd name="connsiteY45" fmla="*/ 584093 h 1974273"/>
                  <a:gd name="connsiteX46" fmla="*/ 147313 w 2521582"/>
                  <a:gd name="connsiteY46" fmla="*/ 584093 h 1974273"/>
                  <a:gd name="connsiteX47" fmla="*/ 328610 w 2521582"/>
                  <a:gd name="connsiteY47" fmla="*/ 584093 h 1974273"/>
                  <a:gd name="connsiteX48" fmla="*/ 475922 w 2521582"/>
                  <a:gd name="connsiteY48" fmla="*/ 731405 h 1974273"/>
                  <a:gd name="connsiteX49" fmla="*/ 475922 w 2521582"/>
                  <a:gd name="connsiteY49" fmla="*/ 1048680 h 1974273"/>
                  <a:gd name="connsiteX50" fmla="*/ 432775 w 2521582"/>
                  <a:gd name="connsiteY50" fmla="*/ 1152846 h 1974273"/>
                  <a:gd name="connsiteX51" fmla="*/ 419985 w 2521582"/>
                  <a:gd name="connsiteY51" fmla="*/ 1161470 h 1974273"/>
                  <a:gd name="connsiteX52" fmla="*/ 419985 w 2521582"/>
                  <a:gd name="connsiteY52" fmla="*/ 741705 h 1974273"/>
                  <a:gd name="connsiteX53" fmla="*/ 389390 w 2521582"/>
                  <a:gd name="connsiteY53" fmla="*/ 741705 h 1974273"/>
                  <a:gd name="connsiteX54" fmla="*/ 389390 w 2521582"/>
                  <a:gd name="connsiteY54" fmla="*/ 1297978 h 1974273"/>
                  <a:gd name="connsiteX55" fmla="*/ 389391 w 2521582"/>
                  <a:gd name="connsiteY55" fmla="*/ 1297978 h 1974273"/>
                  <a:gd name="connsiteX56" fmla="*/ 389391 w 2521582"/>
                  <a:gd name="connsiteY56" fmla="*/ 1480824 h 1974273"/>
                  <a:gd name="connsiteX57" fmla="*/ 295647 w 2521582"/>
                  <a:gd name="connsiteY57" fmla="*/ 1574568 h 1974273"/>
                  <a:gd name="connsiteX58" fmla="*/ 180276 w 2521582"/>
                  <a:gd name="connsiteY58" fmla="*/ 1574568 h 1974273"/>
                  <a:gd name="connsiteX59" fmla="*/ 86531 w 2521582"/>
                  <a:gd name="connsiteY59" fmla="*/ 1480824 h 1974273"/>
                  <a:gd name="connsiteX60" fmla="*/ 86531 w 2521582"/>
                  <a:gd name="connsiteY60" fmla="*/ 1182097 h 1974273"/>
                  <a:gd name="connsiteX61" fmla="*/ 86531 w 2521582"/>
                  <a:gd name="connsiteY61" fmla="*/ 1182096 h 1974273"/>
                  <a:gd name="connsiteX62" fmla="*/ 86531 w 2521582"/>
                  <a:gd name="connsiteY62" fmla="*/ 741705 h 1974273"/>
                  <a:gd name="connsiteX63" fmla="*/ 55936 w 2521582"/>
                  <a:gd name="connsiteY63" fmla="*/ 741705 h 1974273"/>
                  <a:gd name="connsiteX64" fmla="*/ 55936 w 2521582"/>
                  <a:gd name="connsiteY64" fmla="*/ 1161469 h 1974273"/>
                  <a:gd name="connsiteX65" fmla="*/ 43147 w 2521582"/>
                  <a:gd name="connsiteY65" fmla="*/ 1152846 h 1974273"/>
                  <a:gd name="connsiteX66" fmla="*/ 0 w 2521582"/>
                  <a:gd name="connsiteY66" fmla="*/ 1048680 h 1974273"/>
                  <a:gd name="connsiteX67" fmla="*/ 0 w 2521582"/>
                  <a:gd name="connsiteY67" fmla="*/ 731405 h 1974273"/>
                  <a:gd name="connsiteX68" fmla="*/ 147313 w 2521582"/>
                  <a:gd name="connsiteY68" fmla="*/ 584093 h 1974273"/>
                  <a:gd name="connsiteX69" fmla="*/ 1427060 w 2521582"/>
                  <a:gd name="connsiteY69" fmla="*/ 494144 h 1974273"/>
                  <a:gd name="connsiteX70" fmla="*/ 1697984 w 2521582"/>
                  <a:gd name="connsiteY70" fmla="*/ 494144 h 1974273"/>
                  <a:gd name="connsiteX71" fmla="*/ 1918122 w 2521582"/>
                  <a:gd name="connsiteY71" fmla="*/ 714282 h 1974273"/>
                  <a:gd name="connsiteX72" fmla="*/ 1918122 w 2521582"/>
                  <a:gd name="connsiteY72" fmla="*/ 1188406 h 1974273"/>
                  <a:gd name="connsiteX73" fmla="*/ 1853645 w 2521582"/>
                  <a:gd name="connsiteY73" fmla="*/ 1344067 h 1974273"/>
                  <a:gd name="connsiteX74" fmla="*/ 1834531 w 2521582"/>
                  <a:gd name="connsiteY74" fmla="*/ 1356954 h 1974273"/>
                  <a:gd name="connsiteX75" fmla="*/ 1834531 w 2521582"/>
                  <a:gd name="connsiteY75" fmla="*/ 729674 h 1974273"/>
                  <a:gd name="connsiteX76" fmla="*/ 1788812 w 2521582"/>
                  <a:gd name="connsiteY76" fmla="*/ 729674 h 1974273"/>
                  <a:gd name="connsiteX77" fmla="*/ 1788812 w 2521582"/>
                  <a:gd name="connsiteY77" fmla="*/ 1560947 h 1974273"/>
                  <a:gd name="connsiteX78" fmla="*/ 1788813 w 2521582"/>
                  <a:gd name="connsiteY78" fmla="*/ 1560947 h 1974273"/>
                  <a:gd name="connsiteX79" fmla="*/ 1788813 w 2521582"/>
                  <a:gd name="connsiteY79" fmla="*/ 1834185 h 1974273"/>
                  <a:gd name="connsiteX80" fmla="*/ 1648725 w 2521582"/>
                  <a:gd name="connsiteY80" fmla="*/ 1974273 h 1974273"/>
                  <a:gd name="connsiteX81" fmla="*/ 1476319 w 2521582"/>
                  <a:gd name="connsiteY81" fmla="*/ 1974273 h 1974273"/>
                  <a:gd name="connsiteX82" fmla="*/ 1336231 w 2521582"/>
                  <a:gd name="connsiteY82" fmla="*/ 1834185 h 1974273"/>
                  <a:gd name="connsiteX83" fmla="*/ 1336231 w 2521582"/>
                  <a:gd name="connsiteY83" fmla="*/ 1387778 h 1974273"/>
                  <a:gd name="connsiteX84" fmla="*/ 1336230 w 2521582"/>
                  <a:gd name="connsiteY84" fmla="*/ 1387777 h 1974273"/>
                  <a:gd name="connsiteX85" fmla="*/ 1336230 w 2521582"/>
                  <a:gd name="connsiteY85" fmla="*/ 729674 h 1974273"/>
                  <a:gd name="connsiteX86" fmla="*/ 1290511 w 2521582"/>
                  <a:gd name="connsiteY86" fmla="*/ 729674 h 1974273"/>
                  <a:gd name="connsiteX87" fmla="*/ 1290511 w 2521582"/>
                  <a:gd name="connsiteY87" fmla="*/ 1356953 h 1974273"/>
                  <a:gd name="connsiteX88" fmla="*/ 1271399 w 2521582"/>
                  <a:gd name="connsiteY88" fmla="*/ 1344067 h 1974273"/>
                  <a:gd name="connsiteX89" fmla="*/ 1206922 w 2521582"/>
                  <a:gd name="connsiteY89" fmla="*/ 1188406 h 1974273"/>
                  <a:gd name="connsiteX90" fmla="*/ 1206922 w 2521582"/>
                  <a:gd name="connsiteY90" fmla="*/ 714282 h 1974273"/>
                  <a:gd name="connsiteX91" fmla="*/ 1427060 w 2521582"/>
                  <a:gd name="connsiteY91" fmla="*/ 494144 h 1974273"/>
                  <a:gd name="connsiteX92" fmla="*/ 2283621 w 2521582"/>
                  <a:gd name="connsiteY92" fmla="*/ 253421 h 1974273"/>
                  <a:gd name="connsiteX93" fmla="*/ 2436596 w 2521582"/>
                  <a:gd name="connsiteY93" fmla="*/ 406396 h 1974273"/>
                  <a:gd name="connsiteX94" fmla="*/ 2283621 w 2521582"/>
                  <a:gd name="connsiteY94" fmla="*/ 559371 h 1974273"/>
                  <a:gd name="connsiteX95" fmla="*/ 2130646 w 2521582"/>
                  <a:gd name="connsiteY95" fmla="*/ 406396 h 1974273"/>
                  <a:gd name="connsiteX96" fmla="*/ 2283621 w 2521582"/>
                  <a:gd name="connsiteY96" fmla="*/ 253421 h 1974273"/>
                  <a:gd name="connsiteX97" fmla="*/ 841422 w 2521582"/>
                  <a:gd name="connsiteY97" fmla="*/ 253421 h 1974273"/>
                  <a:gd name="connsiteX98" fmla="*/ 994397 w 2521582"/>
                  <a:gd name="connsiteY98" fmla="*/ 406396 h 1974273"/>
                  <a:gd name="connsiteX99" fmla="*/ 841422 w 2521582"/>
                  <a:gd name="connsiteY99" fmla="*/ 559371 h 1974273"/>
                  <a:gd name="connsiteX100" fmla="*/ 688447 w 2521582"/>
                  <a:gd name="connsiteY100" fmla="*/ 406396 h 1974273"/>
                  <a:gd name="connsiteX101" fmla="*/ 841422 w 2521582"/>
                  <a:gd name="connsiteY101" fmla="*/ 253421 h 1974273"/>
                  <a:gd name="connsiteX102" fmla="*/ 237961 w 2521582"/>
                  <a:gd name="connsiteY102" fmla="*/ 253421 h 1974273"/>
                  <a:gd name="connsiteX103" fmla="*/ 390936 w 2521582"/>
                  <a:gd name="connsiteY103" fmla="*/ 406396 h 1974273"/>
                  <a:gd name="connsiteX104" fmla="*/ 237961 w 2521582"/>
                  <a:gd name="connsiteY104" fmla="*/ 559371 h 1974273"/>
                  <a:gd name="connsiteX105" fmla="*/ 84986 w 2521582"/>
                  <a:gd name="connsiteY105" fmla="*/ 406396 h 1974273"/>
                  <a:gd name="connsiteX106" fmla="*/ 237961 w 2521582"/>
                  <a:gd name="connsiteY106" fmla="*/ 253421 h 1974273"/>
                  <a:gd name="connsiteX107" fmla="*/ 1562522 w 2521582"/>
                  <a:gd name="connsiteY107" fmla="*/ 0 h 1974273"/>
                  <a:gd name="connsiteX108" fmla="*/ 1791122 w 2521582"/>
                  <a:gd name="connsiteY108" fmla="*/ 228600 h 1974273"/>
                  <a:gd name="connsiteX109" fmla="*/ 1562522 w 2521582"/>
                  <a:gd name="connsiteY109" fmla="*/ 457200 h 1974273"/>
                  <a:gd name="connsiteX110" fmla="*/ 1333922 w 2521582"/>
                  <a:gd name="connsiteY110" fmla="*/ 228600 h 1974273"/>
                  <a:gd name="connsiteX111" fmla="*/ 1562522 w 2521582"/>
                  <a:gd name="connsiteY111" fmla="*/ 0 h 197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521582" h="1974273">
                    <a:moveTo>
                      <a:pt x="2192972" y="584093"/>
                    </a:moveTo>
                    <a:lnTo>
                      <a:pt x="2374270" y="584093"/>
                    </a:lnTo>
                    <a:cubicBezTo>
                      <a:pt x="2455628" y="584093"/>
                      <a:pt x="2521582" y="650047"/>
                      <a:pt x="2521582" y="731405"/>
                    </a:cubicBezTo>
                    <a:lnTo>
                      <a:pt x="2521582" y="1048680"/>
                    </a:lnTo>
                    <a:cubicBezTo>
                      <a:pt x="2521582" y="1089360"/>
                      <a:pt x="2505093" y="1126188"/>
                      <a:pt x="2478435" y="1152846"/>
                    </a:cubicBezTo>
                    <a:lnTo>
                      <a:pt x="2465644" y="1161470"/>
                    </a:lnTo>
                    <a:lnTo>
                      <a:pt x="2465644" y="741705"/>
                    </a:lnTo>
                    <a:lnTo>
                      <a:pt x="2435050" y="741705"/>
                    </a:lnTo>
                    <a:lnTo>
                      <a:pt x="2435050" y="1297978"/>
                    </a:lnTo>
                    <a:lnTo>
                      <a:pt x="2435051" y="1297978"/>
                    </a:lnTo>
                    <a:lnTo>
                      <a:pt x="2435051" y="1480824"/>
                    </a:lnTo>
                    <a:cubicBezTo>
                      <a:pt x="2435051" y="1532597"/>
                      <a:pt x="2393080" y="1574568"/>
                      <a:pt x="2341306" y="1574568"/>
                    </a:cubicBezTo>
                    <a:lnTo>
                      <a:pt x="2225936" y="1574568"/>
                    </a:lnTo>
                    <a:cubicBezTo>
                      <a:pt x="2174162" y="1574568"/>
                      <a:pt x="2132191" y="1532597"/>
                      <a:pt x="2132191" y="1480824"/>
                    </a:cubicBezTo>
                    <a:lnTo>
                      <a:pt x="2132191" y="1182097"/>
                    </a:lnTo>
                    <a:lnTo>
                      <a:pt x="2132191" y="1182096"/>
                    </a:lnTo>
                    <a:lnTo>
                      <a:pt x="2132191" y="741705"/>
                    </a:lnTo>
                    <a:lnTo>
                      <a:pt x="2101596" y="741705"/>
                    </a:lnTo>
                    <a:lnTo>
                      <a:pt x="2101596" y="1161469"/>
                    </a:lnTo>
                    <a:lnTo>
                      <a:pt x="2088807" y="1152846"/>
                    </a:lnTo>
                    <a:cubicBezTo>
                      <a:pt x="2062149" y="1126188"/>
                      <a:pt x="2045660" y="1089360"/>
                      <a:pt x="2045660" y="1048680"/>
                    </a:cubicBezTo>
                    <a:lnTo>
                      <a:pt x="2045660" y="731405"/>
                    </a:lnTo>
                    <a:cubicBezTo>
                      <a:pt x="2045660" y="650047"/>
                      <a:pt x="2111614" y="584093"/>
                      <a:pt x="2192972" y="584093"/>
                    </a:cubicBezTo>
                    <a:close/>
                    <a:moveTo>
                      <a:pt x="750774" y="584093"/>
                    </a:moveTo>
                    <a:lnTo>
                      <a:pt x="932071" y="584093"/>
                    </a:lnTo>
                    <a:cubicBezTo>
                      <a:pt x="1013429" y="584093"/>
                      <a:pt x="1079383" y="650047"/>
                      <a:pt x="1079383" y="731405"/>
                    </a:cubicBezTo>
                    <a:lnTo>
                      <a:pt x="1079383" y="1048680"/>
                    </a:lnTo>
                    <a:cubicBezTo>
                      <a:pt x="1079383" y="1089360"/>
                      <a:pt x="1062895" y="1126188"/>
                      <a:pt x="1036236" y="1152846"/>
                    </a:cubicBezTo>
                    <a:lnTo>
                      <a:pt x="1023446" y="1161470"/>
                    </a:lnTo>
                    <a:lnTo>
                      <a:pt x="1023446" y="741705"/>
                    </a:lnTo>
                    <a:lnTo>
                      <a:pt x="992851" y="741705"/>
                    </a:lnTo>
                    <a:lnTo>
                      <a:pt x="992851" y="1297978"/>
                    </a:lnTo>
                    <a:lnTo>
                      <a:pt x="992852" y="1297978"/>
                    </a:lnTo>
                    <a:lnTo>
                      <a:pt x="992852" y="1480824"/>
                    </a:lnTo>
                    <a:cubicBezTo>
                      <a:pt x="992852" y="1532597"/>
                      <a:pt x="950881" y="1574568"/>
                      <a:pt x="899108" y="1574568"/>
                    </a:cubicBezTo>
                    <a:lnTo>
                      <a:pt x="783737" y="1574568"/>
                    </a:lnTo>
                    <a:cubicBezTo>
                      <a:pt x="731964" y="1574568"/>
                      <a:pt x="689992" y="1532597"/>
                      <a:pt x="689992" y="1480824"/>
                    </a:cubicBezTo>
                    <a:lnTo>
                      <a:pt x="689992" y="1182097"/>
                    </a:lnTo>
                    <a:lnTo>
                      <a:pt x="689992" y="1182096"/>
                    </a:lnTo>
                    <a:lnTo>
                      <a:pt x="689992" y="741705"/>
                    </a:lnTo>
                    <a:lnTo>
                      <a:pt x="659397" y="741705"/>
                    </a:lnTo>
                    <a:lnTo>
                      <a:pt x="659397" y="1161469"/>
                    </a:lnTo>
                    <a:lnTo>
                      <a:pt x="646608" y="1152846"/>
                    </a:lnTo>
                    <a:cubicBezTo>
                      <a:pt x="619950" y="1126188"/>
                      <a:pt x="603461" y="1089360"/>
                      <a:pt x="603461" y="1048680"/>
                    </a:cubicBezTo>
                    <a:lnTo>
                      <a:pt x="603461" y="731405"/>
                    </a:lnTo>
                    <a:cubicBezTo>
                      <a:pt x="603461" y="650047"/>
                      <a:pt x="669415" y="584093"/>
                      <a:pt x="750774" y="584093"/>
                    </a:cubicBezTo>
                    <a:close/>
                    <a:moveTo>
                      <a:pt x="147313" y="584093"/>
                    </a:moveTo>
                    <a:lnTo>
                      <a:pt x="328610" y="584093"/>
                    </a:lnTo>
                    <a:cubicBezTo>
                      <a:pt x="409968" y="584093"/>
                      <a:pt x="475922" y="650047"/>
                      <a:pt x="475922" y="731405"/>
                    </a:cubicBezTo>
                    <a:lnTo>
                      <a:pt x="475922" y="1048680"/>
                    </a:lnTo>
                    <a:cubicBezTo>
                      <a:pt x="475922" y="1089360"/>
                      <a:pt x="459434" y="1126188"/>
                      <a:pt x="432775" y="1152846"/>
                    </a:cubicBezTo>
                    <a:lnTo>
                      <a:pt x="419985" y="1161470"/>
                    </a:lnTo>
                    <a:lnTo>
                      <a:pt x="419985" y="741705"/>
                    </a:lnTo>
                    <a:lnTo>
                      <a:pt x="389390" y="741705"/>
                    </a:lnTo>
                    <a:lnTo>
                      <a:pt x="389390" y="1297978"/>
                    </a:lnTo>
                    <a:lnTo>
                      <a:pt x="389391" y="1297978"/>
                    </a:lnTo>
                    <a:lnTo>
                      <a:pt x="389391" y="1480824"/>
                    </a:lnTo>
                    <a:cubicBezTo>
                      <a:pt x="389391" y="1532597"/>
                      <a:pt x="347420" y="1574568"/>
                      <a:pt x="295647" y="1574568"/>
                    </a:cubicBezTo>
                    <a:lnTo>
                      <a:pt x="180276" y="1574568"/>
                    </a:lnTo>
                    <a:cubicBezTo>
                      <a:pt x="128503" y="1574568"/>
                      <a:pt x="86531" y="1532597"/>
                      <a:pt x="86531" y="1480824"/>
                    </a:cubicBezTo>
                    <a:lnTo>
                      <a:pt x="86531" y="1182097"/>
                    </a:lnTo>
                    <a:lnTo>
                      <a:pt x="86531" y="1182096"/>
                    </a:lnTo>
                    <a:lnTo>
                      <a:pt x="86531" y="741705"/>
                    </a:lnTo>
                    <a:lnTo>
                      <a:pt x="55936" y="741705"/>
                    </a:lnTo>
                    <a:lnTo>
                      <a:pt x="55936" y="1161469"/>
                    </a:lnTo>
                    <a:lnTo>
                      <a:pt x="43147" y="1152846"/>
                    </a:lnTo>
                    <a:cubicBezTo>
                      <a:pt x="16489" y="1126188"/>
                      <a:pt x="0" y="1089360"/>
                      <a:pt x="0" y="1048680"/>
                    </a:cubicBezTo>
                    <a:lnTo>
                      <a:pt x="0" y="731405"/>
                    </a:lnTo>
                    <a:cubicBezTo>
                      <a:pt x="0" y="650047"/>
                      <a:pt x="65954" y="584093"/>
                      <a:pt x="147313" y="584093"/>
                    </a:cubicBezTo>
                    <a:close/>
                    <a:moveTo>
                      <a:pt x="1427060" y="494144"/>
                    </a:moveTo>
                    <a:lnTo>
                      <a:pt x="1697984" y="494144"/>
                    </a:lnTo>
                    <a:cubicBezTo>
                      <a:pt x="1819563" y="494144"/>
                      <a:pt x="1918122" y="592703"/>
                      <a:pt x="1918122" y="714282"/>
                    </a:cubicBezTo>
                    <a:lnTo>
                      <a:pt x="1918122" y="1188406"/>
                    </a:lnTo>
                    <a:cubicBezTo>
                      <a:pt x="1918122" y="1249196"/>
                      <a:pt x="1893482" y="1304230"/>
                      <a:pt x="1853645" y="1344067"/>
                    </a:cubicBezTo>
                    <a:lnTo>
                      <a:pt x="1834531" y="1356954"/>
                    </a:lnTo>
                    <a:lnTo>
                      <a:pt x="1834531" y="729674"/>
                    </a:lnTo>
                    <a:lnTo>
                      <a:pt x="1788812" y="729674"/>
                    </a:lnTo>
                    <a:lnTo>
                      <a:pt x="1788812" y="1560947"/>
                    </a:lnTo>
                    <a:lnTo>
                      <a:pt x="1788813" y="1560947"/>
                    </a:lnTo>
                    <a:lnTo>
                      <a:pt x="1788813" y="1834185"/>
                    </a:lnTo>
                    <a:cubicBezTo>
                      <a:pt x="1788813" y="1911553"/>
                      <a:pt x="1726093" y="1974273"/>
                      <a:pt x="1648725" y="1974273"/>
                    </a:cubicBezTo>
                    <a:lnTo>
                      <a:pt x="1476319" y="1974273"/>
                    </a:lnTo>
                    <a:cubicBezTo>
                      <a:pt x="1398951" y="1974273"/>
                      <a:pt x="1336231" y="1911553"/>
                      <a:pt x="1336231" y="1834185"/>
                    </a:cubicBezTo>
                    <a:lnTo>
                      <a:pt x="1336231" y="1387778"/>
                    </a:lnTo>
                    <a:lnTo>
                      <a:pt x="1336230" y="1387777"/>
                    </a:lnTo>
                    <a:lnTo>
                      <a:pt x="1336230" y="729674"/>
                    </a:lnTo>
                    <a:lnTo>
                      <a:pt x="1290511" y="729674"/>
                    </a:lnTo>
                    <a:lnTo>
                      <a:pt x="1290511" y="1356953"/>
                    </a:lnTo>
                    <a:lnTo>
                      <a:pt x="1271399" y="1344067"/>
                    </a:lnTo>
                    <a:cubicBezTo>
                      <a:pt x="1231562" y="1304230"/>
                      <a:pt x="1206922" y="1249196"/>
                      <a:pt x="1206922" y="1188406"/>
                    </a:cubicBezTo>
                    <a:lnTo>
                      <a:pt x="1206922" y="714282"/>
                    </a:lnTo>
                    <a:cubicBezTo>
                      <a:pt x="1206922" y="592703"/>
                      <a:pt x="1305481" y="494144"/>
                      <a:pt x="1427060" y="494144"/>
                    </a:cubicBezTo>
                    <a:close/>
                    <a:moveTo>
                      <a:pt x="2283621" y="253421"/>
                    </a:moveTo>
                    <a:cubicBezTo>
                      <a:pt x="2368107" y="253421"/>
                      <a:pt x="2436596" y="321911"/>
                      <a:pt x="2436596" y="406396"/>
                    </a:cubicBezTo>
                    <a:cubicBezTo>
                      <a:pt x="2436596" y="490882"/>
                      <a:pt x="2368107" y="559371"/>
                      <a:pt x="2283621" y="559371"/>
                    </a:cubicBezTo>
                    <a:cubicBezTo>
                      <a:pt x="2199135" y="559371"/>
                      <a:pt x="2130646" y="490882"/>
                      <a:pt x="2130646" y="406396"/>
                    </a:cubicBezTo>
                    <a:cubicBezTo>
                      <a:pt x="2130646" y="321911"/>
                      <a:pt x="2199135" y="253421"/>
                      <a:pt x="2283621" y="253421"/>
                    </a:cubicBezTo>
                    <a:close/>
                    <a:moveTo>
                      <a:pt x="841422" y="253421"/>
                    </a:moveTo>
                    <a:cubicBezTo>
                      <a:pt x="925908" y="253421"/>
                      <a:pt x="994397" y="321911"/>
                      <a:pt x="994397" y="406396"/>
                    </a:cubicBezTo>
                    <a:cubicBezTo>
                      <a:pt x="994397" y="490882"/>
                      <a:pt x="925908" y="559371"/>
                      <a:pt x="841422" y="559371"/>
                    </a:cubicBezTo>
                    <a:cubicBezTo>
                      <a:pt x="756937" y="559371"/>
                      <a:pt x="688447" y="490882"/>
                      <a:pt x="688447" y="406396"/>
                    </a:cubicBezTo>
                    <a:cubicBezTo>
                      <a:pt x="688447" y="321911"/>
                      <a:pt x="756937" y="253421"/>
                      <a:pt x="841422" y="253421"/>
                    </a:cubicBezTo>
                    <a:close/>
                    <a:moveTo>
                      <a:pt x="237961" y="253421"/>
                    </a:moveTo>
                    <a:cubicBezTo>
                      <a:pt x="322447" y="253421"/>
                      <a:pt x="390936" y="321911"/>
                      <a:pt x="390936" y="406396"/>
                    </a:cubicBezTo>
                    <a:cubicBezTo>
                      <a:pt x="390936" y="490882"/>
                      <a:pt x="322447" y="559371"/>
                      <a:pt x="237961" y="559371"/>
                    </a:cubicBezTo>
                    <a:cubicBezTo>
                      <a:pt x="153476" y="559371"/>
                      <a:pt x="84986" y="490882"/>
                      <a:pt x="84986" y="406396"/>
                    </a:cubicBezTo>
                    <a:cubicBezTo>
                      <a:pt x="84986" y="321911"/>
                      <a:pt x="153476" y="253421"/>
                      <a:pt x="237961" y="253421"/>
                    </a:cubicBezTo>
                    <a:close/>
                    <a:moveTo>
                      <a:pt x="1562522" y="0"/>
                    </a:moveTo>
                    <a:cubicBezTo>
                      <a:pt x="1688774" y="0"/>
                      <a:pt x="1791122" y="102348"/>
                      <a:pt x="1791122" y="228600"/>
                    </a:cubicBezTo>
                    <a:cubicBezTo>
                      <a:pt x="1791122" y="354852"/>
                      <a:pt x="1688774" y="457200"/>
                      <a:pt x="1562522" y="457200"/>
                    </a:cubicBezTo>
                    <a:cubicBezTo>
                      <a:pt x="1436270" y="457200"/>
                      <a:pt x="1333922" y="354852"/>
                      <a:pt x="1333922" y="228600"/>
                    </a:cubicBezTo>
                    <a:cubicBezTo>
                      <a:pt x="1333922" y="102348"/>
                      <a:pt x="1436270" y="0"/>
                      <a:pt x="15625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Freeform 106"/>
              <p:cNvSpPr/>
              <p:nvPr/>
            </p:nvSpPr>
            <p:spPr>
              <a:xfrm>
                <a:off x="9076030" y="2870494"/>
                <a:ext cx="1597981" cy="1451127"/>
              </a:xfrm>
              <a:custGeom>
                <a:avLst/>
                <a:gdLst>
                  <a:gd name="connsiteX0" fmla="*/ 0 w 2415214"/>
                  <a:gd name="connsiteY0" fmla="*/ 496210 h 2193257"/>
                  <a:gd name="connsiteX1" fmla="*/ 22902 w 2415214"/>
                  <a:gd name="connsiteY1" fmla="*/ 496210 h 2193257"/>
                  <a:gd name="connsiteX2" fmla="*/ 22902 w 2415214"/>
                  <a:gd name="connsiteY2" fmla="*/ 825859 h 2193257"/>
                  <a:gd name="connsiteX3" fmla="*/ 22902 w 2415214"/>
                  <a:gd name="connsiteY3" fmla="*/ 825860 h 2193257"/>
                  <a:gd name="connsiteX4" fmla="*/ 22902 w 2415214"/>
                  <a:gd name="connsiteY4" fmla="*/ 827577 h 2193257"/>
                  <a:gd name="connsiteX5" fmla="*/ 0 w 2415214"/>
                  <a:gd name="connsiteY5" fmla="*/ 807710 h 2193257"/>
                  <a:gd name="connsiteX6" fmla="*/ 1599656 w 2415214"/>
                  <a:gd name="connsiteY6" fmla="*/ 378231 h 2193257"/>
                  <a:gd name="connsiteX7" fmla="*/ 1489387 w 2415214"/>
                  <a:gd name="connsiteY7" fmla="*/ 488500 h 2193257"/>
                  <a:gd name="connsiteX8" fmla="*/ 1489387 w 2415214"/>
                  <a:gd name="connsiteY8" fmla="*/ 505918 h 2193257"/>
                  <a:gd name="connsiteX9" fmla="*/ 1489386 w 2415214"/>
                  <a:gd name="connsiteY9" fmla="*/ 607510 h 2193257"/>
                  <a:gd name="connsiteX10" fmla="*/ 1489387 w 2415214"/>
                  <a:gd name="connsiteY10" fmla="*/ 607511 h 2193257"/>
                  <a:gd name="connsiteX11" fmla="*/ 1489388 w 2415214"/>
                  <a:gd name="connsiteY11" fmla="*/ 725992 h 2193257"/>
                  <a:gd name="connsiteX12" fmla="*/ 1521684 w 2415214"/>
                  <a:gd name="connsiteY12" fmla="*/ 803965 h 2193257"/>
                  <a:gd name="connsiteX13" fmla="*/ 1531258 w 2415214"/>
                  <a:gd name="connsiteY13" fmla="*/ 810418 h 2193257"/>
                  <a:gd name="connsiteX14" fmla="*/ 1531259 w 2415214"/>
                  <a:gd name="connsiteY14" fmla="*/ 705683 h 2193257"/>
                  <a:gd name="connsiteX15" fmla="*/ 1531258 w 2415214"/>
                  <a:gd name="connsiteY15" fmla="*/ 496210 h 2193257"/>
                  <a:gd name="connsiteX16" fmla="*/ 1554160 w 2415214"/>
                  <a:gd name="connsiteY16" fmla="*/ 496210 h 2193257"/>
                  <a:gd name="connsiteX17" fmla="*/ 1554159 w 2415214"/>
                  <a:gd name="connsiteY17" fmla="*/ 578623 h 2193257"/>
                  <a:gd name="connsiteX18" fmla="*/ 1554159 w 2415214"/>
                  <a:gd name="connsiteY18" fmla="*/ 663698 h 2193257"/>
                  <a:gd name="connsiteX19" fmla="*/ 1554160 w 2415214"/>
                  <a:gd name="connsiteY19" fmla="*/ 663699 h 2193257"/>
                  <a:gd name="connsiteX20" fmla="*/ 1554159 w 2415214"/>
                  <a:gd name="connsiteY20" fmla="*/ 825858 h 2193257"/>
                  <a:gd name="connsiteX21" fmla="*/ 1554159 w 2415214"/>
                  <a:gd name="connsiteY21" fmla="*/ 825860 h 2193257"/>
                  <a:gd name="connsiteX22" fmla="*/ 1554159 w 2415214"/>
                  <a:gd name="connsiteY22" fmla="*/ 1049468 h 2193257"/>
                  <a:gd name="connsiteX23" fmla="*/ 1624332 w 2415214"/>
                  <a:gd name="connsiteY23" fmla="*/ 1119639 h 2193257"/>
                  <a:gd name="connsiteX24" fmla="*/ 1710689 w 2415214"/>
                  <a:gd name="connsiteY24" fmla="*/ 1119640 h 2193257"/>
                  <a:gd name="connsiteX25" fmla="*/ 1738003 w 2415214"/>
                  <a:gd name="connsiteY25" fmla="*/ 1114125 h 2193257"/>
                  <a:gd name="connsiteX26" fmla="*/ 1780861 w 2415214"/>
                  <a:gd name="connsiteY26" fmla="*/ 1049468 h 2193257"/>
                  <a:gd name="connsiteX27" fmla="*/ 1780860 w 2415214"/>
                  <a:gd name="connsiteY27" fmla="*/ 912601 h 2193257"/>
                  <a:gd name="connsiteX28" fmla="*/ 1780860 w 2415214"/>
                  <a:gd name="connsiteY28" fmla="*/ 496210 h 2193257"/>
                  <a:gd name="connsiteX29" fmla="*/ 1803761 w 2415214"/>
                  <a:gd name="connsiteY29" fmla="*/ 496210 h 2193257"/>
                  <a:gd name="connsiteX30" fmla="*/ 1803761 w 2415214"/>
                  <a:gd name="connsiteY30" fmla="*/ 810420 h 2193257"/>
                  <a:gd name="connsiteX31" fmla="*/ 1813336 w 2415214"/>
                  <a:gd name="connsiteY31" fmla="*/ 803965 h 2193257"/>
                  <a:gd name="connsiteX32" fmla="*/ 1845632 w 2415214"/>
                  <a:gd name="connsiteY32" fmla="*/ 725992 h 2193257"/>
                  <a:gd name="connsiteX33" fmla="*/ 1845633 w 2415214"/>
                  <a:gd name="connsiteY33" fmla="*/ 498895 h 2193257"/>
                  <a:gd name="connsiteX34" fmla="*/ 1845634 w 2415214"/>
                  <a:gd name="connsiteY34" fmla="*/ 498898 h 2193257"/>
                  <a:gd name="connsiteX35" fmla="*/ 1845635 w 2415214"/>
                  <a:gd name="connsiteY35" fmla="*/ 488500 h 2193257"/>
                  <a:gd name="connsiteX36" fmla="*/ 1735365 w 2415214"/>
                  <a:gd name="connsiteY36" fmla="*/ 378232 h 2193257"/>
                  <a:gd name="connsiteX37" fmla="*/ 1651443 w 2415214"/>
                  <a:gd name="connsiteY37" fmla="*/ 378231 h 2193257"/>
                  <a:gd name="connsiteX38" fmla="*/ 1651442 w 2415214"/>
                  <a:gd name="connsiteY38" fmla="*/ 378231 h 2193257"/>
                  <a:gd name="connsiteX39" fmla="*/ 1254716 w 2415214"/>
                  <a:gd name="connsiteY39" fmla="*/ 0 h 2193257"/>
                  <a:gd name="connsiteX40" fmla="*/ 1556316 w 2415214"/>
                  <a:gd name="connsiteY40" fmla="*/ 261630 h 2193257"/>
                  <a:gd name="connsiteX41" fmla="*/ 1562002 w 2415214"/>
                  <a:gd name="connsiteY41" fmla="*/ 289789 h 2193257"/>
                  <a:gd name="connsiteX42" fmla="*/ 1603489 w 2415214"/>
                  <a:gd name="connsiteY42" fmla="*/ 340169 h 2193257"/>
                  <a:gd name="connsiteX43" fmla="*/ 1612635 w 2415214"/>
                  <a:gd name="connsiteY43" fmla="*/ 344566 h 2193257"/>
                  <a:gd name="connsiteX44" fmla="*/ 1608563 w 2415214"/>
                  <a:gd name="connsiteY44" fmla="*/ 341034 h 2193257"/>
                  <a:gd name="connsiteX45" fmla="*/ 1616700 w 2415214"/>
                  <a:gd name="connsiteY45" fmla="*/ 346521 h 2193257"/>
                  <a:gd name="connsiteX46" fmla="*/ 1627270 w 2415214"/>
                  <a:gd name="connsiteY46" fmla="*/ 351602 h 2193257"/>
                  <a:gd name="connsiteX47" fmla="*/ 1667507 w 2415214"/>
                  <a:gd name="connsiteY47" fmla="*/ 359725 h 2193257"/>
                  <a:gd name="connsiteX48" fmla="*/ 1667510 w 2415214"/>
                  <a:gd name="connsiteY48" fmla="*/ 359726 h 2193257"/>
                  <a:gd name="connsiteX49" fmla="*/ 1669043 w 2415214"/>
                  <a:gd name="connsiteY49" fmla="*/ 359416 h 2193257"/>
                  <a:gd name="connsiteX50" fmla="*/ 1669044 w 2415214"/>
                  <a:gd name="connsiteY50" fmla="*/ 359417 h 2193257"/>
                  <a:gd name="connsiteX51" fmla="*/ 1712083 w 2415214"/>
                  <a:gd name="connsiteY51" fmla="*/ 350728 h 2193257"/>
                  <a:gd name="connsiteX52" fmla="*/ 1782020 w 2415214"/>
                  <a:gd name="connsiteY52" fmla="*/ 245218 h 2193257"/>
                  <a:gd name="connsiteX53" fmla="*/ 1773020 w 2415214"/>
                  <a:gd name="connsiteY53" fmla="*/ 200648 h 2193257"/>
                  <a:gd name="connsiteX54" fmla="*/ 1760666 w 2415214"/>
                  <a:gd name="connsiteY54" fmla="*/ 182323 h 2193257"/>
                  <a:gd name="connsiteX55" fmla="*/ 2415214 w 2415214"/>
                  <a:gd name="connsiteY55" fmla="*/ 750121 h 2193257"/>
                  <a:gd name="connsiteX56" fmla="*/ 2415214 w 2415214"/>
                  <a:gd name="connsiteY56" fmla="*/ 2193257 h 2193257"/>
                  <a:gd name="connsiteX57" fmla="*/ 1311215 w 2415214"/>
                  <a:gd name="connsiteY57" fmla="*/ 2193257 h 2193257"/>
                  <a:gd name="connsiteX58" fmla="*/ 67649 w 2415214"/>
                  <a:gd name="connsiteY58" fmla="*/ 1114506 h 2193257"/>
                  <a:gd name="connsiteX59" fmla="*/ 93075 w 2415214"/>
                  <a:gd name="connsiteY59" fmla="*/ 1119638 h 2193257"/>
                  <a:gd name="connsiteX60" fmla="*/ 179434 w 2415214"/>
                  <a:gd name="connsiteY60" fmla="*/ 1119639 h 2193257"/>
                  <a:gd name="connsiteX61" fmla="*/ 249605 w 2415214"/>
                  <a:gd name="connsiteY61" fmla="*/ 1049468 h 2193257"/>
                  <a:gd name="connsiteX62" fmla="*/ 249606 w 2415214"/>
                  <a:gd name="connsiteY62" fmla="*/ 912600 h 2193257"/>
                  <a:gd name="connsiteX63" fmla="*/ 249605 w 2415214"/>
                  <a:gd name="connsiteY63" fmla="*/ 496209 h 2193257"/>
                  <a:gd name="connsiteX64" fmla="*/ 272506 w 2415214"/>
                  <a:gd name="connsiteY64" fmla="*/ 496209 h 2193257"/>
                  <a:gd name="connsiteX65" fmla="*/ 272506 w 2415214"/>
                  <a:gd name="connsiteY65" fmla="*/ 810419 h 2193257"/>
                  <a:gd name="connsiteX66" fmla="*/ 282080 w 2415214"/>
                  <a:gd name="connsiteY66" fmla="*/ 803965 h 2193257"/>
                  <a:gd name="connsiteX67" fmla="*/ 314378 w 2415214"/>
                  <a:gd name="connsiteY67" fmla="*/ 725991 h 2193257"/>
                  <a:gd name="connsiteX68" fmla="*/ 314377 w 2415214"/>
                  <a:gd name="connsiteY68" fmla="*/ 488499 h 2193257"/>
                  <a:gd name="connsiteX69" fmla="*/ 305713 w 2415214"/>
                  <a:gd name="connsiteY69" fmla="*/ 445578 h 2193257"/>
                  <a:gd name="connsiteX70" fmla="*/ 298055 w 2415214"/>
                  <a:gd name="connsiteY70" fmla="*/ 434220 h 2193257"/>
                  <a:gd name="connsiteX71" fmla="*/ 286473 w 2415214"/>
                  <a:gd name="connsiteY71" fmla="*/ 417043 h 2193257"/>
                  <a:gd name="connsiteX72" fmla="*/ 286475 w 2415214"/>
                  <a:gd name="connsiteY72" fmla="*/ 417044 h 2193257"/>
                  <a:gd name="connsiteX73" fmla="*/ 282081 w 2415214"/>
                  <a:gd name="connsiteY73" fmla="*/ 410528 h 2193257"/>
                  <a:gd name="connsiteX74" fmla="*/ 204109 w 2415214"/>
                  <a:gd name="connsiteY74" fmla="*/ 378230 h 2193257"/>
                  <a:gd name="connsiteX75" fmla="*/ 115645 w 2415214"/>
                  <a:gd name="connsiteY75" fmla="*/ 378231 h 2193257"/>
                  <a:gd name="connsiteX76" fmla="*/ 56919 w 2415214"/>
                  <a:gd name="connsiteY76" fmla="*/ 327287 h 2193257"/>
                  <a:gd name="connsiteX77" fmla="*/ 91685 w 2415214"/>
                  <a:gd name="connsiteY77" fmla="*/ 350726 h 2193257"/>
                  <a:gd name="connsiteX78" fmla="*/ 136255 w 2415214"/>
                  <a:gd name="connsiteY78" fmla="*/ 359725 h 2193257"/>
                  <a:gd name="connsiteX79" fmla="*/ 250763 w 2415214"/>
                  <a:gd name="connsiteY79" fmla="*/ 245217 h 2193257"/>
                  <a:gd name="connsiteX80" fmla="*/ 241764 w 2415214"/>
                  <a:gd name="connsiteY80" fmla="*/ 200647 h 2193257"/>
                  <a:gd name="connsiteX81" fmla="*/ 235809 w 2415214"/>
                  <a:gd name="connsiteY81" fmla="*/ 191813 h 2193257"/>
                  <a:gd name="connsiteX82" fmla="*/ 467911 w 2415214"/>
                  <a:gd name="connsiteY82" fmla="*/ 393155 h 2193257"/>
                  <a:gd name="connsiteX83" fmla="*/ 442143 w 2415214"/>
                  <a:gd name="connsiteY83" fmla="*/ 410527 h 2193257"/>
                  <a:gd name="connsiteX84" fmla="*/ 409847 w 2415214"/>
                  <a:gd name="connsiteY84" fmla="*/ 488500 h 2193257"/>
                  <a:gd name="connsiteX85" fmla="*/ 409846 w 2415214"/>
                  <a:gd name="connsiteY85" fmla="*/ 633441 h 2193257"/>
                  <a:gd name="connsiteX86" fmla="*/ 409846 w 2415214"/>
                  <a:gd name="connsiteY86" fmla="*/ 633440 h 2193257"/>
                  <a:gd name="connsiteX87" fmla="*/ 409845 w 2415214"/>
                  <a:gd name="connsiteY87" fmla="*/ 725991 h 2193257"/>
                  <a:gd name="connsiteX88" fmla="*/ 442142 w 2415214"/>
                  <a:gd name="connsiteY88" fmla="*/ 803964 h 2193257"/>
                  <a:gd name="connsiteX89" fmla="*/ 446975 w 2415214"/>
                  <a:gd name="connsiteY89" fmla="*/ 807222 h 2193257"/>
                  <a:gd name="connsiteX90" fmla="*/ 446973 w 2415214"/>
                  <a:gd name="connsiteY90" fmla="*/ 807220 h 2193257"/>
                  <a:gd name="connsiteX91" fmla="*/ 451716 w 2415214"/>
                  <a:gd name="connsiteY91" fmla="*/ 810417 h 2193257"/>
                  <a:gd name="connsiteX92" fmla="*/ 451715 w 2415214"/>
                  <a:gd name="connsiteY92" fmla="*/ 560385 h 2193257"/>
                  <a:gd name="connsiteX93" fmla="*/ 451717 w 2415214"/>
                  <a:gd name="connsiteY93" fmla="*/ 560385 h 2193257"/>
                  <a:gd name="connsiteX94" fmla="*/ 451716 w 2415214"/>
                  <a:gd name="connsiteY94" fmla="*/ 496208 h 2193257"/>
                  <a:gd name="connsiteX95" fmla="*/ 474618 w 2415214"/>
                  <a:gd name="connsiteY95" fmla="*/ 496209 h 2193257"/>
                  <a:gd name="connsiteX96" fmla="*/ 474618 w 2415214"/>
                  <a:gd name="connsiteY96" fmla="*/ 825858 h 2193257"/>
                  <a:gd name="connsiteX97" fmla="*/ 474618 w 2415214"/>
                  <a:gd name="connsiteY97" fmla="*/ 825859 h 2193257"/>
                  <a:gd name="connsiteX98" fmla="*/ 474618 w 2415214"/>
                  <a:gd name="connsiteY98" fmla="*/ 831201 h 2193257"/>
                  <a:gd name="connsiteX99" fmla="*/ 474617 w 2415214"/>
                  <a:gd name="connsiteY99" fmla="*/ 1049468 h 2193257"/>
                  <a:gd name="connsiteX100" fmla="*/ 495170 w 2415214"/>
                  <a:gd name="connsiteY100" fmla="*/ 1099086 h 2193257"/>
                  <a:gd name="connsiteX101" fmla="*/ 516957 w 2415214"/>
                  <a:gd name="connsiteY101" fmla="*/ 1113776 h 2193257"/>
                  <a:gd name="connsiteX102" fmla="*/ 517474 w 2415214"/>
                  <a:gd name="connsiteY102" fmla="*/ 1114124 h 2193257"/>
                  <a:gd name="connsiteX103" fmla="*/ 544789 w 2415214"/>
                  <a:gd name="connsiteY103" fmla="*/ 1119638 h 2193257"/>
                  <a:gd name="connsiteX104" fmla="*/ 631149 w 2415214"/>
                  <a:gd name="connsiteY104" fmla="*/ 1119639 h 2193257"/>
                  <a:gd name="connsiteX105" fmla="*/ 701320 w 2415214"/>
                  <a:gd name="connsiteY105" fmla="*/ 1049467 h 2193257"/>
                  <a:gd name="connsiteX106" fmla="*/ 701319 w 2415214"/>
                  <a:gd name="connsiteY106" fmla="*/ 912600 h 2193257"/>
                  <a:gd name="connsiteX107" fmla="*/ 701318 w 2415214"/>
                  <a:gd name="connsiteY107" fmla="*/ 912600 h 2193257"/>
                  <a:gd name="connsiteX108" fmla="*/ 701319 w 2415214"/>
                  <a:gd name="connsiteY108" fmla="*/ 912599 h 2193257"/>
                  <a:gd name="connsiteX109" fmla="*/ 701319 w 2415214"/>
                  <a:gd name="connsiteY109" fmla="*/ 776907 h 2193257"/>
                  <a:gd name="connsiteX110" fmla="*/ 701319 w 2415214"/>
                  <a:gd name="connsiteY110" fmla="*/ 496208 h 2193257"/>
                  <a:gd name="connsiteX111" fmla="*/ 724221 w 2415214"/>
                  <a:gd name="connsiteY111" fmla="*/ 496208 h 2193257"/>
                  <a:gd name="connsiteX112" fmla="*/ 724220 w 2415214"/>
                  <a:gd name="connsiteY112" fmla="*/ 796774 h 2193257"/>
                  <a:gd name="connsiteX113" fmla="*/ 724221 w 2415214"/>
                  <a:gd name="connsiteY113" fmla="*/ 810418 h 2193257"/>
                  <a:gd name="connsiteX114" fmla="*/ 733795 w 2415214"/>
                  <a:gd name="connsiteY114" fmla="*/ 803962 h 2193257"/>
                  <a:gd name="connsiteX115" fmla="*/ 766091 w 2415214"/>
                  <a:gd name="connsiteY115" fmla="*/ 725990 h 2193257"/>
                  <a:gd name="connsiteX116" fmla="*/ 766092 w 2415214"/>
                  <a:gd name="connsiteY116" fmla="*/ 488498 h 2193257"/>
                  <a:gd name="connsiteX117" fmla="*/ 757427 w 2415214"/>
                  <a:gd name="connsiteY117" fmla="*/ 445578 h 2193257"/>
                  <a:gd name="connsiteX118" fmla="*/ 655824 w 2415214"/>
                  <a:gd name="connsiteY118" fmla="*/ 378231 h 2193257"/>
                  <a:gd name="connsiteX119" fmla="*/ 573904 w 2415214"/>
                  <a:gd name="connsiteY119" fmla="*/ 378230 h 2193257"/>
                  <a:gd name="connsiteX120" fmla="*/ 538004 w 2415214"/>
                  <a:gd name="connsiteY120" fmla="*/ 347089 h 2193257"/>
                  <a:gd name="connsiteX121" fmla="*/ 543398 w 2415214"/>
                  <a:gd name="connsiteY121" fmla="*/ 350726 h 2193257"/>
                  <a:gd name="connsiteX122" fmla="*/ 587969 w 2415214"/>
                  <a:gd name="connsiteY122" fmla="*/ 359725 h 2193257"/>
                  <a:gd name="connsiteX123" fmla="*/ 702477 w 2415214"/>
                  <a:gd name="connsiteY123" fmla="*/ 245217 h 2193257"/>
                  <a:gd name="connsiteX124" fmla="*/ 693478 w 2415214"/>
                  <a:gd name="connsiteY124" fmla="*/ 200647 h 2193257"/>
                  <a:gd name="connsiteX125" fmla="*/ 678305 w 2415214"/>
                  <a:gd name="connsiteY125" fmla="*/ 178140 h 2193257"/>
                  <a:gd name="connsiteX126" fmla="*/ 901396 w 2415214"/>
                  <a:gd name="connsiteY126" fmla="*/ 371665 h 2193257"/>
                  <a:gd name="connsiteX127" fmla="*/ 874510 w 2415214"/>
                  <a:gd name="connsiteY127" fmla="*/ 411542 h 2193257"/>
                  <a:gd name="connsiteX128" fmla="*/ 861560 w 2415214"/>
                  <a:gd name="connsiteY128" fmla="*/ 475683 h 2193257"/>
                  <a:gd name="connsiteX129" fmla="*/ 861561 w 2415214"/>
                  <a:gd name="connsiteY129" fmla="*/ 627763 h 2193257"/>
                  <a:gd name="connsiteX130" fmla="*/ 861560 w 2415214"/>
                  <a:gd name="connsiteY130" fmla="*/ 627763 h 2193257"/>
                  <a:gd name="connsiteX131" fmla="*/ 861560 w 2415214"/>
                  <a:gd name="connsiteY131" fmla="*/ 830581 h 2193257"/>
                  <a:gd name="connsiteX132" fmla="*/ 909823 w 2415214"/>
                  <a:gd name="connsiteY132" fmla="*/ 947099 h 2193257"/>
                  <a:gd name="connsiteX133" fmla="*/ 924129 w 2415214"/>
                  <a:gd name="connsiteY133" fmla="*/ 956743 h 2193257"/>
                  <a:gd name="connsiteX134" fmla="*/ 924128 w 2415214"/>
                  <a:gd name="connsiteY134" fmla="*/ 578831 h 2193257"/>
                  <a:gd name="connsiteX135" fmla="*/ 924129 w 2415214"/>
                  <a:gd name="connsiteY135" fmla="*/ 578832 h 2193257"/>
                  <a:gd name="connsiteX136" fmla="*/ 924130 w 2415214"/>
                  <a:gd name="connsiteY136" fmla="*/ 487205 h 2193257"/>
                  <a:gd name="connsiteX137" fmla="*/ 958352 w 2415214"/>
                  <a:gd name="connsiteY137" fmla="*/ 487205 h 2193257"/>
                  <a:gd name="connsiteX138" fmla="*/ 958352 w 2415214"/>
                  <a:gd name="connsiteY138" fmla="*/ 979820 h 2193257"/>
                  <a:gd name="connsiteX139" fmla="*/ 958352 w 2415214"/>
                  <a:gd name="connsiteY139" fmla="*/ 979821 h 2193257"/>
                  <a:gd name="connsiteX140" fmla="*/ 958352 w 2415214"/>
                  <a:gd name="connsiteY140" fmla="*/ 980828 h 2193257"/>
                  <a:gd name="connsiteX141" fmla="*/ 958352 w 2415214"/>
                  <a:gd name="connsiteY141" fmla="*/ 980829 h 2193257"/>
                  <a:gd name="connsiteX142" fmla="*/ 958352 w 2415214"/>
                  <a:gd name="connsiteY142" fmla="*/ 999875 h 2193257"/>
                  <a:gd name="connsiteX143" fmla="*/ 958351 w 2415214"/>
                  <a:gd name="connsiteY143" fmla="*/ 1313971 h 2193257"/>
                  <a:gd name="connsiteX144" fmla="*/ 1063214 w 2415214"/>
                  <a:gd name="connsiteY144" fmla="*/ 1418832 h 2193257"/>
                  <a:gd name="connsiteX145" fmla="*/ 1192266 w 2415214"/>
                  <a:gd name="connsiteY145" fmla="*/ 1418832 h 2193257"/>
                  <a:gd name="connsiteX146" fmla="*/ 1297126 w 2415214"/>
                  <a:gd name="connsiteY146" fmla="*/ 1313971 h 2193257"/>
                  <a:gd name="connsiteX147" fmla="*/ 1297127 w 2415214"/>
                  <a:gd name="connsiteY147" fmla="*/ 1293751 h 2193257"/>
                  <a:gd name="connsiteX148" fmla="*/ 1297127 w 2415214"/>
                  <a:gd name="connsiteY148" fmla="*/ 1109443 h 2193257"/>
                  <a:gd name="connsiteX149" fmla="*/ 1297126 w 2415214"/>
                  <a:gd name="connsiteY149" fmla="*/ 902394 h 2193257"/>
                  <a:gd name="connsiteX150" fmla="*/ 1297127 w 2415214"/>
                  <a:gd name="connsiteY150" fmla="*/ 902395 h 2193257"/>
                  <a:gd name="connsiteX151" fmla="*/ 1297128 w 2415214"/>
                  <a:gd name="connsiteY151" fmla="*/ 857056 h 2193257"/>
                  <a:gd name="connsiteX152" fmla="*/ 1297127 w 2415214"/>
                  <a:gd name="connsiteY152" fmla="*/ 727551 h 2193257"/>
                  <a:gd name="connsiteX153" fmla="*/ 1297127 w 2415214"/>
                  <a:gd name="connsiteY153" fmla="*/ 487204 h 2193257"/>
                  <a:gd name="connsiteX154" fmla="*/ 1297127 w 2415214"/>
                  <a:gd name="connsiteY154" fmla="*/ 487203 h 2193257"/>
                  <a:gd name="connsiteX155" fmla="*/ 1331349 w 2415214"/>
                  <a:gd name="connsiteY155" fmla="*/ 487204 h 2193257"/>
                  <a:gd name="connsiteX156" fmla="*/ 1331349 w 2415214"/>
                  <a:gd name="connsiteY156" fmla="*/ 487205 h 2193257"/>
                  <a:gd name="connsiteX157" fmla="*/ 1331349 w 2415214"/>
                  <a:gd name="connsiteY157" fmla="*/ 587653 h 2193257"/>
                  <a:gd name="connsiteX158" fmla="*/ 1331349 w 2415214"/>
                  <a:gd name="connsiteY158" fmla="*/ 688100 h 2193257"/>
                  <a:gd name="connsiteX159" fmla="*/ 1331350 w 2415214"/>
                  <a:gd name="connsiteY159" fmla="*/ 886743 h 2193257"/>
                  <a:gd name="connsiteX160" fmla="*/ 1331349 w 2415214"/>
                  <a:gd name="connsiteY160" fmla="*/ 886742 h 2193257"/>
                  <a:gd name="connsiteX161" fmla="*/ 1331349 w 2415214"/>
                  <a:gd name="connsiteY161" fmla="*/ 956745 h 2193257"/>
                  <a:gd name="connsiteX162" fmla="*/ 1345656 w 2415214"/>
                  <a:gd name="connsiteY162" fmla="*/ 947099 h 2193257"/>
                  <a:gd name="connsiteX163" fmla="*/ 1346766 w 2415214"/>
                  <a:gd name="connsiteY163" fmla="*/ 945454 h 2193257"/>
                  <a:gd name="connsiteX164" fmla="*/ 1346767 w 2415214"/>
                  <a:gd name="connsiteY164" fmla="*/ 945455 h 2193257"/>
                  <a:gd name="connsiteX165" fmla="*/ 1380970 w 2415214"/>
                  <a:gd name="connsiteY165" fmla="*/ 894723 h 2193257"/>
                  <a:gd name="connsiteX166" fmla="*/ 1381692 w 2415214"/>
                  <a:gd name="connsiteY166" fmla="*/ 891152 h 2193257"/>
                  <a:gd name="connsiteX167" fmla="*/ 1393920 w 2415214"/>
                  <a:gd name="connsiteY167" fmla="*/ 830583 h 2193257"/>
                  <a:gd name="connsiteX168" fmla="*/ 1393919 w 2415214"/>
                  <a:gd name="connsiteY168" fmla="*/ 615970 h 2193257"/>
                  <a:gd name="connsiteX169" fmla="*/ 1393920 w 2415214"/>
                  <a:gd name="connsiteY169" fmla="*/ 615970 h 2193257"/>
                  <a:gd name="connsiteX170" fmla="*/ 1393921 w 2415214"/>
                  <a:gd name="connsiteY170" fmla="*/ 560571 h 2193257"/>
                  <a:gd name="connsiteX171" fmla="*/ 1393920 w 2415214"/>
                  <a:gd name="connsiteY171" fmla="*/ 552778 h 2193257"/>
                  <a:gd name="connsiteX172" fmla="*/ 1393920 w 2415214"/>
                  <a:gd name="connsiteY172" fmla="*/ 524696 h 2193257"/>
                  <a:gd name="connsiteX173" fmla="*/ 1393921 w 2415214"/>
                  <a:gd name="connsiteY173" fmla="*/ 475683 h 2193257"/>
                  <a:gd name="connsiteX174" fmla="*/ 1229138 w 2415214"/>
                  <a:gd name="connsiteY174" fmla="*/ 310900 h 2193257"/>
                  <a:gd name="connsiteX175" fmla="*/ 1106105 w 2415214"/>
                  <a:gd name="connsiteY175" fmla="*/ 310900 h 2193257"/>
                  <a:gd name="connsiteX176" fmla="*/ 1050319 w 2415214"/>
                  <a:gd name="connsiteY176" fmla="*/ 262508 h 2193257"/>
                  <a:gd name="connsiteX177" fmla="*/ 1061134 w 2415214"/>
                  <a:gd name="connsiteY177" fmla="*/ 269799 h 2193257"/>
                  <a:gd name="connsiteX178" fmla="*/ 1127740 w 2415214"/>
                  <a:gd name="connsiteY178" fmla="*/ 283247 h 2193257"/>
                  <a:gd name="connsiteX179" fmla="*/ 1298856 w 2415214"/>
                  <a:gd name="connsiteY179" fmla="*/ 112130 h 2193257"/>
                  <a:gd name="connsiteX180" fmla="*/ 1285409 w 2415214"/>
                  <a:gd name="connsiteY180" fmla="*/ 45524 h 219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2415214" h="2193257">
                    <a:moveTo>
                      <a:pt x="0" y="496210"/>
                    </a:moveTo>
                    <a:lnTo>
                      <a:pt x="22902" y="496210"/>
                    </a:lnTo>
                    <a:lnTo>
                      <a:pt x="22902" y="825859"/>
                    </a:lnTo>
                    <a:lnTo>
                      <a:pt x="22902" y="825860"/>
                    </a:lnTo>
                    <a:lnTo>
                      <a:pt x="22902" y="827577"/>
                    </a:lnTo>
                    <a:lnTo>
                      <a:pt x="0" y="807710"/>
                    </a:lnTo>
                    <a:close/>
                    <a:moveTo>
                      <a:pt x="1599656" y="378231"/>
                    </a:moveTo>
                    <a:cubicBezTo>
                      <a:pt x="1538756" y="378231"/>
                      <a:pt x="1489387" y="427600"/>
                      <a:pt x="1489387" y="488500"/>
                    </a:cubicBezTo>
                    <a:lnTo>
                      <a:pt x="1489387" y="505918"/>
                    </a:lnTo>
                    <a:lnTo>
                      <a:pt x="1489386" y="607510"/>
                    </a:lnTo>
                    <a:lnTo>
                      <a:pt x="1489387" y="607511"/>
                    </a:lnTo>
                    <a:lnTo>
                      <a:pt x="1489388" y="725992"/>
                    </a:lnTo>
                    <a:cubicBezTo>
                      <a:pt x="1489387" y="756442"/>
                      <a:pt x="1501730" y="784009"/>
                      <a:pt x="1521684" y="803965"/>
                    </a:cubicBezTo>
                    <a:lnTo>
                      <a:pt x="1531258" y="810418"/>
                    </a:lnTo>
                    <a:lnTo>
                      <a:pt x="1531259" y="705683"/>
                    </a:lnTo>
                    <a:lnTo>
                      <a:pt x="1531258" y="496210"/>
                    </a:lnTo>
                    <a:lnTo>
                      <a:pt x="1554160" y="496210"/>
                    </a:lnTo>
                    <a:lnTo>
                      <a:pt x="1554159" y="578623"/>
                    </a:lnTo>
                    <a:lnTo>
                      <a:pt x="1554159" y="663698"/>
                    </a:lnTo>
                    <a:lnTo>
                      <a:pt x="1554160" y="663699"/>
                    </a:lnTo>
                    <a:lnTo>
                      <a:pt x="1554159" y="825858"/>
                    </a:lnTo>
                    <a:lnTo>
                      <a:pt x="1554159" y="825860"/>
                    </a:lnTo>
                    <a:lnTo>
                      <a:pt x="1554159" y="1049468"/>
                    </a:lnTo>
                    <a:cubicBezTo>
                      <a:pt x="1554160" y="1088222"/>
                      <a:pt x="1585576" y="1119640"/>
                      <a:pt x="1624332" y="1119639"/>
                    </a:cubicBezTo>
                    <a:lnTo>
                      <a:pt x="1710689" y="1119640"/>
                    </a:lnTo>
                    <a:lnTo>
                      <a:pt x="1738003" y="1114125"/>
                    </a:lnTo>
                    <a:cubicBezTo>
                      <a:pt x="1763189" y="1103473"/>
                      <a:pt x="1780860" y="1078535"/>
                      <a:pt x="1780861" y="1049468"/>
                    </a:cubicBezTo>
                    <a:lnTo>
                      <a:pt x="1780860" y="912601"/>
                    </a:lnTo>
                    <a:lnTo>
                      <a:pt x="1780860" y="496210"/>
                    </a:lnTo>
                    <a:lnTo>
                      <a:pt x="1803761" y="496210"/>
                    </a:lnTo>
                    <a:lnTo>
                      <a:pt x="1803761" y="810420"/>
                    </a:lnTo>
                    <a:lnTo>
                      <a:pt x="1813336" y="803965"/>
                    </a:lnTo>
                    <a:cubicBezTo>
                      <a:pt x="1833290" y="784009"/>
                      <a:pt x="1845633" y="756443"/>
                      <a:pt x="1845632" y="725992"/>
                    </a:cubicBezTo>
                    <a:lnTo>
                      <a:pt x="1845633" y="498895"/>
                    </a:lnTo>
                    <a:lnTo>
                      <a:pt x="1845634" y="498898"/>
                    </a:lnTo>
                    <a:lnTo>
                      <a:pt x="1845635" y="488500"/>
                    </a:lnTo>
                    <a:cubicBezTo>
                      <a:pt x="1845634" y="427600"/>
                      <a:pt x="1796265" y="378231"/>
                      <a:pt x="1735365" y="378232"/>
                    </a:cubicBezTo>
                    <a:lnTo>
                      <a:pt x="1651443" y="378231"/>
                    </a:lnTo>
                    <a:lnTo>
                      <a:pt x="1651442" y="378231"/>
                    </a:lnTo>
                    <a:close/>
                    <a:moveTo>
                      <a:pt x="1254716" y="0"/>
                    </a:moveTo>
                    <a:lnTo>
                      <a:pt x="1556316" y="261630"/>
                    </a:lnTo>
                    <a:lnTo>
                      <a:pt x="1562002" y="289789"/>
                    </a:lnTo>
                    <a:cubicBezTo>
                      <a:pt x="1570693" y="310338"/>
                      <a:pt x="1585213" y="327823"/>
                      <a:pt x="1603489" y="340169"/>
                    </a:cubicBezTo>
                    <a:lnTo>
                      <a:pt x="1612635" y="344566"/>
                    </a:lnTo>
                    <a:lnTo>
                      <a:pt x="1608563" y="341034"/>
                    </a:lnTo>
                    <a:lnTo>
                      <a:pt x="1616700" y="346521"/>
                    </a:lnTo>
                    <a:lnTo>
                      <a:pt x="1627270" y="351602"/>
                    </a:lnTo>
                    <a:lnTo>
                      <a:pt x="1667507" y="359725"/>
                    </a:lnTo>
                    <a:lnTo>
                      <a:pt x="1667510" y="359726"/>
                    </a:lnTo>
                    <a:lnTo>
                      <a:pt x="1669043" y="359416"/>
                    </a:lnTo>
                    <a:lnTo>
                      <a:pt x="1669044" y="359417"/>
                    </a:lnTo>
                    <a:lnTo>
                      <a:pt x="1712083" y="350728"/>
                    </a:lnTo>
                    <a:cubicBezTo>
                      <a:pt x="1753181" y="333345"/>
                      <a:pt x="1782019" y="292649"/>
                      <a:pt x="1782020" y="245218"/>
                    </a:cubicBezTo>
                    <a:cubicBezTo>
                      <a:pt x="1782020" y="229408"/>
                      <a:pt x="1778815" y="214347"/>
                      <a:pt x="1773020" y="200648"/>
                    </a:cubicBezTo>
                    <a:lnTo>
                      <a:pt x="1760666" y="182323"/>
                    </a:lnTo>
                    <a:lnTo>
                      <a:pt x="2415214" y="750121"/>
                    </a:lnTo>
                    <a:lnTo>
                      <a:pt x="2415214" y="2193257"/>
                    </a:lnTo>
                    <a:lnTo>
                      <a:pt x="1311215" y="2193257"/>
                    </a:lnTo>
                    <a:lnTo>
                      <a:pt x="67649" y="1114506"/>
                    </a:lnTo>
                    <a:lnTo>
                      <a:pt x="93075" y="1119638"/>
                    </a:lnTo>
                    <a:lnTo>
                      <a:pt x="179434" y="1119639"/>
                    </a:lnTo>
                    <a:cubicBezTo>
                      <a:pt x="218188" y="1119639"/>
                      <a:pt x="249606" y="1088222"/>
                      <a:pt x="249605" y="1049468"/>
                    </a:cubicBezTo>
                    <a:lnTo>
                      <a:pt x="249606" y="912600"/>
                    </a:lnTo>
                    <a:lnTo>
                      <a:pt x="249605" y="496209"/>
                    </a:lnTo>
                    <a:lnTo>
                      <a:pt x="272506" y="496209"/>
                    </a:lnTo>
                    <a:lnTo>
                      <a:pt x="272506" y="810419"/>
                    </a:lnTo>
                    <a:lnTo>
                      <a:pt x="282080" y="803965"/>
                    </a:lnTo>
                    <a:cubicBezTo>
                      <a:pt x="302036" y="784010"/>
                      <a:pt x="314378" y="756442"/>
                      <a:pt x="314378" y="725991"/>
                    </a:cubicBezTo>
                    <a:lnTo>
                      <a:pt x="314377" y="488499"/>
                    </a:lnTo>
                    <a:lnTo>
                      <a:pt x="305713" y="445578"/>
                    </a:lnTo>
                    <a:lnTo>
                      <a:pt x="298055" y="434220"/>
                    </a:lnTo>
                    <a:lnTo>
                      <a:pt x="286473" y="417043"/>
                    </a:lnTo>
                    <a:lnTo>
                      <a:pt x="286475" y="417044"/>
                    </a:lnTo>
                    <a:lnTo>
                      <a:pt x="282081" y="410528"/>
                    </a:lnTo>
                    <a:cubicBezTo>
                      <a:pt x="262127" y="390573"/>
                      <a:pt x="234559" y="378230"/>
                      <a:pt x="204109" y="378230"/>
                    </a:cubicBezTo>
                    <a:lnTo>
                      <a:pt x="115645" y="378231"/>
                    </a:lnTo>
                    <a:lnTo>
                      <a:pt x="56919" y="327287"/>
                    </a:lnTo>
                    <a:lnTo>
                      <a:pt x="91685" y="350726"/>
                    </a:lnTo>
                    <a:cubicBezTo>
                      <a:pt x="105383" y="356521"/>
                      <a:pt x="120446" y="359726"/>
                      <a:pt x="136255" y="359725"/>
                    </a:cubicBezTo>
                    <a:cubicBezTo>
                      <a:pt x="199496" y="359726"/>
                      <a:pt x="250763" y="308458"/>
                      <a:pt x="250763" y="245217"/>
                    </a:cubicBezTo>
                    <a:cubicBezTo>
                      <a:pt x="250763" y="229408"/>
                      <a:pt x="247559" y="214346"/>
                      <a:pt x="241764" y="200647"/>
                    </a:cubicBezTo>
                    <a:lnTo>
                      <a:pt x="235809" y="191813"/>
                    </a:lnTo>
                    <a:lnTo>
                      <a:pt x="467911" y="393155"/>
                    </a:lnTo>
                    <a:lnTo>
                      <a:pt x="442143" y="410527"/>
                    </a:lnTo>
                    <a:cubicBezTo>
                      <a:pt x="422189" y="430483"/>
                      <a:pt x="409846" y="458049"/>
                      <a:pt x="409847" y="488500"/>
                    </a:cubicBezTo>
                    <a:lnTo>
                      <a:pt x="409846" y="633441"/>
                    </a:lnTo>
                    <a:lnTo>
                      <a:pt x="409846" y="633440"/>
                    </a:lnTo>
                    <a:lnTo>
                      <a:pt x="409845" y="725991"/>
                    </a:lnTo>
                    <a:cubicBezTo>
                      <a:pt x="409846" y="756442"/>
                      <a:pt x="422189" y="784009"/>
                      <a:pt x="442142" y="803964"/>
                    </a:cubicBezTo>
                    <a:lnTo>
                      <a:pt x="446975" y="807222"/>
                    </a:lnTo>
                    <a:lnTo>
                      <a:pt x="446973" y="807220"/>
                    </a:lnTo>
                    <a:lnTo>
                      <a:pt x="451716" y="810417"/>
                    </a:lnTo>
                    <a:lnTo>
                      <a:pt x="451715" y="560385"/>
                    </a:lnTo>
                    <a:lnTo>
                      <a:pt x="451717" y="560385"/>
                    </a:lnTo>
                    <a:lnTo>
                      <a:pt x="451716" y="496208"/>
                    </a:lnTo>
                    <a:lnTo>
                      <a:pt x="474618" y="496209"/>
                    </a:lnTo>
                    <a:lnTo>
                      <a:pt x="474618" y="825858"/>
                    </a:lnTo>
                    <a:lnTo>
                      <a:pt x="474618" y="825859"/>
                    </a:lnTo>
                    <a:lnTo>
                      <a:pt x="474618" y="831201"/>
                    </a:lnTo>
                    <a:lnTo>
                      <a:pt x="474617" y="1049468"/>
                    </a:lnTo>
                    <a:cubicBezTo>
                      <a:pt x="474617" y="1068845"/>
                      <a:pt x="482472" y="1086388"/>
                      <a:pt x="495170" y="1099086"/>
                    </a:cubicBezTo>
                    <a:lnTo>
                      <a:pt x="516957" y="1113776"/>
                    </a:lnTo>
                    <a:lnTo>
                      <a:pt x="517474" y="1114124"/>
                    </a:lnTo>
                    <a:cubicBezTo>
                      <a:pt x="525870" y="1117675"/>
                      <a:pt x="535100" y="1119638"/>
                      <a:pt x="544789" y="1119638"/>
                    </a:cubicBezTo>
                    <a:lnTo>
                      <a:pt x="631149" y="1119639"/>
                    </a:lnTo>
                    <a:cubicBezTo>
                      <a:pt x="669903" y="1119638"/>
                      <a:pt x="701319" y="1088221"/>
                      <a:pt x="701320" y="1049467"/>
                    </a:cubicBezTo>
                    <a:lnTo>
                      <a:pt x="701319" y="912600"/>
                    </a:lnTo>
                    <a:lnTo>
                      <a:pt x="701318" y="912600"/>
                    </a:lnTo>
                    <a:lnTo>
                      <a:pt x="701319" y="912599"/>
                    </a:lnTo>
                    <a:lnTo>
                      <a:pt x="701319" y="776907"/>
                    </a:lnTo>
                    <a:lnTo>
                      <a:pt x="701319" y="496208"/>
                    </a:lnTo>
                    <a:lnTo>
                      <a:pt x="724221" y="496208"/>
                    </a:lnTo>
                    <a:lnTo>
                      <a:pt x="724220" y="796774"/>
                    </a:lnTo>
                    <a:lnTo>
                      <a:pt x="724221" y="810418"/>
                    </a:lnTo>
                    <a:lnTo>
                      <a:pt x="733795" y="803962"/>
                    </a:lnTo>
                    <a:cubicBezTo>
                      <a:pt x="753749" y="784008"/>
                      <a:pt x="766092" y="756441"/>
                      <a:pt x="766091" y="725990"/>
                    </a:cubicBezTo>
                    <a:lnTo>
                      <a:pt x="766092" y="488498"/>
                    </a:lnTo>
                    <a:lnTo>
                      <a:pt x="757427" y="445578"/>
                    </a:lnTo>
                    <a:cubicBezTo>
                      <a:pt x="740687" y="406001"/>
                      <a:pt x="701499" y="378230"/>
                      <a:pt x="655824" y="378231"/>
                    </a:cubicBezTo>
                    <a:lnTo>
                      <a:pt x="573904" y="378230"/>
                    </a:lnTo>
                    <a:lnTo>
                      <a:pt x="538004" y="347089"/>
                    </a:lnTo>
                    <a:lnTo>
                      <a:pt x="543398" y="350726"/>
                    </a:lnTo>
                    <a:cubicBezTo>
                      <a:pt x="557098" y="356522"/>
                      <a:pt x="572159" y="359726"/>
                      <a:pt x="587969" y="359725"/>
                    </a:cubicBezTo>
                    <a:cubicBezTo>
                      <a:pt x="651211" y="359725"/>
                      <a:pt x="702478" y="308459"/>
                      <a:pt x="702477" y="245217"/>
                    </a:cubicBezTo>
                    <a:cubicBezTo>
                      <a:pt x="702477" y="229408"/>
                      <a:pt x="699273" y="214345"/>
                      <a:pt x="693478" y="200647"/>
                    </a:cubicBezTo>
                    <a:lnTo>
                      <a:pt x="678305" y="178140"/>
                    </a:lnTo>
                    <a:lnTo>
                      <a:pt x="901396" y="371665"/>
                    </a:lnTo>
                    <a:lnTo>
                      <a:pt x="874510" y="411542"/>
                    </a:lnTo>
                    <a:cubicBezTo>
                      <a:pt x="866171" y="431257"/>
                      <a:pt x="861560" y="452930"/>
                      <a:pt x="861560" y="475683"/>
                    </a:cubicBezTo>
                    <a:lnTo>
                      <a:pt x="861561" y="627763"/>
                    </a:lnTo>
                    <a:lnTo>
                      <a:pt x="861560" y="627763"/>
                    </a:lnTo>
                    <a:lnTo>
                      <a:pt x="861560" y="830581"/>
                    </a:lnTo>
                    <a:cubicBezTo>
                      <a:pt x="861559" y="876084"/>
                      <a:pt x="880003" y="917279"/>
                      <a:pt x="909823" y="947099"/>
                    </a:cubicBezTo>
                    <a:lnTo>
                      <a:pt x="924129" y="956743"/>
                    </a:lnTo>
                    <a:lnTo>
                      <a:pt x="924128" y="578831"/>
                    </a:lnTo>
                    <a:lnTo>
                      <a:pt x="924129" y="578832"/>
                    </a:lnTo>
                    <a:lnTo>
                      <a:pt x="924130" y="487205"/>
                    </a:lnTo>
                    <a:lnTo>
                      <a:pt x="958352" y="487205"/>
                    </a:lnTo>
                    <a:lnTo>
                      <a:pt x="958352" y="979820"/>
                    </a:lnTo>
                    <a:lnTo>
                      <a:pt x="958352" y="979821"/>
                    </a:lnTo>
                    <a:lnTo>
                      <a:pt x="958352" y="980828"/>
                    </a:lnTo>
                    <a:lnTo>
                      <a:pt x="958352" y="980829"/>
                    </a:lnTo>
                    <a:lnTo>
                      <a:pt x="958352" y="999875"/>
                    </a:lnTo>
                    <a:lnTo>
                      <a:pt x="958351" y="1313971"/>
                    </a:lnTo>
                    <a:cubicBezTo>
                      <a:pt x="958351" y="1371884"/>
                      <a:pt x="1005301" y="1418832"/>
                      <a:pt x="1063214" y="1418832"/>
                    </a:cubicBezTo>
                    <a:lnTo>
                      <a:pt x="1192266" y="1418832"/>
                    </a:lnTo>
                    <a:cubicBezTo>
                      <a:pt x="1250179" y="1418832"/>
                      <a:pt x="1297126" y="1371884"/>
                      <a:pt x="1297126" y="1313971"/>
                    </a:cubicBezTo>
                    <a:lnTo>
                      <a:pt x="1297127" y="1293751"/>
                    </a:lnTo>
                    <a:lnTo>
                      <a:pt x="1297127" y="1109443"/>
                    </a:lnTo>
                    <a:lnTo>
                      <a:pt x="1297126" y="902394"/>
                    </a:lnTo>
                    <a:lnTo>
                      <a:pt x="1297127" y="902395"/>
                    </a:lnTo>
                    <a:lnTo>
                      <a:pt x="1297128" y="857056"/>
                    </a:lnTo>
                    <a:lnTo>
                      <a:pt x="1297127" y="727551"/>
                    </a:lnTo>
                    <a:lnTo>
                      <a:pt x="1297127" y="487204"/>
                    </a:lnTo>
                    <a:lnTo>
                      <a:pt x="1297127" y="487203"/>
                    </a:lnTo>
                    <a:lnTo>
                      <a:pt x="1331349" y="487204"/>
                    </a:lnTo>
                    <a:lnTo>
                      <a:pt x="1331349" y="487205"/>
                    </a:lnTo>
                    <a:lnTo>
                      <a:pt x="1331349" y="587653"/>
                    </a:lnTo>
                    <a:lnTo>
                      <a:pt x="1331349" y="688100"/>
                    </a:lnTo>
                    <a:lnTo>
                      <a:pt x="1331350" y="886743"/>
                    </a:lnTo>
                    <a:lnTo>
                      <a:pt x="1331349" y="886742"/>
                    </a:lnTo>
                    <a:lnTo>
                      <a:pt x="1331349" y="956745"/>
                    </a:lnTo>
                    <a:lnTo>
                      <a:pt x="1345656" y="947099"/>
                    </a:lnTo>
                    <a:lnTo>
                      <a:pt x="1346766" y="945454"/>
                    </a:lnTo>
                    <a:lnTo>
                      <a:pt x="1346767" y="945455"/>
                    </a:lnTo>
                    <a:lnTo>
                      <a:pt x="1380970" y="894723"/>
                    </a:lnTo>
                    <a:lnTo>
                      <a:pt x="1381692" y="891152"/>
                    </a:lnTo>
                    <a:lnTo>
                      <a:pt x="1393920" y="830583"/>
                    </a:lnTo>
                    <a:lnTo>
                      <a:pt x="1393919" y="615970"/>
                    </a:lnTo>
                    <a:lnTo>
                      <a:pt x="1393920" y="615970"/>
                    </a:lnTo>
                    <a:lnTo>
                      <a:pt x="1393921" y="560571"/>
                    </a:lnTo>
                    <a:lnTo>
                      <a:pt x="1393920" y="552778"/>
                    </a:lnTo>
                    <a:lnTo>
                      <a:pt x="1393920" y="524696"/>
                    </a:lnTo>
                    <a:lnTo>
                      <a:pt x="1393921" y="475683"/>
                    </a:lnTo>
                    <a:cubicBezTo>
                      <a:pt x="1393920" y="384676"/>
                      <a:pt x="1320145" y="310901"/>
                      <a:pt x="1229138" y="310900"/>
                    </a:cubicBezTo>
                    <a:lnTo>
                      <a:pt x="1106105" y="310900"/>
                    </a:lnTo>
                    <a:lnTo>
                      <a:pt x="1050319" y="262508"/>
                    </a:lnTo>
                    <a:lnTo>
                      <a:pt x="1061134" y="269799"/>
                    </a:lnTo>
                    <a:cubicBezTo>
                      <a:pt x="1081607" y="278459"/>
                      <a:pt x="1104114" y="283246"/>
                      <a:pt x="1127740" y="283247"/>
                    </a:cubicBezTo>
                    <a:cubicBezTo>
                      <a:pt x="1222245" y="283247"/>
                      <a:pt x="1298857" y="206635"/>
                      <a:pt x="1298856" y="112130"/>
                    </a:cubicBezTo>
                    <a:cubicBezTo>
                      <a:pt x="1298857" y="88505"/>
                      <a:pt x="1294069" y="65996"/>
                      <a:pt x="1285409" y="45524"/>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sp>
        <p:nvSpPr>
          <p:cNvPr id="116" name="TextBox 115"/>
          <p:cNvSpPr txBox="1"/>
          <p:nvPr/>
        </p:nvSpPr>
        <p:spPr>
          <a:xfrm>
            <a:off x="4008581" y="6096287"/>
            <a:ext cx="19987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Low Cost</a:t>
            </a:r>
            <a:endParaRPr lang="en-US" sz="1600" i="1" dirty="0">
              <a:solidFill>
                <a:schemeClr val="tx1">
                  <a:lumMod val="65000"/>
                  <a:lumOff val="35000"/>
                </a:schemeClr>
              </a:solidFill>
            </a:endParaRPr>
          </a:p>
        </p:txBody>
      </p:sp>
      <p:sp>
        <p:nvSpPr>
          <p:cNvPr id="117" name="TextBox 116"/>
          <p:cNvSpPr txBox="1"/>
          <p:nvPr/>
        </p:nvSpPr>
        <p:spPr>
          <a:xfrm>
            <a:off x="6183484" y="6096287"/>
            <a:ext cx="2002535"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Differentiation</a:t>
            </a:r>
            <a:endParaRPr lang="en-US" sz="1600" i="1" dirty="0">
              <a:solidFill>
                <a:schemeClr val="tx1">
                  <a:lumMod val="65000"/>
                  <a:lumOff val="35000"/>
                </a:schemeClr>
              </a:solidFill>
            </a:endParaRPr>
          </a:p>
        </p:txBody>
      </p:sp>
      <p:sp>
        <p:nvSpPr>
          <p:cNvPr id="118" name="TextBox 117"/>
          <p:cNvSpPr txBox="1"/>
          <p:nvPr/>
        </p:nvSpPr>
        <p:spPr>
          <a:xfrm rot="16200000">
            <a:off x="7552324" y="4709311"/>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Narrow</a:t>
            </a:r>
            <a:endParaRPr lang="en-US" sz="1600" i="1" dirty="0">
              <a:solidFill>
                <a:schemeClr val="tx1">
                  <a:lumMod val="65000"/>
                  <a:lumOff val="35000"/>
                </a:schemeClr>
              </a:solidFill>
            </a:endParaRPr>
          </a:p>
        </p:txBody>
      </p:sp>
      <p:sp>
        <p:nvSpPr>
          <p:cNvPr id="119" name="TextBox 118"/>
          <p:cNvSpPr txBox="1"/>
          <p:nvPr/>
        </p:nvSpPr>
        <p:spPr>
          <a:xfrm rot="16200000">
            <a:off x="7552149" y="2529046"/>
            <a:ext cx="2002535"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Broad</a:t>
            </a:r>
            <a:endParaRPr lang="en-US" sz="1600" i="1" dirty="0">
              <a:solidFill>
                <a:schemeClr val="tx1">
                  <a:lumMod val="65000"/>
                  <a:lumOff val="35000"/>
                </a:schemeClr>
              </a:solidFill>
            </a:endParaRPr>
          </a:p>
        </p:txBody>
      </p:sp>
      <p:sp>
        <p:nvSpPr>
          <p:cNvPr id="120" name="TextBox 119"/>
          <p:cNvSpPr txBox="1"/>
          <p:nvPr/>
        </p:nvSpPr>
        <p:spPr>
          <a:xfrm rot="16200000">
            <a:off x="1501670" y="3619092"/>
            <a:ext cx="4182627"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Competitive Scope</a:t>
            </a:r>
            <a:endParaRPr lang="en-US" dirty="0"/>
          </a:p>
        </p:txBody>
      </p:sp>
      <p:sp>
        <p:nvSpPr>
          <p:cNvPr id="121" name="TextBox 120"/>
          <p:cNvSpPr txBox="1"/>
          <p:nvPr/>
        </p:nvSpPr>
        <p:spPr>
          <a:xfrm>
            <a:off x="4004778" y="1215621"/>
            <a:ext cx="4181242"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Source of Competitive Advantage</a:t>
            </a:r>
            <a:endParaRPr lang="en-US" sz="1600" b="1" dirty="0">
              <a:solidFill>
                <a:schemeClr val="tx1">
                  <a:lumMod val="65000"/>
                  <a:lumOff val="35000"/>
                </a:schemeClr>
              </a:solidFill>
            </a:endParaRPr>
          </a:p>
        </p:txBody>
      </p:sp>
    </p:spTree>
    <p:extLst>
      <p:ext uri="{BB962C8B-B14F-4D97-AF65-F5344CB8AC3E}">
        <p14:creationId xmlns:p14="http://schemas.microsoft.com/office/powerpoint/2010/main" val="29219674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Advantage Matrix</a:t>
            </a:r>
          </a:p>
        </p:txBody>
      </p:sp>
      <p:sp>
        <p:nvSpPr>
          <p:cNvPr id="5" name="Title 4"/>
          <p:cNvSpPr>
            <a:spLocks noGrp="1"/>
          </p:cNvSpPr>
          <p:nvPr>
            <p:ph type="title"/>
          </p:nvPr>
        </p:nvSpPr>
        <p:spPr/>
        <p:txBody>
          <a:bodyPr/>
          <a:lstStyle/>
          <a:p>
            <a:r>
              <a:rPr lang="en-US" dirty="0"/>
              <a:t>Porter’s Generic Competitive Strategies</a:t>
            </a:r>
          </a:p>
        </p:txBody>
      </p:sp>
      <p:sp>
        <p:nvSpPr>
          <p:cNvPr id="4" name="Slide Number Placeholder 3"/>
          <p:cNvSpPr>
            <a:spLocks noGrp="1"/>
          </p:cNvSpPr>
          <p:nvPr>
            <p:ph type="sldNum" sz="quarter" idx="12"/>
          </p:nvPr>
        </p:nvSpPr>
        <p:spPr>
          <a:xfrm>
            <a:off x="328166" y="6237312"/>
            <a:ext cx="439241" cy="390437"/>
          </a:xfrm>
          <a:prstGeom prst="rect">
            <a:avLst/>
          </a:prstGeom>
        </p:spPr>
        <p:txBody>
          <a:bodyPr/>
          <a:lstStyle/>
          <a:p>
            <a:fld id="{F68327C5-B821-4FE9-A59A-A60D9EB59A9A}" type="slidenum">
              <a:rPr lang="en-US" smtClean="0"/>
              <a:t>59</a:t>
            </a:fld>
            <a:endParaRPr lang="en-US"/>
          </a:p>
        </p:txBody>
      </p:sp>
      <p:grpSp>
        <p:nvGrpSpPr>
          <p:cNvPr id="34" name="Group 33"/>
          <p:cNvGrpSpPr/>
          <p:nvPr/>
        </p:nvGrpSpPr>
        <p:grpSpPr>
          <a:xfrm>
            <a:off x="6183483" y="1766306"/>
            <a:ext cx="2002536" cy="2002536"/>
            <a:chOff x="-289806" y="1875512"/>
            <a:chExt cx="3026664" cy="3026665"/>
          </a:xfrm>
        </p:grpSpPr>
        <p:sp>
          <p:nvSpPr>
            <p:cNvPr id="35" name="Rectangle 34"/>
            <p:cNvSpPr/>
            <p:nvPr/>
          </p:nvSpPr>
          <p:spPr>
            <a:xfrm>
              <a:off x="-289806" y="1875512"/>
              <a:ext cx="3026664" cy="302666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35"/>
            <p:cNvSpPr/>
            <p:nvPr/>
          </p:nvSpPr>
          <p:spPr>
            <a:xfrm>
              <a:off x="279775" y="2649934"/>
              <a:ext cx="1887501" cy="1477819"/>
            </a:xfrm>
            <a:custGeom>
              <a:avLst/>
              <a:gdLst>
                <a:gd name="connsiteX0" fmla="*/ 2192972 w 2521582"/>
                <a:gd name="connsiteY0" fmla="*/ 584093 h 1974273"/>
                <a:gd name="connsiteX1" fmla="*/ 2374270 w 2521582"/>
                <a:gd name="connsiteY1" fmla="*/ 584093 h 1974273"/>
                <a:gd name="connsiteX2" fmla="*/ 2521582 w 2521582"/>
                <a:gd name="connsiteY2" fmla="*/ 731405 h 1974273"/>
                <a:gd name="connsiteX3" fmla="*/ 2521582 w 2521582"/>
                <a:gd name="connsiteY3" fmla="*/ 1048680 h 1974273"/>
                <a:gd name="connsiteX4" fmla="*/ 2478435 w 2521582"/>
                <a:gd name="connsiteY4" fmla="*/ 1152846 h 1974273"/>
                <a:gd name="connsiteX5" fmla="*/ 2465644 w 2521582"/>
                <a:gd name="connsiteY5" fmla="*/ 1161470 h 1974273"/>
                <a:gd name="connsiteX6" fmla="*/ 2465644 w 2521582"/>
                <a:gd name="connsiteY6" fmla="*/ 741705 h 1974273"/>
                <a:gd name="connsiteX7" fmla="*/ 2435050 w 2521582"/>
                <a:gd name="connsiteY7" fmla="*/ 741705 h 1974273"/>
                <a:gd name="connsiteX8" fmla="*/ 2435050 w 2521582"/>
                <a:gd name="connsiteY8" fmla="*/ 1297978 h 1974273"/>
                <a:gd name="connsiteX9" fmla="*/ 2435051 w 2521582"/>
                <a:gd name="connsiteY9" fmla="*/ 1297978 h 1974273"/>
                <a:gd name="connsiteX10" fmla="*/ 2435051 w 2521582"/>
                <a:gd name="connsiteY10" fmla="*/ 1480824 h 1974273"/>
                <a:gd name="connsiteX11" fmla="*/ 2341306 w 2521582"/>
                <a:gd name="connsiteY11" fmla="*/ 1574568 h 1974273"/>
                <a:gd name="connsiteX12" fmla="*/ 2225936 w 2521582"/>
                <a:gd name="connsiteY12" fmla="*/ 1574568 h 1974273"/>
                <a:gd name="connsiteX13" fmla="*/ 2132191 w 2521582"/>
                <a:gd name="connsiteY13" fmla="*/ 1480824 h 1974273"/>
                <a:gd name="connsiteX14" fmla="*/ 2132191 w 2521582"/>
                <a:gd name="connsiteY14" fmla="*/ 1182097 h 1974273"/>
                <a:gd name="connsiteX15" fmla="*/ 2132191 w 2521582"/>
                <a:gd name="connsiteY15" fmla="*/ 1182096 h 1974273"/>
                <a:gd name="connsiteX16" fmla="*/ 2132191 w 2521582"/>
                <a:gd name="connsiteY16" fmla="*/ 741705 h 1974273"/>
                <a:gd name="connsiteX17" fmla="*/ 2101596 w 2521582"/>
                <a:gd name="connsiteY17" fmla="*/ 741705 h 1974273"/>
                <a:gd name="connsiteX18" fmla="*/ 2101596 w 2521582"/>
                <a:gd name="connsiteY18" fmla="*/ 1161469 h 1974273"/>
                <a:gd name="connsiteX19" fmla="*/ 2088807 w 2521582"/>
                <a:gd name="connsiteY19" fmla="*/ 1152846 h 1974273"/>
                <a:gd name="connsiteX20" fmla="*/ 2045660 w 2521582"/>
                <a:gd name="connsiteY20" fmla="*/ 1048680 h 1974273"/>
                <a:gd name="connsiteX21" fmla="*/ 2045660 w 2521582"/>
                <a:gd name="connsiteY21" fmla="*/ 731405 h 1974273"/>
                <a:gd name="connsiteX22" fmla="*/ 2192972 w 2521582"/>
                <a:gd name="connsiteY22" fmla="*/ 584093 h 1974273"/>
                <a:gd name="connsiteX23" fmla="*/ 750774 w 2521582"/>
                <a:gd name="connsiteY23" fmla="*/ 584093 h 1974273"/>
                <a:gd name="connsiteX24" fmla="*/ 932071 w 2521582"/>
                <a:gd name="connsiteY24" fmla="*/ 584093 h 1974273"/>
                <a:gd name="connsiteX25" fmla="*/ 1079383 w 2521582"/>
                <a:gd name="connsiteY25" fmla="*/ 731405 h 1974273"/>
                <a:gd name="connsiteX26" fmla="*/ 1079383 w 2521582"/>
                <a:gd name="connsiteY26" fmla="*/ 1048680 h 1974273"/>
                <a:gd name="connsiteX27" fmla="*/ 1036236 w 2521582"/>
                <a:gd name="connsiteY27" fmla="*/ 1152846 h 1974273"/>
                <a:gd name="connsiteX28" fmla="*/ 1023446 w 2521582"/>
                <a:gd name="connsiteY28" fmla="*/ 1161470 h 1974273"/>
                <a:gd name="connsiteX29" fmla="*/ 1023446 w 2521582"/>
                <a:gd name="connsiteY29" fmla="*/ 741705 h 1974273"/>
                <a:gd name="connsiteX30" fmla="*/ 992851 w 2521582"/>
                <a:gd name="connsiteY30" fmla="*/ 741705 h 1974273"/>
                <a:gd name="connsiteX31" fmla="*/ 992851 w 2521582"/>
                <a:gd name="connsiteY31" fmla="*/ 1297978 h 1974273"/>
                <a:gd name="connsiteX32" fmla="*/ 992852 w 2521582"/>
                <a:gd name="connsiteY32" fmla="*/ 1297978 h 1974273"/>
                <a:gd name="connsiteX33" fmla="*/ 992852 w 2521582"/>
                <a:gd name="connsiteY33" fmla="*/ 1480824 h 1974273"/>
                <a:gd name="connsiteX34" fmla="*/ 899108 w 2521582"/>
                <a:gd name="connsiteY34" fmla="*/ 1574568 h 1974273"/>
                <a:gd name="connsiteX35" fmla="*/ 783737 w 2521582"/>
                <a:gd name="connsiteY35" fmla="*/ 1574568 h 1974273"/>
                <a:gd name="connsiteX36" fmla="*/ 689992 w 2521582"/>
                <a:gd name="connsiteY36" fmla="*/ 1480824 h 1974273"/>
                <a:gd name="connsiteX37" fmla="*/ 689992 w 2521582"/>
                <a:gd name="connsiteY37" fmla="*/ 1182097 h 1974273"/>
                <a:gd name="connsiteX38" fmla="*/ 689992 w 2521582"/>
                <a:gd name="connsiteY38" fmla="*/ 1182096 h 1974273"/>
                <a:gd name="connsiteX39" fmla="*/ 689992 w 2521582"/>
                <a:gd name="connsiteY39" fmla="*/ 741705 h 1974273"/>
                <a:gd name="connsiteX40" fmla="*/ 659397 w 2521582"/>
                <a:gd name="connsiteY40" fmla="*/ 741705 h 1974273"/>
                <a:gd name="connsiteX41" fmla="*/ 659397 w 2521582"/>
                <a:gd name="connsiteY41" fmla="*/ 1161469 h 1974273"/>
                <a:gd name="connsiteX42" fmla="*/ 646608 w 2521582"/>
                <a:gd name="connsiteY42" fmla="*/ 1152846 h 1974273"/>
                <a:gd name="connsiteX43" fmla="*/ 603461 w 2521582"/>
                <a:gd name="connsiteY43" fmla="*/ 1048680 h 1974273"/>
                <a:gd name="connsiteX44" fmla="*/ 603461 w 2521582"/>
                <a:gd name="connsiteY44" fmla="*/ 731405 h 1974273"/>
                <a:gd name="connsiteX45" fmla="*/ 750774 w 2521582"/>
                <a:gd name="connsiteY45" fmla="*/ 584093 h 1974273"/>
                <a:gd name="connsiteX46" fmla="*/ 147313 w 2521582"/>
                <a:gd name="connsiteY46" fmla="*/ 584093 h 1974273"/>
                <a:gd name="connsiteX47" fmla="*/ 328610 w 2521582"/>
                <a:gd name="connsiteY47" fmla="*/ 584093 h 1974273"/>
                <a:gd name="connsiteX48" fmla="*/ 475922 w 2521582"/>
                <a:gd name="connsiteY48" fmla="*/ 731405 h 1974273"/>
                <a:gd name="connsiteX49" fmla="*/ 475922 w 2521582"/>
                <a:gd name="connsiteY49" fmla="*/ 1048680 h 1974273"/>
                <a:gd name="connsiteX50" fmla="*/ 432775 w 2521582"/>
                <a:gd name="connsiteY50" fmla="*/ 1152846 h 1974273"/>
                <a:gd name="connsiteX51" fmla="*/ 419985 w 2521582"/>
                <a:gd name="connsiteY51" fmla="*/ 1161470 h 1974273"/>
                <a:gd name="connsiteX52" fmla="*/ 419985 w 2521582"/>
                <a:gd name="connsiteY52" fmla="*/ 741705 h 1974273"/>
                <a:gd name="connsiteX53" fmla="*/ 389390 w 2521582"/>
                <a:gd name="connsiteY53" fmla="*/ 741705 h 1974273"/>
                <a:gd name="connsiteX54" fmla="*/ 389390 w 2521582"/>
                <a:gd name="connsiteY54" fmla="*/ 1297978 h 1974273"/>
                <a:gd name="connsiteX55" fmla="*/ 389391 w 2521582"/>
                <a:gd name="connsiteY55" fmla="*/ 1297978 h 1974273"/>
                <a:gd name="connsiteX56" fmla="*/ 389391 w 2521582"/>
                <a:gd name="connsiteY56" fmla="*/ 1480824 h 1974273"/>
                <a:gd name="connsiteX57" fmla="*/ 295647 w 2521582"/>
                <a:gd name="connsiteY57" fmla="*/ 1574568 h 1974273"/>
                <a:gd name="connsiteX58" fmla="*/ 180276 w 2521582"/>
                <a:gd name="connsiteY58" fmla="*/ 1574568 h 1974273"/>
                <a:gd name="connsiteX59" fmla="*/ 86531 w 2521582"/>
                <a:gd name="connsiteY59" fmla="*/ 1480824 h 1974273"/>
                <a:gd name="connsiteX60" fmla="*/ 86531 w 2521582"/>
                <a:gd name="connsiteY60" fmla="*/ 1182097 h 1974273"/>
                <a:gd name="connsiteX61" fmla="*/ 86531 w 2521582"/>
                <a:gd name="connsiteY61" fmla="*/ 1182096 h 1974273"/>
                <a:gd name="connsiteX62" fmla="*/ 86531 w 2521582"/>
                <a:gd name="connsiteY62" fmla="*/ 741705 h 1974273"/>
                <a:gd name="connsiteX63" fmla="*/ 55936 w 2521582"/>
                <a:gd name="connsiteY63" fmla="*/ 741705 h 1974273"/>
                <a:gd name="connsiteX64" fmla="*/ 55936 w 2521582"/>
                <a:gd name="connsiteY64" fmla="*/ 1161469 h 1974273"/>
                <a:gd name="connsiteX65" fmla="*/ 43147 w 2521582"/>
                <a:gd name="connsiteY65" fmla="*/ 1152846 h 1974273"/>
                <a:gd name="connsiteX66" fmla="*/ 0 w 2521582"/>
                <a:gd name="connsiteY66" fmla="*/ 1048680 h 1974273"/>
                <a:gd name="connsiteX67" fmla="*/ 0 w 2521582"/>
                <a:gd name="connsiteY67" fmla="*/ 731405 h 1974273"/>
                <a:gd name="connsiteX68" fmla="*/ 147313 w 2521582"/>
                <a:gd name="connsiteY68" fmla="*/ 584093 h 1974273"/>
                <a:gd name="connsiteX69" fmla="*/ 1427060 w 2521582"/>
                <a:gd name="connsiteY69" fmla="*/ 494144 h 1974273"/>
                <a:gd name="connsiteX70" fmla="*/ 1697984 w 2521582"/>
                <a:gd name="connsiteY70" fmla="*/ 494144 h 1974273"/>
                <a:gd name="connsiteX71" fmla="*/ 1918122 w 2521582"/>
                <a:gd name="connsiteY71" fmla="*/ 714282 h 1974273"/>
                <a:gd name="connsiteX72" fmla="*/ 1918122 w 2521582"/>
                <a:gd name="connsiteY72" fmla="*/ 1188406 h 1974273"/>
                <a:gd name="connsiteX73" fmla="*/ 1853645 w 2521582"/>
                <a:gd name="connsiteY73" fmla="*/ 1344067 h 1974273"/>
                <a:gd name="connsiteX74" fmla="*/ 1834531 w 2521582"/>
                <a:gd name="connsiteY74" fmla="*/ 1356954 h 1974273"/>
                <a:gd name="connsiteX75" fmla="*/ 1834531 w 2521582"/>
                <a:gd name="connsiteY75" fmla="*/ 729674 h 1974273"/>
                <a:gd name="connsiteX76" fmla="*/ 1788812 w 2521582"/>
                <a:gd name="connsiteY76" fmla="*/ 729674 h 1974273"/>
                <a:gd name="connsiteX77" fmla="*/ 1788812 w 2521582"/>
                <a:gd name="connsiteY77" fmla="*/ 1560947 h 1974273"/>
                <a:gd name="connsiteX78" fmla="*/ 1788813 w 2521582"/>
                <a:gd name="connsiteY78" fmla="*/ 1560947 h 1974273"/>
                <a:gd name="connsiteX79" fmla="*/ 1788813 w 2521582"/>
                <a:gd name="connsiteY79" fmla="*/ 1834185 h 1974273"/>
                <a:gd name="connsiteX80" fmla="*/ 1648725 w 2521582"/>
                <a:gd name="connsiteY80" fmla="*/ 1974273 h 1974273"/>
                <a:gd name="connsiteX81" fmla="*/ 1476319 w 2521582"/>
                <a:gd name="connsiteY81" fmla="*/ 1974273 h 1974273"/>
                <a:gd name="connsiteX82" fmla="*/ 1336231 w 2521582"/>
                <a:gd name="connsiteY82" fmla="*/ 1834185 h 1974273"/>
                <a:gd name="connsiteX83" fmla="*/ 1336231 w 2521582"/>
                <a:gd name="connsiteY83" fmla="*/ 1387778 h 1974273"/>
                <a:gd name="connsiteX84" fmla="*/ 1336230 w 2521582"/>
                <a:gd name="connsiteY84" fmla="*/ 1387777 h 1974273"/>
                <a:gd name="connsiteX85" fmla="*/ 1336230 w 2521582"/>
                <a:gd name="connsiteY85" fmla="*/ 729674 h 1974273"/>
                <a:gd name="connsiteX86" fmla="*/ 1290511 w 2521582"/>
                <a:gd name="connsiteY86" fmla="*/ 729674 h 1974273"/>
                <a:gd name="connsiteX87" fmla="*/ 1290511 w 2521582"/>
                <a:gd name="connsiteY87" fmla="*/ 1356953 h 1974273"/>
                <a:gd name="connsiteX88" fmla="*/ 1271399 w 2521582"/>
                <a:gd name="connsiteY88" fmla="*/ 1344067 h 1974273"/>
                <a:gd name="connsiteX89" fmla="*/ 1206922 w 2521582"/>
                <a:gd name="connsiteY89" fmla="*/ 1188406 h 1974273"/>
                <a:gd name="connsiteX90" fmla="*/ 1206922 w 2521582"/>
                <a:gd name="connsiteY90" fmla="*/ 714282 h 1974273"/>
                <a:gd name="connsiteX91" fmla="*/ 1427060 w 2521582"/>
                <a:gd name="connsiteY91" fmla="*/ 494144 h 1974273"/>
                <a:gd name="connsiteX92" fmla="*/ 2283621 w 2521582"/>
                <a:gd name="connsiteY92" fmla="*/ 253421 h 1974273"/>
                <a:gd name="connsiteX93" fmla="*/ 2436596 w 2521582"/>
                <a:gd name="connsiteY93" fmla="*/ 406396 h 1974273"/>
                <a:gd name="connsiteX94" fmla="*/ 2283621 w 2521582"/>
                <a:gd name="connsiteY94" fmla="*/ 559371 h 1974273"/>
                <a:gd name="connsiteX95" fmla="*/ 2130646 w 2521582"/>
                <a:gd name="connsiteY95" fmla="*/ 406396 h 1974273"/>
                <a:gd name="connsiteX96" fmla="*/ 2283621 w 2521582"/>
                <a:gd name="connsiteY96" fmla="*/ 253421 h 1974273"/>
                <a:gd name="connsiteX97" fmla="*/ 841422 w 2521582"/>
                <a:gd name="connsiteY97" fmla="*/ 253421 h 1974273"/>
                <a:gd name="connsiteX98" fmla="*/ 994397 w 2521582"/>
                <a:gd name="connsiteY98" fmla="*/ 406396 h 1974273"/>
                <a:gd name="connsiteX99" fmla="*/ 841422 w 2521582"/>
                <a:gd name="connsiteY99" fmla="*/ 559371 h 1974273"/>
                <a:gd name="connsiteX100" fmla="*/ 688447 w 2521582"/>
                <a:gd name="connsiteY100" fmla="*/ 406396 h 1974273"/>
                <a:gd name="connsiteX101" fmla="*/ 841422 w 2521582"/>
                <a:gd name="connsiteY101" fmla="*/ 253421 h 1974273"/>
                <a:gd name="connsiteX102" fmla="*/ 237961 w 2521582"/>
                <a:gd name="connsiteY102" fmla="*/ 253421 h 1974273"/>
                <a:gd name="connsiteX103" fmla="*/ 390936 w 2521582"/>
                <a:gd name="connsiteY103" fmla="*/ 406396 h 1974273"/>
                <a:gd name="connsiteX104" fmla="*/ 237961 w 2521582"/>
                <a:gd name="connsiteY104" fmla="*/ 559371 h 1974273"/>
                <a:gd name="connsiteX105" fmla="*/ 84986 w 2521582"/>
                <a:gd name="connsiteY105" fmla="*/ 406396 h 1974273"/>
                <a:gd name="connsiteX106" fmla="*/ 237961 w 2521582"/>
                <a:gd name="connsiteY106" fmla="*/ 253421 h 1974273"/>
                <a:gd name="connsiteX107" fmla="*/ 1562522 w 2521582"/>
                <a:gd name="connsiteY107" fmla="*/ 0 h 1974273"/>
                <a:gd name="connsiteX108" fmla="*/ 1791122 w 2521582"/>
                <a:gd name="connsiteY108" fmla="*/ 228600 h 1974273"/>
                <a:gd name="connsiteX109" fmla="*/ 1562522 w 2521582"/>
                <a:gd name="connsiteY109" fmla="*/ 457200 h 1974273"/>
                <a:gd name="connsiteX110" fmla="*/ 1333922 w 2521582"/>
                <a:gd name="connsiteY110" fmla="*/ 228600 h 1974273"/>
                <a:gd name="connsiteX111" fmla="*/ 1562522 w 2521582"/>
                <a:gd name="connsiteY111" fmla="*/ 0 h 197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521582" h="1974273">
                  <a:moveTo>
                    <a:pt x="2192972" y="584093"/>
                  </a:moveTo>
                  <a:lnTo>
                    <a:pt x="2374270" y="584093"/>
                  </a:lnTo>
                  <a:cubicBezTo>
                    <a:pt x="2455628" y="584093"/>
                    <a:pt x="2521582" y="650047"/>
                    <a:pt x="2521582" y="731405"/>
                  </a:cubicBezTo>
                  <a:lnTo>
                    <a:pt x="2521582" y="1048680"/>
                  </a:lnTo>
                  <a:cubicBezTo>
                    <a:pt x="2521582" y="1089360"/>
                    <a:pt x="2505093" y="1126188"/>
                    <a:pt x="2478435" y="1152846"/>
                  </a:cubicBezTo>
                  <a:lnTo>
                    <a:pt x="2465644" y="1161470"/>
                  </a:lnTo>
                  <a:lnTo>
                    <a:pt x="2465644" y="741705"/>
                  </a:lnTo>
                  <a:lnTo>
                    <a:pt x="2435050" y="741705"/>
                  </a:lnTo>
                  <a:lnTo>
                    <a:pt x="2435050" y="1297978"/>
                  </a:lnTo>
                  <a:lnTo>
                    <a:pt x="2435051" y="1297978"/>
                  </a:lnTo>
                  <a:lnTo>
                    <a:pt x="2435051" y="1480824"/>
                  </a:lnTo>
                  <a:cubicBezTo>
                    <a:pt x="2435051" y="1532597"/>
                    <a:pt x="2393080" y="1574568"/>
                    <a:pt x="2341306" y="1574568"/>
                  </a:cubicBezTo>
                  <a:lnTo>
                    <a:pt x="2225936" y="1574568"/>
                  </a:lnTo>
                  <a:cubicBezTo>
                    <a:pt x="2174162" y="1574568"/>
                    <a:pt x="2132191" y="1532597"/>
                    <a:pt x="2132191" y="1480824"/>
                  </a:cubicBezTo>
                  <a:lnTo>
                    <a:pt x="2132191" y="1182097"/>
                  </a:lnTo>
                  <a:lnTo>
                    <a:pt x="2132191" y="1182096"/>
                  </a:lnTo>
                  <a:lnTo>
                    <a:pt x="2132191" y="741705"/>
                  </a:lnTo>
                  <a:lnTo>
                    <a:pt x="2101596" y="741705"/>
                  </a:lnTo>
                  <a:lnTo>
                    <a:pt x="2101596" y="1161469"/>
                  </a:lnTo>
                  <a:lnTo>
                    <a:pt x="2088807" y="1152846"/>
                  </a:lnTo>
                  <a:cubicBezTo>
                    <a:pt x="2062149" y="1126188"/>
                    <a:pt x="2045660" y="1089360"/>
                    <a:pt x="2045660" y="1048680"/>
                  </a:cubicBezTo>
                  <a:lnTo>
                    <a:pt x="2045660" y="731405"/>
                  </a:lnTo>
                  <a:cubicBezTo>
                    <a:pt x="2045660" y="650047"/>
                    <a:pt x="2111614" y="584093"/>
                    <a:pt x="2192972" y="584093"/>
                  </a:cubicBezTo>
                  <a:close/>
                  <a:moveTo>
                    <a:pt x="750774" y="584093"/>
                  </a:moveTo>
                  <a:lnTo>
                    <a:pt x="932071" y="584093"/>
                  </a:lnTo>
                  <a:cubicBezTo>
                    <a:pt x="1013429" y="584093"/>
                    <a:pt x="1079383" y="650047"/>
                    <a:pt x="1079383" y="731405"/>
                  </a:cubicBezTo>
                  <a:lnTo>
                    <a:pt x="1079383" y="1048680"/>
                  </a:lnTo>
                  <a:cubicBezTo>
                    <a:pt x="1079383" y="1089360"/>
                    <a:pt x="1062895" y="1126188"/>
                    <a:pt x="1036236" y="1152846"/>
                  </a:cubicBezTo>
                  <a:lnTo>
                    <a:pt x="1023446" y="1161470"/>
                  </a:lnTo>
                  <a:lnTo>
                    <a:pt x="1023446" y="741705"/>
                  </a:lnTo>
                  <a:lnTo>
                    <a:pt x="992851" y="741705"/>
                  </a:lnTo>
                  <a:lnTo>
                    <a:pt x="992851" y="1297978"/>
                  </a:lnTo>
                  <a:lnTo>
                    <a:pt x="992852" y="1297978"/>
                  </a:lnTo>
                  <a:lnTo>
                    <a:pt x="992852" y="1480824"/>
                  </a:lnTo>
                  <a:cubicBezTo>
                    <a:pt x="992852" y="1532597"/>
                    <a:pt x="950881" y="1574568"/>
                    <a:pt x="899108" y="1574568"/>
                  </a:cubicBezTo>
                  <a:lnTo>
                    <a:pt x="783737" y="1574568"/>
                  </a:lnTo>
                  <a:cubicBezTo>
                    <a:pt x="731964" y="1574568"/>
                    <a:pt x="689992" y="1532597"/>
                    <a:pt x="689992" y="1480824"/>
                  </a:cubicBezTo>
                  <a:lnTo>
                    <a:pt x="689992" y="1182097"/>
                  </a:lnTo>
                  <a:lnTo>
                    <a:pt x="689992" y="1182096"/>
                  </a:lnTo>
                  <a:lnTo>
                    <a:pt x="689992" y="741705"/>
                  </a:lnTo>
                  <a:lnTo>
                    <a:pt x="659397" y="741705"/>
                  </a:lnTo>
                  <a:lnTo>
                    <a:pt x="659397" y="1161469"/>
                  </a:lnTo>
                  <a:lnTo>
                    <a:pt x="646608" y="1152846"/>
                  </a:lnTo>
                  <a:cubicBezTo>
                    <a:pt x="619950" y="1126188"/>
                    <a:pt x="603461" y="1089360"/>
                    <a:pt x="603461" y="1048680"/>
                  </a:cubicBezTo>
                  <a:lnTo>
                    <a:pt x="603461" y="731405"/>
                  </a:lnTo>
                  <a:cubicBezTo>
                    <a:pt x="603461" y="650047"/>
                    <a:pt x="669415" y="584093"/>
                    <a:pt x="750774" y="584093"/>
                  </a:cubicBezTo>
                  <a:close/>
                  <a:moveTo>
                    <a:pt x="147313" y="584093"/>
                  </a:moveTo>
                  <a:lnTo>
                    <a:pt x="328610" y="584093"/>
                  </a:lnTo>
                  <a:cubicBezTo>
                    <a:pt x="409968" y="584093"/>
                    <a:pt x="475922" y="650047"/>
                    <a:pt x="475922" y="731405"/>
                  </a:cubicBezTo>
                  <a:lnTo>
                    <a:pt x="475922" y="1048680"/>
                  </a:lnTo>
                  <a:cubicBezTo>
                    <a:pt x="475922" y="1089360"/>
                    <a:pt x="459434" y="1126188"/>
                    <a:pt x="432775" y="1152846"/>
                  </a:cubicBezTo>
                  <a:lnTo>
                    <a:pt x="419985" y="1161470"/>
                  </a:lnTo>
                  <a:lnTo>
                    <a:pt x="419985" y="741705"/>
                  </a:lnTo>
                  <a:lnTo>
                    <a:pt x="389390" y="741705"/>
                  </a:lnTo>
                  <a:lnTo>
                    <a:pt x="389390" y="1297978"/>
                  </a:lnTo>
                  <a:lnTo>
                    <a:pt x="389391" y="1297978"/>
                  </a:lnTo>
                  <a:lnTo>
                    <a:pt x="389391" y="1480824"/>
                  </a:lnTo>
                  <a:cubicBezTo>
                    <a:pt x="389391" y="1532597"/>
                    <a:pt x="347420" y="1574568"/>
                    <a:pt x="295647" y="1574568"/>
                  </a:cubicBezTo>
                  <a:lnTo>
                    <a:pt x="180276" y="1574568"/>
                  </a:lnTo>
                  <a:cubicBezTo>
                    <a:pt x="128503" y="1574568"/>
                    <a:pt x="86531" y="1532597"/>
                    <a:pt x="86531" y="1480824"/>
                  </a:cubicBezTo>
                  <a:lnTo>
                    <a:pt x="86531" y="1182097"/>
                  </a:lnTo>
                  <a:lnTo>
                    <a:pt x="86531" y="1182096"/>
                  </a:lnTo>
                  <a:lnTo>
                    <a:pt x="86531" y="741705"/>
                  </a:lnTo>
                  <a:lnTo>
                    <a:pt x="55936" y="741705"/>
                  </a:lnTo>
                  <a:lnTo>
                    <a:pt x="55936" y="1161469"/>
                  </a:lnTo>
                  <a:lnTo>
                    <a:pt x="43147" y="1152846"/>
                  </a:lnTo>
                  <a:cubicBezTo>
                    <a:pt x="16489" y="1126188"/>
                    <a:pt x="0" y="1089360"/>
                    <a:pt x="0" y="1048680"/>
                  </a:cubicBezTo>
                  <a:lnTo>
                    <a:pt x="0" y="731405"/>
                  </a:lnTo>
                  <a:cubicBezTo>
                    <a:pt x="0" y="650047"/>
                    <a:pt x="65954" y="584093"/>
                    <a:pt x="147313" y="584093"/>
                  </a:cubicBezTo>
                  <a:close/>
                  <a:moveTo>
                    <a:pt x="1427060" y="494144"/>
                  </a:moveTo>
                  <a:lnTo>
                    <a:pt x="1697984" y="494144"/>
                  </a:lnTo>
                  <a:cubicBezTo>
                    <a:pt x="1819563" y="494144"/>
                    <a:pt x="1918122" y="592703"/>
                    <a:pt x="1918122" y="714282"/>
                  </a:cubicBezTo>
                  <a:lnTo>
                    <a:pt x="1918122" y="1188406"/>
                  </a:lnTo>
                  <a:cubicBezTo>
                    <a:pt x="1918122" y="1249196"/>
                    <a:pt x="1893482" y="1304230"/>
                    <a:pt x="1853645" y="1344067"/>
                  </a:cubicBezTo>
                  <a:lnTo>
                    <a:pt x="1834531" y="1356954"/>
                  </a:lnTo>
                  <a:lnTo>
                    <a:pt x="1834531" y="729674"/>
                  </a:lnTo>
                  <a:lnTo>
                    <a:pt x="1788812" y="729674"/>
                  </a:lnTo>
                  <a:lnTo>
                    <a:pt x="1788812" y="1560947"/>
                  </a:lnTo>
                  <a:lnTo>
                    <a:pt x="1788813" y="1560947"/>
                  </a:lnTo>
                  <a:lnTo>
                    <a:pt x="1788813" y="1834185"/>
                  </a:lnTo>
                  <a:cubicBezTo>
                    <a:pt x="1788813" y="1911553"/>
                    <a:pt x="1726093" y="1974273"/>
                    <a:pt x="1648725" y="1974273"/>
                  </a:cubicBezTo>
                  <a:lnTo>
                    <a:pt x="1476319" y="1974273"/>
                  </a:lnTo>
                  <a:cubicBezTo>
                    <a:pt x="1398951" y="1974273"/>
                    <a:pt x="1336231" y="1911553"/>
                    <a:pt x="1336231" y="1834185"/>
                  </a:cubicBezTo>
                  <a:lnTo>
                    <a:pt x="1336231" y="1387778"/>
                  </a:lnTo>
                  <a:lnTo>
                    <a:pt x="1336230" y="1387777"/>
                  </a:lnTo>
                  <a:lnTo>
                    <a:pt x="1336230" y="729674"/>
                  </a:lnTo>
                  <a:lnTo>
                    <a:pt x="1290511" y="729674"/>
                  </a:lnTo>
                  <a:lnTo>
                    <a:pt x="1290511" y="1356953"/>
                  </a:lnTo>
                  <a:lnTo>
                    <a:pt x="1271399" y="1344067"/>
                  </a:lnTo>
                  <a:cubicBezTo>
                    <a:pt x="1231562" y="1304230"/>
                    <a:pt x="1206922" y="1249196"/>
                    <a:pt x="1206922" y="1188406"/>
                  </a:cubicBezTo>
                  <a:lnTo>
                    <a:pt x="1206922" y="714282"/>
                  </a:lnTo>
                  <a:cubicBezTo>
                    <a:pt x="1206922" y="592703"/>
                    <a:pt x="1305481" y="494144"/>
                    <a:pt x="1427060" y="494144"/>
                  </a:cubicBezTo>
                  <a:close/>
                  <a:moveTo>
                    <a:pt x="2283621" y="253421"/>
                  </a:moveTo>
                  <a:cubicBezTo>
                    <a:pt x="2368107" y="253421"/>
                    <a:pt x="2436596" y="321911"/>
                    <a:pt x="2436596" y="406396"/>
                  </a:cubicBezTo>
                  <a:cubicBezTo>
                    <a:pt x="2436596" y="490882"/>
                    <a:pt x="2368107" y="559371"/>
                    <a:pt x="2283621" y="559371"/>
                  </a:cubicBezTo>
                  <a:cubicBezTo>
                    <a:pt x="2199135" y="559371"/>
                    <a:pt x="2130646" y="490882"/>
                    <a:pt x="2130646" y="406396"/>
                  </a:cubicBezTo>
                  <a:cubicBezTo>
                    <a:pt x="2130646" y="321911"/>
                    <a:pt x="2199135" y="253421"/>
                    <a:pt x="2283621" y="253421"/>
                  </a:cubicBezTo>
                  <a:close/>
                  <a:moveTo>
                    <a:pt x="841422" y="253421"/>
                  </a:moveTo>
                  <a:cubicBezTo>
                    <a:pt x="925908" y="253421"/>
                    <a:pt x="994397" y="321911"/>
                    <a:pt x="994397" y="406396"/>
                  </a:cubicBezTo>
                  <a:cubicBezTo>
                    <a:pt x="994397" y="490882"/>
                    <a:pt x="925908" y="559371"/>
                    <a:pt x="841422" y="559371"/>
                  </a:cubicBezTo>
                  <a:cubicBezTo>
                    <a:pt x="756937" y="559371"/>
                    <a:pt x="688447" y="490882"/>
                    <a:pt x="688447" y="406396"/>
                  </a:cubicBezTo>
                  <a:cubicBezTo>
                    <a:pt x="688447" y="321911"/>
                    <a:pt x="756937" y="253421"/>
                    <a:pt x="841422" y="253421"/>
                  </a:cubicBezTo>
                  <a:close/>
                  <a:moveTo>
                    <a:pt x="237961" y="253421"/>
                  </a:moveTo>
                  <a:cubicBezTo>
                    <a:pt x="322447" y="253421"/>
                    <a:pt x="390936" y="321911"/>
                    <a:pt x="390936" y="406396"/>
                  </a:cubicBezTo>
                  <a:cubicBezTo>
                    <a:pt x="390936" y="490882"/>
                    <a:pt x="322447" y="559371"/>
                    <a:pt x="237961" y="559371"/>
                  </a:cubicBezTo>
                  <a:cubicBezTo>
                    <a:pt x="153476" y="559371"/>
                    <a:pt x="84986" y="490882"/>
                    <a:pt x="84986" y="406396"/>
                  </a:cubicBezTo>
                  <a:cubicBezTo>
                    <a:pt x="84986" y="321911"/>
                    <a:pt x="153476" y="253421"/>
                    <a:pt x="237961" y="253421"/>
                  </a:cubicBezTo>
                  <a:close/>
                  <a:moveTo>
                    <a:pt x="1562522" y="0"/>
                  </a:moveTo>
                  <a:cubicBezTo>
                    <a:pt x="1688774" y="0"/>
                    <a:pt x="1791122" y="102348"/>
                    <a:pt x="1791122" y="228600"/>
                  </a:cubicBezTo>
                  <a:cubicBezTo>
                    <a:pt x="1791122" y="354852"/>
                    <a:pt x="1688774" y="457200"/>
                    <a:pt x="1562522" y="457200"/>
                  </a:cubicBezTo>
                  <a:cubicBezTo>
                    <a:pt x="1436270" y="457200"/>
                    <a:pt x="1333922" y="354852"/>
                    <a:pt x="1333922" y="228600"/>
                  </a:cubicBezTo>
                  <a:cubicBezTo>
                    <a:pt x="1333922" y="102348"/>
                    <a:pt x="1436270" y="0"/>
                    <a:pt x="15625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6"/>
            <p:cNvSpPr/>
            <p:nvPr/>
          </p:nvSpPr>
          <p:spPr>
            <a:xfrm>
              <a:off x="321644" y="2708920"/>
              <a:ext cx="2415214" cy="2193257"/>
            </a:xfrm>
            <a:custGeom>
              <a:avLst/>
              <a:gdLst>
                <a:gd name="connsiteX0" fmla="*/ 0 w 2415214"/>
                <a:gd name="connsiteY0" fmla="*/ 496210 h 2193257"/>
                <a:gd name="connsiteX1" fmla="*/ 22902 w 2415214"/>
                <a:gd name="connsiteY1" fmla="*/ 496210 h 2193257"/>
                <a:gd name="connsiteX2" fmla="*/ 22902 w 2415214"/>
                <a:gd name="connsiteY2" fmla="*/ 825859 h 2193257"/>
                <a:gd name="connsiteX3" fmla="*/ 22902 w 2415214"/>
                <a:gd name="connsiteY3" fmla="*/ 825860 h 2193257"/>
                <a:gd name="connsiteX4" fmla="*/ 22902 w 2415214"/>
                <a:gd name="connsiteY4" fmla="*/ 827577 h 2193257"/>
                <a:gd name="connsiteX5" fmla="*/ 0 w 2415214"/>
                <a:gd name="connsiteY5" fmla="*/ 807710 h 2193257"/>
                <a:gd name="connsiteX6" fmla="*/ 1599656 w 2415214"/>
                <a:gd name="connsiteY6" fmla="*/ 378231 h 2193257"/>
                <a:gd name="connsiteX7" fmla="*/ 1489387 w 2415214"/>
                <a:gd name="connsiteY7" fmla="*/ 488500 h 2193257"/>
                <a:gd name="connsiteX8" fmla="*/ 1489387 w 2415214"/>
                <a:gd name="connsiteY8" fmla="*/ 505918 h 2193257"/>
                <a:gd name="connsiteX9" fmla="*/ 1489386 w 2415214"/>
                <a:gd name="connsiteY9" fmla="*/ 607510 h 2193257"/>
                <a:gd name="connsiteX10" fmla="*/ 1489387 w 2415214"/>
                <a:gd name="connsiteY10" fmla="*/ 607511 h 2193257"/>
                <a:gd name="connsiteX11" fmla="*/ 1489388 w 2415214"/>
                <a:gd name="connsiteY11" fmla="*/ 725992 h 2193257"/>
                <a:gd name="connsiteX12" fmla="*/ 1521684 w 2415214"/>
                <a:gd name="connsiteY12" fmla="*/ 803965 h 2193257"/>
                <a:gd name="connsiteX13" fmla="*/ 1531258 w 2415214"/>
                <a:gd name="connsiteY13" fmla="*/ 810418 h 2193257"/>
                <a:gd name="connsiteX14" fmla="*/ 1531259 w 2415214"/>
                <a:gd name="connsiteY14" fmla="*/ 705683 h 2193257"/>
                <a:gd name="connsiteX15" fmla="*/ 1531258 w 2415214"/>
                <a:gd name="connsiteY15" fmla="*/ 496210 h 2193257"/>
                <a:gd name="connsiteX16" fmla="*/ 1554160 w 2415214"/>
                <a:gd name="connsiteY16" fmla="*/ 496210 h 2193257"/>
                <a:gd name="connsiteX17" fmla="*/ 1554159 w 2415214"/>
                <a:gd name="connsiteY17" fmla="*/ 578623 h 2193257"/>
                <a:gd name="connsiteX18" fmla="*/ 1554159 w 2415214"/>
                <a:gd name="connsiteY18" fmla="*/ 663698 h 2193257"/>
                <a:gd name="connsiteX19" fmla="*/ 1554160 w 2415214"/>
                <a:gd name="connsiteY19" fmla="*/ 663699 h 2193257"/>
                <a:gd name="connsiteX20" fmla="*/ 1554159 w 2415214"/>
                <a:gd name="connsiteY20" fmla="*/ 825858 h 2193257"/>
                <a:gd name="connsiteX21" fmla="*/ 1554159 w 2415214"/>
                <a:gd name="connsiteY21" fmla="*/ 825860 h 2193257"/>
                <a:gd name="connsiteX22" fmla="*/ 1554159 w 2415214"/>
                <a:gd name="connsiteY22" fmla="*/ 1049468 h 2193257"/>
                <a:gd name="connsiteX23" fmla="*/ 1624332 w 2415214"/>
                <a:gd name="connsiteY23" fmla="*/ 1119639 h 2193257"/>
                <a:gd name="connsiteX24" fmla="*/ 1710689 w 2415214"/>
                <a:gd name="connsiteY24" fmla="*/ 1119640 h 2193257"/>
                <a:gd name="connsiteX25" fmla="*/ 1738003 w 2415214"/>
                <a:gd name="connsiteY25" fmla="*/ 1114125 h 2193257"/>
                <a:gd name="connsiteX26" fmla="*/ 1780861 w 2415214"/>
                <a:gd name="connsiteY26" fmla="*/ 1049468 h 2193257"/>
                <a:gd name="connsiteX27" fmla="*/ 1780860 w 2415214"/>
                <a:gd name="connsiteY27" fmla="*/ 912601 h 2193257"/>
                <a:gd name="connsiteX28" fmla="*/ 1780860 w 2415214"/>
                <a:gd name="connsiteY28" fmla="*/ 496210 h 2193257"/>
                <a:gd name="connsiteX29" fmla="*/ 1803761 w 2415214"/>
                <a:gd name="connsiteY29" fmla="*/ 496210 h 2193257"/>
                <a:gd name="connsiteX30" fmla="*/ 1803761 w 2415214"/>
                <a:gd name="connsiteY30" fmla="*/ 810420 h 2193257"/>
                <a:gd name="connsiteX31" fmla="*/ 1813336 w 2415214"/>
                <a:gd name="connsiteY31" fmla="*/ 803965 h 2193257"/>
                <a:gd name="connsiteX32" fmla="*/ 1845632 w 2415214"/>
                <a:gd name="connsiteY32" fmla="*/ 725992 h 2193257"/>
                <a:gd name="connsiteX33" fmla="*/ 1845633 w 2415214"/>
                <a:gd name="connsiteY33" fmla="*/ 498895 h 2193257"/>
                <a:gd name="connsiteX34" fmla="*/ 1845634 w 2415214"/>
                <a:gd name="connsiteY34" fmla="*/ 498898 h 2193257"/>
                <a:gd name="connsiteX35" fmla="*/ 1845635 w 2415214"/>
                <a:gd name="connsiteY35" fmla="*/ 488500 h 2193257"/>
                <a:gd name="connsiteX36" fmla="*/ 1735365 w 2415214"/>
                <a:gd name="connsiteY36" fmla="*/ 378232 h 2193257"/>
                <a:gd name="connsiteX37" fmla="*/ 1651443 w 2415214"/>
                <a:gd name="connsiteY37" fmla="*/ 378231 h 2193257"/>
                <a:gd name="connsiteX38" fmla="*/ 1651442 w 2415214"/>
                <a:gd name="connsiteY38" fmla="*/ 378231 h 2193257"/>
                <a:gd name="connsiteX39" fmla="*/ 1254716 w 2415214"/>
                <a:gd name="connsiteY39" fmla="*/ 0 h 2193257"/>
                <a:gd name="connsiteX40" fmla="*/ 1556316 w 2415214"/>
                <a:gd name="connsiteY40" fmla="*/ 261630 h 2193257"/>
                <a:gd name="connsiteX41" fmla="*/ 1562002 w 2415214"/>
                <a:gd name="connsiteY41" fmla="*/ 289789 h 2193257"/>
                <a:gd name="connsiteX42" fmla="*/ 1603489 w 2415214"/>
                <a:gd name="connsiteY42" fmla="*/ 340169 h 2193257"/>
                <a:gd name="connsiteX43" fmla="*/ 1612635 w 2415214"/>
                <a:gd name="connsiteY43" fmla="*/ 344566 h 2193257"/>
                <a:gd name="connsiteX44" fmla="*/ 1608563 w 2415214"/>
                <a:gd name="connsiteY44" fmla="*/ 341034 h 2193257"/>
                <a:gd name="connsiteX45" fmla="*/ 1616700 w 2415214"/>
                <a:gd name="connsiteY45" fmla="*/ 346521 h 2193257"/>
                <a:gd name="connsiteX46" fmla="*/ 1627270 w 2415214"/>
                <a:gd name="connsiteY46" fmla="*/ 351602 h 2193257"/>
                <a:gd name="connsiteX47" fmla="*/ 1667507 w 2415214"/>
                <a:gd name="connsiteY47" fmla="*/ 359725 h 2193257"/>
                <a:gd name="connsiteX48" fmla="*/ 1667510 w 2415214"/>
                <a:gd name="connsiteY48" fmla="*/ 359726 h 2193257"/>
                <a:gd name="connsiteX49" fmla="*/ 1669043 w 2415214"/>
                <a:gd name="connsiteY49" fmla="*/ 359416 h 2193257"/>
                <a:gd name="connsiteX50" fmla="*/ 1669044 w 2415214"/>
                <a:gd name="connsiteY50" fmla="*/ 359417 h 2193257"/>
                <a:gd name="connsiteX51" fmla="*/ 1712083 w 2415214"/>
                <a:gd name="connsiteY51" fmla="*/ 350728 h 2193257"/>
                <a:gd name="connsiteX52" fmla="*/ 1782020 w 2415214"/>
                <a:gd name="connsiteY52" fmla="*/ 245218 h 2193257"/>
                <a:gd name="connsiteX53" fmla="*/ 1773020 w 2415214"/>
                <a:gd name="connsiteY53" fmla="*/ 200648 h 2193257"/>
                <a:gd name="connsiteX54" fmla="*/ 1760666 w 2415214"/>
                <a:gd name="connsiteY54" fmla="*/ 182323 h 2193257"/>
                <a:gd name="connsiteX55" fmla="*/ 2415214 w 2415214"/>
                <a:gd name="connsiteY55" fmla="*/ 750121 h 2193257"/>
                <a:gd name="connsiteX56" fmla="*/ 2415214 w 2415214"/>
                <a:gd name="connsiteY56" fmla="*/ 2193257 h 2193257"/>
                <a:gd name="connsiteX57" fmla="*/ 1311215 w 2415214"/>
                <a:gd name="connsiteY57" fmla="*/ 2193257 h 2193257"/>
                <a:gd name="connsiteX58" fmla="*/ 67649 w 2415214"/>
                <a:gd name="connsiteY58" fmla="*/ 1114506 h 2193257"/>
                <a:gd name="connsiteX59" fmla="*/ 93075 w 2415214"/>
                <a:gd name="connsiteY59" fmla="*/ 1119638 h 2193257"/>
                <a:gd name="connsiteX60" fmla="*/ 179434 w 2415214"/>
                <a:gd name="connsiteY60" fmla="*/ 1119639 h 2193257"/>
                <a:gd name="connsiteX61" fmla="*/ 249605 w 2415214"/>
                <a:gd name="connsiteY61" fmla="*/ 1049468 h 2193257"/>
                <a:gd name="connsiteX62" fmla="*/ 249606 w 2415214"/>
                <a:gd name="connsiteY62" fmla="*/ 912600 h 2193257"/>
                <a:gd name="connsiteX63" fmla="*/ 249605 w 2415214"/>
                <a:gd name="connsiteY63" fmla="*/ 496209 h 2193257"/>
                <a:gd name="connsiteX64" fmla="*/ 272506 w 2415214"/>
                <a:gd name="connsiteY64" fmla="*/ 496209 h 2193257"/>
                <a:gd name="connsiteX65" fmla="*/ 272506 w 2415214"/>
                <a:gd name="connsiteY65" fmla="*/ 810419 h 2193257"/>
                <a:gd name="connsiteX66" fmla="*/ 282080 w 2415214"/>
                <a:gd name="connsiteY66" fmla="*/ 803965 h 2193257"/>
                <a:gd name="connsiteX67" fmla="*/ 314378 w 2415214"/>
                <a:gd name="connsiteY67" fmla="*/ 725991 h 2193257"/>
                <a:gd name="connsiteX68" fmla="*/ 314377 w 2415214"/>
                <a:gd name="connsiteY68" fmla="*/ 488499 h 2193257"/>
                <a:gd name="connsiteX69" fmla="*/ 305713 w 2415214"/>
                <a:gd name="connsiteY69" fmla="*/ 445578 h 2193257"/>
                <a:gd name="connsiteX70" fmla="*/ 298055 w 2415214"/>
                <a:gd name="connsiteY70" fmla="*/ 434220 h 2193257"/>
                <a:gd name="connsiteX71" fmla="*/ 286473 w 2415214"/>
                <a:gd name="connsiteY71" fmla="*/ 417043 h 2193257"/>
                <a:gd name="connsiteX72" fmla="*/ 286475 w 2415214"/>
                <a:gd name="connsiteY72" fmla="*/ 417044 h 2193257"/>
                <a:gd name="connsiteX73" fmla="*/ 282081 w 2415214"/>
                <a:gd name="connsiteY73" fmla="*/ 410528 h 2193257"/>
                <a:gd name="connsiteX74" fmla="*/ 204109 w 2415214"/>
                <a:gd name="connsiteY74" fmla="*/ 378230 h 2193257"/>
                <a:gd name="connsiteX75" fmla="*/ 115645 w 2415214"/>
                <a:gd name="connsiteY75" fmla="*/ 378231 h 2193257"/>
                <a:gd name="connsiteX76" fmla="*/ 56919 w 2415214"/>
                <a:gd name="connsiteY76" fmla="*/ 327287 h 2193257"/>
                <a:gd name="connsiteX77" fmla="*/ 91685 w 2415214"/>
                <a:gd name="connsiteY77" fmla="*/ 350726 h 2193257"/>
                <a:gd name="connsiteX78" fmla="*/ 136255 w 2415214"/>
                <a:gd name="connsiteY78" fmla="*/ 359725 h 2193257"/>
                <a:gd name="connsiteX79" fmla="*/ 250763 w 2415214"/>
                <a:gd name="connsiteY79" fmla="*/ 245217 h 2193257"/>
                <a:gd name="connsiteX80" fmla="*/ 241764 w 2415214"/>
                <a:gd name="connsiteY80" fmla="*/ 200647 h 2193257"/>
                <a:gd name="connsiteX81" fmla="*/ 235809 w 2415214"/>
                <a:gd name="connsiteY81" fmla="*/ 191813 h 2193257"/>
                <a:gd name="connsiteX82" fmla="*/ 467911 w 2415214"/>
                <a:gd name="connsiteY82" fmla="*/ 393155 h 2193257"/>
                <a:gd name="connsiteX83" fmla="*/ 442143 w 2415214"/>
                <a:gd name="connsiteY83" fmla="*/ 410527 h 2193257"/>
                <a:gd name="connsiteX84" fmla="*/ 409847 w 2415214"/>
                <a:gd name="connsiteY84" fmla="*/ 488500 h 2193257"/>
                <a:gd name="connsiteX85" fmla="*/ 409846 w 2415214"/>
                <a:gd name="connsiteY85" fmla="*/ 633441 h 2193257"/>
                <a:gd name="connsiteX86" fmla="*/ 409846 w 2415214"/>
                <a:gd name="connsiteY86" fmla="*/ 633440 h 2193257"/>
                <a:gd name="connsiteX87" fmla="*/ 409845 w 2415214"/>
                <a:gd name="connsiteY87" fmla="*/ 725991 h 2193257"/>
                <a:gd name="connsiteX88" fmla="*/ 442142 w 2415214"/>
                <a:gd name="connsiteY88" fmla="*/ 803964 h 2193257"/>
                <a:gd name="connsiteX89" fmla="*/ 446975 w 2415214"/>
                <a:gd name="connsiteY89" fmla="*/ 807222 h 2193257"/>
                <a:gd name="connsiteX90" fmla="*/ 446973 w 2415214"/>
                <a:gd name="connsiteY90" fmla="*/ 807220 h 2193257"/>
                <a:gd name="connsiteX91" fmla="*/ 451716 w 2415214"/>
                <a:gd name="connsiteY91" fmla="*/ 810417 h 2193257"/>
                <a:gd name="connsiteX92" fmla="*/ 451715 w 2415214"/>
                <a:gd name="connsiteY92" fmla="*/ 560385 h 2193257"/>
                <a:gd name="connsiteX93" fmla="*/ 451717 w 2415214"/>
                <a:gd name="connsiteY93" fmla="*/ 560385 h 2193257"/>
                <a:gd name="connsiteX94" fmla="*/ 451716 w 2415214"/>
                <a:gd name="connsiteY94" fmla="*/ 496208 h 2193257"/>
                <a:gd name="connsiteX95" fmla="*/ 474618 w 2415214"/>
                <a:gd name="connsiteY95" fmla="*/ 496209 h 2193257"/>
                <a:gd name="connsiteX96" fmla="*/ 474618 w 2415214"/>
                <a:gd name="connsiteY96" fmla="*/ 825858 h 2193257"/>
                <a:gd name="connsiteX97" fmla="*/ 474618 w 2415214"/>
                <a:gd name="connsiteY97" fmla="*/ 825859 h 2193257"/>
                <a:gd name="connsiteX98" fmla="*/ 474618 w 2415214"/>
                <a:gd name="connsiteY98" fmla="*/ 831201 h 2193257"/>
                <a:gd name="connsiteX99" fmla="*/ 474617 w 2415214"/>
                <a:gd name="connsiteY99" fmla="*/ 1049468 h 2193257"/>
                <a:gd name="connsiteX100" fmla="*/ 495170 w 2415214"/>
                <a:gd name="connsiteY100" fmla="*/ 1099086 h 2193257"/>
                <a:gd name="connsiteX101" fmla="*/ 516957 w 2415214"/>
                <a:gd name="connsiteY101" fmla="*/ 1113776 h 2193257"/>
                <a:gd name="connsiteX102" fmla="*/ 517474 w 2415214"/>
                <a:gd name="connsiteY102" fmla="*/ 1114124 h 2193257"/>
                <a:gd name="connsiteX103" fmla="*/ 544789 w 2415214"/>
                <a:gd name="connsiteY103" fmla="*/ 1119638 h 2193257"/>
                <a:gd name="connsiteX104" fmla="*/ 631149 w 2415214"/>
                <a:gd name="connsiteY104" fmla="*/ 1119639 h 2193257"/>
                <a:gd name="connsiteX105" fmla="*/ 701320 w 2415214"/>
                <a:gd name="connsiteY105" fmla="*/ 1049467 h 2193257"/>
                <a:gd name="connsiteX106" fmla="*/ 701319 w 2415214"/>
                <a:gd name="connsiteY106" fmla="*/ 912600 h 2193257"/>
                <a:gd name="connsiteX107" fmla="*/ 701318 w 2415214"/>
                <a:gd name="connsiteY107" fmla="*/ 912600 h 2193257"/>
                <a:gd name="connsiteX108" fmla="*/ 701319 w 2415214"/>
                <a:gd name="connsiteY108" fmla="*/ 912599 h 2193257"/>
                <a:gd name="connsiteX109" fmla="*/ 701319 w 2415214"/>
                <a:gd name="connsiteY109" fmla="*/ 776907 h 2193257"/>
                <a:gd name="connsiteX110" fmla="*/ 701319 w 2415214"/>
                <a:gd name="connsiteY110" fmla="*/ 496208 h 2193257"/>
                <a:gd name="connsiteX111" fmla="*/ 724221 w 2415214"/>
                <a:gd name="connsiteY111" fmla="*/ 496208 h 2193257"/>
                <a:gd name="connsiteX112" fmla="*/ 724220 w 2415214"/>
                <a:gd name="connsiteY112" fmla="*/ 796774 h 2193257"/>
                <a:gd name="connsiteX113" fmla="*/ 724221 w 2415214"/>
                <a:gd name="connsiteY113" fmla="*/ 810418 h 2193257"/>
                <a:gd name="connsiteX114" fmla="*/ 733795 w 2415214"/>
                <a:gd name="connsiteY114" fmla="*/ 803962 h 2193257"/>
                <a:gd name="connsiteX115" fmla="*/ 766091 w 2415214"/>
                <a:gd name="connsiteY115" fmla="*/ 725990 h 2193257"/>
                <a:gd name="connsiteX116" fmla="*/ 766092 w 2415214"/>
                <a:gd name="connsiteY116" fmla="*/ 488498 h 2193257"/>
                <a:gd name="connsiteX117" fmla="*/ 757427 w 2415214"/>
                <a:gd name="connsiteY117" fmla="*/ 445578 h 2193257"/>
                <a:gd name="connsiteX118" fmla="*/ 655824 w 2415214"/>
                <a:gd name="connsiteY118" fmla="*/ 378231 h 2193257"/>
                <a:gd name="connsiteX119" fmla="*/ 573904 w 2415214"/>
                <a:gd name="connsiteY119" fmla="*/ 378230 h 2193257"/>
                <a:gd name="connsiteX120" fmla="*/ 538004 w 2415214"/>
                <a:gd name="connsiteY120" fmla="*/ 347089 h 2193257"/>
                <a:gd name="connsiteX121" fmla="*/ 543398 w 2415214"/>
                <a:gd name="connsiteY121" fmla="*/ 350726 h 2193257"/>
                <a:gd name="connsiteX122" fmla="*/ 587969 w 2415214"/>
                <a:gd name="connsiteY122" fmla="*/ 359725 h 2193257"/>
                <a:gd name="connsiteX123" fmla="*/ 702477 w 2415214"/>
                <a:gd name="connsiteY123" fmla="*/ 245217 h 2193257"/>
                <a:gd name="connsiteX124" fmla="*/ 693478 w 2415214"/>
                <a:gd name="connsiteY124" fmla="*/ 200647 h 2193257"/>
                <a:gd name="connsiteX125" fmla="*/ 678305 w 2415214"/>
                <a:gd name="connsiteY125" fmla="*/ 178140 h 2193257"/>
                <a:gd name="connsiteX126" fmla="*/ 901396 w 2415214"/>
                <a:gd name="connsiteY126" fmla="*/ 371665 h 2193257"/>
                <a:gd name="connsiteX127" fmla="*/ 874510 w 2415214"/>
                <a:gd name="connsiteY127" fmla="*/ 411542 h 2193257"/>
                <a:gd name="connsiteX128" fmla="*/ 861560 w 2415214"/>
                <a:gd name="connsiteY128" fmla="*/ 475683 h 2193257"/>
                <a:gd name="connsiteX129" fmla="*/ 861561 w 2415214"/>
                <a:gd name="connsiteY129" fmla="*/ 627763 h 2193257"/>
                <a:gd name="connsiteX130" fmla="*/ 861560 w 2415214"/>
                <a:gd name="connsiteY130" fmla="*/ 627763 h 2193257"/>
                <a:gd name="connsiteX131" fmla="*/ 861560 w 2415214"/>
                <a:gd name="connsiteY131" fmla="*/ 830581 h 2193257"/>
                <a:gd name="connsiteX132" fmla="*/ 909823 w 2415214"/>
                <a:gd name="connsiteY132" fmla="*/ 947099 h 2193257"/>
                <a:gd name="connsiteX133" fmla="*/ 924129 w 2415214"/>
                <a:gd name="connsiteY133" fmla="*/ 956743 h 2193257"/>
                <a:gd name="connsiteX134" fmla="*/ 924128 w 2415214"/>
                <a:gd name="connsiteY134" fmla="*/ 578831 h 2193257"/>
                <a:gd name="connsiteX135" fmla="*/ 924129 w 2415214"/>
                <a:gd name="connsiteY135" fmla="*/ 578832 h 2193257"/>
                <a:gd name="connsiteX136" fmla="*/ 924130 w 2415214"/>
                <a:gd name="connsiteY136" fmla="*/ 487205 h 2193257"/>
                <a:gd name="connsiteX137" fmla="*/ 958352 w 2415214"/>
                <a:gd name="connsiteY137" fmla="*/ 487205 h 2193257"/>
                <a:gd name="connsiteX138" fmla="*/ 958352 w 2415214"/>
                <a:gd name="connsiteY138" fmla="*/ 979820 h 2193257"/>
                <a:gd name="connsiteX139" fmla="*/ 958352 w 2415214"/>
                <a:gd name="connsiteY139" fmla="*/ 979821 h 2193257"/>
                <a:gd name="connsiteX140" fmla="*/ 958352 w 2415214"/>
                <a:gd name="connsiteY140" fmla="*/ 980828 h 2193257"/>
                <a:gd name="connsiteX141" fmla="*/ 958352 w 2415214"/>
                <a:gd name="connsiteY141" fmla="*/ 980829 h 2193257"/>
                <a:gd name="connsiteX142" fmla="*/ 958352 w 2415214"/>
                <a:gd name="connsiteY142" fmla="*/ 999875 h 2193257"/>
                <a:gd name="connsiteX143" fmla="*/ 958351 w 2415214"/>
                <a:gd name="connsiteY143" fmla="*/ 1313971 h 2193257"/>
                <a:gd name="connsiteX144" fmla="*/ 1063214 w 2415214"/>
                <a:gd name="connsiteY144" fmla="*/ 1418832 h 2193257"/>
                <a:gd name="connsiteX145" fmla="*/ 1192266 w 2415214"/>
                <a:gd name="connsiteY145" fmla="*/ 1418832 h 2193257"/>
                <a:gd name="connsiteX146" fmla="*/ 1297126 w 2415214"/>
                <a:gd name="connsiteY146" fmla="*/ 1313971 h 2193257"/>
                <a:gd name="connsiteX147" fmla="*/ 1297127 w 2415214"/>
                <a:gd name="connsiteY147" fmla="*/ 1293751 h 2193257"/>
                <a:gd name="connsiteX148" fmla="*/ 1297127 w 2415214"/>
                <a:gd name="connsiteY148" fmla="*/ 1109443 h 2193257"/>
                <a:gd name="connsiteX149" fmla="*/ 1297126 w 2415214"/>
                <a:gd name="connsiteY149" fmla="*/ 902394 h 2193257"/>
                <a:gd name="connsiteX150" fmla="*/ 1297127 w 2415214"/>
                <a:gd name="connsiteY150" fmla="*/ 902395 h 2193257"/>
                <a:gd name="connsiteX151" fmla="*/ 1297128 w 2415214"/>
                <a:gd name="connsiteY151" fmla="*/ 857056 h 2193257"/>
                <a:gd name="connsiteX152" fmla="*/ 1297127 w 2415214"/>
                <a:gd name="connsiteY152" fmla="*/ 727551 h 2193257"/>
                <a:gd name="connsiteX153" fmla="*/ 1297127 w 2415214"/>
                <a:gd name="connsiteY153" fmla="*/ 487204 h 2193257"/>
                <a:gd name="connsiteX154" fmla="*/ 1297127 w 2415214"/>
                <a:gd name="connsiteY154" fmla="*/ 487203 h 2193257"/>
                <a:gd name="connsiteX155" fmla="*/ 1331349 w 2415214"/>
                <a:gd name="connsiteY155" fmla="*/ 487204 h 2193257"/>
                <a:gd name="connsiteX156" fmla="*/ 1331349 w 2415214"/>
                <a:gd name="connsiteY156" fmla="*/ 487205 h 2193257"/>
                <a:gd name="connsiteX157" fmla="*/ 1331349 w 2415214"/>
                <a:gd name="connsiteY157" fmla="*/ 587653 h 2193257"/>
                <a:gd name="connsiteX158" fmla="*/ 1331349 w 2415214"/>
                <a:gd name="connsiteY158" fmla="*/ 688100 h 2193257"/>
                <a:gd name="connsiteX159" fmla="*/ 1331350 w 2415214"/>
                <a:gd name="connsiteY159" fmla="*/ 886743 h 2193257"/>
                <a:gd name="connsiteX160" fmla="*/ 1331349 w 2415214"/>
                <a:gd name="connsiteY160" fmla="*/ 886742 h 2193257"/>
                <a:gd name="connsiteX161" fmla="*/ 1331349 w 2415214"/>
                <a:gd name="connsiteY161" fmla="*/ 956745 h 2193257"/>
                <a:gd name="connsiteX162" fmla="*/ 1345656 w 2415214"/>
                <a:gd name="connsiteY162" fmla="*/ 947099 h 2193257"/>
                <a:gd name="connsiteX163" fmla="*/ 1346766 w 2415214"/>
                <a:gd name="connsiteY163" fmla="*/ 945454 h 2193257"/>
                <a:gd name="connsiteX164" fmla="*/ 1346767 w 2415214"/>
                <a:gd name="connsiteY164" fmla="*/ 945455 h 2193257"/>
                <a:gd name="connsiteX165" fmla="*/ 1380970 w 2415214"/>
                <a:gd name="connsiteY165" fmla="*/ 894723 h 2193257"/>
                <a:gd name="connsiteX166" fmla="*/ 1381692 w 2415214"/>
                <a:gd name="connsiteY166" fmla="*/ 891152 h 2193257"/>
                <a:gd name="connsiteX167" fmla="*/ 1393920 w 2415214"/>
                <a:gd name="connsiteY167" fmla="*/ 830583 h 2193257"/>
                <a:gd name="connsiteX168" fmla="*/ 1393919 w 2415214"/>
                <a:gd name="connsiteY168" fmla="*/ 615970 h 2193257"/>
                <a:gd name="connsiteX169" fmla="*/ 1393920 w 2415214"/>
                <a:gd name="connsiteY169" fmla="*/ 615970 h 2193257"/>
                <a:gd name="connsiteX170" fmla="*/ 1393921 w 2415214"/>
                <a:gd name="connsiteY170" fmla="*/ 560571 h 2193257"/>
                <a:gd name="connsiteX171" fmla="*/ 1393920 w 2415214"/>
                <a:gd name="connsiteY171" fmla="*/ 552778 h 2193257"/>
                <a:gd name="connsiteX172" fmla="*/ 1393920 w 2415214"/>
                <a:gd name="connsiteY172" fmla="*/ 524696 h 2193257"/>
                <a:gd name="connsiteX173" fmla="*/ 1393921 w 2415214"/>
                <a:gd name="connsiteY173" fmla="*/ 475683 h 2193257"/>
                <a:gd name="connsiteX174" fmla="*/ 1229138 w 2415214"/>
                <a:gd name="connsiteY174" fmla="*/ 310900 h 2193257"/>
                <a:gd name="connsiteX175" fmla="*/ 1106105 w 2415214"/>
                <a:gd name="connsiteY175" fmla="*/ 310900 h 2193257"/>
                <a:gd name="connsiteX176" fmla="*/ 1050319 w 2415214"/>
                <a:gd name="connsiteY176" fmla="*/ 262508 h 2193257"/>
                <a:gd name="connsiteX177" fmla="*/ 1061134 w 2415214"/>
                <a:gd name="connsiteY177" fmla="*/ 269799 h 2193257"/>
                <a:gd name="connsiteX178" fmla="*/ 1127740 w 2415214"/>
                <a:gd name="connsiteY178" fmla="*/ 283247 h 2193257"/>
                <a:gd name="connsiteX179" fmla="*/ 1298856 w 2415214"/>
                <a:gd name="connsiteY179" fmla="*/ 112130 h 2193257"/>
                <a:gd name="connsiteX180" fmla="*/ 1285409 w 2415214"/>
                <a:gd name="connsiteY180" fmla="*/ 45524 h 219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2415214" h="2193257">
                  <a:moveTo>
                    <a:pt x="0" y="496210"/>
                  </a:moveTo>
                  <a:lnTo>
                    <a:pt x="22902" y="496210"/>
                  </a:lnTo>
                  <a:lnTo>
                    <a:pt x="22902" y="825859"/>
                  </a:lnTo>
                  <a:lnTo>
                    <a:pt x="22902" y="825860"/>
                  </a:lnTo>
                  <a:lnTo>
                    <a:pt x="22902" y="827577"/>
                  </a:lnTo>
                  <a:lnTo>
                    <a:pt x="0" y="807710"/>
                  </a:lnTo>
                  <a:close/>
                  <a:moveTo>
                    <a:pt x="1599656" y="378231"/>
                  </a:moveTo>
                  <a:cubicBezTo>
                    <a:pt x="1538756" y="378231"/>
                    <a:pt x="1489387" y="427600"/>
                    <a:pt x="1489387" y="488500"/>
                  </a:cubicBezTo>
                  <a:lnTo>
                    <a:pt x="1489387" y="505918"/>
                  </a:lnTo>
                  <a:lnTo>
                    <a:pt x="1489386" y="607510"/>
                  </a:lnTo>
                  <a:lnTo>
                    <a:pt x="1489387" y="607511"/>
                  </a:lnTo>
                  <a:lnTo>
                    <a:pt x="1489388" y="725992"/>
                  </a:lnTo>
                  <a:cubicBezTo>
                    <a:pt x="1489387" y="756442"/>
                    <a:pt x="1501730" y="784009"/>
                    <a:pt x="1521684" y="803965"/>
                  </a:cubicBezTo>
                  <a:lnTo>
                    <a:pt x="1531258" y="810418"/>
                  </a:lnTo>
                  <a:lnTo>
                    <a:pt x="1531259" y="705683"/>
                  </a:lnTo>
                  <a:lnTo>
                    <a:pt x="1531258" y="496210"/>
                  </a:lnTo>
                  <a:lnTo>
                    <a:pt x="1554160" y="496210"/>
                  </a:lnTo>
                  <a:lnTo>
                    <a:pt x="1554159" y="578623"/>
                  </a:lnTo>
                  <a:lnTo>
                    <a:pt x="1554159" y="663698"/>
                  </a:lnTo>
                  <a:lnTo>
                    <a:pt x="1554160" y="663699"/>
                  </a:lnTo>
                  <a:lnTo>
                    <a:pt x="1554159" y="825858"/>
                  </a:lnTo>
                  <a:lnTo>
                    <a:pt x="1554159" y="825860"/>
                  </a:lnTo>
                  <a:lnTo>
                    <a:pt x="1554159" y="1049468"/>
                  </a:lnTo>
                  <a:cubicBezTo>
                    <a:pt x="1554160" y="1088222"/>
                    <a:pt x="1585576" y="1119640"/>
                    <a:pt x="1624332" y="1119639"/>
                  </a:cubicBezTo>
                  <a:lnTo>
                    <a:pt x="1710689" y="1119640"/>
                  </a:lnTo>
                  <a:lnTo>
                    <a:pt x="1738003" y="1114125"/>
                  </a:lnTo>
                  <a:cubicBezTo>
                    <a:pt x="1763189" y="1103473"/>
                    <a:pt x="1780860" y="1078535"/>
                    <a:pt x="1780861" y="1049468"/>
                  </a:cubicBezTo>
                  <a:lnTo>
                    <a:pt x="1780860" y="912601"/>
                  </a:lnTo>
                  <a:lnTo>
                    <a:pt x="1780860" y="496210"/>
                  </a:lnTo>
                  <a:lnTo>
                    <a:pt x="1803761" y="496210"/>
                  </a:lnTo>
                  <a:lnTo>
                    <a:pt x="1803761" y="810420"/>
                  </a:lnTo>
                  <a:lnTo>
                    <a:pt x="1813336" y="803965"/>
                  </a:lnTo>
                  <a:cubicBezTo>
                    <a:pt x="1833290" y="784009"/>
                    <a:pt x="1845633" y="756443"/>
                    <a:pt x="1845632" y="725992"/>
                  </a:cubicBezTo>
                  <a:lnTo>
                    <a:pt x="1845633" y="498895"/>
                  </a:lnTo>
                  <a:lnTo>
                    <a:pt x="1845634" y="498898"/>
                  </a:lnTo>
                  <a:lnTo>
                    <a:pt x="1845635" y="488500"/>
                  </a:lnTo>
                  <a:cubicBezTo>
                    <a:pt x="1845634" y="427600"/>
                    <a:pt x="1796265" y="378231"/>
                    <a:pt x="1735365" y="378232"/>
                  </a:cubicBezTo>
                  <a:lnTo>
                    <a:pt x="1651443" y="378231"/>
                  </a:lnTo>
                  <a:lnTo>
                    <a:pt x="1651442" y="378231"/>
                  </a:lnTo>
                  <a:close/>
                  <a:moveTo>
                    <a:pt x="1254716" y="0"/>
                  </a:moveTo>
                  <a:lnTo>
                    <a:pt x="1556316" y="261630"/>
                  </a:lnTo>
                  <a:lnTo>
                    <a:pt x="1562002" y="289789"/>
                  </a:lnTo>
                  <a:cubicBezTo>
                    <a:pt x="1570693" y="310338"/>
                    <a:pt x="1585213" y="327823"/>
                    <a:pt x="1603489" y="340169"/>
                  </a:cubicBezTo>
                  <a:lnTo>
                    <a:pt x="1612635" y="344566"/>
                  </a:lnTo>
                  <a:lnTo>
                    <a:pt x="1608563" y="341034"/>
                  </a:lnTo>
                  <a:lnTo>
                    <a:pt x="1616700" y="346521"/>
                  </a:lnTo>
                  <a:lnTo>
                    <a:pt x="1627270" y="351602"/>
                  </a:lnTo>
                  <a:lnTo>
                    <a:pt x="1667507" y="359725"/>
                  </a:lnTo>
                  <a:lnTo>
                    <a:pt x="1667510" y="359726"/>
                  </a:lnTo>
                  <a:lnTo>
                    <a:pt x="1669043" y="359416"/>
                  </a:lnTo>
                  <a:lnTo>
                    <a:pt x="1669044" y="359417"/>
                  </a:lnTo>
                  <a:lnTo>
                    <a:pt x="1712083" y="350728"/>
                  </a:lnTo>
                  <a:cubicBezTo>
                    <a:pt x="1753181" y="333345"/>
                    <a:pt x="1782019" y="292649"/>
                    <a:pt x="1782020" y="245218"/>
                  </a:cubicBezTo>
                  <a:cubicBezTo>
                    <a:pt x="1782020" y="229408"/>
                    <a:pt x="1778815" y="214347"/>
                    <a:pt x="1773020" y="200648"/>
                  </a:cubicBezTo>
                  <a:lnTo>
                    <a:pt x="1760666" y="182323"/>
                  </a:lnTo>
                  <a:lnTo>
                    <a:pt x="2415214" y="750121"/>
                  </a:lnTo>
                  <a:lnTo>
                    <a:pt x="2415214" y="2193257"/>
                  </a:lnTo>
                  <a:lnTo>
                    <a:pt x="1311215" y="2193257"/>
                  </a:lnTo>
                  <a:lnTo>
                    <a:pt x="67649" y="1114506"/>
                  </a:lnTo>
                  <a:lnTo>
                    <a:pt x="93075" y="1119638"/>
                  </a:lnTo>
                  <a:lnTo>
                    <a:pt x="179434" y="1119639"/>
                  </a:lnTo>
                  <a:cubicBezTo>
                    <a:pt x="218188" y="1119639"/>
                    <a:pt x="249606" y="1088222"/>
                    <a:pt x="249605" y="1049468"/>
                  </a:cubicBezTo>
                  <a:lnTo>
                    <a:pt x="249606" y="912600"/>
                  </a:lnTo>
                  <a:lnTo>
                    <a:pt x="249605" y="496209"/>
                  </a:lnTo>
                  <a:lnTo>
                    <a:pt x="272506" y="496209"/>
                  </a:lnTo>
                  <a:lnTo>
                    <a:pt x="272506" y="810419"/>
                  </a:lnTo>
                  <a:lnTo>
                    <a:pt x="282080" y="803965"/>
                  </a:lnTo>
                  <a:cubicBezTo>
                    <a:pt x="302036" y="784010"/>
                    <a:pt x="314378" y="756442"/>
                    <a:pt x="314378" y="725991"/>
                  </a:cubicBezTo>
                  <a:lnTo>
                    <a:pt x="314377" y="488499"/>
                  </a:lnTo>
                  <a:lnTo>
                    <a:pt x="305713" y="445578"/>
                  </a:lnTo>
                  <a:lnTo>
                    <a:pt x="298055" y="434220"/>
                  </a:lnTo>
                  <a:lnTo>
                    <a:pt x="286473" y="417043"/>
                  </a:lnTo>
                  <a:lnTo>
                    <a:pt x="286475" y="417044"/>
                  </a:lnTo>
                  <a:lnTo>
                    <a:pt x="282081" y="410528"/>
                  </a:lnTo>
                  <a:cubicBezTo>
                    <a:pt x="262127" y="390573"/>
                    <a:pt x="234559" y="378230"/>
                    <a:pt x="204109" y="378230"/>
                  </a:cubicBezTo>
                  <a:lnTo>
                    <a:pt x="115645" y="378231"/>
                  </a:lnTo>
                  <a:lnTo>
                    <a:pt x="56919" y="327287"/>
                  </a:lnTo>
                  <a:lnTo>
                    <a:pt x="91685" y="350726"/>
                  </a:lnTo>
                  <a:cubicBezTo>
                    <a:pt x="105383" y="356521"/>
                    <a:pt x="120446" y="359726"/>
                    <a:pt x="136255" y="359725"/>
                  </a:cubicBezTo>
                  <a:cubicBezTo>
                    <a:pt x="199496" y="359726"/>
                    <a:pt x="250763" y="308458"/>
                    <a:pt x="250763" y="245217"/>
                  </a:cubicBezTo>
                  <a:cubicBezTo>
                    <a:pt x="250763" y="229408"/>
                    <a:pt x="247559" y="214346"/>
                    <a:pt x="241764" y="200647"/>
                  </a:cubicBezTo>
                  <a:lnTo>
                    <a:pt x="235809" y="191813"/>
                  </a:lnTo>
                  <a:lnTo>
                    <a:pt x="467911" y="393155"/>
                  </a:lnTo>
                  <a:lnTo>
                    <a:pt x="442143" y="410527"/>
                  </a:lnTo>
                  <a:cubicBezTo>
                    <a:pt x="422189" y="430483"/>
                    <a:pt x="409846" y="458049"/>
                    <a:pt x="409847" y="488500"/>
                  </a:cubicBezTo>
                  <a:lnTo>
                    <a:pt x="409846" y="633441"/>
                  </a:lnTo>
                  <a:lnTo>
                    <a:pt x="409846" y="633440"/>
                  </a:lnTo>
                  <a:lnTo>
                    <a:pt x="409845" y="725991"/>
                  </a:lnTo>
                  <a:cubicBezTo>
                    <a:pt x="409846" y="756442"/>
                    <a:pt x="422189" y="784009"/>
                    <a:pt x="442142" y="803964"/>
                  </a:cubicBezTo>
                  <a:lnTo>
                    <a:pt x="446975" y="807222"/>
                  </a:lnTo>
                  <a:lnTo>
                    <a:pt x="446973" y="807220"/>
                  </a:lnTo>
                  <a:lnTo>
                    <a:pt x="451716" y="810417"/>
                  </a:lnTo>
                  <a:lnTo>
                    <a:pt x="451715" y="560385"/>
                  </a:lnTo>
                  <a:lnTo>
                    <a:pt x="451717" y="560385"/>
                  </a:lnTo>
                  <a:lnTo>
                    <a:pt x="451716" y="496208"/>
                  </a:lnTo>
                  <a:lnTo>
                    <a:pt x="474618" y="496209"/>
                  </a:lnTo>
                  <a:lnTo>
                    <a:pt x="474618" y="825858"/>
                  </a:lnTo>
                  <a:lnTo>
                    <a:pt x="474618" y="825859"/>
                  </a:lnTo>
                  <a:lnTo>
                    <a:pt x="474618" y="831201"/>
                  </a:lnTo>
                  <a:lnTo>
                    <a:pt x="474617" y="1049468"/>
                  </a:lnTo>
                  <a:cubicBezTo>
                    <a:pt x="474617" y="1068845"/>
                    <a:pt x="482472" y="1086388"/>
                    <a:pt x="495170" y="1099086"/>
                  </a:cubicBezTo>
                  <a:lnTo>
                    <a:pt x="516957" y="1113776"/>
                  </a:lnTo>
                  <a:lnTo>
                    <a:pt x="517474" y="1114124"/>
                  </a:lnTo>
                  <a:cubicBezTo>
                    <a:pt x="525870" y="1117675"/>
                    <a:pt x="535100" y="1119638"/>
                    <a:pt x="544789" y="1119638"/>
                  </a:cubicBezTo>
                  <a:lnTo>
                    <a:pt x="631149" y="1119639"/>
                  </a:lnTo>
                  <a:cubicBezTo>
                    <a:pt x="669903" y="1119638"/>
                    <a:pt x="701319" y="1088221"/>
                    <a:pt x="701320" y="1049467"/>
                  </a:cubicBezTo>
                  <a:lnTo>
                    <a:pt x="701319" y="912600"/>
                  </a:lnTo>
                  <a:lnTo>
                    <a:pt x="701318" y="912600"/>
                  </a:lnTo>
                  <a:lnTo>
                    <a:pt x="701319" y="912599"/>
                  </a:lnTo>
                  <a:lnTo>
                    <a:pt x="701319" y="776907"/>
                  </a:lnTo>
                  <a:lnTo>
                    <a:pt x="701319" y="496208"/>
                  </a:lnTo>
                  <a:lnTo>
                    <a:pt x="724221" y="496208"/>
                  </a:lnTo>
                  <a:lnTo>
                    <a:pt x="724220" y="796774"/>
                  </a:lnTo>
                  <a:lnTo>
                    <a:pt x="724221" y="810418"/>
                  </a:lnTo>
                  <a:lnTo>
                    <a:pt x="733795" y="803962"/>
                  </a:lnTo>
                  <a:cubicBezTo>
                    <a:pt x="753749" y="784008"/>
                    <a:pt x="766092" y="756441"/>
                    <a:pt x="766091" y="725990"/>
                  </a:cubicBezTo>
                  <a:lnTo>
                    <a:pt x="766092" y="488498"/>
                  </a:lnTo>
                  <a:lnTo>
                    <a:pt x="757427" y="445578"/>
                  </a:lnTo>
                  <a:cubicBezTo>
                    <a:pt x="740687" y="406001"/>
                    <a:pt x="701499" y="378230"/>
                    <a:pt x="655824" y="378231"/>
                  </a:cubicBezTo>
                  <a:lnTo>
                    <a:pt x="573904" y="378230"/>
                  </a:lnTo>
                  <a:lnTo>
                    <a:pt x="538004" y="347089"/>
                  </a:lnTo>
                  <a:lnTo>
                    <a:pt x="543398" y="350726"/>
                  </a:lnTo>
                  <a:cubicBezTo>
                    <a:pt x="557098" y="356522"/>
                    <a:pt x="572159" y="359726"/>
                    <a:pt x="587969" y="359725"/>
                  </a:cubicBezTo>
                  <a:cubicBezTo>
                    <a:pt x="651211" y="359725"/>
                    <a:pt x="702478" y="308459"/>
                    <a:pt x="702477" y="245217"/>
                  </a:cubicBezTo>
                  <a:cubicBezTo>
                    <a:pt x="702477" y="229408"/>
                    <a:pt x="699273" y="214345"/>
                    <a:pt x="693478" y="200647"/>
                  </a:cubicBezTo>
                  <a:lnTo>
                    <a:pt x="678305" y="178140"/>
                  </a:lnTo>
                  <a:lnTo>
                    <a:pt x="901396" y="371665"/>
                  </a:lnTo>
                  <a:lnTo>
                    <a:pt x="874510" y="411542"/>
                  </a:lnTo>
                  <a:cubicBezTo>
                    <a:pt x="866171" y="431257"/>
                    <a:pt x="861560" y="452930"/>
                    <a:pt x="861560" y="475683"/>
                  </a:cubicBezTo>
                  <a:lnTo>
                    <a:pt x="861561" y="627763"/>
                  </a:lnTo>
                  <a:lnTo>
                    <a:pt x="861560" y="627763"/>
                  </a:lnTo>
                  <a:lnTo>
                    <a:pt x="861560" y="830581"/>
                  </a:lnTo>
                  <a:cubicBezTo>
                    <a:pt x="861559" y="876084"/>
                    <a:pt x="880003" y="917279"/>
                    <a:pt x="909823" y="947099"/>
                  </a:cubicBezTo>
                  <a:lnTo>
                    <a:pt x="924129" y="956743"/>
                  </a:lnTo>
                  <a:lnTo>
                    <a:pt x="924128" y="578831"/>
                  </a:lnTo>
                  <a:lnTo>
                    <a:pt x="924129" y="578832"/>
                  </a:lnTo>
                  <a:lnTo>
                    <a:pt x="924130" y="487205"/>
                  </a:lnTo>
                  <a:lnTo>
                    <a:pt x="958352" y="487205"/>
                  </a:lnTo>
                  <a:lnTo>
                    <a:pt x="958352" y="979820"/>
                  </a:lnTo>
                  <a:lnTo>
                    <a:pt x="958352" y="979821"/>
                  </a:lnTo>
                  <a:lnTo>
                    <a:pt x="958352" y="980828"/>
                  </a:lnTo>
                  <a:lnTo>
                    <a:pt x="958352" y="980829"/>
                  </a:lnTo>
                  <a:lnTo>
                    <a:pt x="958352" y="999875"/>
                  </a:lnTo>
                  <a:lnTo>
                    <a:pt x="958351" y="1313971"/>
                  </a:lnTo>
                  <a:cubicBezTo>
                    <a:pt x="958351" y="1371884"/>
                    <a:pt x="1005301" y="1418832"/>
                    <a:pt x="1063214" y="1418832"/>
                  </a:cubicBezTo>
                  <a:lnTo>
                    <a:pt x="1192266" y="1418832"/>
                  </a:lnTo>
                  <a:cubicBezTo>
                    <a:pt x="1250179" y="1418832"/>
                    <a:pt x="1297126" y="1371884"/>
                    <a:pt x="1297126" y="1313971"/>
                  </a:cubicBezTo>
                  <a:lnTo>
                    <a:pt x="1297127" y="1293751"/>
                  </a:lnTo>
                  <a:lnTo>
                    <a:pt x="1297127" y="1109443"/>
                  </a:lnTo>
                  <a:lnTo>
                    <a:pt x="1297126" y="902394"/>
                  </a:lnTo>
                  <a:lnTo>
                    <a:pt x="1297127" y="902395"/>
                  </a:lnTo>
                  <a:lnTo>
                    <a:pt x="1297128" y="857056"/>
                  </a:lnTo>
                  <a:lnTo>
                    <a:pt x="1297127" y="727551"/>
                  </a:lnTo>
                  <a:lnTo>
                    <a:pt x="1297127" y="487204"/>
                  </a:lnTo>
                  <a:lnTo>
                    <a:pt x="1297127" y="487203"/>
                  </a:lnTo>
                  <a:lnTo>
                    <a:pt x="1331349" y="487204"/>
                  </a:lnTo>
                  <a:lnTo>
                    <a:pt x="1331349" y="487205"/>
                  </a:lnTo>
                  <a:lnTo>
                    <a:pt x="1331349" y="587653"/>
                  </a:lnTo>
                  <a:lnTo>
                    <a:pt x="1331349" y="688100"/>
                  </a:lnTo>
                  <a:lnTo>
                    <a:pt x="1331350" y="886743"/>
                  </a:lnTo>
                  <a:lnTo>
                    <a:pt x="1331349" y="886742"/>
                  </a:lnTo>
                  <a:lnTo>
                    <a:pt x="1331349" y="956745"/>
                  </a:lnTo>
                  <a:lnTo>
                    <a:pt x="1345656" y="947099"/>
                  </a:lnTo>
                  <a:lnTo>
                    <a:pt x="1346766" y="945454"/>
                  </a:lnTo>
                  <a:lnTo>
                    <a:pt x="1346767" y="945455"/>
                  </a:lnTo>
                  <a:lnTo>
                    <a:pt x="1380970" y="894723"/>
                  </a:lnTo>
                  <a:lnTo>
                    <a:pt x="1381692" y="891152"/>
                  </a:lnTo>
                  <a:lnTo>
                    <a:pt x="1393920" y="830583"/>
                  </a:lnTo>
                  <a:lnTo>
                    <a:pt x="1393919" y="615970"/>
                  </a:lnTo>
                  <a:lnTo>
                    <a:pt x="1393920" y="615970"/>
                  </a:lnTo>
                  <a:lnTo>
                    <a:pt x="1393921" y="560571"/>
                  </a:lnTo>
                  <a:lnTo>
                    <a:pt x="1393920" y="552778"/>
                  </a:lnTo>
                  <a:lnTo>
                    <a:pt x="1393920" y="524696"/>
                  </a:lnTo>
                  <a:lnTo>
                    <a:pt x="1393921" y="475683"/>
                  </a:lnTo>
                  <a:cubicBezTo>
                    <a:pt x="1393920" y="384676"/>
                    <a:pt x="1320145" y="310901"/>
                    <a:pt x="1229138" y="310900"/>
                  </a:cubicBezTo>
                  <a:lnTo>
                    <a:pt x="1106105" y="310900"/>
                  </a:lnTo>
                  <a:lnTo>
                    <a:pt x="1050319" y="262508"/>
                  </a:lnTo>
                  <a:lnTo>
                    <a:pt x="1061134" y="269799"/>
                  </a:lnTo>
                  <a:cubicBezTo>
                    <a:pt x="1081607" y="278459"/>
                    <a:pt x="1104114" y="283246"/>
                    <a:pt x="1127740" y="283247"/>
                  </a:cubicBezTo>
                  <a:cubicBezTo>
                    <a:pt x="1222245" y="283247"/>
                    <a:pt x="1298857" y="206635"/>
                    <a:pt x="1298856" y="112130"/>
                  </a:cubicBezTo>
                  <a:cubicBezTo>
                    <a:pt x="1298857" y="88505"/>
                    <a:pt x="1294069" y="65996"/>
                    <a:pt x="1285409" y="45524"/>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45" name="Group 44"/>
          <p:cNvGrpSpPr/>
          <p:nvPr/>
        </p:nvGrpSpPr>
        <p:grpSpPr>
          <a:xfrm>
            <a:off x="4004777" y="1766306"/>
            <a:ext cx="2002536" cy="2002536"/>
            <a:chOff x="-167852" y="1908068"/>
            <a:chExt cx="3026665" cy="3026665"/>
          </a:xfrm>
        </p:grpSpPr>
        <p:sp>
          <p:nvSpPr>
            <p:cNvPr id="50" name="Rectangle 49"/>
            <p:cNvSpPr/>
            <p:nvPr/>
          </p:nvSpPr>
          <p:spPr>
            <a:xfrm>
              <a:off x="-167852" y="1908068"/>
              <a:ext cx="3026664" cy="3026664"/>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50"/>
            <p:cNvSpPr/>
            <p:nvPr/>
          </p:nvSpPr>
          <p:spPr>
            <a:xfrm>
              <a:off x="807861" y="2387146"/>
              <a:ext cx="1071028" cy="2182727"/>
            </a:xfrm>
            <a:custGeom>
              <a:avLst/>
              <a:gdLst/>
              <a:ahLst/>
              <a:cxnLst/>
              <a:rect l="l" t="t" r="r" b="b"/>
              <a:pathLst>
                <a:path w="1071028" h="2182727">
                  <a:moveTo>
                    <a:pt x="608847" y="0"/>
                  </a:moveTo>
                  <a:cubicBezTo>
                    <a:pt x="634318" y="0"/>
                    <a:pt x="655476" y="1232"/>
                    <a:pt x="672320" y="3697"/>
                  </a:cubicBezTo>
                  <a:cubicBezTo>
                    <a:pt x="689164" y="6162"/>
                    <a:pt x="702105" y="9654"/>
                    <a:pt x="711143" y="14173"/>
                  </a:cubicBezTo>
                  <a:cubicBezTo>
                    <a:pt x="720181" y="18692"/>
                    <a:pt x="725933" y="24649"/>
                    <a:pt x="728398" y="32044"/>
                  </a:cubicBezTo>
                  <a:cubicBezTo>
                    <a:pt x="730863" y="39439"/>
                    <a:pt x="732095" y="47656"/>
                    <a:pt x="732095" y="56694"/>
                  </a:cubicBezTo>
                  <a:lnTo>
                    <a:pt x="707445" y="289633"/>
                  </a:lnTo>
                  <a:cubicBezTo>
                    <a:pt x="730452" y="292920"/>
                    <a:pt x="754691" y="297439"/>
                    <a:pt x="780162" y="303190"/>
                  </a:cubicBezTo>
                  <a:cubicBezTo>
                    <a:pt x="805633" y="308942"/>
                    <a:pt x="829461" y="315721"/>
                    <a:pt x="851646" y="323526"/>
                  </a:cubicBezTo>
                  <a:cubicBezTo>
                    <a:pt x="873831" y="331332"/>
                    <a:pt x="893961" y="339549"/>
                    <a:pt x="912038" y="348176"/>
                  </a:cubicBezTo>
                  <a:cubicBezTo>
                    <a:pt x="930114" y="356803"/>
                    <a:pt x="942644" y="364609"/>
                    <a:pt x="949628" y="371593"/>
                  </a:cubicBezTo>
                  <a:cubicBezTo>
                    <a:pt x="956612" y="378577"/>
                    <a:pt x="961953" y="385561"/>
                    <a:pt x="965651" y="392545"/>
                  </a:cubicBezTo>
                  <a:cubicBezTo>
                    <a:pt x="969348" y="399529"/>
                    <a:pt x="972224" y="408157"/>
                    <a:pt x="974278" y="418428"/>
                  </a:cubicBezTo>
                  <a:cubicBezTo>
                    <a:pt x="976332" y="428698"/>
                    <a:pt x="977770" y="441023"/>
                    <a:pt x="978592" y="455402"/>
                  </a:cubicBezTo>
                  <a:cubicBezTo>
                    <a:pt x="979413" y="469781"/>
                    <a:pt x="979824" y="486420"/>
                    <a:pt x="979824" y="505318"/>
                  </a:cubicBezTo>
                  <a:cubicBezTo>
                    <a:pt x="979824" y="530789"/>
                    <a:pt x="979208" y="551741"/>
                    <a:pt x="977975" y="568174"/>
                  </a:cubicBezTo>
                  <a:cubicBezTo>
                    <a:pt x="976743" y="584607"/>
                    <a:pt x="974483" y="597138"/>
                    <a:pt x="971197" y="605765"/>
                  </a:cubicBezTo>
                  <a:cubicBezTo>
                    <a:pt x="967910" y="614392"/>
                    <a:pt x="964213" y="620144"/>
                    <a:pt x="960104" y="623020"/>
                  </a:cubicBezTo>
                  <a:cubicBezTo>
                    <a:pt x="955996" y="625895"/>
                    <a:pt x="951066" y="627333"/>
                    <a:pt x="945315" y="627333"/>
                  </a:cubicBezTo>
                  <a:cubicBezTo>
                    <a:pt x="934633" y="627333"/>
                    <a:pt x="919022" y="621993"/>
                    <a:pt x="898480" y="611311"/>
                  </a:cubicBezTo>
                  <a:cubicBezTo>
                    <a:pt x="877939" y="600630"/>
                    <a:pt x="852673" y="589126"/>
                    <a:pt x="822683" y="576802"/>
                  </a:cubicBezTo>
                  <a:cubicBezTo>
                    <a:pt x="792692" y="564477"/>
                    <a:pt x="758183" y="552974"/>
                    <a:pt x="719154" y="542292"/>
                  </a:cubicBezTo>
                  <a:cubicBezTo>
                    <a:pt x="680125" y="531611"/>
                    <a:pt x="637194" y="526270"/>
                    <a:pt x="590360" y="526270"/>
                  </a:cubicBezTo>
                  <a:cubicBezTo>
                    <a:pt x="547633" y="526270"/>
                    <a:pt x="511070" y="530378"/>
                    <a:pt x="480669" y="538595"/>
                  </a:cubicBezTo>
                  <a:cubicBezTo>
                    <a:pt x="450267" y="546811"/>
                    <a:pt x="425618" y="558314"/>
                    <a:pt x="406720" y="573104"/>
                  </a:cubicBezTo>
                  <a:cubicBezTo>
                    <a:pt x="387822" y="587894"/>
                    <a:pt x="373853" y="605560"/>
                    <a:pt x="364815" y="626101"/>
                  </a:cubicBezTo>
                  <a:cubicBezTo>
                    <a:pt x="355777" y="646642"/>
                    <a:pt x="351258" y="669238"/>
                    <a:pt x="351258" y="693888"/>
                  </a:cubicBezTo>
                  <a:cubicBezTo>
                    <a:pt x="351258" y="732505"/>
                    <a:pt x="361529" y="764961"/>
                    <a:pt x="382070" y="791254"/>
                  </a:cubicBezTo>
                  <a:cubicBezTo>
                    <a:pt x="402611" y="817547"/>
                    <a:pt x="429931" y="840142"/>
                    <a:pt x="464030" y="859040"/>
                  </a:cubicBezTo>
                  <a:cubicBezTo>
                    <a:pt x="498129" y="877938"/>
                    <a:pt x="536747" y="895193"/>
                    <a:pt x="579883" y="910805"/>
                  </a:cubicBezTo>
                  <a:cubicBezTo>
                    <a:pt x="623020" y="926416"/>
                    <a:pt x="666979" y="942849"/>
                    <a:pt x="711759" y="960104"/>
                  </a:cubicBezTo>
                  <a:cubicBezTo>
                    <a:pt x="756539" y="977359"/>
                    <a:pt x="800498" y="997284"/>
                    <a:pt x="843635" y="1019879"/>
                  </a:cubicBezTo>
                  <a:cubicBezTo>
                    <a:pt x="886772" y="1042475"/>
                    <a:pt x="925184" y="1070411"/>
                    <a:pt x="958872" y="1103688"/>
                  </a:cubicBezTo>
                  <a:cubicBezTo>
                    <a:pt x="992560" y="1136965"/>
                    <a:pt x="1019674" y="1177226"/>
                    <a:pt x="1040216" y="1224471"/>
                  </a:cubicBezTo>
                  <a:cubicBezTo>
                    <a:pt x="1060757" y="1271717"/>
                    <a:pt x="1071028" y="1328616"/>
                    <a:pt x="1071028" y="1395170"/>
                  </a:cubicBezTo>
                  <a:cubicBezTo>
                    <a:pt x="1071028" y="1465833"/>
                    <a:pt x="1058498" y="1529511"/>
                    <a:pt x="1033437" y="1586205"/>
                  </a:cubicBezTo>
                  <a:cubicBezTo>
                    <a:pt x="1008377" y="1642899"/>
                    <a:pt x="972840" y="1691788"/>
                    <a:pt x="926827" y="1732871"/>
                  </a:cubicBezTo>
                  <a:cubicBezTo>
                    <a:pt x="880815" y="1773953"/>
                    <a:pt x="825353" y="1806820"/>
                    <a:pt x="760442" y="1831469"/>
                  </a:cubicBezTo>
                  <a:cubicBezTo>
                    <a:pt x="695531" y="1856119"/>
                    <a:pt x="623637" y="1871730"/>
                    <a:pt x="544758" y="1878304"/>
                  </a:cubicBezTo>
                  <a:lnTo>
                    <a:pt x="518876" y="2142055"/>
                  </a:lnTo>
                  <a:cubicBezTo>
                    <a:pt x="518054" y="2148628"/>
                    <a:pt x="516205" y="2154380"/>
                    <a:pt x="513329" y="2159310"/>
                  </a:cubicBezTo>
                  <a:cubicBezTo>
                    <a:pt x="510454" y="2164240"/>
                    <a:pt x="505113" y="2168348"/>
                    <a:pt x="497307" y="2171635"/>
                  </a:cubicBezTo>
                  <a:cubicBezTo>
                    <a:pt x="489501" y="2174921"/>
                    <a:pt x="478820" y="2177592"/>
                    <a:pt x="465263" y="2179646"/>
                  </a:cubicBezTo>
                  <a:cubicBezTo>
                    <a:pt x="451705" y="2181700"/>
                    <a:pt x="434656" y="2182727"/>
                    <a:pt x="414114" y="2182727"/>
                  </a:cubicBezTo>
                  <a:cubicBezTo>
                    <a:pt x="387822" y="2182727"/>
                    <a:pt x="366664" y="2181494"/>
                    <a:pt x="350642" y="2179030"/>
                  </a:cubicBezTo>
                  <a:cubicBezTo>
                    <a:pt x="334619" y="2176565"/>
                    <a:pt x="322089" y="2173072"/>
                    <a:pt x="313051" y="2168553"/>
                  </a:cubicBezTo>
                  <a:cubicBezTo>
                    <a:pt x="304013" y="2164034"/>
                    <a:pt x="298056" y="2158077"/>
                    <a:pt x="295180" y="2150682"/>
                  </a:cubicBezTo>
                  <a:cubicBezTo>
                    <a:pt x="292304" y="2143288"/>
                    <a:pt x="291688" y="2135071"/>
                    <a:pt x="293331" y="2126033"/>
                  </a:cubicBezTo>
                  <a:lnTo>
                    <a:pt x="319213" y="1875839"/>
                  </a:lnTo>
                  <a:cubicBezTo>
                    <a:pt x="283882" y="1870909"/>
                    <a:pt x="250605" y="1864541"/>
                    <a:pt x="219382" y="1856735"/>
                  </a:cubicBezTo>
                  <a:cubicBezTo>
                    <a:pt x="188159" y="1848929"/>
                    <a:pt x="159812" y="1840302"/>
                    <a:pt x="134341" y="1830853"/>
                  </a:cubicBezTo>
                  <a:cubicBezTo>
                    <a:pt x="108870" y="1821404"/>
                    <a:pt x="86890" y="1811750"/>
                    <a:pt x="68403" y="1801890"/>
                  </a:cubicBezTo>
                  <a:cubicBezTo>
                    <a:pt x="49916" y="1792030"/>
                    <a:pt x="35948" y="1782375"/>
                    <a:pt x="26499" y="1772926"/>
                  </a:cubicBezTo>
                  <a:cubicBezTo>
                    <a:pt x="17050" y="1763477"/>
                    <a:pt x="10271" y="1749509"/>
                    <a:pt x="6163" y="1731022"/>
                  </a:cubicBezTo>
                  <a:cubicBezTo>
                    <a:pt x="2054" y="1712535"/>
                    <a:pt x="0" y="1685215"/>
                    <a:pt x="0" y="1649062"/>
                  </a:cubicBezTo>
                  <a:cubicBezTo>
                    <a:pt x="0" y="1621126"/>
                    <a:pt x="822" y="1598119"/>
                    <a:pt x="2465" y="1580043"/>
                  </a:cubicBezTo>
                  <a:cubicBezTo>
                    <a:pt x="4109" y="1561966"/>
                    <a:pt x="6984" y="1547998"/>
                    <a:pt x="11093" y="1538138"/>
                  </a:cubicBezTo>
                  <a:cubicBezTo>
                    <a:pt x="15201" y="1528279"/>
                    <a:pt x="20336" y="1521500"/>
                    <a:pt x="26499" y="1517803"/>
                  </a:cubicBezTo>
                  <a:cubicBezTo>
                    <a:pt x="32661" y="1514105"/>
                    <a:pt x="39851" y="1512256"/>
                    <a:pt x="48067" y="1512256"/>
                  </a:cubicBezTo>
                  <a:cubicBezTo>
                    <a:pt x="58749" y="1512256"/>
                    <a:pt x="74360" y="1518419"/>
                    <a:pt x="94901" y="1530744"/>
                  </a:cubicBezTo>
                  <a:cubicBezTo>
                    <a:pt x="115443" y="1543068"/>
                    <a:pt x="141736" y="1556626"/>
                    <a:pt x="173780" y="1571415"/>
                  </a:cubicBezTo>
                  <a:cubicBezTo>
                    <a:pt x="205825" y="1586205"/>
                    <a:pt x="244648" y="1599763"/>
                    <a:pt x="290250" y="1612087"/>
                  </a:cubicBezTo>
                  <a:cubicBezTo>
                    <a:pt x="335852" y="1624412"/>
                    <a:pt x="389465" y="1630575"/>
                    <a:pt x="451089" y="1630575"/>
                  </a:cubicBezTo>
                  <a:cubicBezTo>
                    <a:pt x="547223" y="1630575"/>
                    <a:pt x="618707" y="1612703"/>
                    <a:pt x="665541" y="1576961"/>
                  </a:cubicBezTo>
                  <a:cubicBezTo>
                    <a:pt x="712375" y="1541220"/>
                    <a:pt x="735793" y="1493769"/>
                    <a:pt x="735793" y="1434610"/>
                  </a:cubicBezTo>
                  <a:cubicBezTo>
                    <a:pt x="735793" y="1395170"/>
                    <a:pt x="725727" y="1362715"/>
                    <a:pt x="705597" y="1337244"/>
                  </a:cubicBezTo>
                  <a:cubicBezTo>
                    <a:pt x="685466" y="1311772"/>
                    <a:pt x="658557" y="1289382"/>
                    <a:pt x="624869" y="1270073"/>
                  </a:cubicBezTo>
                  <a:cubicBezTo>
                    <a:pt x="591181" y="1250764"/>
                    <a:pt x="553180" y="1233510"/>
                    <a:pt x="510864" y="1218309"/>
                  </a:cubicBezTo>
                  <a:cubicBezTo>
                    <a:pt x="468549" y="1203108"/>
                    <a:pt x="425207" y="1186881"/>
                    <a:pt x="380838" y="1169626"/>
                  </a:cubicBezTo>
                  <a:cubicBezTo>
                    <a:pt x="336468" y="1152371"/>
                    <a:pt x="293126" y="1132241"/>
                    <a:pt x="250811" y="1109234"/>
                  </a:cubicBezTo>
                  <a:cubicBezTo>
                    <a:pt x="208495" y="1086228"/>
                    <a:pt x="170494" y="1057881"/>
                    <a:pt x="136806" y="1024193"/>
                  </a:cubicBezTo>
                  <a:cubicBezTo>
                    <a:pt x="103118" y="990505"/>
                    <a:pt x="76209" y="949628"/>
                    <a:pt x="56078" y="901561"/>
                  </a:cubicBezTo>
                  <a:cubicBezTo>
                    <a:pt x="35948" y="853494"/>
                    <a:pt x="25882" y="795362"/>
                    <a:pt x="25882" y="727165"/>
                  </a:cubicBezTo>
                  <a:cubicBezTo>
                    <a:pt x="25882" y="665540"/>
                    <a:pt x="36153" y="609462"/>
                    <a:pt x="56694" y="558931"/>
                  </a:cubicBezTo>
                  <a:cubicBezTo>
                    <a:pt x="77236" y="508399"/>
                    <a:pt x="106815" y="464235"/>
                    <a:pt x="145433" y="426439"/>
                  </a:cubicBezTo>
                  <a:cubicBezTo>
                    <a:pt x="184051" y="388643"/>
                    <a:pt x="231502" y="358036"/>
                    <a:pt x="287785" y="334619"/>
                  </a:cubicBezTo>
                  <a:cubicBezTo>
                    <a:pt x="344068" y="311202"/>
                    <a:pt x="407952" y="295385"/>
                    <a:pt x="479436" y="287168"/>
                  </a:cubicBezTo>
                  <a:lnTo>
                    <a:pt x="504086" y="39439"/>
                  </a:lnTo>
                  <a:cubicBezTo>
                    <a:pt x="504907" y="32866"/>
                    <a:pt x="506756" y="27320"/>
                    <a:pt x="509632" y="22801"/>
                  </a:cubicBezTo>
                  <a:cubicBezTo>
                    <a:pt x="512508" y="18281"/>
                    <a:pt x="517848" y="14173"/>
                    <a:pt x="525654" y="10476"/>
                  </a:cubicBezTo>
                  <a:cubicBezTo>
                    <a:pt x="533460" y="6778"/>
                    <a:pt x="543936" y="4108"/>
                    <a:pt x="557082" y="2465"/>
                  </a:cubicBezTo>
                  <a:cubicBezTo>
                    <a:pt x="570229" y="821"/>
                    <a:pt x="587484" y="0"/>
                    <a:pt x="6088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2" name="Freeform 51"/>
            <p:cNvSpPr/>
            <p:nvPr/>
          </p:nvSpPr>
          <p:spPr>
            <a:xfrm>
              <a:off x="838848" y="2420888"/>
              <a:ext cx="2019965" cy="2513845"/>
            </a:xfrm>
            <a:custGeom>
              <a:avLst/>
              <a:gdLst>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77468 w 2019965"/>
                <a:gd name="connsiteY6" fmla="*/ 955560 h 2513845"/>
                <a:gd name="connsiteX7" fmla="*/ 105821 w 2019965"/>
                <a:gd name="connsiteY7" fmla="*/ 99045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7468 w 2019965"/>
                <a:gd name="connsiteY7" fmla="*/ 95556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77468 w 2019965"/>
                <a:gd name="connsiteY17" fmla="*/ 955560 h 2513845"/>
                <a:gd name="connsiteX18" fmla="*/ 697669 w 2019965"/>
                <a:gd name="connsiteY18" fmla="*/ 0 h 2513845"/>
                <a:gd name="connsiteX19" fmla="*/ 2019965 w 2019965"/>
                <a:gd name="connsiteY19" fmla="*/ 1147048 h 2513845"/>
                <a:gd name="connsiteX20" fmla="*/ 2019965 w 2019965"/>
                <a:gd name="connsiteY20" fmla="*/ 2513845 h 2513845"/>
                <a:gd name="connsiteX21" fmla="*/ 719526 w 2019965"/>
                <a:gd name="connsiteY21" fmla="*/ 2513844 h 2513845"/>
                <a:gd name="connsiteX22" fmla="*/ 282828 w 2019965"/>
                <a:gd name="connsiteY22" fmla="*/ 2135023 h 2513845"/>
                <a:gd name="connsiteX23" fmla="*/ 319658 w 2019965"/>
                <a:gd name="connsiteY23" fmla="*/ 2145288 h 2513845"/>
                <a:gd name="connsiteX24" fmla="*/ 383130 w 2019965"/>
                <a:gd name="connsiteY24" fmla="*/ 2148985 h 2513845"/>
                <a:gd name="connsiteX25" fmla="*/ 434279 w 2019965"/>
                <a:gd name="connsiteY25" fmla="*/ 2145904 h 2513845"/>
                <a:gd name="connsiteX26" fmla="*/ 466324 w 2019965"/>
                <a:gd name="connsiteY26" fmla="*/ 2137893 h 2513845"/>
                <a:gd name="connsiteX27" fmla="*/ 482345 w 2019965"/>
                <a:gd name="connsiteY27" fmla="*/ 2125568 h 2513845"/>
                <a:gd name="connsiteX28" fmla="*/ 487893 w 2019965"/>
                <a:gd name="connsiteY28" fmla="*/ 2108313 h 2513845"/>
                <a:gd name="connsiteX29" fmla="*/ 513775 w 2019965"/>
                <a:gd name="connsiteY29" fmla="*/ 1844562 h 2513845"/>
                <a:gd name="connsiteX30" fmla="*/ 729459 w 2019965"/>
                <a:gd name="connsiteY30" fmla="*/ 1797727 h 2513845"/>
                <a:gd name="connsiteX31" fmla="*/ 895843 w 2019965"/>
                <a:gd name="connsiteY31" fmla="*/ 1699129 h 2513845"/>
                <a:gd name="connsiteX32" fmla="*/ 1002454 w 2019965"/>
                <a:gd name="connsiteY32" fmla="*/ 1552463 h 2513845"/>
                <a:gd name="connsiteX33" fmla="*/ 1040044 w 2019965"/>
                <a:gd name="connsiteY33" fmla="*/ 1361428 h 2513845"/>
                <a:gd name="connsiteX34" fmla="*/ 1009232 w 2019965"/>
                <a:gd name="connsiteY34" fmla="*/ 1190729 h 2513845"/>
                <a:gd name="connsiteX35" fmla="*/ 927889 w 2019965"/>
                <a:gd name="connsiteY35" fmla="*/ 1069946 h 2513845"/>
                <a:gd name="connsiteX36" fmla="*/ 812651 w 2019965"/>
                <a:gd name="connsiteY36" fmla="*/ 986137 h 2513845"/>
                <a:gd name="connsiteX37" fmla="*/ 680776 w 2019965"/>
                <a:gd name="connsiteY37" fmla="*/ 926362 h 2513845"/>
                <a:gd name="connsiteX38" fmla="*/ 548900 w 2019965"/>
                <a:gd name="connsiteY38" fmla="*/ 877063 h 2513845"/>
                <a:gd name="connsiteX39" fmla="*/ 433047 w 2019965"/>
                <a:gd name="connsiteY39" fmla="*/ 825298 h 2513845"/>
                <a:gd name="connsiteX40" fmla="*/ 351086 w 2019965"/>
                <a:gd name="connsiteY40" fmla="*/ 757512 h 2513845"/>
                <a:gd name="connsiteX41" fmla="*/ 320274 w 2019965"/>
                <a:gd name="connsiteY41" fmla="*/ 660146 h 2513845"/>
                <a:gd name="connsiteX42" fmla="*/ 333831 w 2019965"/>
                <a:gd name="connsiteY42" fmla="*/ 592359 h 2513845"/>
                <a:gd name="connsiteX43" fmla="*/ 375737 w 2019965"/>
                <a:gd name="connsiteY43" fmla="*/ 539362 h 2513845"/>
                <a:gd name="connsiteX44" fmla="*/ 449685 w 2019965"/>
                <a:gd name="connsiteY44" fmla="*/ 504853 h 2513845"/>
                <a:gd name="connsiteX45" fmla="*/ 559376 w 2019965"/>
                <a:gd name="connsiteY45" fmla="*/ 492527 h 2513845"/>
                <a:gd name="connsiteX46" fmla="*/ 688170 w 2019965"/>
                <a:gd name="connsiteY46" fmla="*/ 508550 h 2513845"/>
                <a:gd name="connsiteX47" fmla="*/ 791699 w 2019965"/>
                <a:gd name="connsiteY47" fmla="*/ 543060 h 2513845"/>
                <a:gd name="connsiteX48" fmla="*/ 867498 w 2019965"/>
                <a:gd name="connsiteY48" fmla="*/ 577569 h 2513845"/>
                <a:gd name="connsiteX49" fmla="*/ 914332 w 2019965"/>
                <a:gd name="connsiteY49" fmla="*/ 593591 h 2513845"/>
                <a:gd name="connsiteX50" fmla="*/ 929120 w 2019965"/>
                <a:gd name="connsiteY50" fmla="*/ 589278 h 2513845"/>
                <a:gd name="connsiteX51" fmla="*/ 940213 w 2019965"/>
                <a:gd name="connsiteY51" fmla="*/ 572023 h 2513845"/>
                <a:gd name="connsiteX52" fmla="*/ 946992 w 2019965"/>
                <a:gd name="connsiteY52" fmla="*/ 534432 h 2513845"/>
                <a:gd name="connsiteX53" fmla="*/ 948840 w 2019965"/>
                <a:gd name="connsiteY53" fmla="*/ 471576 h 2513845"/>
                <a:gd name="connsiteX54" fmla="*/ 947609 w 2019965"/>
                <a:gd name="connsiteY54" fmla="*/ 421660 h 2513845"/>
                <a:gd name="connsiteX55" fmla="*/ 943295 w 2019965"/>
                <a:gd name="connsiteY55" fmla="*/ 384686 h 2513845"/>
                <a:gd name="connsiteX56" fmla="*/ 934667 w 2019965"/>
                <a:gd name="connsiteY56" fmla="*/ 358803 h 2513845"/>
                <a:gd name="connsiteX57" fmla="*/ 918645 w 2019965"/>
                <a:gd name="connsiteY57" fmla="*/ 337851 h 2513845"/>
                <a:gd name="connsiteX58" fmla="*/ 881055 w 2019965"/>
                <a:gd name="connsiteY58" fmla="*/ 314434 h 2513845"/>
                <a:gd name="connsiteX59" fmla="*/ 820663 w 2019965"/>
                <a:gd name="connsiteY59" fmla="*/ 289784 h 2513845"/>
                <a:gd name="connsiteX60" fmla="*/ 749179 w 2019965"/>
                <a:gd name="connsiteY60" fmla="*/ 269448 h 2513845"/>
                <a:gd name="connsiteX61" fmla="*/ 676462 w 2019965"/>
                <a:gd name="connsiteY61" fmla="*/ 255891 h 2513845"/>
                <a:gd name="connsiteX62" fmla="*/ 701111 w 2019965"/>
                <a:gd name="connsiteY62" fmla="*/ 22952 h 2513845"/>
                <a:gd name="connsiteX63" fmla="*/ 697669 w 2019965"/>
                <a:gd name="connsiteY63"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2233 w 2019965"/>
                <a:gd name="connsiteY7" fmla="*/ 961595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62" fmla="*/ 697669 w 2019965"/>
                <a:gd name="connsiteY62"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681269 w 2019965"/>
                <a:gd name="connsiteY7" fmla="*/ 1489914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697669 w 2019965"/>
                <a:gd name="connsiteY16" fmla="*/ 0 h 2513845"/>
                <a:gd name="connsiteX17" fmla="*/ 2019965 w 2019965"/>
                <a:gd name="connsiteY17" fmla="*/ 1147048 h 2513845"/>
                <a:gd name="connsiteX18" fmla="*/ 2019965 w 2019965"/>
                <a:gd name="connsiteY18" fmla="*/ 2513845 h 2513845"/>
                <a:gd name="connsiteX19" fmla="*/ 719526 w 2019965"/>
                <a:gd name="connsiteY19" fmla="*/ 2513844 h 2513845"/>
                <a:gd name="connsiteX20" fmla="*/ 282828 w 2019965"/>
                <a:gd name="connsiteY20" fmla="*/ 2135023 h 2513845"/>
                <a:gd name="connsiteX21" fmla="*/ 319658 w 2019965"/>
                <a:gd name="connsiteY21" fmla="*/ 2145288 h 2513845"/>
                <a:gd name="connsiteX22" fmla="*/ 383130 w 2019965"/>
                <a:gd name="connsiteY22" fmla="*/ 2148985 h 2513845"/>
                <a:gd name="connsiteX23" fmla="*/ 434279 w 2019965"/>
                <a:gd name="connsiteY23" fmla="*/ 2145904 h 2513845"/>
                <a:gd name="connsiteX24" fmla="*/ 466324 w 2019965"/>
                <a:gd name="connsiteY24" fmla="*/ 2137893 h 2513845"/>
                <a:gd name="connsiteX25" fmla="*/ 482345 w 2019965"/>
                <a:gd name="connsiteY25" fmla="*/ 2125568 h 2513845"/>
                <a:gd name="connsiteX26" fmla="*/ 487893 w 2019965"/>
                <a:gd name="connsiteY26" fmla="*/ 2108313 h 2513845"/>
                <a:gd name="connsiteX27" fmla="*/ 513775 w 2019965"/>
                <a:gd name="connsiteY27" fmla="*/ 1844562 h 2513845"/>
                <a:gd name="connsiteX28" fmla="*/ 729459 w 2019965"/>
                <a:gd name="connsiteY28" fmla="*/ 1797727 h 2513845"/>
                <a:gd name="connsiteX29" fmla="*/ 895843 w 2019965"/>
                <a:gd name="connsiteY29" fmla="*/ 1699129 h 2513845"/>
                <a:gd name="connsiteX30" fmla="*/ 1002454 w 2019965"/>
                <a:gd name="connsiteY30" fmla="*/ 1552463 h 2513845"/>
                <a:gd name="connsiteX31" fmla="*/ 1040044 w 2019965"/>
                <a:gd name="connsiteY31" fmla="*/ 1361428 h 2513845"/>
                <a:gd name="connsiteX32" fmla="*/ 1009232 w 2019965"/>
                <a:gd name="connsiteY32" fmla="*/ 1190729 h 2513845"/>
                <a:gd name="connsiteX33" fmla="*/ 927889 w 2019965"/>
                <a:gd name="connsiteY33" fmla="*/ 1069946 h 2513845"/>
                <a:gd name="connsiteX34" fmla="*/ 812651 w 2019965"/>
                <a:gd name="connsiteY34" fmla="*/ 986137 h 2513845"/>
                <a:gd name="connsiteX35" fmla="*/ 680776 w 2019965"/>
                <a:gd name="connsiteY35" fmla="*/ 926362 h 2513845"/>
                <a:gd name="connsiteX36" fmla="*/ 548900 w 2019965"/>
                <a:gd name="connsiteY36" fmla="*/ 877063 h 2513845"/>
                <a:gd name="connsiteX37" fmla="*/ 433047 w 2019965"/>
                <a:gd name="connsiteY37" fmla="*/ 825298 h 2513845"/>
                <a:gd name="connsiteX38" fmla="*/ 351086 w 2019965"/>
                <a:gd name="connsiteY38" fmla="*/ 757512 h 2513845"/>
                <a:gd name="connsiteX39" fmla="*/ 320274 w 2019965"/>
                <a:gd name="connsiteY39" fmla="*/ 660146 h 2513845"/>
                <a:gd name="connsiteX40" fmla="*/ 333831 w 2019965"/>
                <a:gd name="connsiteY40" fmla="*/ 592359 h 2513845"/>
                <a:gd name="connsiteX41" fmla="*/ 375737 w 2019965"/>
                <a:gd name="connsiteY41" fmla="*/ 539362 h 2513845"/>
                <a:gd name="connsiteX42" fmla="*/ 449685 w 2019965"/>
                <a:gd name="connsiteY42" fmla="*/ 504853 h 2513845"/>
                <a:gd name="connsiteX43" fmla="*/ 559376 w 2019965"/>
                <a:gd name="connsiteY43" fmla="*/ 492527 h 2513845"/>
                <a:gd name="connsiteX44" fmla="*/ 688170 w 2019965"/>
                <a:gd name="connsiteY44" fmla="*/ 508550 h 2513845"/>
                <a:gd name="connsiteX45" fmla="*/ 791699 w 2019965"/>
                <a:gd name="connsiteY45" fmla="*/ 543060 h 2513845"/>
                <a:gd name="connsiteX46" fmla="*/ 867498 w 2019965"/>
                <a:gd name="connsiteY46" fmla="*/ 577569 h 2513845"/>
                <a:gd name="connsiteX47" fmla="*/ 914332 w 2019965"/>
                <a:gd name="connsiteY47" fmla="*/ 593591 h 2513845"/>
                <a:gd name="connsiteX48" fmla="*/ 929120 w 2019965"/>
                <a:gd name="connsiteY48" fmla="*/ 589278 h 2513845"/>
                <a:gd name="connsiteX49" fmla="*/ 940213 w 2019965"/>
                <a:gd name="connsiteY49" fmla="*/ 572023 h 2513845"/>
                <a:gd name="connsiteX50" fmla="*/ 946992 w 2019965"/>
                <a:gd name="connsiteY50" fmla="*/ 534432 h 2513845"/>
                <a:gd name="connsiteX51" fmla="*/ 948840 w 2019965"/>
                <a:gd name="connsiteY51" fmla="*/ 471576 h 2513845"/>
                <a:gd name="connsiteX52" fmla="*/ 947609 w 2019965"/>
                <a:gd name="connsiteY52" fmla="*/ 421660 h 2513845"/>
                <a:gd name="connsiteX53" fmla="*/ 943295 w 2019965"/>
                <a:gd name="connsiteY53" fmla="*/ 384686 h 2513845"/>
                <a:gd name="connsiteX54" fmla="*/ 934667 w 2019965"/>
                <a:gd name="connsiteY54" fmla="*/ 358803 h 2513845"/>
                <a:gd name="connsiteX55" fmla="*/ 918645 w 2019965"/>
                <a:gd name="connsiteY55" fmla="*/ 337851 h 2513845"/>
                <a:gd name="connsiteX56" fmla="*/ 881055 w 2019965"/>
                <a:gd name="connsiteY56" fmla="*/ 314434 h 2513845"/>
                <a:gd name="connsiteX57" fmla="*/ 820663 w 2019965"/>
                <a:gd name="connsiteY57" fmla="*/ 289784 h 2513845"/>
                <a:gd name="connsiteX58" fmla="*/ 749179 w 2019965"/>
                <a:gd name="connsiteY58" fmla="*/ 269448 h 2513845"/>
                <a:gd name="connsiteX59" fmla="*/ 676462 w 2019965"/>
                <a:gd name="connsiteY59" fmla="*/ 255891 h 2513845"/>
                <a:gd name="connsiteX60" fmla="*/ 701111 w 2019965"/>
                <a:gd name="connsiteY60" fmla="*/ 22952 h 2513845"/>
                <a:gd name="connsiteX61" fmla="*/ 697669 w 2019965"/>
                <a:gd name="connsiteY61" fmla="*/ 0 h 251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019965" h="2513845">
                  <a:moveTo>
                    <a:pt x="0" y="1742284"/>
                  </a:moveTo>
                  <a:lnTo>
                    <a:pt x="37418" y="1768148"/>
                  </a:lnTo>
                  <a:cubicBezTo>
                    <a:pt x="55905" y="1778008"/>
                    <a:pt x="77884" y="1787662"/>
                    <a:pt x="103355" y="1797110"/>
                  </a:cubicBezTo>
                  <a:cubicBezTo>
                    <a:pt x="128827" y="1806560"/>
                    <a:pt x="157174" y="1815186"/>
                    <a:pt x="188397" y="1822992"/>
                  </a:cubicBezTo>
                  <a:cubicBezTo>
                    <a:pt x="219620" y="1830798"/>
                    <a:pt x="252897" y="1837166"/>
                    <a:pt x="288227" y="1842097"/>
                  </a:cubicBezTo>
                  <a:lnTo>
                    <a:pt x="273968" y="1979942"/>
                  </a:lnTo>
                  <a:lnTo>
                    <a:pt x="0" y="1742284"/>
                  </a:lnTo>
                  <a:close/>
                  <a:moveTo>
                    <a:pt x="681269" y="1489914"/>
                  </a:moveTo>
                  <a:lnTo>
                    <a:pt x="219825" y="1075490"/>
                  </a:lnTo>
                  <a:cubicBezTo>
                    <a:pt x="262142" y="1098498"/>
                    <a:pt x="305483" y="1118628"/>
                    <a:pt x="349853" y="1135883"/>
                  </a:cubicBezTo>
                  <a:cubicBezTo>
                    <a:pt x="394223" y="1153138"/>
                    <a:pt x="437565" y="1169365"/>
                    <a:pt x="479879" y="1184566"/>
                  </a:cubicBezTo>
                  <a:cubicBezTo>
                    <a:pt x="522195" y="1199767"/>
                    <a:pt x="560197" y="1217021"/>
                    <a:pt x="593885" y="1236330"/>
                  </a:cubicBezTo>
                  <a:cubicBezTo>
                    <a:pt x="627572" y="1255638"/>
                    <a:pt x="654481" y="1278029"/>
                    <a:pt x="674613" y="1303501"/>
                  </a:cubicBezTo>
                  <a:cubicBezTo>
                    <a:pt x="694742" y="1328971"/>
                    <a:pt x="704809" y="1361427"/>
                    <a:pt x="704808" y="1400867"/>
                  </a:cubicBezTo>
                  <a:cubicBezTo>
                    <a:pt x="704808" y="1430446"/>
                    <a:pt x="698953" y="1457098"/>
                    <a:pt x="687246" y="1480824"/>
                  </a:cubicBezTo>
                  <a:lnTo>
                    <a:pt x="681269" y="1489914"/>
                  </a:lnTo>
                  <a:close/>
                  <a:moveTo>
                    <a:pt x="697669" y="0"/>
                  </a:moveTo>
                  <a:lnTo>
                    <a:pt x="2019965" y="1147048"/>
                  </a:lnTo>
                  <a:lnTo>
                    <a:pt x="2019965" y="2513845"/>
                  </a:lnTo>
                  <a:lnTo>
                    <a:pt x="719526" y="2513844"/>
                  </a:lnTo>
                  <a:lnTo>
                    <a:pt x="282828" y="2135023"/>
                  </a:lnTo>
                  <a:lnTo>
                    <a:pt x="319658" y="2145288"/>
                  </a:lnTo>
                  <a:cubicBezTo>
                    <a:pt x="335681" y="2147752"/>
                    <a:pt x="356839" y="2148985"/>
                    <a:pt x="383130" y="2148985"/>
                  </a:cubicBezTo>
                  <a:cubicBezTo>
                    <a:pt x="403673" y="2148985"/>
                    <a:pt x="420721" y="2147958"/>
                    <a:pt x="434279" y="2145904"/>
                  </a:cubicBezTo>
                  <a:cubicBezTo>
                    <a:pt x="447836" y="2143850"/>
                    <a:pt x="458517" y="2141179"/>
                    <a:pt x="466324" y="2137893"/>
                  </a:cubicBezTo>
                  <a:cubicBezTo>
                    <a:pt x="474129" y="2134606"/>
                    <a:pt x="479470" y="2130498"/>
                    <a:pt x="482345" y="2125568"/>
                  </a:cubicBezTo>
                  <a:cubicBezTo>
                    <a:pt x="485221" y="2120638"/>
                    <a:pt x="487070" y="2114886"/>
                    <a:pt x="487893" y="2108313"/>
                  </a:cubicBezTo>
                  <a:lnTo>
                    <a:pt x="513775" y="1844562"/>
                  </a:lnTo>
                  <a:cubicBezTo>
                    <a:pt x="592653" y="1837989"/>
                    <a:pt x="664547" y="1822377"/>
                    <a:pt x="729459" y="1797727"/>
                  </a:cubicBezTo>
                  <a:cubicBezTo>
                    <a:pt x="794369" y="1773078"/>
                    <a:pt x="849832" y="1740211"/>
                    <a:pt x="895843" y="1699129"/>
                  </a:cubicBezTo>
                  <a:cubicBezTo>
                    <a:pt x="941857" y="1658047"/>
                    <a:pt x="977394" y="1609157"/>
                    <a:pt x="1002454" y="1552463"/>
                  </a:cubicBezTo>
                  <a:cubicBezTo>
                    <a:pt x="1027515" y="1495769"/>
                    <a:pt x="1040044" y="1432091"/>
                    <a:pt x="1040044" y="1361428"/>
                  </a:cubicBezTo>
                  <a:cubicBezTo>
                    <a:pt x="1040045" y="1294874"/>
                    <a:pt x="1029773" y="1237975"/>
                    <a:pt x="1009232" y="1190729"/>
                  </a:cubicBezTo>
                  <a:cubicBezTo>
                    <a:pt x="988691" y="1143485"/>
                    <a:pt x="961577" y="1103223"/>
                    <a:pt x="927889" y="1069946"/>
                  </a:cubicBezTo>
                  <a:cubicBezTo>
                    <a:pt x="894200" y="1036669"/>
                    <a:pt x="855789" y="1008733"/>
                    <a:pt x="812651" y="986137"/>
                  </a:cubicBezTo>
                  <a:cubicBezTo>
                    <a:pt x="769515" y="963542"/>
                    <a:pt x="725556" y="943617"/>
                    <a:pt x="680776" y="926362"/>
                  </a:cubicBezTo>
                  <a:cubicBezTo>
                    <a:pt x="635996" y="909107"/>
                    <a:pt x="592036" y="892673"/>
                    <a:pt x="548900" y="877063"/>
                  </a:cubicBezTo>
                  <a:cubicBezTo>
                    <a:pt x="505764" y="861451"/>
                    <a:pt x="467146" y="844196"/>
                    <a:pt x="433047" y="825298"/>
                  </a:cubicBezTo>
                  <a:cubicBezTo>
                    <a:pt x="398948" y="806400"/>
                    <a:pt x="371628" y="783805"/>
                    <a:pt x="351086" y="757512"/>
                  </a:cubicBezTo>
                  <a:cubicBezTo>
                    <a:pt x="330546" y="731218"/>
                    <a:pt x="320275" y="698763"/>
                    <a:pt x="320274" y="660146"/>
                  </a:cubicBezTo>
                  <a:cubicBezTo>
                    <a:pt x="320274" y="635496"/>
                    <a:pt x="324793" y="612900"/>
                    <a:pt x="333831" y="592359"/>
                  </a:cubicBezTo>
                  <a:cubicBezTo>
                    <a:pt x="342870" y="571818"/>
                    <a:pt x="356838" y="554152"/>
                    <a:pt x="375737" y="539362"/>
                  </a:cubicBezTo>
                  <a:cubicBezTo>
                    <a:pt x="394635" y="524572"/>
                    <a:pt x="419284" y="513069"/>
                    <a:pt x="449685" y="504853"/>
                  </a:cubicBezTo>
                  <a:cubicBezTo>
                    <a:pt x="480086" y="496635"/>
                    <a:pt x="516650" y="492528"/>
                    <a:pt x="559376" y="492527"/>
                  </a:cubicBezTo>
                  <a:cubicBezTo>
                    <a:pt x="606210" y="492528"/>
                    <a:pt x="649142" y="497869"/>
                    <a:pt x="688170" y="508550"/>
                  </a:cubicBezTo>
                  <a:cubicBezTo>
                    <a:pt x="727200" y="519232"/>
                    <a:pt x="761709" y="530735"/>
                    <a:pt x="791699" y="543060"/>
                  </a:cubicBezTo>
                  <a:cubicBezTo>
                    <a:pt x="821689" y="555384"/>
                    <a:pt x="846955" y="566888"/>
                    <a:pt x="867498" y="577569"/>
                  </a:cubicBezTo>
                  <a:cubicBezTo>
                    <a:pt x="888038" y="588250"/>
                    <a:pt x="903649" y="593591"/>
                    <a:pt x="914332" y="593591"/>
                  </a:cubicBezTo>
                  <a:cubicBezTo>
                    <a:pt x="920083" y="593590"/>
                    <a:pt x="925012" y="592153"/>
                    <a:pt x="929120" y="589278"/>
                  </a:cubicBezTo>
                  <a:cubicBezTo>
                    <a:pt x="933230" y="586402"/>
                    <a:pt x="936927" y="580649"/>
                    <a:pt x="940213" y="572023"/>
                  </a:cubicBezTo>
                  <a:cubicBezTo>
                    <a:pt x="943499" y="563396"/>
                    <a:pt x="945760" y="550865"/>
                    <a:pt x="946992" y="534432"/>
                  </a:cubicBezTo>
                  <a:cubicBezTo>
                    <a:pt x="948225" y="517999"/>
                    <a:pt x="948840" y="497047"/>
                    <a:pt x="948840" y="471576"/>
                  </a:cubicBezTo>
                  <a:cubicBezTo>
                    <a:pt x="948840" y="452678"/>
                    <a:pt x="948429" y="436039"/>
                    <a:pt x="947609" y="421660"/>
                  </a:cubicBezTo>
                  <a:cubicBezTo>
                    <a:pt x="946787" y="407281"/>
                    <a:pt x="945348" y="394955"/>
                    <a:pt x="943295" y="384686"/>
                  </a:cubicBezTo>
                  <a:cubicBezTo>
                    <a:pt x="941240" y="374415"/>
                    <a:pt x="938364" y="365787"/>
                    <a:pt x="934667" y="358803"/>
                  </a:cubicBezTo>
                  <a:cubicBezTo>
                    <a:pt x="930970" y="351819"/>
                    <a:pt x="925629" y="344835"/>
                    <a:pt x="918645" y="337851"/>
                  </a:cubicBezTo>
                  <a:cubicBezTo>
                    <a:pt x="911661" y="330867"/>
                    <a:pt x="899131" y="323061"/>
                    <a:pt x="881055" y="314434"/>
                  </a:cubicBezTo>
                  <a:cubicBezTo>
                    <a:pt x="862977" y="305807"/>
                    <a:pt x="842848" y="297590"/>
                    <a:pt x="820663" y="289784"/>
                  </a:cubicBezTo>
                  <a:cubicBezTo>
                    <a:pt x="798477" y="281979"/>
                    <a:pt x="774649" y="275200"/>
                    <a:pt x="749179" y="269448"/>
                  </a:cubicBezTo>
                  <a:cubicBezTo>
                    <a:pt x="723707" y="263697"/>
                    <a:pt x="699469" y="259178"/>
                    <a:pt x="676462" y="255891"/>
                  </a:cubicBezTo>
                  <a:lnTo>
                    <a:pt x="701111" y="22952"/>
                  </a:lnTo>
                  <a:lnTo>
                    <a:pt x="697669"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96" name="Group 95"/>
          <p:cNvGrpSpPr/>
          <p:nvPr/>
        </p:nvGrpSpPr>
        <p:grpSpPr>
          <a:xfrm>
            <a:off x="4004777" y="3946744"/>
            <a:ext cx="2002536" cy="2002536"/>
            <a:chOff x="191344" y="3809238"/>
            <a:chExt cx="2002536" cy="2002536"/>
          </a:xfrm>
        </p:grpSpPr>
        <p:sp>
          <p:nvSpPr>
            <p:cNvPr id="97" name="Rectangle 96"/>
            <p:cNvSpPr/>
            <p:nvPr/>
          </p:nvSpPr>
          <p:spPr>
            <a:xfrm>
              <a:off x="191344" y="3809238"/>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Freeform 97"/>
            <p:cNvSpPr/>
            <p:nvPr/>
          </p:nvSpPr>
          <p:spPr>
            <a:xfrm rot="5400000">
              <a:off x="688449" y="4306520"/>
              <a:ext cx="1007970" cy="1007971"/>
            </a:xfrm>
            <a:custGeom>
              <a:avLst/>
              <a:gdLst>
                <a:gd name="connsiteX0" fmla="*/ 1200727 w 1838037"/>
                <a:gd name="connsiteY0" fmla="*/ 189346 h 1838037"/>
                <a:gd name="connsiteX1" fmla="*/ 1200727 w 1838037"/>
                <a:gd name="connsiteY1" fmla="*/ 0 h 1838037"/>
                <a:gd name="connsiteX2" fmla="*/ 1838037 w 1838037"/>
                <a:gd name="connsiteY2" fmla="*/ 0 h 1838037"/>
                <a:gd name="connsiteX3" fmla="*/ 1838037 w 1838037"/>
                <a:gd name="connsiteY3" fmla="*/ 637310 h 1838037"/>
                <a:gd name="connsiteX4" fmla="*/ 1648691 w 1838037"/>
                <a:gd name="connsiteY4" fmla="*/ 637310 h 1838037"/>
                <a:gd name="connsiteX5" fmla="*/ 1648691 w 1838037"/>
                <a:gd name="connsiteY5" fmla="*/ 189346 h 1838037"/>
                <a:gd name="connsiteX6" fmla="*/ 1200727 w 1838037"/>
                <a:gd name="connsiteY6" fmla="*/ 1838037 h 1838037"/>
                <a:gd name="connsiteX7" fmla="*/ 1200727 w 1838037"/>
                <a:gd name="connsiteY7" fmla="*/ 1648692 h 1838037"/>
                <a:gd name="connsiteX8" fmla="*/ 1648691 w 1838037"/>
                <a:gd name="connsiteY8" fmla="*/ 1648692 h 1838037"/>
                <a:gd name="connsiteX9" fmla="*/ 1648691 w 1838037"/>
                <a:gd name="connsiteY9" fmla="*/ 1200729 h 1838037"/>
                <a:gd name="connsiteX10" fmla="*/ 1838037 w 1838037"/>
                <a:gd name="connsiteY10" fmla="*/ 1200729 h 1838037"/>
                <a:gd name="connsiteX11" fmla="*/ 1838037 w 1838037"/>
                <a:gd name="connsiteY11" fmla="*/ 1838037 h 1838037"/>
                <a:gd name="connsiteX12" fmla="*/ 967509 w 1838037"/>
                <a:gd name="connsiteY12" fmla="*/ 870528 h 1838037"/>
                <a:gd name="connsiteX13" fmla="*/ 1193347 w 1838037"/>
                <a:gd name="connsiteY13" fmla="*/ 870528 h 1838037"/>
                <a:gd name="connsiteX14" fmla="*/ 1188015 w 1838037"/>
                <a:gd name="connsiteY14" fmla="*/ 835262 h 1838037"/>
                <a:gd name="connsiteX15" fmla="*/ 1028653 w 1838037"/>
                <a:gd name="connsiteY15" fmla="*/ 659493 h 1838037"/>
                <a:gd name="connsiteX16" fmla="*/ 967509 w 1838037"/>
                <a:gd name="connsiteY16" fmla="*/ 647149 h 1838037"/>
                <a:gd name="connsiteX17" fmla="*/ 967509 w 1838037"/>
                <a:gd name="connsiteY17" fmla="*/ 1190889 h 1838037"/>
                <a:gd name="connsiteX18" fmla="*/ 1028653 w 1838037"/>
                <a:gd name="connsiteY18" fmla="*/ 1178545 h 1838037"/>
                <a:gd name="connsiteX19" fmla="*/ 1188015 w 1838037"/>
                <a:gd name="connsiteY19" fmla="*/ 1002776 h 1838037"/>
                <a:gd name="connsiteX20" fmla="*/ 1193347 w 1838037"/>
                <a:gd name="connsiteY20" fmla="*/ 967510 h 1838037"/>
                <a:gd name="connsiteX21" fmla="*/ 967509 w 1838037"/>
                <a:gd name="connsiteY21" fmla="*/ 967510 h 1838037"/>
                <a:gd name="connsiteX22" fmla="*/ 644689 w 1838037"/>
                <a:gd name="connsiteY22" fmla="*/ 870528 h 1838037"/>
                <a:gd name="connsiteX23" fmla="*/ 870527 w 1838037"/>
                <a:gd name="connsiteY23" fmla="*/ 870528 h 1838037"/>
                <a:gd name="connsiteX24" fmla="*/ 870527 w 1838037"/>
                <a:gd name="connsiteY24" fmla="*/ 647149 h 1838037"/>
                <a:gd name="connsiteX25" fmla="*/ 809383 w 1838037"/>
                <a:gd name="connsiteY25" fmla="*/ 659493 h 1838037"/>
                <a:gd name="connsiteX26" fmla="*/ 650021 w 1838037"/>
                <a:gd name="connsiteY26" fmla="*/ 835262 h 1838037"/>
                <a:gd name="connsiteX27" fmla="*/ 644689 w 1838037"/>
                <a:gd name="connsiteY27" fmla="*/ 967510 h 1838037"/>
                <a:gd name="connsiteX28" fmla="*/ 650021 w 1838037"/>
                <a:gd name="connsiteY28" fmla="*/ 1002776 h 1838037"/>
                <a:gd name="connsiteX29" fmla="*/ 809383 w 1838037"/>
                <a:gd name="connsiteY29" fmla="*/ 1178545 h 1838037"/>
                <a:gd name="connsiteX30" fmla="*/ 870527 w 1838037"/>
                <a:gd name="connsiteY30" fmla="*/ 1190889 h 1838037"/>
                <a:gd name="connsiteX31" fmla="*/ 870527 w 1838037"/>
                <a:gd name="connsiteY31" fmla="*/ 967510 h 1838037"/>
                <a:gd name="connsiteX32" fmla="*/ 297476 w 1838037"/>
                <a:gd name="connsiteY32" fmla="*/ 967510 h 1838037"/>
                <a:gd name="connsiteX33" fmla="*/ 297476 w 1838037"/>
                <a:gd name="connsiteY33" fmla="*/ 870528 h 1838037"/>
                <a:gd name="connsiteX34" fmla="*/ 544894 w 1838037"/>
                <a:gd name="connsiteY34" fmla="*/ 870528 h 1838037"/>
                <a:gd name="connsiteX35" fmla="*/ 546526 w 1838037"/>
                <a:gd name="connsiteY35" fmla="*/ 852036 h 1838037"/>
                <a:gd name="connsiteX36" fmla="*/ 842756 w 1838037"/>
                <a:gd name="connsiteY36" fmla="*/ 548305 h 1838037"/>
                <a:gd name="connsiteX37" fmla="*/ 870527 w 1838037"/>
                <a:gd name="connsiteY37" fmla="*/ 545506 h 1838037"/>
                <a:gd name="connsiteX38" fmla="*/ 870527 w 1838037"/>
                <a:gd name="connsiteY38" fmla="*/ 297477 h 1838037"/>
                <a:gd name="connsiteX39" fmla="*/ 967509 w 1838037"/>
                <a:gd name="connsiteY39" fmla="*/ 297477 h 1838037"/>
                <a:gd name="connsiteX40" fmla="*/ 967509 w 1838037"/>
                <a:gd name="connsiteY40" fmla="*/ 545506 h 1838037"/>
                <a:gd name="connsiteX41" fmla="*/ 995280 w 1838037"/>
                <a:gd name="connsiteY41" fmla="*/ 548305 h 1838037"/>
                <a:gd name="connsiteX42" fmla="*/ 1291510 w 1838037"/>
                <a:gd name="connsiteY42" fmla="*/ 852036 h 1838037"/>
                <a:gd name="connsiteX43" fmla="*/ 1293142 w 1838037"/>
                <a:gd name="connsiteY43" fmla="*/ 870528 h 1838037"/>
                <a:gd name="connsiteX44" fmla="*/ 1540560 w 1838037"/>
                <a:gd name="connsiteY44" fmla="*/ 870528 h 1838037"/>
                <a:gd name="connsiteX45" fmla="*/ 1540560 w 1838037"/>
                <a:gd name="connsiteY45" fmla="*/ 967510 h 1838037"/>
                <a:gd name="connsiteX46" fmla="*/ 1293142 w 1838037"/>
                <a:gd name="connsiteY46" fmla="*/ 967510 h 1838037"/>
                <a:gd name="connsiteX47" fmla="*/ 1291510 w 1838037"/>
                <a:gd name="connsiteY47" fmla="*/ 986003 h 1838037"/>
                <a:gd name="connsiteX48" fmla="*/ 995280 w 1838037"/>
                <a:gd name="connsiteY48" fmla="*/ 1289733 h 1838037"/>
                <a:gd name="connsiteX49" fmla="*/ 967509 w 1838037"/>
                <a:gd name="connsiteY49" fmla="*/ 1292533 h 1838037"/>
                <a:gd name="connsiteX50" fmla="*/ 967509 w 1838037"/>
                <a:gd name="connsiteY50" fmla="*/ 1540561 h 1838037"/>
                <a:gd name="connsiteX51" fmla="*/ 870527 w 1838037"/>
                <a:gd name="connsiteY51" fmla="*/ 1540561 h 1838037"/>
                <a:gd name="connsiteX52" fmla="*/ 870527 w 1838037"/>
                <a:gd name="connsiteY52" fmla="*/ 1292533 h 1838037"/>
                <a:gd name="connsiteX53" fmla="*/ 842756 w 1838037"/>
                <a:gd name="connsiteY53" fmla="*/ 1289733 h 1838037"/>
                <a:gd name="connsiteX54" fmla="*/ 546526 w 1838037"/>
                <a:gd name="connsiteY54" fmla="*/ 986003 h 1838037"/>
                <a:gd name="connsiteX55" fmla="*/ 544894 w 1838037"/>
                <a:gd name="connsiteY55" fmla="*/ 967510 h 1838037"/>
                <a:gd name="connsiteX56" fmla="*/ 0 w 1838037"/>
                <a:gd name="connsiteY56" fmla="*/ 637310 h 1838037"/>
                <a:gd name="connsiteX57" fmla="*/ 0 w 1838037"/>
                <a:gd name="connsiteY57" fmla="*/ 0 h 1838037"/>
                <a:gd name="connsiteX58" fmla="*/ 637308 w 1838037"/>
                <a:gd name="connsiteY58" fmla="*/ 0 h 1838037"/>
                <a:gd name="connsiteX59" fmla="*/ 637308 w 1838037"/>
                <a:gd name="connsiteY59" fmla="*/ 189346 h 1838037"/>
                <a:gd name="connsiteX60" fmla="*/ 189345 w 1838037"/>
                <a:gd name="connsiteY60" fmla="*/ 189346 h 1838037"/>
                <a:gd name="connsiteX61" fmla="*/ 189345 w 1838037"/>
                <a:gd name="connsiteY61" fmla="*/ 637310 h 1838037"/>
                <a:gd name="connsiteX62" fmla="*/ 0 w 1838037"/>
                <a:gd name="connsiteY62" fmla="*/ 1838037 h 1838037"/>
                <a:gd name="connsiteX63" fmla="*/ 0 w 1838037"/>
                <a:gd name="connsiteY63" fmla="*/ 1200729 h 1838037"/>
                <a:gd name="connsiteX64" fmla="*/ 189345 w 1838037"/>
                <a:gd name="connsiteY64" fmla="*/ 1200729 h 1838037"/>
                <a:gd name="connsiteX65" fmla="*/ 189345 w 1838037"/>
                <a:gd name="connsiteY65" fmla="*/ 1648692 h 1838037"/>
                <a:gd name="connsiteX66" fmla="*/ 637308 w 1838037"/>
                <a:gd name="connsiteY66" fmla="*/ 1648692 h 1838037"/>
                <a:gd name="connsiteX67" fmla="*/ 637308 w 1838037"/>
                <a:gd name="connsiteY67" fmla="*/ 1838037 h 1838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838037" h="1838037">
                  <a:moveTo>
                    <a:pt x="1200727" y="189346"/>
                  </a:moveTo>
                  <a:lnTo>
                    <a:pt x="1200727" y="0"/>
                  </a:lnTo>
                  <a:lnTo>
                    <a:pt x="1838037" y="0"/>
                  </a:lnTo>
                  <a:lnTo>
                    <a:pt x="1838037" y="637310"/>
                  </a:lnTo>
                  <a:lnTo>
                    <a:pt x="1648691" y="637310"/>
                  </a:lnTo>
                  <a:lnTo>
                    <a:pt x="1648691" y="189346"/>
                  </a:lnTo>
                  <a:close/>
                  <a:moveTo>
                    <a:pt x="1200727" y="1838037"/>
                  </a:moveTo>
                  <a:lnTo>
                    <a:pt x="1200727" y="1648692"/>
                  </a:lnTo>
                  <a:lnTo>
                    <a:pt x="1648691" y="1648692"/>
                  </a:lnTo>
                  <a:lnTo>
                    <a:pt x="1648691" y="1200729"/>
                  </a:lnTo>
                  <a:lnTo>
                    <a:pt x="1838037" y="1200729"/>
                  </a:lnTo>
                  <a:lnTo>
                    <a:pt x="1838037" y="1838037"/>
                  </a:lnTo>
                  <a:close/>
                  <a:moveTo>
                    <a:pt x="967509" y="870528"/>
                  </a:moveTo>
                  <a:lnTo>
                    <a:pt x="1193347" y="870528"/>
                  </a:lnTo>
                  <a:lnTo>
                    <a:pt x="1188015" y="835262"/>
                  </a:lnTo>
                  <a:cubicBezTo>
                    <a:pt x="1163327" y="755886"/>
                    <a:pt x="1104472" y="691562"/>
                    <a:pt x="1028653" y="659493"/>
                  </a:cubicBezTo>
                  <a:lnTo>
                    <a:pt x="967509" y="647149"/>
                  </a:lnTo>
                  <a:close/>
                  <a:moveTo>
                    <a:pt x="967509" y="1190889"/>
                  </a:moveTo>
                  <a:lnTo>
                    <a:pt x="1028653" y="1178545"/>
                  </a:lnTo>
                  <a:cubicBezTo>
                    <a:pt x="1104472" y="1146476"/>
                    <a:pt x="1163327" y="1082153"/>
                    <a:pt x="1188015" y="1002776"/>
                  </a:cubicBezTo>
                  <a:lnTo>
                    <a:pt x="1193347" y="967510"/>
                  </a:lnTo>
                  <a:lnTo>
                    <a:pt x="967509" y="967510"/>
                  </a:lnTo>
                  <a:close/>
                  <a:moveTo>
                    <a:pt x="644689" y="870528"/>
                  </a:moveTo>
                  <a:lnTo>
                    <a:pt x="870527" y="870528"/>
                  </a:lnTo>
                  <a:lnTo>
                    <a:pt x="870527" y="647149"/>
                  </a:lnTo>
                  <a:lnTo>
                    <a:pt x="809383" y="659493"/>
                  </a:lnTo>
                  <a:cubicBezTo>
                    <a:pt x="733564" y="691562"/>
                    <a:pt x="674709" y="755886"/>
                    <a:pt x="650021" y="835262"/>
                  </a:cubicBezTo>
                  <a:close/>
                  <a:moveTo>
                    <a:pt x="644689" y="967510"/>
                  </a:moveTo>
                  <a:lnTo>
                    <a:pt x="650021" y="1002776"/>
                  </a:lnTo>
                  <a:cubicBezTo>
                    <a:pt x="674709" y="1082153"/>
                    <a:pt x="733564" y="1146476"/>
                    <a:pt x="809383" y="1178545"/>
                  </a:cubicBezTo>
                  <a:lnTo>
                    <a:pt x="870527" y="1190889"/>
                  </a:lnTo>
                  <a:lnTo>
                    <a:pt x="870527" y="967510"/>
                  </a:lnTo>
                  <a:close/>
                  <a:moveTo>
                    <a:pt x="297476" y="967510"/>
                  </a:moveTo>
                  <a:lnTo>
                    <a:pt x="297476" y="870528"/>
                  </a:lnTo>
                  <a:lnTo>
                    <a:pt x="544894" y="870528"/>
                  </a:lnTo>
                  <a:lnTo>
                    <a:pt x="546526" y="852036"/>
                  </a:lnTo>
                  <a:cubicBezTo>
                    <a:pt x="573711" y="699848"/>
                    <a:pt x="691879" y="579179"/>
                    <a:pt x="842756" y="548305"/>
                  </a:cubicBezTo>
                  <a:lnTo>
                    <a:pt x="870527" y="545506"/>
                  </a:lnTo>
                  <a:lnTo>
                    <a:pt x="870527" y="297477"/>
                  </a:lnTo>
                  <a:lnTo>
                    <a:pt x="967509" y="297477"/>
                  </a:lnTo>
                  <a:lnTo>
                    <a:pt x="967509" y="545506"/>
                  </a:lnTo>
                  <a:lnTo>
                    <a:pt x="995280" y="548305"/>
                  </a:lnTo>
                  <a:cubicBezTo>
                    <a:pt x="1146157" y="579179"/>
                    <a:pt x="1264325" y="699848"/>
                    <a:pt x="1291510" y="852036"/>
                  </a:cubicBezTo>
                  <a:lnTo>
                    <a:pt x="1293142" y="870528"/>
                  </a:lnTo>
                  <a:lnTo>
                    <a:pt x="1540560" y="870528"/>
                  </a:lnTo>
                  <a:lnTo>
                    <a:pt x="1540560" y="967510"/>
                  </a:lnTo>
                  <a:lnTo>
                    <a:pt x="1293142" y="967510"/>
                  </a:lnTo>
                  <a:lnTo>
                    <a:pt x="1291510" y="986003"/>
                  </a:lnTo>
                  <a:cubicBezTo>
                    <a:pt x="1264325" y="1138191"/>
                    <a:pt x="1146157" y="1258859"/>
                    <a:pt x="995280" y="1289733"/>
                  </a:cubicBezTo>
                  <a:lnTo>
                    <a:pt x="967509" y="1292533"/>
                  </a:lnTo>
                  <a:lnTo>
                    <a:pt x="967509" y="1540561"/>
                  </a:lnTo>
                  <a:lnTo>
                    <a:pt x="870527" y="1540561"/>
                  </a:lnTo>
                  <a:lnTo>
                    <a:pt x="870527" y="1292533"/>
                  </a:lnTo>
                  <a:lnTo>
                    <a:pt x="842756" y="1289733"/>
                  </a:lnTo>
                  <a:cubicBezTo>
                    <a:pt x="691879" y="1258859"/>
                    <a:pt x="573711" y="1138191"/>
                    <a:pt x="546526" y="986003"/>
                  </a:cubicBezTo>
                  <a:lnTo>
                    <a:pt x="544894" y="967510"/>
                  </a:lnTo>
                  <a:close/>
                  <a:moveTo>
                    <a:pt x="0" y="637310"/>
                  </a:moveTo>
                  <a:lnTo>
                    <a:pt x="0" y="0"/>
                  </a:lnTo>
                  <a:lnTo>
                    <a:pt x="637308" y="0"/>
                  </a:lnTo>
                  <a:lnTo>
                    <a:pt x="637308" y="189346"/>
                  </a:lnTo>
                  <a:lnTo>
                    <a:pt x="189345" y="189346"/>
                  </a:lnTo>
                  <a:lnTo>
                    <a:pt x="189345" y="637310"/>
                  </a:lnTo>
                  <a:close/>
                  <a:moveTo>
                    <a:pt x="0" y="1838037"/>
                  </a:moveTo>
                  <a:lnTo>
                    <a:pt x="0" y="1200729"/>
                  </a:lnTo>
                  <a:lnTo>
                    <a:pt x="189345" y="1200729"/>
                  </a:lnTo>
                  <a:lnTo>
                    <a:pt x="189345" y="1648692"/>
                  </a:lnTo>
                  <a:lnTo>
                    <a:pt x="637308" y="1648692"/>
                  </a:lnTo>
                  <a:lnTo>
                    <a:pt x="637308" y="183803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99" name="Group 98"/>
            <p:cNvGrpSpPr/>
            <p:nvPr/>
          </p:nvGrpSpPr>
          <p:grpSpPr>
            <a:xfrm>
              <a:off x="1376969" y="4797050"/>
              <a:ext cx="816911" cy="1014724"/>
              <a:chOff x="2197367" y="4774828"/>
              <a:chExt cx="1356974" cy="1685562"/>
            </a:xfrm>
          </p:grpSpPr>
          <p:sp>
            <p:nvSpPr>
              <p:cNvPr id="100" name="Freeform 99"/>
              <p:cNvSpPr/>
              <p:nvPr/>
            </p:nvSpPr>
            <p:spPr>
              <a:xfrm>
                <a:off x="2197367" y="4774828"/>
                <a:ext cx="708626" cy="1444160"/>
              </a:xfrm>
              <a:custGeom>
                <a:avLst/>
                <a:gdLst/>
                <a:ahLst/>
                <a:cxnLst/>
                <a:rect l="l" t="t" r="r" b="b"/>
                <a:pathLst>
                  <a:path w="1071028" h="2182727">
                    <a:moveTo>
                      <a:pt x="608847" y="0"/>
                    </a:moveTo>
                    <a:cubicBezTo>
                      <a:pt x="634318" y="0"/>
                      <a:pt x="655476" y="1232"/>
                      <a:pt x="672320" y="3697"/>
                    </a:cubicBezTo>
                    <a:cubicBezTo>
                      <a:pt x="689164" y="6162"/>
                      <a:pt x="702105" y="9654"/>
                      <a:pt x="711143" y="14173"/>
                    </a:cubicBezTo>
                    <a:cubicBezTo>
                      <a:pt x="720181" y="18692"/>
                      <a:pt x="725933" y="24649"/>
                      <a:pt x="728398" y="32044"/>
                    </a:cubicBezTo>
                    <a:cubicBezTo>
                      <a:pt x="730863" y="39439"/>
                      <a:pt x="732095" y="47656"/>
                      <a:pt x="732095" y="56694"/>
                    </a:cubicBezTo>
                    <a:lnTo>
                      <a:pt x="707445" y="289633"/>
                    </a:lnTo>
                    <a:cubicBezTo>
                      <a:pt x="730452" y="292920"/>
                      <a:pt x="754691" y="297439"/>
                      <a:pt x="780162" y="303190"/>
                    </a:cubicBezTo>
                    <a:cubicBezTo>
                      <a:pt x="805633" y="308942"/>
                      <a:pt x="829461" y="315721"/>
                      <a:pt x="851646" y="323526"/>
                    </a:cubicBezTo>
                    <a:cubicBezTo>
                      <a:pt x="873831" y="331332"/>
                      <a:pt x="893961" y="339549"/>
                      <a:pt x="912038" y="348176"/>
                    </a:cubicBezTo>
                    <a:cubicBezTo>
                      <a:pt x="930114" y="356803"/>
                      <a:pt x="942644" y="364609"/>
                      <a:pt x="949628" y="371593"/>
                    </a:cubicBezTo>
                    <a:cubicBezTo>
                      <a:pt x="956612" y="378577"/>
                      <a:pt x="961953" y="385561"/>
                      <a:pt x="965651" y="392545"/>
                    </a:cubicBezTo>
                    <a:cubicBezTo>
                      <a:pt x="969348" y="399529"/>
                      <a:pt x="972224" y="408157"/>
                      <a:pt x="974278" y="418428"/>
                    </a:cubicBezTo>
                    <a:cubicBezTo>
                      <a:pt x="976332" y="428698"/>
                      <a:pt x="977770" y="441023"/>
                      <a:pt x="978592" y="455402"/>
                    </a:cubicBezTo>
                    <a:cubicBezTo>
                      <a:pt x="979413" y="469781"/>
                      <a:pt x="979824" y="486420"/>
                      <a:pt x="979824" y="505318"/>
                    </a:cubicBezTo>
                    <a:cubicBezTo>
                      <a:pt x="979824" y="530789"/>
                      <a:pt x="979208" y="551741"/>
                      <a:pt x="977975" y="568174"/>
                    </a:cubicBezTo>
                    <a:cubicBezTo>
                      <a:pt x="976743" y="584607"/>
                      <a:pt x="974483" y="597138"/>
                      <a:pt x="971197" y="605765"/>
                    </a:cubicBezTo>
                    <a:cubicBezTo>
                      <a:pt x="967910" y="614392"/>
                      <a:pt x="964213" y="620144"/>
                      <a:pt x="960104" y="623020"/>
                    </a:cubicBezTo>
                    <a:cubicBezTo>
                      <a:pt x="955996" y="625895"/>
                      <a:pt x="951066" y="627333"/>
                      <a:pt x="945315" y="627333"/>
                    </a:cubicBezTo>
                    <a:cubicBezTo>
                      <a:pt x="934633" y="627333"/>
                      <a:pt x="919022" y="621993"/>
                      <a:pt x="898480" y="611311"/>
                    </a:cubicBezTo>
                    <a:cubicBezTo>
                      <a:pt x="877939" y="600630"/>
                      <a:pt x="852673" y="589126"/>
                      <a:pt x="822683" y="576802"/>
                    </a:cubicBezTo>
                    <a:cubicBezTo>
                      <a:pt x="792692" y="564477"/>
                      <a:pt x="758183" y="552974"/>
                      <a:pt x="719154" y="542292"/>
                    </a:cubicBezTo>
                    <a:cubicBezTo>
                      <a:pt x="680125" y="531611"/>
                      <a:pt x="637194" y="526270"/>
                      <a:pt x="590360" y="526270"/>
                    </a:cubicBezTo>
                    <a:cubicBezTo>
                      <a:pt x="547633" y="526270"/>
                      <a:pt x="511070" y="530378"/>
                      <a:pt x="480669" y="538595"/>
                    </a:cubicBezTo>
                    <a:cubicBezTo>
                      <a:pt x="450267" y="546811"/>
                      <a:pt x="425618" y="558314"/>
                      <a:pt x="406720" y="573104"/>
                    </a:cubicBezTo>
                    <a:cubicBezTo>
                      <a:pt x="387822" y="587894"/>
                      <a:pt x="373853" y="605560"/>
                      <a:pt x="364815" y="626101"/>
                    </a:cubicBezTo>
                    <a:cubicBezTo>
                      <a:pt x="355777" y="646642"/>
                      <a:pt x="351258" y="669238"/>
                      <a:pt x="351258" y="693888"/>
                    </a:cubicBezTo>
                    <a:cubicBezTo>
                      <a:pt x="351258" y="732505"/>
                      <a:pt x="361529" y="764961"/>
                      <a:pt x="382070" y="791254"/>
                    </a:cubicBezTo>
                    <a:cubicBezTo>
                      <a:pt x="402611" y="817547"/>
                      <a:pt x="429931" y="840142"/>
                      <a:pt x="464030" y="859040"/>
                    </a:cubicBezTo>
                    <a:cubicBezTo>
                      <a:pt x="498129" y="877938"/>
                      <a:pt x="536747" y="895193"/>
                      <a:pt x="579883" y="910805"/>
                    </a:cubicBezTo>
                    <a:cubicBezTo>
                      <a:pt x="623020" y="926416"/>
                      <a:pt x="666979" y="942849"/>
                      <a:pt x="711759" y="960104"/>
                    </a:cubicBezTo>
                    <a:cubicBezTo>
                      <a:pt x="756539" y="977359"/>
                      <a:pt x="800498" y="997284"/>
                      <a:pt x="843635" y="1019879"/>
                    </a:cubicBezTo>
                    <a:cubicBezTo>
                      <a:pt x="886772" y="1042475"/>
                      <a:pt x="925184" y="1070411"/>
                      <a:pt x="958872" y="1103688"/>
                    </a:cubicBezTo>
                    <a:cubicBezTo>
                      <a:pt x="992560" y="1136965"/>
                      <a:pt x="1019674" y="1177226"/>
                      <a:pt x="1040216" y="1224471"/>
                    </a:cubicBezTo>
                    <a:cubicBezTo>
                      <a:pt x="1060757" y="1271717"/>
                      <a:pt x="1071028" y="1328616"/>
                      <a:pt x="1071028" y="1395170"/>
                    </a:cubicBezTo>
                    <a:cubicBezTo>
                      <a:pt x="1071028" y="1465833"/>
                      <a:pt x="1058498" y="1529511"/>
                      <a:pt x="1033437" y="1586205"/>
                    </a:cubicBezTo>
                    <a:cubicBezTo>
                      <a:pt x="1008377" y="1642899"/>
                      <a:pt x="972840" y="1691788"/>
                      <a:pt x="926827" y="1732871"/>
                    </a:cubicBezTo>
                    <a:cubicBezTo>
                      <a:pt x="880815" y="1773953"/>
                      <a:pt x="825353" y="1806820"/>
                      <a:pt x="760442" y="1831469"/>
                    </a:cubicBezTo>
                    <a:cubicBezTo>
                      <a:pt x="695531" y="1856119"/>
                      <a:pt x="623637" y="1871730"/>
                      <a:pt x="544758" y="1878304"/>
                    </a:cubicBezTo>
                    <a:lnTo>
                      <a:pt x="518876" y="2142055"/>
                    </a:lnTo>
                    <a:cubicBezTo>
                      <a:pt x="518054" y="2148628"/>
                      <a:pt x="516205" y="2154380"/>
                      <a:pt x="513329" y="2159310"/>
                    </a:cubicBezTo>
                    <a:cubicBezTo>
                      <a:pt x="510454" y="2164240"/>
                      <a:pt x="505113" y="2168348"/>
                      <a:pt x="497307" y="2171635"/>
                    </a:cubicBezTo>
                    <a:cubicBezTo>
                      <a:pt x="489501" y="2174921"/>
                      <a:pt x="478820" y="2177592"/>
                      <a:pt x="465263" y="2179646"/>
                    </a:cubicBezTo>
                    <a:cubicBezTo>
                      <a:pt x="451705" y="2181700"/>
                      <a:pt x="434656" y="2182727"/>
                      <a:pt x="414114" y="2182727"/>
                    </a:cubicBezTo>
                    <a:cubicBezTo>
                      <a:pt x="387822" y="2182727"/>
                      <a:pt x="366664" y="2181494"/>
                      <a:pt x="350642" y="2179030"/>
                    </a:cubicBezTo>
                    <a:cubicBezTo>
                      <a:pt x="334619" y="2176565"/>
                      <a:pt x="322089" y="2173072"/>
                      <a:pt x="313051" y="2168553"/>
                    </a:cubicBezTo>
                    <a:cubicBezTo>
                      <a:pt x="304013" y="2164034"/>
                      <a:pt x="298056" y="2158077"/>
                      <a:pt x="295180" y="2150682"/>
                    </a:cubicBezTo>
                    <a:cubicBezTo>
                      <a:pt x="292304" y="2143288"/>
                      <a:pt x="291688" y="2135071"/>
                      <a:pt x="293331" y="2126033"/>
                    </a:cubicBezTo>
                    <a:lnTo>
                      <a:pt x="319213" y="1875839"/>
                    </a:lnTo>
                    <a:cubicBezTo>
                      <a:pt x="283882" y="1870909"/>
                      <a:pt x="250605" y="1864541"/>
                      <a:pt x="219382" y="1856735"/>
                    </a:cubicBezTo>
                    <a:cubicBezTo>
                      <a:pt x="188159" y="1848929"/>
                      <a:pt x="159812" y="1840302"/>
                      <a:pt x="134341" y="1830853"/>
                    </a:cubicBezTo>
                    <a:cubicBezTo>
                      <a:pt x="108870" y="1821404"/>
                      <a:pt x="86890" y="1811750"/>
                      <a:pt x="68403" y="1801890"/>
                    </a:cubicBezTo>
                    <a:cubicBezTo>
                      <a:pt x="49916" y="1792030"/>
                      <a:pt x="35948" y="1782375"/>
                      <a:pt x="26499" y="1772926"/>
                    </a:cubicBezTo>
                    <a:cubicBezTo>
                      <a:pt x="17050" y="1763477"/>
                      <a:pt x="10271" y="1749509"/>
                      <a:pt x="6163" y="1731022"/>
                    </a:cubicBezTo>
                    <a:cubicBezTo>
                      <a:pt x="2054" y="1712535"/>
                      <a:pt x="0" y="1685215"/>
                      <a:pt x="0" y="1649062"/>
                    </a:cubicBezTo>
                    <a:cubicBezTo>
                      <a:pt x="0" y="1621126"/>
                      <a:pt x="822" y="1598119"/>
                      <a:pt x="2465" y="1580043"/>
                    </a:cubicBezTo>
                    <a:cubicBezTo>
                      <a:pt x="4109" y="1561966"/>
                      <a:pt x="6984" y="1547998"/>
                      <a:pt x="11093" y="1538138"/>
                    </a:cubicBezTo>
                    <a:cubicBezTo>
                      <a:pt x="15201" y="1528279"/>
                      <a:pt x="20336" y="1521500"/>
                      <a:pt x="26499" y="1517803"/>
                    </a:cubicBezTo>
                    <a:cubicBezTo>
                      <a:pt x="32661" y="1514105"/>
                      <a:pt x="39851" y="1512256"/>
                      <a:pt x="48067" y="1512256"/>
                    </a:cubicBezTo>
                    <a:cubicBezTo>
                      <a:pt x="58749" y="1512256"/>
                      <a:pt x="74360" y="1518419"/>
                      <a:pt x="94901" y="1530744"/>
                    </a:cubicBezTo>
                    <a:cubicBezTo>
                      <a:pt x="115443" y="1543068"/>
                      <a:pt x="141736" y="1556626"/>
                      <a:pt x="173780" y="1571415"/>
                    </a:cubicBezTo>
                    <a:cubicBezTo>
                      <a:pt x="205825" y="1586205"/>
                      <a:pt x="244648" y="1599763"/>
                      <a:pt x="290250" y="1612087"/>
                    </a:cubicBezTo>
                    <a:cubicBezTo>
                      <a:pt x="335852" y="1624412"/>
                      <a:pt x="389465" y="1630575"/>
                      <a:pt x="451089" y="1630575"/>
                    </a:cubicBezTo>
                    <a:cubicBezTo>
                      <a:pt x="547223" y="1630575"/>
                      <a:pt x="618707" y="1612703"/>
                      <a:pt x="665541" y="1576961"/>
                    </a:cubicBezTo>
                    <a:cubicBezTo>
                      <a:pt x="712375" y="1541220"/>
                      <a:pt x="735793" y="1493769"/>
                      <a:pt x="735793" y="1434610"/>
                    </a:cubicBezTo>
                    <a:cubicBezTo>
                      <a:pt x="735793" y="1395170"/>
                      <a:pt x="725727" y="1362715"/>
                      <a:pt x="705597" y="1337244"/>
                    </a:cubicBezTo>
                    <a:cubicBezTo>
                      <a:pt x="685466" y="1311772"/>
                      <a:pt x="658557" y="1289382"/>
                      <a:pt x="624869" y="1270073"/>
                    </a:cubicBezTo>
                    <a:cubicBezTo>
                      <a:pt x="591181" y="1250764"/>
                      <a:pt x="553180" y="1233510"/>
                      <a:pt x="510864" y="1218309"/>
                    </a:cubicBezTo>
                    <a:cubicBezTo>
                      <a:pt x="468549" y="1203108"/>
                      <a:pt x="425207" y="1186881"/>
                      <a:pt x="380838" y="1169626"/>
                    </a:cubicBezTo>
                    <a:cubicBezTo>
                      <a:pt x="336468" y="1152371"/>
                      <a:pt x="293126" y="1132241"/>
                      <a:pt x="250811" y="1109234"/>
                    </a:cubicBezTo>
                    <a:cubicBezTo>
                      <a:pt x="208495" y="1086228"/>
                      <a:pt x="170494" y="1057881"/>
                      <a:pt x="136806" y="1024193"/>
                    </a:cubicBezTo>
                    <a:cubicBezTo>
                      <a:pt x="103118" y="990505"/>
                      <a:pt x="76209" y="949628"/>
                      <a:pt x="56078" y="901561"/>
                    </a:cubicBezTo>
                    <a:cubicBezTo>
                      <a:pt x="35948" y="853494"/>
                      <a:pt x="25882" y="795362"/>
                      <a:pt x="25882" y="727165"/>
                    </a:cubicBezTo>
                    <a:cubicBezTo>
                      <a:pt x="25882" y="665540"/>
                      <a:pt x="36153" y="609462"/>
                      <a:pt x="56694" y="558931"/>
                    </a:cubicBezTo>
                    <a:cubicBezTo>
                      <a:pt x="77236" y="508399"/>
                      <a:pt x="106815" y="464235"/>
                      <a:pt x="145433" y="426439"/>
                    </a:cubicBezTo>
                    <a:cubicBezTo>
                      <a:pt x="184051" y="388643"/>
                      <a:pt x="231502" y="358036"/>
                      <a:pt x="287785" y="334619"/>
                    </a:cubicBezTo>
                    <a:cubicBezTo>
                      <a:pt x="344068" y="311202"/>
                      <a:pt x="407952" y="295385"/>
                      <a:pt x="479436" y="287168"/>
                    </a:cubicBezTo>
                    <a:lnTo>
                      <a:pt x="504086" y="39439"/>
                    </a:lnTo>
                    <a:cubicBezTo>
                      <a:pt x="504907" y="32866"/>
                      <a:pt x="506756" y="27320"/>
                      <a:pt x="509632" y="22801"/>
                    </a:cubicBezTo>
                    <a:cubicBezTo>
                      <a:pt x="512508" y="18281"/>
                      <a:pt x="517848" y="14173"/>
                      <a:pt x="525654" y="10476"/>
                    </a:cubicBezTo>
                    <a:cubicBezTo>
                      <a:pt x="533460" y="6778"/>
                      <a:pt x="543936" y="4108"/>
                      <a:pt x="557082" y="2465"/>
                    </a:cubicBezTo>
                    <a:cubicBezTo>
                      <a:pt x="570229" y="821"/>
                      <a:pt x="587484" y="0"/>
                      <a:pt x="6088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1" name="Freeform 100"/>
              <p:cNvSpPr/>
              <p:nvPr/>
            </p:nvSpPr>
            <p:spPr>
              <a:xfrm>
                <a:off x="2217869" y="4797152"/>
                <a:ext cx="1336472" cy="1663238"/>
              </a:xfrm>
              <a:custGeom>
                <a:avLst/>
                <a:gdLst>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77468 w 2019965"/>
                  <a:gd name="connsiteY6" fmla="*/ 955560 h 2513845"/>
                  <a:gd name="connsiteX7" fmla="*/ 105821 w 2019965"/>
                  <a:gd name="connsiteY7" fmla="*/ 99045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7468 w 2019965"/>
                  <a:gd name="connsiteY7" fmla="*/ 95556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77468 w 2019965"/>
                  <a:gd name="connsiteY17" fmla="*/ 955560 h 2513845"/>
                  <a:gd name="connsiteX18" fmla="*/ 697669 w 2019965"/>
                  <a:gd name="connsiteY18" fmla="*/ 0 h 2513845"/>
                  <a:gd name="connsiteX19" fmla="*/ 2019965 w 2019965"/>
                  <a:gd name="connsiteY19" fmla="*/ 1147048 h 2513845"/>
                  <a:gd name="connsiteX20" fmla="*/ 2019965 w 2019965"/>
                  <a:gd name="connsiteY20" fmla="*/ 2513845 h 2513845"/>
                  <a:gd name="connsiteX21" fmla="*/ 719526 w 2019965"/>
                  <a:gd name="connsiteY21" fmla="*/ 2513844 h 2513845"/>
                  <a:gd name="connsiteX22" fmla="*/ 282828 w 2019965"/>
                  <a:gd name="connsiteY22" fmla="*/ 2135023 h 2513845"/>
                  <a:gd name="connsiteX23" fmla="*/ 319658 w 2019965"/>
                  <a:gd name="connsiteY23" fmla="*/ 2145288 h 2513845"/>
                  <a:gd name="connsiteX24" fmla="*/ 383130 w 2019965"/>
                  <a:gd name="connsiteY24" fmla="*/ 2148985 h 2513845"/>
                  <a:gd name="connsiteX25" fmla="*/ 434279 w 2019965"/>
                  <a:gd name="connsiteY25" fmla="*/ 2145904 h 2513845"/>
                  <a:gd name="connsiteX26" fmla="*/ 466324 w 2019965"/>
                  <a:gd name="connsiteY26" fmla="*/ 2137893 h 2513845"/>
                  <a:gd name="connsiteX27" fmla="*/ 482345 w 2019965"/>
                  <a:gd name="connsiteY27" fmla="*/ 2125568 h 2513845"/>
                  <a:gd name="connsiteX28" fmla="*/ 487893 w 2019965"/>
                  <a:gd name="connsiteY28" fmla="*/ 2108313 h 2513845"/>
                  <a:gd name="connsiteX29" fmla="*/ 513775 w 2019965"/>
                  <a:gd name="connsiteY29" fmla="*/ 1844562 h 2513845"/>
                  <a:gd name="connsiteX30" fmla="*/ 729459 w 2019965"/>
                  <a:gd name="connsiteY30" fmla="*/ 1797727 h 2513845"/>
                  <a:gd name="connsiteX31" fmla="*/ 895843 w 2019965"/>
                  <a:gd name="connsiteY31" fmla="*/ 1699129 h 2513845"/>
                  <a:gd name="connsiteX32" fmla="*/ 1002454 w 2019965"/>
                  <a:gd name="connsiteY32" fmla="*/ 1552463 h 2513845"/>
                  <a:gd name="connsiteX33" fmla="*/ 1040044 w 2019965"/>
                  <a:gd name="connsiteY33" fmla="*/ 1361428 h 2513845"/>
                  <a:gd name="connsiteX34" fmla="*/ 1009232 w 2019965"/>
                  <a:gd name="connsiteY34" fmla="*/ 1190729 h 2513845"/>
                  <a:gd name="connsiteX35" fmla="*/ 927889 w 2019965"/>
                  <a:gd name="connsiteY35" fmla="*/ 1069946 h 2513845"/>
                  <a:gd name="connsiteX36" fmla="*/ 812651 w 2019965"/>
                  <a:gd name="connsiteY36" fmla="*/ 986137 h 2513845"/>
                  <a:gd name="connsiteX37" fmla="*/ 680776 w 2019965"/>
                  <a:gd name="connsiteY37" fmla="*/ 926362 h 2513845"/>
                  <a:gd name="connsiteX38" fmla="*/ 548900 w 2019965"/>
                  <a:gd name="connsiteY38" fmla="*/ 877063 h 2513845"/>
                  <a:gd name="connsiteX39" fmla="*/ 433047 w 2019965"/>
                  <a:gd name="connsiteY39" fmla="*/ 825298 h 2513845"/>
                  <a:gd name="connsiteX40" fmla="*/ 351086 w 2019965"/>
                  <a:gd name="connsiteY40" fmla="*/ 757512 h 2513845"/>
                  <a:gd name="connsiteX41" fmla="*/ 320274 w 2019965"/>
                  <a:gd name="connsiteY41" fmla="*/ 660146 h 2513845"/>
                  <a:gd name="connsiteX42" fmla="*/ 333831 w 2019965"/>
                  <a:gd name="connsiteY42" fmla="*/ 592359 h 2513845"/>
                  <a:gd name="connsiteX43" fmla="*/ 375737 w 2019965"/>
                  <a:gd name="connsiteY43" fmla="*/ 539362 h 2513845"/>
                  <a:gd name="connsiteX44" fmla="*/ 449685 w 2019965"/>
                  <a:gd name="connsiteY44" fmla="*/ 504853 h 2513845"/>
                  <a:gd name="connsiteX45" fmla="*/ 559376 w 2019965"/>
                  <a:gd name="connsiteY45" fmla="*/ 492527 h 2513845"/>
                  <a:gd name="connsiteX46" fmla="*/ 688170 w 2019965"/>
                  <a:gd name="connsiteY46" fmla="*/ 508550 h 2513845"/>
                  <a:gd name="connsiteX47" fmla="*/ 791699 w 2019965"/>
                  <a:gd name="connsiteY47" fmla="*/ 543060 h 2513845"/>
                  <a:gd name="connsiteX48" fmla="*/ 867498 w 2019965"/>
                  <a:gd name="connsiteY48" fmla="*/ 577569 h 2513845"/>
                  <a:gd name="connsiteX49" fmla="*/ 914332 w 2019965"/>
                  <a:gd name="connsiteY49" fmla="*/ 593591 h 2513845"/>
                  <a:gd name="connsiteX50" fmla="*/ 929120 w 2019965"/>
                  <a:gd name="connsiteY50" fmla="*/ 589278 h 2513845"/>
                  <a:gd name="connsiteX51" fmla="*/ 940213 w 2019965"/>
                  <a:gd name="connsiteY51" fmla="*/ 572023 h 2513845"/>
                  <a:gd name="connsiteX52" fmla="*/ 946992 w 2019965"/>
                  <a:gd name="connsiteY52" fmla="*/ 534432 h 2513845"/>
                  <a:gd name="connsiteX53" fmla="*/ 948840 w 2019965"/>
                  <a:gd name="connsiteY53" fmla="*/ 471576 h 2513845"/>
                  <a:gd name="connsiteX54" fmla="*/ 947609 w 2019965"/>
                  <a:gd name="connsiteY54" fmla="*/ 421660 h 2513845"/>
                  <a:gd name="connsiteX55" fmla="*/ 943295 w 2019965"/>
                  <a:gd name="connsiteY55" fmla="*/ 384686 h 2513845"/>
                  <a:gd name="connsiteX56" fmla="*/ 934667 w 2019965"/>
                  <a:gd name="connsiteY56" fmla="*/ 358803 h 2513845"/>
                  <a:gd name="connsiteX57" fmla="*/ 918645 w 2019965"/>
                  <a:gd name="connsiteY57" fmla="*/ 337851 h 2513845"/>
                  <a:gd name="connsiteX58" fmla="*/ 881055 w 2019965"/>
                  <a:gd name="connsiteY58" fmla="*/ 314434 h 2513845"/>
                  <a:gd name="connsiteX59" fmla="*/ 820663 w 2019965"/>
                  <a:gd name="connsiteY59" fmla="*/ 289784 h 2513845"/>
                  <a:gd name="connsiteX60" fmla="*/ 749179 w 2019965"/>
                  <a:gd name="connsiteY60" fmla="*/ 269448 h 2513845"/>
                  <a:gd name="connsiteX61" fmla="*/ 676462 w 2019965"/>
                  <a:gd name="connsiteY61" fmla="*/ 255891 h 2513845"/>
                  <a:gd name="connsiteX62" fmla="*/ 701111 w 2019965"/>
                  <a:gd name="connsiteY62" fmla="*/ 22952 h 2513845"/>
                  <a:gd name="connsiteX63" fmla="*/ 697669 w 2019965"/>
                  <a:gd name="connsiteY63"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2233 w 2019965"/>
                  <a:gd name="connsiteY7" fmla="*/ 961595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62" fmla="*/ 697669 w 2019965"/>
                  <a:gd name="connsiteY62"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681269 w 2019965"/>
                  <a:gd name="connsiteY7" fmla="*/ 1489914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697669 w 2019965"/>
                  <a:gd name="connsiteY16" fmla="*/ 0 h 2513845"/>
                  <a:gd name="connsiteX17" fmla="*/ 2019965 w 2019965"/>
                  <a:gd name="connsiteY17" fmla="*/ 1147048 h 2513845"/>
                  <a:gd name="connsiteX18" fmla="*/ 2019965 w 2019965"/>
                  <a:gd name="connsiteY18" fmla="*/ 2513845 h 2513845"/>
                  <a:gd name="connsiteX19" fmla="*/ 719526 w 2019965"/>
                  <a:gd name="connsiteY19" fmla="*/ 2513844 h 2513845"/>
                  <a:gd name="connsiteX20" fmla="*/ 282828 w 2019965"/>
                  <a:gd name="connsiteY20" fmla="*/ 2135023 h 2513845"/>
                  <a:gd name="connsiteX21" fmla="*/ 319658 w 2019965"/>
                  <a:gd name="connsiteY21" fmla="*/ 2145288 h 2513845"/>
                  <a:gd name="connsiteX22" fmla="*/ 383130 w 2019965"/>
                  <a:gd name="connsiteY22" fmla="*/ 2148985 h 2513845"/>
                  <a:gd name="connsiteX23" fmla="*/ 434279 w 2019965"/>
                  <a:gd name="connsiteY23" fmla="*/ 2145904 h 2513845"/>
                  <a:gd name="connsiteX24" fmla="*/ 466324 w 2019965"/>
                  <a:gd name="connsiteY24" fmla="*/ 2137893 h 2513845"/>
                  <a:gd name="connsiteX25" fmla="*/ 482345 w 2019965"/>
                  <a:gd name="connsiteY25" fmla="*/ 2125568 h 2513845"/>
                  <a:gd name="connsiteX26" fmla="*/ 487893 w 2019965"/>
                  <a:gd name="connsiteY26" fmla="*/ 2108313 h 2513845"/>
                  <a:gd name="connsiteX27" fmla="*/ 513775 w 2019965"/>
                  <a:gd name="connsiteY27" fmla="*/ 1844562 h 2513845"/>
                  <a:gd name="connsiteX28" fmla="*/ 729459 w 2019965"/>
                  <a:gd name="connsiteY28" fmla="*/ 1797727 h 2513845"/>
                  <a:gd name="connsiteX29" fmla="*/ 895843 w 2019965"/>
                  <a:gd name="connsiteY29" fmla="*/ 1699129 h 2513845"/>
                  <a:gd name="connsiteX30" fmla="*/ 1002454 w 2019965"/>
                  <a:gd name="connsiteY30" fmla="*/ 1552463 h 2513845"/>
                  <a:gd name="connsiteX31" fmla="*/ 1040044 w 2019965"/>
                  <a:gd name="connsiteY31" fmla="*/ 1361428 h 2513845"/>
                  <a:gd name="connsiteX32" fmla="*/ 1009232 w 2019965"/>
                  <a:gd name="connsiteY32" fmla="*/ 1190729 h 2513845"/>
                  <a:gd name="connsiteX33" fmla="*/ 927889 w 2019965"/>
                  <a:gd name="connsiteY33" fmla="*/ 1069946 h 2513845"/>
                  <a:gd name="connsiteX34" fmla="*/ 812651 w 2019965"/>
                  <a:gd name="connsiteY34" fmla="*/ 986137 h 2513845"/>
                  <a:gd name="connsiteX35" fmla="*/ 680776 w 2019965"/>
                  <a:gd name="connsiteY35" fmla="*/ 926362 h 2513845"/>
                  <a:gd name="connsiteX36" fmla="*/ 548900 w 2019965"/>
                  <a:gd name="connsiteY36" fmla="*/ 877063 h 2513845"/>
                  <a:gd name="connsiteX37" fmla="*/ 433047 w 2019965"/>
                  <a:gd name="connsiteY37" fmla="*/ 825298 h 2513845"/>
                  <a:gd name="connsiteX38" fmla="*/ 351086 w 2019965"/>
                  <a:gd name="connsiteY38" fmla="*/ 757512 h 2513845"/>
                  <a:gd name="connsiteX39" fmla="*/ 320274 w 2019965"/>
                  <a:gd name="connsiteY39" fmla="*/ 660146 h 2513845"/>
                  <a:gd name="connsiteX40" fmla="*/ 333831 w 2019965"/>
                  <a:gd name="connsiteY40" fmla="*/ 592359 h 2513845"/>
                  <a:gd name="connsiteX41" fmla="*/ 375737 w 2019965"/>
                  <a:gd name="connsiteY41" fmla="*/ 539362 h 2513845"/>
                  <a:gd name="connsiteX42" fmla="*/ 449685 w 2019965"/>
                  <a:gd name="connsiteY42" fmla="*/ 504853 h 2513845"/>
                  <a:gd name="connsiteX43" fmla="*/ 559376 w 2019965"/>
                  <a:gd name="connsiteY43" fmla="*/ 492527 h 2513845"/>
                  <a:gd name="connsiteX44" fmla="*/ 688170 w 2019965"/>
                  <a:gd name="connsiteY44" fmla="*/ 508550 h 2513845"/>
                  <a:gd name="connsiteX45" fmla="*/ 791699 w 2019965"/>
                  <a:gd name="connsiteY45" fmla="*/ 543060 h 2513845"/>
                  <a:gd name="connsiteX46" fmla="*/ 867498 w 2019965"/>
                  <a:gd name="connsiteY46" fmla="*/ 577569 h 2513845"/>
                  <a:gd name="connsiteX47" fmla="*/ 914332 w 2019965"/>
                  <a:gd name="connsiteY47" fmla="*/ 593591 h 2513845"/>
                  <a:gd name="connsiteX48" fmla="*/ 929120 w 2019965"/>
                  <a:gd name="connsiteY48" fmla="*/ 589278 h 2513845"/>
                  <a:gd name="connsiteX49" fmla="*/ 940213 w 2019965"/>
                  <a:gd name="connsiteY49" fmla="*/ 572023 h 2513845"/>
                  <a:gd name="connsiteX50" fmla="*/ 946992 w 2019965"/>
                  <a:gd name="connsiteY50" fmla="*/ 534432 h 2513845"/>
                  <a:gd name="connsiteX51" fmla="*/ 948840 w 2019965"/>
                  <a:gd name="connsiteY51" fmla="*/ 471576 h 2513845"/>
                  <a:gd name="connsiteX52" fmla="*/ 947609 w 2019965"/>
                  <a:gd name="connsiteY52" fmla="*/ 421660 h 2513845"/>
                  <a:gd name="connsiteX53" fmla="*/ 943295 w 2019965"/>
                  <a:gd name="connsiteY53" fmla="*/ 384686 h 2513845"/>
                  <a:gd name="connsiteX54" fmla="*/ 934667 w 2019965"/>
                  <a:gd name="connsiteY54" fmla="*/ 358803 h 2513845"/>
                  <a:gd name="connsiteX55" fmla="*/ 918645 w 2019965"/>
                  <a:gd name="connsiteY55" fmla="*/ 337851 h 2513845"/>
                  <a:gd name="connsiteX56" fmla="*/ 881055 w 2019965"/>
                  <a:gd name="connsiteY56" fmla="*/ 314434 h 2513845"/>
                  <a:gd name="connsiteX57" fmla="*/ 820663 w 2019965"/>
                  <a:gd name="connsiteY57" fmla="*/ 289784 h 2513845"/>
                  <a:gd name="connsiteX58" fmla="*/ 749179 w 2019965"/>
                  <a:gd name="connsiteY58" fmla="*/ 269448 h 2513845"/>
                  <a:gd name="connsiteX59" fmla="*/ 676462 w 2019965"/>
                  <a:gd name="connsiteY59" fmla="*/ 255891 h 2513845"/>
                  <a:gd name="connsiteX60" fmla="*/ 701111 w 2019965"/>
                  <a:gd name="connsiteY60" fmla="*/ 22952 h 2513845"/>
                  <a:gd name="connsiteX61" fmla="*/ 697669 w 2019965"/>
                  <a:gd name="connsiteY61" fmla="*/ 0 h 251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019965" h="2513845">
                    <a:moveTo>
                      <a:pt x="0" y="1742284"/>
                    </a:moveTo>
                    <a:lnTo>
                      <a:pt x="37418" y="1768148"/>
                    </a:lnTo>
                    <a:cubicBezTo>
                      <a:pt x="55905" y="1778008"/>
                      <a:pt x="77884" y="1787662"/>
                      <a:pt x="103355" y="1797110"/>
                    </a:cubicBezTo>
                    <a:cubicBezTo>
                      <a:pt x="128827" y="1806560"/>
                      <a:pt x="157174" y="1815186"/>
                      <a:pt x="188397" y="1822992"/>
                    </a:cubicBezTo>
                    <a:cubicBezTo>
                      <a:pt x="219620" y="1830798"/>
                      <a:pt x="252897" y="1837166"/>
                      <a:pt x="288227" y="1842097"/>
                    </a:cubicBezTo>
                    <a:lnTo>
                      <a:pt x="273968" y="1979942"/>
                    </a:lnTo>
                    <a:lnTo>
                      <a:pt x="0" y="1742284"/>
                    </a:lnTo>
                    <a:close/>
                    <a:moveTo>
                      <a:pt x="681269" y="1489914"/>
                    </a:moveTo>
                    <a:lnTo>
                      <a:pt x="219825" y="1075490"/>
                    </a:lnTo>
                    <a:cubicBezTo>
                      <a:pt x="262142" y="1098498"/>
                      <a:pt x="305483" y="1118628"/>
                      <a:pt x="349853" y="1135883"/>
                    </a:cubicBezTo>
                    <a:cubicBezTo>
                      <a:pt x="394223" y="1153138"/>
                      <a:pt x="437565" y="1169365"/>
                      <a:pt x="479879" y="1184566"/>
                    </a:cubicBezTo>
                    <a:cubicBezTo>
                      <a:pt x="522195" y="1199767"/>
                      <a:pt x="560197" y="1217021"/>
                      <a:pt x="593885" y="1236330"/>
                    </a:cubicBezTo>
                    <a:cubicBezTo>
                      <a:pt x="627572" y="1255638"/>
                      <a:pt x="654481" y="1278029"/>
                      <a:pt x="674613" y="1303501"/>
                    </a:cubicBezTo>
                    <a:cubicBezTo>
                      <a:pt x="694742" y="1328971"/>
                      <a:pt x="704809" y="1361427"/>
                      <a:pt x="704808" y="1400867"/>
                    </a:cubicBezTo>
                    <a:cubicBezTo>
                      <a:pt x="704808" y="1430446"/>
                      <a:pt x="698953" y="1457098"/>
                      <a:pt x="687246" y="1480824"/>
                    </a:cubicBezTo>
                    <a:lnTo>
                      <a:pt x="681269" y="1489914"/>
                    </a:lnTo>
                    <a:close/>
                    <a:moveTo>
                      <a:pt x="697669" y="0"/>
                    </a:moveTo>
                    <a:lnTo>
                      <a:pt x="2019965" y="1147048"/>
                    </a:lnTo>
                    <a:lnTo>
                      <a:pt x="2019965" y="2513845"/>
                    </a:lnTo>
                    <a:lnTo>
                      <a:pt x="719526" y="2513844"/>
                    </a:lnTo>
                    <a:lnTo>
                      <a:pt x="282828" y="2135023"/>
                    </a:lnTo>
                    <a:lnTo>
                      <a:pt x="319658" y="2145288"/>
                    </a:lnTo>
                    <a:cubicBezTo>
                      <a:pt x="335681" y="2147752"/>
                      <a:pt x="356839" y="2148985"/>
                      <a:pt x="383130" y="2148985"/>
                    </a:cubicBezTo>
                    <a:cubicBezTo>
                      <a:pt x="403673" y="2148985"/>
                      <a:pt x="420721" y="2147958"/>
                      <a:pt x="434279" y="2145904"/>
                    </a:cubicBezTo>
                    <a:cubicBezTo>
                      <a:pt x="447836" y="2143850"/>
                      <a:pt x="458517" y="2141179"/>
                      <a:pt x="466324" y="2137893"/>
                    </a:cubicBezTo>
                    <a:cubicBezTo>
                      <a:pt x="474129" y="2134606"/>
                      <a:pt x="479470" y="2130498"/>
                      <a:pt x="482345" y="2125568"/>
                    </a:cubicBezTo>
                    <a:cubicBezTo>
                      <a:pt x="485221" y="2120638"/>
                      <a:pt x="487070" y="2114886"/>
                      <a:pt x="487893" y="2108313"/>
                    </a:cubicBezTo>
                    <a:lnTo>
                      <a:pt x="513775" y="1844562"/>
                    </a:lnTo>
                    <a:cubicBezTo>
                      <a:pt x="592653" y="1837989"/>
                      <a:pt x="664547" y="1822377"/>
                      <a:pt x="729459" y="1797727"/>
                    </a:cubicBezTo>
                    <a:cubicBezTo>
                      <a:pt x="794369" y="1773078"/>
                      <a:pt x="849832" y="1740211"/>
                      <a:pt x="895843" y="1699129"/>
                    </a:cubicBezTo>
                    <a:cubicBezTo>
                      <a:pt x="941857" y="1658047"/>
                      <a:pt x="977394" y="1609157"/>
                      <a:pt x="1002454" y="1552463"/>
                    </a:cubicBezTo>
                    <a:cubicBezTo>
                      <a:pt x="1027515" y="1495769"/>
                      <a:pt x="1040044" y="1432091"/>
                      <a:pt x="1040044" y="1361428"/>
                    </a:cubicBezTo>
                    <a:cubicBezTo>
                      <a:pt x="1040045" y="1294874"/>
                      <a:pt x="1029773" y="1237975"/>
                      <a:pt x="1009232" y="1190729"/>
                    </a:cubicBezTo>
                    <a:cubicBezTo>
                      <a:pt x="988691" y="1143485"/>
                      <a:pt x="961577" y="1103223"/>
                      <a:pt x="927889" y="1069946"/>
                    </a:cubicBezTo>
                    <a:cubicBezTo>
                      <a:pt x="894200" y="1036669"/>
                      <a:pt x="855789" y="1008733"/>
                      <a:pt x="812651" y="986137"/>
                    </a:cubicBezTo>
                    <a:cubicBezTo>
                      <a:pt x="769515" y="963542"/>
                      <a:pt x="725556" y="943617"/>
                      <a:pt x="680776" y="926362"/>
                    </a:cubicBezTo>
                    <a:cubicBezTo>
                      <a:pt x="635996" y="909107"/>
                      <a:pt x="592036" y="892673"/>
                      <a:pt x="548900" y="877063"/>
                    </a:cubicBezTo>
                    <a:cubicBezTo>
                      <a:pt x="505764" y="861451"/>
                      <a:pt x="467146" y="844196"/>
                      <a:pt x="433047" y="825298"/>
                    </a:cubicBezTo>
                    <a:cubicBezTo>
                      <a:pt x="398948" y="806400"/>
                      <a:pt x="371628" y="783805"/>
                      <a:pt x="351086" y="757512"/>
                    </a:cubicBezTo>
                    <a:cubicBezTo>
                      <a:pt x="330546" y="731218"/>
                      <a:pt x="320275" y="698763"/>
                      <a:pt x="320274" y="660146"/>
                    </a:cubicBezTo>
                    <a:cubicBezTo>
                      <a:pt x="320274" y="635496"/>
                      <a:pt x="324793" y="612900"/>
                      <a:pt x="333831" y="592359"/>
                    </a:cubicBezTo>
                    <a:cubicBezTo>
                      <a:pt x="342870" y="571818"/>
                      <a:pt x="356838" y="554152"/>
                      <a:pt x="375737" y="539362"/>
                    </a:cubicBezTo>
                    <a:cubicBezTo>
                      <a:pt x="394635" y="524572"/>
                      <a:pt x="419284" y="513069"/>
                      <a:pt x="449685" y="504853"/>
                    </a:cubicBezTo>
                    <a:cubicBezTo>
                      <a:pt x="480086" y="496635"/>
                      <a:pt x="516650" y="492528"/>
                      <a:pt x="559376" y="492527"/>
                    </a:cubicBezTo>
                    <a:cubicBezTo>
                      <a:pt x="606210" y="492528"/>
                      <a:pt x="649142" y="497869"/>
                      <a:pt x="688170" y="508550"/>
                    </a:cubicBezTo>
                    <a:cubicBezTo>
                      <a:pt x="727200" y="519232"/>
                      <a:pt x="761709" y="530735"/>
                      <a:pt x="791699" y="543060"/>
                    </a:cubicBezTo>
                    <a:cubicBezTo>
                      <a:pt x="821689" y="555384"/>
                      <a:pt x="846955" y="566888"/>
                      <a:pt x="867498" y="577569"/>
                    </a:cubicBezTo>
                    <a:cubicBezTo>
                      <a:pt x="888038" y="588250"/>
                      <a:pt x="903649" y="593591"/>
                      <a:pt x="914332" y="593591"/>
                    </a:cubicBezTo>
                    <a:cubicBezTo>
                      <a:pt x="920083" y="593590"/>
                      <a:pt x="925012" y="592153"/>
                      <a:pt x="929120" y="589278"/>
                    </a:cubicBezTo>
                    <a:cubicBezTo>
                      <a:pt x="933230" y="586402"/>
                      <a:pt x="936927" y="580649"/>
                      <a:pt x="940213" y="572023"/>
                    </a:cubicBezTo>
                    <a:cubicBezTo>
                      <a:pt x="943499" y="563396"/>
                      <a:pt x="945760" y="550865"/>
                      <a:pt x="946992" y="534432"/>
                    </a:cubicBezTo>
                    <a:cubicBezTo>
                      <a:pt x="948225" y="517999"/>
                      <a:pt x="948840" y="497047"/>
                      <a:pt x="948840" y="471576"/>
                    </a:cubicBezTo>
                    <a:cubicBezTo>
                      <a:pt x="948840" y="452678"/>
                      <a:pt x="948429" y="436039"/>
                      <a:pt x="947609" y="421660"/>
                    </a:cubicBezTo>
                    <a:cubicBezTo>
                      <a:pt x="946787" y="407281"/>
                      <a:pt x="945348" y="394955"/>
                      <a:pt x="943295" y="384686"/>
                    </a:cubicBezTo>
                    <a:cubicBezTo>
                      <a:pt x="941240" y="374415"/>
                      <a:pt x="938364" y="365787"/>
                      <a:pt x="934667" y="358803"/>
                    </a:cubicBezTo>
                    <a:cubicBezTo>
                      <a:pt x="930970" y="351819"/>
                      <a:pt x="925629" y="344835"/>
                      <a:pt x="918645" y="337851"/>
                    </a:cubicBezTo>
                    <a:cubicBezTo>
                      <a:pt x="911661" y="330867"/>
                      <a:pt x="899131" y="323061"/>
                      <a:pt x="881055" y="314434"/>
                    </a:cubicBezTo>
                    <a:cubicBezTo>
                      <a:pt x="862977" y="305807"/>
                      <a:pt x="842848" y="297590"/>
                      <a:pt x="820663" y="289784"/>
                    </a:cubicBezTo>
                    <a:cubicBezTo>
                      <a:pt x="798477" y="281979"/>
                      <a:pt x="774649" y="275200"/>
                      <a:pt x="749179" y="269448"/>
                    </a:cubicBezTo>
                    <a:cubicBezTo>
                      <a:pt x="723707" y="263697"/>
                      <a:pt x="699469" y="259178"/>
                      <a:pt x="676462" y="255891"/>
                    </a:cubicBezTo>
                    <a:lnTo>
                      <a:pt x="701111" y="22952"/>
                    </a:lnTo>
                    <a:lnTo>
                      <a:pt x="697669"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grpSp>
        <p:nvGrpSpPr>
          <p:cNvPr id="102" name="Group 101"/>
          <p:cNvGrpSpPr/>
          <p:nvPr/>
        </p:nvGrpSpPr>
        <p:grpSpPr>
          <a:xfrm>
            <a:off x="6183483" y="3946744"/>
            <a:ext cx="2002536" cy="2002536"/>
            <a:chOff x="547786" y="934687"/>
            <a:chExt cx="2002536" cy="2002536"/>
          </a:xfrm>
        </p:grpSpPr>
        <p:sp>
          <p:nvSpPr>
            <p:cNvPr id="103" name="Rectangle 102"/>
            <p:cNvSpPr/>
            <p:nvPr/>
          </p:nvSpPr>
          <p:spPr>
            <a:xfrm>
              <a:off x="547786" y="934687"/>
              <a:ext cx="2002536" cy="2002536"/>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Freeform 103"/>
            <p:cNvSpPr/>
            <p:nvPr/>
          </p:nvSpPr>
          <p:spPr>
            <a:xfrm rot="5400000">
              <a:off x="1044891" y="1431970"/>
              <a:ext cx="1007970" cy="1007970"/>
            </a:xfrm>
            <a:custGeom>
              <a:avLst/>
              <a:gdLst>
                <a:gd name="connsiteX0" fmla="*/ 1200727 w 1838037"/>
                <a:gd name="connsiteY0" fmla="*/ 189346 h 1838037"/>
                <a:gd name="connsiteX1" fmla="*/ 1200727 w 1838037"/>
                <a:gd name="connsiteY1" fmla="*/ 0 h 1838037"/>
                <a:gd name="connsiteX2" fmla="*/ 1838037 w 1838037"/>
                <a:gd name="connsiteY2" fmla="*/ 0 h 1838037"/>
                <a:gd name="connsiteX3" fmla="*/ 1838037 w 1838037"/>
                <a:gd name="connsiteY3" fmla="*/ 637310 h 1838037"/>
                <a:gd name="connsiteX4" fmla="*/ 1648691 w 1838037"/>
                <a:gd name="connsiteY4" fmla="*/ 637310 h 1838037"/>
                <a:gd name="connsiteX5" fmla="*/ 1648691 w 1838037"/>
                <a:gd name="connsiteY5" fmla="*/ 189346 h 1838037"/>
                <a:gd name="connsiteX6" fmla="*/ 1200727 w 1838037"/>
                <a:gd name="connsiteY6" fmla="*/ 1838037 h 1838037"/>
                <a:gd name="connsiteX7" fmla="*/ 1200727 w 1838037"/>
                <a:gd name="connsiteY7" fmla="*/ 1648692 h 1838037"/>
                <a:gd name="connsiteX8" fmla="*/ 1648691 w 1838037"/>
                <a:gd name="connsiteY8" fmla="*/ 1648692 h 1838037"/>
                <a:gd name="connsiteX9" fmla="*/ 1648691 w 1838037"/>
                <a:gd name="connsiteY9" fmla="*/ 1200729 h 1838037"/>
                <a:gd name="connsiteX10" fmla="*/ 1838037 w 1838037"/>
                <a:gd name="connsiteY10" fmla="*/ 1200729 h 1838037"/>
                <a:gd name="connsiteX11" fmla="*/ 1838037 w 1838037"/>
                <a:gd name="connsiteY11" fmla="*/ 1838037 h 1838037"/>
                <a:gd name="connsiteX12" fmla="*/ 967509 w 1838037"/>
                <a:gd name="connsiteY12" fmla="*/ 870528 h 1838037"/>
                <a:gd name="connsiteX13" fmla="*/ 1193347 w 1838037"/>
                <a:gd name="connsiteY13" fmla="*/ 870528 h 1838037"/>
                <a:gd name="connsiteX14" fmla="*/ 1188015 w 1838037"/>
                <a:gd name="connsiteY14" fmla="*/ 835262 h 1838037"/>
                <a:gd name="connsiteX15" fmla="*/ 1028653 w 1838037"/>
                <a:gd name="connsiteY15" fmla="*/ 659493 h 1838037"/>
                <a:gd name="connsiteX16" fmla="*/ 967509 w 1838037"/>
                <a:gd name="connsiteY16" fmla="*/ 647149 h 1838037"/>
                <a:gd name="connsiteX17" fmla="*/ 967509 w 1838037"/>
                <a:gd name="connsiteY17" fmla="*/ 1190889 h 1838037"/>
                <a:gd name="connsiteX18" fmla="*/ 1028653 w 1838037"/>
                <a:gd name="connsiteY18" fmla="*/ 1178545 h 1838037"/>
                <a:gd name="connsiteX19" fmla="*/ 1188015 w 1838037"/>
                <a:gd name="connsiteY19" fmla="*/ 1002776 h 1838037"/>
                <a:gd name="connsiteX20" fmla="*/ 1193347 w 1838037"/>
                <a:gd name="connsiteY20" fmla="*/ 967510 h 1838037"/>
                <a:gd name="connsiteX21" fmla="*/ 967509 w 1838037"/>
                <a:gd name="connsiteY21" fmla="*/ 967510 h 1838037"/>
                <a:gd name="connsiteX22" fmla="*/ 644689 w 1838037"/>
                <a:gd name="connsiteY22" fmla="*/ 870528 h 1838037"/>
                <a:gd name="connsiteX23" fmla="*/ 870527 w 1838037"/>
                <a:gd name="connsiteY23" fmla="*/ 870528 h 1838037"/>
                <a:gd name="connsiteX24" fmla="*/ 870527 w 1838037"/>
                <a:gd name="connsiteY24" fmla="*/ 647149 h 1838037"/>
                <a:gd name="connsiteX25" fmla="*/ 809383 w 1838037"/>
                <a:gd name="connsiteY25" fmla="*/ 659493 h 1838037"/>
                <a:gd name="connsiteX26" fmla="*/ 650021 w 1838037"/>
                <a:gd name="connsiteY26" fmla="*/ 835262 h 1838037"/>
                <a:gd name="connsiteX27" fmla="*/ 644689 w 1838037"/>
                <a:gd name="connsiteY27" fmla="*/ 967510 h 1838037"/>
                <a:gd name="connsiteX28" fmla="*/ 650021 w 1838037"/>
                <a:gd name="connsiteY28" fmla="*/ 1002776 h 1838037"/>
                <a:gd name="connsiteX29" fmla="*/ 809383 w 1838037"/>
                <a:gd name="connsiteY29" fmla="*/ 1178545 h 1838037"/>
                <a:gd name="connsiteX30" fmla="*/ 870527 w 1838037"/>
                <a:gd name="connsiteY30" fmla="*/ 1190889 h 1838037"/>
                <a:gd name="connsiteX31" fmla="*/ 870527 w 1838037"/>
                <a:gd name="connsiteY31" fmla="*/ 967510 h 1838037"/>
                <a:gd name="connsiteX32" fmla="*/ 297476 w 1838037"/>
                <a:gd name="connsiteY32" fmla="*/ 967510 h 1838037"/>
                <a:gd name="connsiteX33" fmla="*/ 297476 w 1838037"/>
                <a:gd name="connsiteY33" fmla="*/ 870528 h 1838037"/>
                <a:gd name="connsiteX34" fmla="*/ 544894 w 1838037"/>
                <a:gd name="connsiteY34" fmla="*/ 870528 h 1838037"/>
                <a:gd name="connsiteX35" fmla="*/ 546526 w 1838037"/>
                <a:gd name="connsiteY35" fmla="*/ 852036 h 1838037"/>
                <a:gd name="connsiteX36" fmla="*/ 842756 w 1838037"/>
                <a:gd name="connsiteY36" fmla="*/ 548305 h 1838037"/>
                <a:gd name="connsiteX37" fmla="*/ 870527 w 1838037"/>
                <a:gd name="connsiteY37" fmla="*/ 545506 h 1838037"/>
                <a:gd name="connsiteX38" fmla="*/ 870527 w 1838037"/>
                <a:gd name="connsiteY38" fmla="*/ 297477 h 1838037"/>
                <a:gd name="connsiteX39" fmla="*/ 967509 w 1838037"/>
                <a:gd name="connsiteY39" fmla="*/ 297477 h 1838037"/>
                <a:gd name="connsiteX40" fmla="*/ 967509 w 1838037"/>
                <a:gd name="connsiteY40" fmla="*/ 545506 h 1838037"/>
                <a:gd name="connsiteX41" fmla="*/ 995280 w 1838037"/>
                <a:gd name="connsiteY41" fmla="*/ 548305 h 1838037"/>
                <a:gd name="connsiteX42" fmla="*/ 1291510 w 1838037"/>
                <a:gd name="connsiteY42" fmla="*/ 852036 h 1838037"/>
                <a:gd name="connsiteX43" fmla="*/ 1293142 w 1838037"/>
                <a:gd name="connsiteY43" fmla="*/ 870528 h 1838037"/>
                <a:gd name="connsiteX44" fmla="*/ 1540560 w 1838037"/>
                <a:gd name="connsiteY44" fmla="*/ 870528 h 1838037"/>
                <a:gd name="connsiteX45" fmla="*/ 1540560 w 1838037"/>
                <a:gd name="connsiteY45" fmla="*/ 967510 h 1838037"/>
                <a:gd name="connsiteX46" fmla="*/ 1293142 w 1838037"/>
                <a:gd name="connsiteY46" fmla="*/ 967510 h 1838037"/>
                <a:gd name="connsiteX47" fmla="*/ 1291510 w 1838037"/>
                <a:gd name="connsiteY47" fmla="*/ 986003 h 1838037"/>
                <a:gd name="connsiteX48" fmla="*/ 995280 w 1838037"/>
                <a:gd name="connsiteY48" fmla="*/ 1289733 h 1838037"/>
                <a:gd name="connsiteX49" fmla="*/ 967509 w 1838037"/>
                <a:gd name="connsiteY49" fmla="*/ 1292533 h 1838037"/>
                <a:gd name="connsiteX50" fmla="*/ 967509 w 1838037"/>
                <a:gd name="connsiteY50" fmla="*/ 1540561 h 1838037"/>
                <a:gd name="connsiteX51" fmla="*/ 870527 w 1838037"/>
                <a:gd name="connsiteY51" fmla="*/ 1540561 h 1838037"/>
                <a:gd name="connsiteX52" fmla="*/ 870527 w 1838037"/>
                <a:gd name="connsiteY52" fmla="*/ 1292533 h 1838037"/>
                <a:gd name="connsiteX53" fmla="*/ 842756 w 1838037"/>
                <a:gd name="connsiteY53" fmla="*/ 1289733 h 1838037"/>
                <a:gd name="connsiteX54" fmla="*/ 546526 w 1838037"/>
                <a:gd name="connsiteY54" fmla="*/ 986003 h 1838037"/>
                <a:gd name="connsiteX55" fmla="*/ 544894 w 1838037"/>
                <a:gd name="connsiteY55" fmla="*/ 967510 h 1838037"/>
                <a:gd name="connsiteX56" fmla="*/ 0 w 1838037"/>
                <a:gd name="connsiteY56" fmla="*/ 637310 h 1838037"/>
                <a:gd name="connsiteX57" fmla="*/ 0 w 1838037"/>
                <a:gd name="connsiteY57" fmla="*/ 0 h 1838037"/>
                <a:gd name="connsiteX58" fmla="*/ 637308 w 1838037"/>
                <a:gd name="connsiteY58" fmla="*/ 0 h 1838037"/>
                <a:gd name="connsiteX59" fmla="*/ 637308 w 1838037"/>
                <a:gd name="connsiteY59" fmla="*/ 189346 h 1838037"/>
                <a:gd name="connsiteX60" fmla="*/ 189345 w 1838037"/>
                <a:gd name="connsiteY60" fmla="*/ 189346 h 1838037"/>
                <a:gd name="connsiteX61" fmla="*/ 189345 w 1838037"/>
                <a:gd name="connsiteY61" fmla="*/ 637310 h 1838037"/>
                <a:gd name="connsiteX62" fmla="*/ 0 w 1838037"/>
                <a:gd name="connsiteY62" fmla="*/ 1838037 h 1838037"/>
                <a:gd name="connsiteX63" fmla="*/ 0 w 1838037"/>
                <a:gd name="connsiteY63" fmla="*/ 1200729 h 1838037"/>
                <a:gd name="connsiteX64" fmla="*/ 189345 w 1838037"/>
                <a:gd name="connsiteY64" fmla="*/ 1200729 h 1838037"/>
                <a:gd name="connsiteX65" fmla="*/ 189345 w 1838037"/>
                <a:gd name="connsiteY65" fmla="*/ 1648692 h 1838037"/>
                <a:gd name="connsiteX66" fmla="*/ 637308 w 1838037"/>
                <a:gd name="connsiteY66" fmla="*/ 1648692 h 1838037"/>
                <a:gd name="connsiteX67" fmla="*/ 637308 w 1838037"/>
                <a:gd name="connsiteY67" fmla="*/ 1838037 h 1838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838037" h="1838037">
                  <a:moveTo>
                    <a:pt x="1200727" y="189346"/>
                  </a:moveTo>
                  <a:lnTo>
                    <a:pt x="1200727" y="0"/>
                  </a:lnTo>
                  <a:lnTo>
                    <a:pt x="1838037" y="0"/>
                  </a:lnTo>
                  <a:lnTo>
                    <a:pt x="1838037" y="637310"/>
                  </a:lnTo>
                  <a:lnTo>
                    <a:pt x="1648691" y="637310"/>
                  </a:lnTo>
                  <a:lnTo>
                    <a:pt x="1648691" y="189346"/>
                  </a:lnTo>
                  <a:close/>
                  <a:moveTo>
                    <a:pt x="1200727" y="1838037"/>
                  </a:moveTo>
                  <a:lnTo>
                    <a:pt x="1200727" y="1648692"/>
                  </a:lnTo>
                  <a:lnTo>
                    <a:pt x="1648691" y="1648692"/>
                  </a:lnTo>
                  <a:lnTo>
                    <a:pt x="1648691" y="1200729"/>
                  </a:lnTo>
                  <a:lnTo>
                    <a:pt x="1838037" y="1200729"/>
                  </a:lnTo>
                  <a:lnTo>
                    <a:pt x="1838037" y="1838037"/>
                  </a:lnTo>
                  <a:close/>
                  <a:moveTo>
                    <a:pt x="967509" y="870528"/>
                  </a:moveTo>
                  <a:lnTo>
                    <a:pt x="1193347" y="870528"/>
                  </a:lnTo>
                  <a:lnTo>
                    <a:pt x="1188015" y="835262"/>
                  </a:lnTo>
                  <a:cubicBezTo>
                    <a:pt x="1163327" y="755886"/>
                    <a:pt x="1104472" y="691562"/>
                    <a:pt x="1028653" y="659493"/>
                  </a:cubicBezTo>
                  <a:lnTo>
                    <a:pt x="967509" y="647149"/>
                  </a:lnTo>
                  <a:close/>
                  <a:moveTo>
                    <a:pt x="967509" y="1190889"/>
                  </a:moveTo>
                  <a:lnTo>
                    <a:pt x="1028653" y="1178545"/>
                  </a:lnTo>
                  <a:cubicBezTo>
                    <a:pt x="1104472" y="1146476"/>
                    <a:pt x="1163327" y="1082153"/>
                    <a:pt x="1188015" y="1002776"/>
                  </a:cubicBezTo>
                  <a:lnTo>
                    <a:pt x="1193347" y="967510"/>
                  </a:lnTo>
                  <a:lnTo>
                    <a:pt x="967509" y="967510"/>
                  </a:lnTo>
                  <a:close/>
                  <a:moveTo>
                    <a:pt x="644689" y="870528"/>
                  </a:moveTo>
                  <a:lnTo>
                    <a:pt x="870527" y="870528"/>
                  </a:lnTo>
                  <a:lnTo>
                    <a:pt x="870527" y="647149"/>
                  </a:lnTo>
                  <a:lnTo>
                    <a:pt x="809383" y="659493"/>
                  </a:lnTo>
                  <a:cubicBezTo>
                    <a:pt x="733564" y="691562"/>
                    <a:pt x="674709" y="755886"/>
                    <a:pt x="650021" y="835262"/>
                  </a:cubicBezTo>
                  <a:close/>
                  <a:moveTo>
                    <a:pt x="644689" y="967510"/>
                  </a:moveTo>
                  <a:lnTo>
                    <a:pt x="650021" y="1002776"/>
                  </a:lnTo>
                  <a:cubicBezTo>
                    <a:pt x="674709" y="1082153"/>
                    <a:pt x="733564" y="1146476"/>
                    <a:pt x="809383" y="1178545"/>
                  </a:cubicBezTo>
                  <a:lnTo>
                    <a:pt x="870527" y="1190889"/>
                  </a:lnTo>
                  <a:lnTo>
                    <a:pt x="870527" y="967510"/>
                  </a:lnTo>
                  <a:close/>
                  <a:moveTo>
                    <a:pt x="297476" y="967510"/>
                  </a:moveTo>
                  <a:lnTo>
                    <a:pt x="297476" y="870528"/>
                  </a:lnTo>
                  <a:lnTo>
                    <a:pt x="544894" y="870528"/>
                  </a:lnTo>
                  <a:lnTo>
                    <a:pt x="546526" y="852036"/>
                  </a:lnTo>
                  <a:cubicBezTo>
                    <a:pt x="573711" y="699848"/>
                    <a:pt x="691879" y="579179"/>
                    <a:pt x="842756" y="548305"/>
                  </a:cubicBezTo>
                  <a:lnTo>
                    <a:pt x="870527" y="545506"/>
                  </a:lnTo>
                  <a:lnTo>
                    <a:pt x="870527" y="297477"/>
                  </a:lnTo>
                  <a:lnTo>
                    <a:pt x="967509" y="297477"/>
                  </a:lnTo>
                  <a:lnTo>
                    <a:pt x="967509" y="545506"/>
                  </a:lnTo>
                  <a:lnTo>
                    <a:pt x="995280" y="548305"/>
                  </a:lnTo>
                  <a:cubicBezTo>
                    <a:pt x="1146157" y="579179"/>
                    <a:pt x="1264325" y="699848"/>
                    <a:pt x="1291510" y="852036"/>
                  </a:cubicBezTo>
                  <a:lnTo>
                    <a:pt x="1293142" y="870528"/>
                  </a:lnTo>
                  <a:lnTo>
                    <a:pt x="1540560" y="870528"/>
                  </a:lnTo>
                  <a:lnTo>
                    <a:pt x="1540560" y="967510"/>
                  </a:lnTo>
                  <a:lnTo>
                    <a:pt x="1293142" y="967510"/>
                  </a:lnTo>
                  <a:lnTo>
                    <a:pt x="1291510" y="986003"/>
                  </a:lnTo>
                  <a:cubicBezTo>
                    <a:pt x="1264325" y="1138191"/>
                    <a:pt x="1146157" y="1258859"/>
                    <a:pt x="995280" y="1289733"/>
                  </a:cubicBezTo>
                  <a:lnTo>
                    <a:pt x="967509" y="1292533"/>
                  </a:lnTo>
                  <a:lnTo>
                    <a:pt x="967509" y="1540561"/>
                  </a:lnTo>
                  <a:lnTo>
                    <a:pt x="870527" y="1540561"/>
                  </a:lnTo>
                  <a:lnTo>
                    <a:pt x="870527" y="1292533"/>
                  </a:lnTo>
                  <a:lnTo>
                    <a:pt x="842756" y="1289733"/>
                  </a:lnTo>
                  <a:cubicBezTo>
                    <a:pt x="691879" y="1258859"/>
                    <a:pt x="573711" y="1138191"/>
                    <a:pt x="546526" y="986003"/>
                  </a:cubicBezTo>
                  <a:lnTo>
                    <a:pt x="544894" y="967510"/>
                  </a:lnTo>
                  <a:close/>
                  <a:moveTo>
                    <a:pt x="0" y="637310"/>
                  </a:moveTo>
                  <a:lnTo>
                    <a:pt x="0" y="0"/>
                  </a:lnTo>
                  <a:lnTo>
                    <a:pt x="637308" y="0"/>
                  </a:lnTo>
                  <a:lnTo>
                    <a:pt x="637308" y="189346"/>
                  </a:lnTo>
                  <a:lnTo>
                    <a:pt x="189345" y="189346"/>
                  </a:lnTo>
                  <a:lnTo>
                    <a:pt x="189345" y="637310"/>
                  </a:lnTo>
                  <a:close/>
                  <a:moveTo>
                    <a:pt x="0" y="1838037"/>
                  </a:moveTo>
                  <a:lnTo>
                    <a:pt x="0" y="1200729"/>
                  </a:lnTo>
                  <a:lnTo>
                    <a:pt x="189345" y="1200729"/>
                  </a:lnTo>
                  <a:lnTo>
                    <a:pt x="189345" y="1648692"/>
                  </a:lnTo>
                  <a:lnTo>
                    <a:pt x="637308" y="1648692"/>
                  </a:lnTo>
                  <a:lnTo>
                    <a:pt x="637308" y="183803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05" name="Group 104"/>
            <p:cNvGrpSpPr/>
            <p:nvPr/>
          </p:nvGrpSpPr>
          <p:grpSpPr>
            <a:xfrm>
              <a:off x="1588862" y="2055917"/>
              <a:ext cx="961460" cy="881306"/>
              <a:chOff x="9048328" y="2831467"/>
              <a:chExt cx="1625683" cy="1490154"/>
            </a:xfrm>
          </p:grpSpPr>
          <p:sp>
            <p:nvSpPr>
              <p:cNvPr id="106" name="Freeform 105"/>
              <p:cNvSpPr/>
              <p:nvPr/>
            </p:nvSpPr>
            <p:spPr>
              <a:xfrm>
                <a:off x="9048328" y="2831467"/>
                <a:ext cx="1248830" cy="977771"/>
              </a:xfrm>
              <a:custGeom>
                <a:avLst/>
                <a:gdLst>
                  <a:gd name="connsiteX0" fmla="*/ 2192972 w 2521582"/>
                  <a:gd name="connsiteY0" fmla="*/ 584093 h 1974273"/>
                  <a:gd name="connsiteX1" fmla="*/ 2374270 w 2521582"/>
                  <a:gd name="connsiteY1" fmla="*/ 584093 h 1974273"/>
                  <a:gd name="connsiteX2" fmla="*/ 2521582 w 2521582"/>
                  <a:gd name="connsiteY2" fmla="*/ 731405 h 1974273"/>
                  <a:gd name="connsiteX3" fmla="*/ 2521582 w 2521582"/>
                  <a:gd name="connsiteY3" fmla="*/ 1048680 h 1974273"/>
                  <a:gd name="connsiteX4" fmla="*/ 2478435 w 2521582"/>
                  <a:gd name="connsiteY4" fmla="*/ 1152846 h 1974273"/>
                  <a:gd name="connsiteX5" fmla="*/ 2465644 w 2521582"/>
                  <a:gd name="connsiteY5" fmla="*/ 1161470 h 1974273"/>
                  <a:gd name="connsiteX6" fmla="*/ 2465644 w 2521582"/>
                  <a:gd name="connsiteY6" fmla="*/ 741705 h 1974273"/>
                  <a:gd name="connsiteX7" fmla="*/ 2435050 w 2521582"/>
                  <a:gd name="connsiteY7" fmla="*/ 741705 h 1974273"/>
                  <a:gd name="connsiteX8" fmla="*/ 2435050 w 2521582"/>
                  <a:gd name="connsiteY8" fmla="*/ 1297978 h 1974273"/>
                  <a:gd name="connsiteX9" fmla="*/ 2435051 w 2521582"/>
                  <a:gd name="connsiteY9" fmla="*/ 1297978 h 1974273"/>
                  <a:gd name="connsiteX10" fmla="*/ 2435051 w 2521582"/>
                  <a:gd name="connsiteY10" fmla="*/ 1480824 h 1974273"/>
                  <a:gd name="connsiteX11" fmla="*/ 2341306 w 2521582"/>
                  <a:gd name="connsiteY11" fmla="*/ 1574568 h 1974273"/>
                  <a:gd name="connsiteX12" fmla="*/ 2225936 w 2521582"/>
                  <a:gd name="connsiteY12" fmla="*/ 1574568 h 1974273"/>
                  <a:gd name="connsiteX13" fmla="*/ 2132191 w 2521582"/>
                  <a:gd name="connsiteY13" fmla="*/ 1480824 h 1974273"/>
                  <a:gd name="connsiteX14" fmla="*/ 2132191 w 2521582"/>
                  <a:gd name="connsiteY14" fmla="*/ 1182097 h 1974273"/>
                  <a:gd name="connsiteX15" fmla="*/ 2132191 w 2521582"/>
                  <a:gd name="connsiteY15" fmla="*/ 1182096 h 1974273"/>
                  <a:gd name="connsiteX16" fmla="*/ 2132191 w 2521582"/>
                  <a:gd name="connsiteY16" fmla="*/ 741705 h 1974273"/>
                  <a:gd name="connsiteX17" fmla="*/ 2101596 w 2521582"/>
                  <a:gd name="connsiteY17" fmla="*/ 741705 h 1974273"/>
                  <a:gd name="connsiteX18" fmla="*/ 2101596 w 2521582"/>
                  <a:gd name="connsiteY18" fmla="*/ 1161469 h 1974273"/>
                  <a:gd name="connsiteX19" fmla="*/ 2088807 w 2521582"/>
                  <a:gd name="connsiteY19" fmla="*/ 1152846 h 1974273"/>
                  <a:gd name="connsiteX20" fmla="*/ 2045660 w 2521582"/>
                  <a:gd name="connsiteY20" fmla="*/ 1048680 h 1974273"/>
                  <a:gd name="connsiteX21" fmla="*/ 2045660 w 2521582"/>
                  <a:gd name="connsiteY21" fmla="*/ 731405 h 1974273"/>
                  <a:gd name="connsiteX22" fmla="*/ 2192972 w 2521582"/>
                  <a:gd name="connsiteY22" fmla="*/ 584093 h 1974273"/>
                  <a:gd name="connsiteX23" fmla="*/ 750774 w 2521582"/>
                  <a:gd name="connsiteY23" fmla="*/ 584093 h 1974273"/>
                  <a:gd name="connsiteX24" fmla="*/ 932071 w 2521582"/>
                  <a:gd name="connsiteY24" fmla="*/ 584093 h 1974273"/>
                  <a:gd name="connsiteX25" fmla="*/ 1079383 w 2521582"/>
                  <a:gd name="connsiteY25" fmla="*/ 731405 h 1974273"/>
                  <a:gd name="connsiteX26" fmla="*/ 1079383 w 2521582"/>
                  <a:gd name="connsiteY26" fmla="*/ 1048680 h 1974273"/>
                  <a:gd name="connsiteX27" fmla="*/ 1036236 w 2521582"/>
                  <a:gd name="connsiteY27" fmla="*/ 1152846 h 1974273"/>
                  <a:gd name="connsiteX28" fmla="*/ 1023446 w 2521582"/>
                  <a:gd name="connsiteY28" fmla="*/ 1161470 h 1974273"/>
                  <a:gd name="connsiteX29" fmla="*/ 1023446 w 2521582"/>
                  <a:gd name="connsiteY29" fmla="*/ 741705 h 1974273"/>
                  <a:gd name="connsiteX30" fmla="*/ 992851 w 2521582"/>
                  <a:gd name="connsiteY30" fmla="*/ 741705 h 1974273"/>
                  <a:gd name="connsiteX31" fmla="*/ 992851 w 2521582"/>
                  <a:gd name="connsiteY31" fmla="*/ 1297978 h 1974273"/>
                  <a:gd name="connsiteX32" fmla="*/ 992852 w 2521582"/>
                  <a:gd name="connsiteY32" fmla="*/ 1297978 h 1974273"/>
                  <a:gd name="connsiteX33" fmla="*/ 992852 w 2521582"/>
                  <a:gd name="connsiteY33" fmla="*/ 1480824 h 1974273"/>
                  <a:gd name="connsiteX34" fmla="*/ 899108 w 2521582"/>
                  <a:gd name="connsiteY34" fmla="*/ 1574568 h 1974273"/>
                  <a:gd name="connsiteX35" fmla="*/ 783737 w 2521582"/>
                  <a:gd name="connsiteY35" fmla="*/ 1574568 h 1974273"/>
                  <a:gd name="connsiteX36" fmla="*/ 689992 w 2521582"/>
                  <a:gd name="connsiteY36" fmla="*/ 1480824 h 1974273"/>
                  <a:gd name="connsiteX37" fmla="*/ 689992 w 2521582"/>
                  <a:gd name="connsiteY37" fmla="*/ 1182097 h 1974273"/>
                  <a:gd name="connsiteX38" fmla="*/ 689992 w 2521582"/>
                  <a:gd name="connsiteY38" fmla="*/ 1182096 h 1974273"/>
                  <a:gd name="connsiteX39" fmla="*/ 689992 w 2521582"/>
                  <a:gd name="connsiteY39" fmla="*/ 741705 h 1974273"/>
                  <a:gd name="connsiteX40" fmla="*/ 659397 w 2521582"/>
                  <a:gd name="connsiteY40" fmla="*/ 741705 h 1974273"/>
                  <a:gd name="connsiteX41" fmla="*/ 659397 w 2521582"/>
                  <a:gd name="connsiteY41" fmla="*/ 1161469 h 1974273"/>
                  <a:gd name="connsiteX42" fmla="*/ 646608 w 2521582"/>
                  <a:gd name="connsiteY42" fmla="*/ 1152846 h 1974273"/>
                  <a:gd name="connsiteX43" fmla="*/ 603461 w 2521582"/>
                  <a:gd name="connsiteY43" fmla="*/ 1048680 h 1974273"/>
                  <a:gd name="connsiteX44" fmla="*/ 603461 w 2521582"/>
                  <a:gd name="connsiteY44" fmla="*/ 731405 h 1974273"/>
                  <a:gd name="connsiteX45" fmla="*/ 750774 w 2521582"/>
                  <a:gd name="connsiteY45" fmla="*/ 584093 h 1974273"/>
                  <a:gd name="connsiteX46" fmla="*/ 147313 w 2521582"/>
                  <a:gd name="connsiteY46" fmla="*/ 584093 h 1974273"/>
                  <a:gd name="connsiteX47" fmla="*/ 328610 w 2521582"/>
                  <a:gd name="connsiteY47" fmla="*/ 584093 h 1974273"/>
                  <a:gd name="connsiteX48" fmla="*/ 475922 w 2521582"/>
                  <a:gd name="connsiteY48" fmla="*/ 731405 h 1974273"/>
                  <a:gd name="connsiteX49" fmla="*/ 475922 w 2521582"/>
                  <a:gd name="connsiteY49" fmla="*/ 1048680 h 1974273"/>
                  <a:gd name="connsiteX50" fmla="*/ 432775 w 2521582"/>
                  <a:gd name="connsiteY50" fmla="*/ 1152846 h 1974273"/>
                  <a:gd name="connsiteX51" fmla="*/ 419985 w 2521582"/>
                  <a:gd name="connsiteY51" fmla="*/ 1161470 h 1974273"/>
                  <a:gd name="connsiteX52" fmla="*/ 419985 w 2521582"/>
                  <a:gd name="connsiteY52" fmla="*/ 741705 h 1974273"/>
                  <a:gd name="connsiteX53" fmla="*/ 389390 w 2521582"/>
                  <a:gd name="connsiteY53" fmla="*/ 741705 h 1974273"/>
                  <a:gd name="connsiteX54" fmla="*/ 389390 w 2521582"/>
                  <a:gd name="connsiteY54" fmla="*/ 1297978 h 1974273"/>
                  <a:gd name="connsiteX55" fmla="*/ 389391 w 2521582"/>
                  <a:gd name="connsiteY55" fmla="*/ 1297978 h 1974273"/>
                  <a:gd name="connsiteX56" fmla="*/ 389391 w 2521582"/>
                  <a:gd name="connsiteY56" fmla="*/ 1480824 h 1974273"/>
                  <a:gd name="connsiteX57" fmla="*/ 295647 w 2521582"/>
                  <a:gd name="connsiteY57" fmla="*/ 1574568 h 1974273"/>
                  <a:gd name="connsiteX58" fmla="*/ 180276 w 2521582"/>
                  <a:gd name="connsiteY58" fmla="*/ 1574568 h 1974273"/>
                  <a:gd name="connsiteX59" fmla="*/ 86531 w 2521582"/>
                  <a:gd name="connsiteY59" fmla="*/ 1480824 h 1974273"/>
                  <a:gd name="connsiteX60" fmla="*/ 86531 w 2521582"/>
                  <a:gd name="connsiteY60" fmla="*/ 1182097 h 1974273"/>
                  <a:gd name="connsiteX61" fmla="*/ 86531 w 2521582"/>
                  <a:gd name="connsiteY61" fmla="*/ 1182096 h 1974273"/>
                  <a:gd name="connsiteX62" fmla="*/ 86531 w 2521582"/>
                  <a:gd name="connsiteY62" fmla="*/ 741705 h 1974273"/>
                  <a:gd name="connsiteX63" fmla="*/ 55936 w 2521582"/>
                  <a:gd name="connsiteY63" fmla="*/ 741705 h 1974273"/>
                  <a:gd name="connsiteX64" fmla="*/ 55936 w 2521582"/>
                  <a:gd name="connsiteY64" fmla="*/ 1161469 h 1974273"/>
                  <a:gd name="connsiteX65" fmla="*/ 43147 w 2521582"/>
                  <a:gd name="connsiteY65" fmla="*/ 1152846 h 1974273"/>
                  <a:gd name="connsiteX66" fmla="*/ 0 w 2521582"/>
                  <a:gd name="connsiteY66" fmla="*/ 1048680 h 1974273"/>
                  <a:gd name="connsiteX67" fmla="*/ 0 w 2521582"/>
                  <a:gd name="connsiteY67" fmla="*/ 731405 h 1974273"/>
                  <a:gd name="connsiteX68" fmla="*/ 147313 w 2521582"/>
                  <a:gd name="connsiteY68" fmla="*/ 584093 h 1974273"/>
                  <a:gd name="connsiteX69" fmla="*/ 1427060 w 2521582"/>
                  <a:gd name="connsiteY69" fmla="*/ 494144 h 1974273"/>
                  <a:gd name="connsiteX70" fmla="*/ 1697984 w 2521582"/>
                  <a:gd name="connsiteY70" fmla="*/ 494144 h 1974273"/>
                  <a:gd name="connsiteX71" fmla="*/ 1918122 w 2521582"/>
                  <a:gd name="connsiteY71" fmla="*/ 714282 h 1974273"/>
                  <a:gd name="connsiteX72" fmla="*/ 1918122 w 2521582"/>
                  <a:gd name="connsiteY72" fmla="*/ 1188406 h 1974273"/>
                  <a:gd name="connsiteX73" fmla="*/ 1853645 w 2521582"/>
                  <a:gd name="connsiteY73" fmla="*/ 1344067 h 1974273"/>
                  <a:gd name="connsiteX74" fmla="*/ 1834531 w 2521582"/>
                  <a:gd name="connsiteY74" fmla="*/ 1356954 h 1974273"/>
                  <a:gd name="connsiteX75" fmla="*/ 1834531 w 2521582"/>
                  <a:gd name="connsiteY75" fmla="*/ 729674 h 1974273"/>
                  <a:gd name="connsiteX76" fmla="*/ 1788812 w 2521582"/>
                  <a:gd name="connsiteY76" fmla="*/ 729674 h 1974273"/>
                  <a:gd name="connsiteX77" fmla="*/ 1788812 w 2521582"/>
                  <a:gd name="connsiteY77" fmla="*/ 1560947 h 1974273"/>
                  <a:gd name="connsiteX78" fmla="*/ 1788813 w 2521582"/>
                  <a:gd name="connsiteY78" fmla="*/ 1560947 h 1974273"/>
                  <a:gd name="connsiteX79" fmla="*/ 1788813 w 2521582"/>
                  <a:gd name="connsiteY79" fmla="*/ 1834185 h 1974273"/>
                  <a:gd name="connsiteX80" fmla="*/ 1648725 w 2521582"/>
                  <a:gd name="connsiteY80" fmla="*/ 1974273 h 1974273"/>
                  <a:gd name="connsiteX81" fmla="*/ 1476319 w 2521582"/>
                  <a:gd name="connsiteY81" fmla="*/ 1974273 h 1974273"/>
                  <a:gd name="connsiteX82" fmla="*/ 1336231 w 2521582"/>
                  <a:gd name="connsiteY82" fmla="*/ 1834185 h 1974273"/>
                  <a:gd name="connsiteX83" fmla="*/ 1336231 w 2521582"/>
                  <a:gd name="connsiteY83" fmla="*/ 1387778 h 1974273"/>
                  <a:gd name="connsiteX84" fmla="*/ 1336230 w 2521582"/>
                  <a:gd name="connsiteY84" fmla="*/ 1387777 h 1974273"/>
                  <a:gd name="connsiteX85" fmla="*/ 1336230 w 2521582"/>
                  <a:gd name="connsiteY85" fmla="*/ 729674 h 1974273"/>
                  <a:gd name="connsiteX86" fmla="*/ 1290511 w 2521582"/>
                  <a:gd name="connsiteY86" fmla="*/ 729674 h 1974273"/>
                  <a:gd name="connsiteX87" fmla="*/ 1290511 w 2521582"/>
                  <a:gd name="connsiteY87" fmla="*/ 1356953 h 1974273"/>
                  <a:gd name="connsiteX88" fmla="*/ 1271399 w 2521582"/>
                  <a:gd name="connsiteY88" fmla="*/ 1344067 h 1974273"/>
                  <a:gd name="connsiteX89" fmla="*/ 1206922 w 2521582"/>
                  <a:gd name="connsiteY89" fmla="*/ 1188406 h 1974273"/>
                  <a:gd name="connsiteX90" fmla="*/ 1206922 w 2521582"/>
                  <a:gd name="connsiteY90" fmla="*/ 714282 h 1974273"/>
                  <a:gd name="connsiteX91" fmla="*/ 1427060 w 2521582"/>
                  <a:gd name="connsiteY91" fmla="*/ 494144 h 1974273"/>
                  <a:gd name="connsiteX92" fmla="*/ 2283621 w 2521582"/>
                  <a:gd name="connsiteY92" fmla="*/ 253421 h 1974273"/>
                  <a:gd name="connsiteX93" fmla="*/ 2436596 w 2521582"/>
                  <a:gd name="connsiteY93" fmla="*/ 406396 h 1974273"/>
                  <a:gd name="connsiteX94" fmla="*/ 2283621 w 2521582"/>
                  <a:gd name="connsiteY94" fmla="*/ 559371 h 1974273"/>
                  <a:gd name="connsiteX95" fmla="*/ 2130646 w 2521582"/>
                  <a:gd name="connsiteY95" fmla="*/ 406396 h 1974273"/>
                  <a:gd name="connsiteX96" fmla="*/ 2283621 w 2521582"/>
                  <a:gd name="connsiteY96" fmla="*/ 253421 h 1974273"/>
                  <a:gd name="connsiteX97" fmla="*/ 841422 w 2521582"/>
                  <a:gd name="connsiteY97" fmla="*/ 253421 h 1974273"/>
                  <a:gd name="connsiteX98" fmla="*/ 994397 w 2521582"/>
                  <a:gd name="connsiteY98" fmla="*/ 406396 h 1974273"/>
                  <a:gd name="connsiteX99" fmla="*/ 841422 w 2521582"/>
                  <a:gd name="connsiteY99" fmla="*/ 559371 h 1974273"/>
                  <a:gd name="connsiteX100" fmla="*/ 688447 w 2521582"/>
                  <a:gd name="connsiteY100" fmla="*/ 406396 h 1974273"/>
                  <a:gd name="connsiteX101" fmla="*/ 841422 w 2521582"/>
                  <a:gd name="connsiteY101" fmla="*/ 253421 h 1974273"/>
                  <a:gd name="connsiteX102" fmla="*/ 237961 w 2521582"/>
                  <a:gd name="connsiteY102" fmla="*/ 253421 h 1974273"/>
                  <a:gd name="connsiteX103" fmla="*/ 390936 w 2521582"/>
                  <a:gd name="connsiteY103" fmla="*/ 406396 h 1974273"/>
                  <a:gd name="connsiteX104" fmla="*/ 237961 w 2521582"/>
                  <a:gd name="connsiteY104" fmla="*/ 559371 h 1974273"/>
                  <a:gd name="connsiteX105" fmla="*/ 84986 w 2521582"/>
                  <a:gd name="connsiteY105" fmla="*/ 406396 h 1974273"/>
                  <a:gd name="connsiteX106" fmla="*/ 237961 w 2521582"/>
                  <a:gd name="connsiteY106" fmla="*/ 253421 h 1974273"/>
                  <a:gd name="connsiteX107" fmla="*/ 1562522 w 2521582"/>
                  <a:gd name="connsiteY107" fmla="*/ 0 h 1974273"/>
                  <a:gd name="connsiteX108" fmla="*/ 1791122 w 2521582"/>
                  <a:gd name="connsiteY108" fmla="*/ 228600 h 1974273"/>
                  <a:gd name="connsiteX109" fmla="*/ 1562522 w 2521582"/>
                  <a:gd name="connsiteY109" fmla="*/ 457200 h 1974273"/>
                  <a:gd name="connsiteX110" fmla="*/ 1333922 w 2521582"/>
                  <a:gd name="connsiteY110" fmla="*/ 228600 h 1974273"/>
                  <a:gd name="connsiteX111" fmla="*/ 1562522 w 2521582"/>
                  <a:gd name="connsiteY111" fmla="*/ 0 h 197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521582" h="1974273">
                    <a:moveTo>
                      <a:pt x="2192972" y="584093"/>
                    </a:moveTo>
                    <a:lnTo>
                      <a:pt x="2374270" y="584093"/>
                    </a:lnTo>
                    <a:cubicBezTo>
                      <a:pt x="2455628" y="584093"/>
                      <a:pt x="2521582" y="650047"/>
                      <a:pt x="2521582" y="731405"/>
                    </a:cubicBezTo>
                    <a:lnTo>
                      <a:pt x="2521582" y="1048680"/>
                    </a:lnTo>
                    <a:cubicBezTo>
                      <a:pt x="2521582" y="1089360"/>
                      <a:pt x="2505093" y="1126188"/>
                      <a:pt x="2478435" y="1152846"/>
                    </a:cubicBezTo>
                    <a:lnTo>
                      <a:pt x="2465644" y="1161470"/>
                    </a:lnTo>
                    <a:lnTo>
                      <a:pt x="2465644" y="741705"/>
                    </a:lnTo>
                    <a:lnTo>
                      <a:pt x="2435050" y="741705"/>
                    </a:lnTo>
                    <a:lnTo>
                      <a:pt x="2435050" y="1297978"/>
                    </a:lnTo>
                    <a:lnTo>
                      <a:pt x="2435051" y="1297978"/>
                    </a:lnTo>
                    <a:lnTo>
                      <a:pt x="2435051" y="1480824"/>
                    </a:lnTo>
                    <a:cubicBezTo>
                      <a:pt x="2435051" y="1532597"/>
                      <a:pt x="2393080" y="1574568"/>
                      <a:pt x="2341306" y="1574568"/>
                    </a:cubicBezTo>
                    <a:lnTo>
                      <a:pt x="2225936" y="1574568"/>
                    </a:lnTo>
                    <a:cubicBezTo>
                      <a:pt x="2174162" y="1574568"/>
                      <a:pt x="2132191" y="1532597"/>
                      <a:pt x="2132191" y="1480824"/>
                    </a:cubicBezTo>
                    <a:lnTo>
                      <a:pt x="2132191" y="1182097"/>
                    </a:lnTo>
                    <a:lnTo>
                      <a:pt x="2132191" y="1182096"/>
                    </a:lnTo>
                    <a:lnTo>
                      <a:pt x="2132191" y="741705"/>
                    </a:lnTo>
                    <a:lnTo>
                      <a:pt x="2101596" y="741705"/>
                    </a:lnTo>
                    <a:lnTo>
                      <a:pt x="2101596" y="1161469"/>
                    </a:lnTo>
                    <a:lnTo>
                      <a:pt x="2088807" y="1152846"/>
                    </a:lnTo>
                    <a:cubicBezTo>
                      <a:pt x="2062149" y="1126188"/>
                      <a:pt x="2045660" y="1089360"/>
                      <a:pt x="2045660" y="1048680"/>
                    </a:cubicBezTo>
                    <a:lnTo>
                      <a:pt x="2045660" y="731405"/>
                    </a:lnTo>
                    <a:cubicBezTo>
                      <a:pt x="2045660" y="650047"/>
                      <a:pt x="2111614" y="584093"/>
                      <a:pt x="2192972" y="584093"/>
                    </a:cubicBezTo>
                    <a:close/>
                    <a:moveTo>
                      <a:pt x="750774" y="584093"/>
                    </a:moveTo>
                    <a:lnTo>
                      <a:pt x="932071" y="584093"/>
                    </a:lnTo>
                    <a:cubicBezTo>
                      <a:pt x="1013429" y="584093"/>
                      <a:pt x="1079383" y="650047"/>
                      <a:pt x="1079383" y="731405"/>
                    </a:cubicBezTo>
                    <a:lnTo>
                      <a:pt x="1079383" y="1048680"/>
                    </a:lnTo>
                    <a:cubicBezTo>
                      <a:pt x="1079383" y="1089360"/>
                      <a:pt x="1062895" y="1126188"/>
                      <a:pt x="1036236" y="1152846"/>
                    </a:cubicBezTo>
                    <a:lnTo>
                      <a:pt x="1023446" y="1161470"/>
                    </a:lnTo>
                    <a:lnTo>
                      <a:pt x="1023446" y="741705"/>
                    </a:lnTo>
                    <a:lnTo>
                      <a:pt x="992851" y="741705"/>
                    </a:lnTo>
                    <a:lnTo>
                      <a:pt x="992851" y="1297978"/>
                    </a:lnTo>
                    <a:lnTo>
                      <a:pt x="992852" y="1297978"/>
                    </a:lnTo>
                    <a:lnTo>
                      <a:pt x="992852" y="1480824"/>
                    </a:lnTo>
                    <a:cubicBezTo>
                      <a:pt x="992852" y="1532597"/>
                      <a:pt x="950881" y="1574568"/>
                      <a:pt x="899108" y="1574568"/>
                    </a:cubicBezTo>
                    <a:lnTo>
                      <a:pt x="783737" y="1574568"/>
                    </a:lnTo>
                    <a:cubicBezTo>
                      <a:pt x="731964" y="1574568"/>
                      <a:pt x="689992" y="1532597"/>
                      <a:pt x="689992" y="1480824"/>
                    </a:cubicBezTo>
                    <a:lnTo>
                      <a:pt x="689992" y="1182097"/>
                    </a:lnTo>
                    <a:lnTo>
                      <a:pt x="689992" y="1182096"/>
                    </a:lnTo>
                    <a:lnTo>
                      <a:pt x="689992" y="741705"/>
                    </a:lnTo>
                    <a:lnTo>
                      <a:pt x="659397" y="741705"/>
                    </a:lnTo>
                    <a:lnTo>
                      <a:pt x="659397" y="1161469"/>
                    </a:lnTo>
                    <a:lnTo>
                      <a:pt x="646608" y="1152846"/>
                    </a:lnTo>
                    <a:cubicBezTo>
                      <a:pt x="619950" y="1126188"/>
                      <a:pt x="603461" y="1089360"/>
                      <a:pt x="603461" y="1048680"/>
                    </a:cubicBezTo>
                    <a:lnTo>
                      <a:pt x="603461" y="731405"/>
                    </a:lnTo>
                    <a:cubicBezTo>
                      <a:pt x="603461" y="650047"/>
                      <a:pt x="669415" y="584093"/>
                      <a:pt x="750774" y="584093"/>
                    </a:cubicBezTo>
                    <a:close/>
                    <a:moveTo>
                      <a:pt x="147313" y="584093"/>
                    </a:moveTo>
                    <a:lnTo>
                      <a:pt x="328610" y="584093"/>
                    </a:lnTo>
                    <a:cubicBezTo>
                      <a:pt x="409968" y="584093"/>
                      <a:pt x="475922" y="650047"/>
                      <a:pt x="475922" y="731405"/>
                    </a:cubicBezTo>
                    <a:lnTo>
                      <a:pt x="475922" y="1048680"/>
                    </a:lnTo>
                    <a:cubicBezTo>
                      <a:pt x="475922" y="1089360"/>
                      <a:pt x="459434" y="1126188"/>
                      <a:pt x="432775" y="1152846"/>
                    </a:cubicBezTo>
                    <a:lnTo>
                      <a:pt x="419985" y="1161470"/>
                    </a:lnTo>
                    <a:lnTo>
                      <a:pt x="419985" y="741705"/>
                    </a:lnTo>
                    <a:lnTo>
                      <a:pt x="389390" y="741705"/>
                    </a:lnTo>
                    <a:lnTo>
                      <a:pt x="389390" y="1297978"/>
                    </a:lnTo>
                    <a:lnTo>
                      <a:pt x="389391" y="1297978"/>
                    </a:lnTo>
                    <a:lnTo>
                      <a:pt x="389391" y="1480824"/>
                    </a:lnTo>
                    <a:cubicBezTo>
                      <a:pt x="389391" y="1532597"/>
                      <a:pt x="347420" y="1574568"/>
                      <a:pt x="295647" y="1574568"/>
                    </a:cubicBezTo>
                    <a:lnTo>
                      <a:pt x="180276" y="1574568"/>
                    </a:lnTo>
                    <a:cubicBezTo>
                      <a:pt x="128503" y="1574568"/>
                      <a:pt x="86531" y="1532597"/>
                      <a:pt x="86531" y="1480824"/>
                    </a:cubicBezTo>
                    <a:lnTo>
                      <a:pt x="86531" y="1182097"/>
                    </a:lnTo>
                    <a:lnTo>
                      <a:pt x="86531" y="1182096"/>
                    </a:lnTo>
                    <a:lnTo>
                      <a:pt x="86531" y="741705"/>
                    </a:lnTo>
                    <a:lnTo>
                      <a:pt x="55936" y="741705"/>
                    </a:lnTo>
                    <a:lnTo>
                      <a:pt x="55936" y="1161469"/>
                    </a:lnTo>
                    <a:lnTo>
                      <a:pt x="43147" y="1152846"/>
                    </a:lnTo>
                    <a:cubicBezTo>
                      <a:pt x="16489" y="1126188"/>
                      <a:pt x="0" y="1089360"/>
                      <a:pt x="0" y="1048680"/>
                    </a:cubicBezTo>
                    <a:lnTo>
                      <a:pt x="0" y="731405"/>
                    </a:lnTo>
                    <a:cubicBezTo>
                      <a:pt x="0" y="650047"/>
                      <a:pt x="65954" y="584093"/>
                      <a:pt x="147313" y="584093"/>
                    </a:cubicBezTo>
                    <a:close/>
                    <a:moveTo>
                      <a:pt x="1427060" y="494144"/>
                    </a:moveTo>
                    <a:lnTo>
                      <a:pt x="1697984" y="494144"/>
                    </a:lnTo>
                    <a:cubicBezTo>
                      <a:pt x="1819563" y="494144"/>
                      <a:pt x="1918122" y="592703"/>
                      <a:pt x="1918122" y="714282"/>
                    </a:cubicBezTo>
                    <a:lnTo>
                      <a:pt x="1918122" y="1188406"/>
                    </a:lnTo>
                    <a:cubicBezTo>
                      <a:pt x="1918122" y="1249196"/>
                      <a:pt x="1893482" y="1304230"/>
                      <a:pt x="1853645" y="1344067"/>
                    </a:cubicBezTo>
                    <a:lnTo>
                      <a:pt x="1834531" y="1356954"/>
                    </a:lnTo>
                    <a:lnTo>
                      <a:pt x="1834531" y="729674"/>
                    </a:lnTo>
                    <a:lnTo>
                      <a:pt x="1788812" y="729674"/>
                    </a:lnTo>
                    <a:lnTo>
                      <a:pt x="1788812" y="1560947"/>
                    </a:lnTo>
                    <a:lnTo>
                      <a:pt x="1788813" y="1560947"/>
                    </a:lnTo>
                    <a:lnTo>
                      <a:pt x="1788813" y="1834185"/>
                    </a:lnTo>
                    <a:cubicBezTo>
                      <a:pt x="1788813" y="1911553"/>
                      <a:pt x="1726093" y="1974273"/>
                      <a:pt x="1648725" y="1974273"/>
                    </a:cubicBezTo>
                    <a:lnTo>
                      <a:pt x="1476319" y="1974273"/>
                    </a:lnTo>
                    <a:cubicBezTo>
                      <a:pt x="1398951" y="1974273"/>
                      <a:pt x="1336231" y="1911553"/>
                      <a:pt x="1336231" y="1834185"/>
                    </a:cubicBezTo>
                    <a:lnTo>
                      <a:pt x="1336231" y="1387778"/>
                    </a:lnTo>
                    <a:lnTo>
                      <a:pt x="1336230" y="1387777"/>
                    </a:lnTo>
                    <a:lnTo>
                      <a:pt x="1336230" y="729674"/>
                    </a:lnTo>
                    <a:lnTo>
                      <a:pt x="1290511" y="729674"/>
                    </a:lnTo>
                    <a:lnTo>
                      <a:pt x="1290511" y="1356953"/>
                    </a:lnTo>
                    <a:lnTo>
                      <a:pt x="1271399" y="1344067"/>
                    </a:lnTo>
                    <a:cubicBezTo>
                      <a:pt x="1231562" y="1304230"/>
                      <a:pt x="1206922" y="1249196"/>
                      <a:pt x="1206922" y="1188406"/>
                    </a:cubicBezTo>
                    <a:lnTo>
                      <a:pt x="1206922" y="714282"/>
                    </a:lnTo>
                    <a:cubicBezTo>
                      <a:pt x="1206922" y="592703"/>
                      <a:pt x="1305481" y="494144"/>
                      <a:pt x="1427060" y="494144"/>
                    </a:cubicBezTo>
                    <a:close/>
                    <a:moveTo>
                      <a:pt x="2283621" y="253421"/>
                    </a:moveTo>
                    <a:cubicBezTo>
                      <a:pt x="2368107" y="253421"/>
                      <a:pt x="2436596" y="321911"/>
                      <a:pt x="2436596" y="406396"/>
                    </a:cubicBezTo>
                    <a:cubicBezTo>
                      <a:pt x="2436596" y="490882"/>
                      <a:pt x="2368107" y="559371"/>
                      <a:pt x="2283621" y="559371"/>
                    </a:cubicBezTo>
                    <a:cubicBezTo>
                      <a:pt x="2199135" y="559371"/>
                      <a:pt x="2130646" y="490882"/>
                      <a:pt x="2130646" y="406396"/>
                    </a:cubicBezTo>
                    <a:cubicBezTo>
                      <a:pt x="2130646" y="321911"/>
                      <a:pt x="2199135" y="253421"/>
                      <a:pt x="2283621" y="253421"/>
                    </a:cubicBezTo>
                    <a:close/>
                    <a:moveTo>
                      <a:pt x="841422" y="253421"/>
                    </a:moveTo>
                    <a:cubicBezTo>
                      <a:pt x="925908" y="253421"/>
                      <a:pt x="994397" y="321911"/>
                      <a:pt x="994397" y="406396"/>
                    </a:cubicBezTo>
                    <a:cubicBezTo>
                      <a:pt x="994397" y="490882"/>
                      <a:pt x="925908" y="559371"/>
                      <a:pt x="841422" y="559371"/>
                    </a:cubicBezTo>
                    <a:cubicBezTo>
                      <a:pt x="756937" y="559371"/>
                      <a:pt x="688447" y="490882"/>
                      <a:pt x="688447" y="406396"/>
                    </a:cubicBezTo>
                    <a:cubicBezTo>
                      <a:pt x="688447" y="321911"/>
                      <a:pt x="756937" y="253421"/>
                      <a:pt x="841422" y="253421"/>
                    </a:cubicBezTo>
                    <a:close/>
                    <a:moveTo>
                      <a:pt x="237961" y="253421"/>
                    </a:moveTo>
                    <a:cubicBezTo>
                      <a:pt x="322447" y="253421"/>
                      <a:pt x="390936" y="321911"/>
                      <a:pt x="390936" y="406396"/>
                    </a:cubicBezTo>
                    <a:cubicBezTo>
                      <a:pt x="390936" y="490882"/>
                      <a:pt x="322447" y="559371"/>
                      <a:pt x="237961" y="559371"/>
                    </a:cubicBezTo>
                    <a:cubicBezTo>
                      <a:pt x="153476" y="559371"/>
                      <a:pt x="84986" y="490882"/>
                      <a:pt x="84986" y="406396"/>
                    </a:cubicBezTo>
                    <a:cubicBezTo>
                      <a:pt x="84986" y="321911"/>
                      <a:pt x="153476" y="253421"/>
                      <a:pt x="237961" y="253421"/>
                    </a:cubicBezTo>
                    <a:close/>
                    <a:moveTo>
                      <a:pt x="1562522" y="0"/>
                    </a:moveTo>
                    <a:cubicBezTo>
                      <a:pt x="1688774" y="0"/>
                      <a:pt x="1791122" y="102348"/>
                      <a:pt x="1791122" y="228600"/>
                    </a:cubicBezTo>
                    <a:cubicBezTo>
                      <a:pt x="1791122" y="354852"/>
                      <a:pt x="1688774" y="457200"/>
                      <a:pt x="1562522" y="457200"/>
                    </a:cubicBezTo>
                    <a:cubicBezTo>
                      <a:pt x="1436270" y="457200"/>
                      <a:pt x="1333922" y="354852"/>
                      <a:pt x="1333922" y="228600"/>
                    </a:cubicBezTo>
                    <a:cubicBezTo>
                      <a:pt x="1333922" y="102348"/>
                      <a:pt x="1436270" y="0"/>
                      <a:pt x="15625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Freeform 106"/>
              <p:cNvSpPr/>
              <p:nvPr/>
            </p:nvSpPr>
            <p:spPr>
              <a:xfrm>
                <a:off x="9076030" y="2870494"/>
                <a:ext cx="1597981" cy="1451127"/>
              </a:xfrm>
              <a:custGeom>
                <a:avLst/>
                <a:gdLst>
                  <a:gd name="connsiteX0" fmla="*/ 0 w 2415214"/>
                  <a:gd name="connsiteY0" fmla="*/ 496210 h 2193257"/>
                  <a:gd name="connsiteX1" fmla="*/ 22902 w 2415214"/>
                  <a:gd name="connsiteY1" fmla="*/ 496210 h 2193257"/>
                  <a:gd name="connsiteX2" fmla="*/ 22902 w 2415214"/>
                  <a:gd name="connsiteY2" fmla="*/ 825859 h 2193257"/>
                  <a:gd name="connsiteX3" fmla="*/ 22902 w 2415214"/>
                  <a:gd name="connsiteY3" fmla="*/ 825860 h 2193257"/>
                  <a:gd name="connsiteX4" fmla="*/ 22902 w 2415214"/>
                  <a:gd name="connsiteY4" fmla="*/ 827577 h 2193257"/>
                  <a:gd name="connsiteX5" fmla="*/ 0 w 2415214"/>
                  <a:gd name="connsiteY5" fmla="*/ 807710 h 2193257"/>
                  <a:gd name="connsiteX6" fmla="*/ 1599656 w 2415214"/>
                  <a:gd name="connsiteY6" fmla="*/ 378231 h 2193257"/>
                  <a:gd name="connsiteX7" fmla="*/ 1489387 w 2415214"/>
                  <a:gd name="connsiteY7" fmla="*/ 488500 h 2193257"/>
                  <a:gd name="connsiteX8" fmla="*/ 1489387 w 2415214"/>
                  <a:gd name="connsiteY8" fmla="*/ 505918 h 2193257"/>
                  <a:gd name="connsiteX9" fmla="*/ 1489386 w 2415214"/>
                  <a:gd name="connsiteY9" fmla="*/ 607510 h 2193257"/>
                  <a:gd name="connsiteX10" fmla="*/ 1489387 w 2415214"/>
                  <a:gd name="connsiteY10" fmla="*/ 607511 h 2193257"/>
                  <a:gd name="connsiteX11" fmla="*/ 1489388 w 2415214"/>
                  <a:gd name="connsiteY11" fmla="*/ 725992 h 2193257"/>
                  <a:gd name="connsiteX12" fmla="*/ 1521684 w 2415214"/>
                  <a:gd name="connsiteY12" fmla="*/ 803965 h 2193257"/>
                  <a:gd name="connsiteX13" fmla="*/ 1531258 w 2415214"/>
                  <a:gd name="connsiteY13" fmla="*/ 810418 h 2193257"/>
                  <a:gd name="connsiteX14" fmla="*/ 1531259 w 2415214"/>
                  <a:gd name="connsiteY14" fmla="*/ 705683 h 2193257"/>
                  <a:gd name="connsiteX15" fmla="*/ 1531258 w 2415214"/>
                  <a:gd name="connsiteY15" fmla="*/ 496210 h 2193257"/>
                  <a:gd name="connsiteX16" fmla="*/ 1554160 w 2415214"/>
                  <a:gd name="connsiteY16" fmla="*/ 496210 h 2193257"/>
                  <a:gd name="connsiteX17" fmla="*/ 1554159 w 2415214"/>
                  <a:gd name="connsiteY17" fmla="*/ 578623 h 2193257"/>
                  <a:gd name="connsiteX18" fmla="*/ 1554159 w 2415214"/>
                  <a:gd name="connsiteY18" fmla="*/ 663698 h 2193257"/>
                  <a:gd name="connsiteX19" fmla="*/ 1554160 w 2415214"/>
                  <a:gd name="connsiteY19" fmla="*/ 663699 h 2193257"/>
                  <a:gd name="connsiteX20" fmla="*/ 1554159 w 2415214"/>
                  <a:gd name="connsiteY20" fmla="*/ 825858 h 2193257"/>
                  <a:gd name="connsiteX21" fmla="*/ 1554159 w 2415214"/>
                  <a:gd name="connsiteY21" fmla="*/ 825860 h 2193257"/>
                  <a:gd name="connsiteX22" fmla="*/ 1554159 w 2415214"/>
                  <a:gd name="connsiteY22" fmla="*/ 1049468 h 2193257"/>
                  <a:gd name="connsiteX23" fmla="*/ 1624332 w 2415214"/>
                  <a:gd name="connsiteY23" fmla="*/ 1119639 h 2193257"/>
                  <a:gd name="connsiteX24" fmla="*/ 1710689 w 2415214"/>
                  <a:gd name="connsiteY24" fmla="*/ 1119640 h 2193257"/>
                  <a:gd name="connsiteX25" fmla="*/ 1738003 w 2415214"/>
                  <a:gd name="connsiteY25" fmla="*/ 1114125 h 2193257"/>
                  <a:gd name="connsiteX26" fmla="*/ 1780861 w 2415214"/>
                  <a:gd name="connsiteY26" fmla="*/ 1049468 h 2193257"/>
                  <a:gd name="connsiteX27" fmla="*/ 1780860 w 2415214"/>
                  <a:gd name="connsiteY27" fmla="*/ 912601 h 2193257"/>
                  <a:gd name="connsiteX28" fmla="*/ 1780860 w 2415214"/>
                  <a:gd name="connsiteY28" fmla="*/ 496210 h 2193257"/>
                  <a:gd name="connsiteX29" fmla="*/ 1803761 w 2415214"/>
                  <a:gd name="connsiteY29" fmla="*/ 496210 h 2193257"/>
                  <a:gd name="connsiteX30" fmla="*/ 1803761 w 2415214"/>
                  <a:gd name="connsiteY30" fmla="*/ 810420 h 2193257"/>
                  <a:gd name="connsiteX31" fmla="*/ 1813336 w 2415214"/>
                  <a:gd name="connsiteY31" fmla="*/ 803965 h 2193257"/>
                  <a:gd name="connsiteX32" fmla="*/ 1845632 w 2415214"/>
                  <a:gd name="connsiteY32" fmla="*/ 725992 h 2193257"/>
                  <a:gd name="connsiteX33" fmla="*/ 1845633 w 2415214"/>
                  <a:gd name="connsiteY33" fmla="*/ 498895 h 2193257"/>
                  <a:gd name="connsiteX34" fmla="*/ 1845634 w 2415214"/>
                  <a:gd name="connsiteY34" fmla="*/ 498898 h 2193257"/>
                  <a:gd name="connsiteX35" fmla="*/ 1845635 w 2415214"/>
                  <a:gd name="connsiteY35" fmla="*/ 488500 h 2193257"/>
                  <a:gd name="connsiteX36" fmla="*/ 1735365 w 2415214"/>
                  <a:gd name="connsiteY36" fmla="*/ 378232 h 2193257"/>
                  <a:gd name="connsiteX37" fmla="*/ 1651443 w 2415214"/>
                  <a:gd name="connsiteY37" fmla="*/ 378231 h 2193257"/>
                  <a:gd name="connsiteX38" fmla="*/ 1651442 w 2415214"/>
                  <a:gd name="connsiteY38" fmla="*/ 378231 h 2193257"/>
                  <a:gd name="connsiteX39" fmla="*/ 1254716 w 2415214"/>
                  <a:gd name="connsiteY39" fmla="*/ 0 h 2193257"/>
                  <a:gd name="connsiteX40" fmla="*/ 1556316 w 2415214"/>
                  <a:gd name="connsiteY40" fmla="*/ 261630 h 2193257"/>
                  <a:gd name="connsiteX41" fmla="*/ 1562002 w 2415214"/>
                  <a:gd name="connsiteY41" fmla="*/ 289789 h 2193257"/>
                  <a:gd name="connsiteX42" fmla="*/ 1603489 w 2415214"/>
                  <a:gd name="connsiteY42" fmla="*/ 340169 h 2193257"/>
                  <a:gd name="connsiteX43" fmla="*/ 1612635 w 2415214"/>
                  <a:gd name="connsiteY43" fmla="*/ 344566 h 2193257"/>
                  <a:gd name="connsiteX44" fmla="*/ 1608563 w 2415214"/>
                  <a:gd name="connsiteY44" fmla="*/ 341034 h 2193257"/>
                  <a:gd name="connsiteX45" fmla="*/ 1616700 w 2415214"/>
                  <a:gd name="connsiteY45" fmla="*/ 346521 h 2193257"/>
                  <a:gd name="connsiteX46" fmla="*/ 1627270 w 2415214"/>
                  <a:gd name="connsiteY46" fmla="*/ 351602 h 2193257"/>
                  <a:gd name="connsiteX47" fmla="*/ 1667507 w 2415214"/>
                  <a:gd name="connsiteY47" fmla="*/ 359725 h 2193257"/>
                  <a:gd name="connsiteX48" fmla="*/ 1667510 w 2415214"/>
                  <a:gd name="connsiteY48" fmla="*/ 359726 h 2193257"/>
                  <a:gd name="connsiteX49" fmla="*/ 1669043 w 2415214"/>
                  <a:gd name="connsiteY49" fmla="*/ 359416 h 2193257"/>
                  <a:gd name="connsiteX50" fmla="*/ 1669044 w 2415214"/>
                  <a:gd name="connsiteY50" fmla="*/ 359417 h 2193257"/>
                  <a:gd name="connsiteX51" fmla="*/ 1712083 w 2415214"/>
                  <a:gd name="connsiteY51" fmla="*/ 350728 h 2193257"/>
                  <a:gd name="connsiteX52" fmla="*/ 1782020 w 2415214"/>
                  <a:gd name="connsiteY52" fmla="*/ 245218 h 2193257"/>
                  <a:gd name="connsiteX53" fmla="*/ 1773020 w 2415214"/>
                  <a:gd name="connsiteY53" fmla="*/ 200648 h 2193257"/>
                  <a:gd name="connsiteX54" fmla="*/ 1760666 w 2415214"/>
                  <a:gd name="connsiteY54" fmla="*/ 182323 h 2193257"/>
                  <a:gd name="connsiteX55" fmla="*/ 2415214 w 2415214"/>
                  <a:gd name="connsiteY55" fmla="*/ 750121 h 2193257"/>
                  <a:gd name="connsiteX56" fmla="*/ 2415214 w 2415214"/>
                  <a:gd name="connsiteY56" fmla="*/ 2193257 h 2193257"/>
                  <a:gd name="connsiteX57" fmla="*/ 1311215 w 2415214"/>
                  <a:gd name="connsiteY57" fmla="*/ 2193257 h 2193257"/>
                  <a:gd name="connsiteX58" fmla="*/ 67649 w 2415214"/>
                  <a:gd name="connsiteY58" fmla="*/ 1114506 h 2193257"/>
                  <a:gd name="connsiteX59" fmla="*/ 93075 w 2415214"/>
                  <a:gd name="connsiteY59" fmla="*/ 1119638 h 2193257"/>
                  <a:gd name="connsiteX60" fmla="*/ 179434 w 2415214"/>
                  <a:gd name="connsiteY60" fmla="*/ 1119639 h 2193257"/>
                  <a:gd name="connsiteX61" fmla="*/ 249605 w 2415214"/>
                  <a:gd name="connsiteY61" fmla="*/ 1049468 h 2193257"/>
                  <a:gd name="connsiteX62" fmla="*/ 249606 w 2415214"/>
                  <a:gd name="connsiteY62" fmla="*/ 912600 h 2193257"/>
                  <a:gd name="connsiteX63" fmla="*/ 249605 w 2415214"/>
                  <a:gd name="connsiteY63" fmla="*/ 496209 h 2193257"/>
                  <a:gd name="connsiteX64" fmla="*/ 272506 w 2415214"/>
                  <a:gd name="connsiteY64" fmla="*/ 496209 h 2193257"/>
                  <a:gd name="connsiteX65" fmla="*/ 272506 w 2415214"/>
                  <a:gd name="connsiteY65" fmla="*/ 810419 h 2193257"/>
                  <a:gd name="connsiteX66" fmla="*/ 282080 w 2415214"/>
                  <a:gd name="connsiteY66" fmla="*/ 803965 h 2193257"/>
                  <a:gd name="connsiteX67" fmla="*/ 314378 w 2415214"/>
                  <a:gd name="connsiteY67" fmla="*/ 725991 h 2193257"/>
                  <a:gd name="connsiteX68" fmla="*/ 314377 w 2415214"/>
                  <a:gd name="connsiteY68" fmla="*/ 488499 h 2193257"/>
                  <a:gd name="connsiteX69" fmla="*/ 305713 w 2415214"/>
                  <a:gd name="connsiteY69" fmla="*/ 445578 h 2193257"/>
                  <a:gd name="connsiteX70" fmla="*/ 298055 w 2415214"/>
                  <a:gd name="connsiteY70" fmla="*/ 434220 h 2193257"/>
                  <a:gd name="connsiteX71" fmla="*/ 286473 w 2415214"/>
                  <a:gd name="connsiteY71" fmla="*/ 417043 h 2193257"/>
                  <a:gd name="connsiteX72" fmla="*/ 286475 w 2415214"/>
                  <a:gd name="connsiteY72" fmla="*/ 417044 h 2193257"/>
                  <a:gd name="connsiteX73" fmla="*/ 282081 w 2415214"/>
                  <a:gd name="connsiteY73" fmla="*/ 410528 h 2193257"/>
                  <a:gd name="connsiteX74" fmla="*/ 204109 w 2415214"/>
                  <a:gd name="connsiteY74" fmla="*/ 378230 h 2193257"/>
                  <a:gd name="connsiteX75" fmla="*/ 115645 w 2415214"/>
                  <a:gd name="connsiteY75" fmla="*/ 378231 h 2193257"/>
                  <a:gd name="connsiteX76" fmla="*/ 56919 w 2415214"/>
                  <a:gd name="connsiteY76" fmla="*/ 327287 h 2193257"/>
                  <a:gd name="connsiteX77" fmla="*/ 91685 w 2415214"/>
                  <a:gd name="connsiteY77" fmla="*/ 350726 h 2193257"/>
                  <a:gd name="connsiteX78" fmla="*/ 136255 w 2415214"/>
                  <a:gd name="connsiteY78" fmla="*/ 359725 h 2193257"/>
                  <a:gd name="connsiteX79" fmla="*/ 250763 w 2415214"/>
                  <a:gd name="connsiteY79" fmla="*/ 245217 h 2193257"/>
                  <a:gd name="connsiteX80" fmla="*/ 241764 w 2415214"/>
                  <a:gd name="connsiteY80" fmla="*/ 200647 h 2193257"/>
                  <a:gd name="connsiteX81" fmla="*/ 235809 w 2415214"/>
                  <a:gd name="connsiteY81" fmla="*/ 191813 h 2193257"/>
                  <a:gd name="connsiteX82" fmla="*/ 467911 w 2415214"/>
                  <a:gd name="connsiteY82" fmla="*/ 393155 h 2193257"/>
                  <a:gd name="connsiteX83" fmla="*/ 442143 w 2415214"/>
                  <a:gd name="connsiteY83" fmla="*/ 410527 h 2193257"/>
                  <a:gd name="connsiteX84" fmla="*/ 409847 w 2415214"/>
                  <a:gd name="connsiteY84" fmla="*/ 488500 h 2193257"/>
                  <a:gd name="connsiteX85" fmla="*/ 409846 w 2415214"/>
                  <a:gd name="connsiteY85" fmla="*/ 633441 h 2193257"/>
                  <a:gd name="connsiteX86" fmla="*/ 409846 w 2415214"/>
                  <a:gd name="connsiteY86" fmla="*/ 633440 h 2193257"/>
                  <a:gd name="connsiteX87" fmla="*/ 409845 w 2415214"/>
                  <a:gd name="connsiteY87" fmla="*/ 725991 h 2193257"/>
                  <a:gd name="connsiteX88" fmla="*/ 442142 w 2415214"/>
                  <a:gd name="connsiteY88" fmla="*/ 803964 h 2193257"/>
                  <a:gd name="connsiteX89" fmla="*/ 446975 w 2415214"/>
                  <a:gd name="connsiteY89" fmla="*/ 807222 h 2193257"/>
                  <a:gd name="connsiteX90" fmla="*/ 446973 w 2415214"/>
                  <a:gd name="connsiteY90" fmla="*/ 807220 h 2193257"/>
                  <a:gd name="connsiteX91" fmla="*/ 451716 w 2415214"/>
                  <a:gd name="connsiteY91" fmla="*/ 810417 h 2193257"/>
                  <a:gd name="connsiteX92" fmla="*/ 451715 w 2415214"/>
                  <a:gd name="connsiteY92" fmla="*/ 560385 h 2193257"/>
                  <a:gd name="connsiteX93" fmla="*/ 451717 w 2415214"/>
                  <a:gd name="connsiteY93" fmla="*/ 560385 h 2193257"/>
                  <a:gd name="connsiteX94" fmla="*/ 451716 w 2415214"/>
                  <a:gd name="connsiteY94" fmla="*/ 496208 h 2193257"/>
                  <a:gd name="connsiteX95" fmla="*/ 474618 w 2415214"/>
                  <a:gd name="connsiteY95" fmla="*/ 496209 h 2193257"/>
                  <a:gd name="connsiteX96" fmla="*/ 474618 w 2415214"/>
                  <a:gd name="connsiteY96" fmla="*/ 825858 h 2193257"/>
                  <a:gd name="connsiteX97" fmla="*/ 474618 w 2415214"/>
                  <a:gd name="connsiteY97" fmla="*/ 825859 h 2193257"/>
                  <a:gd name="connsiteX98" fmla="*/ 474618 w 2415214"/>
                  <a:gd name="connsiteY98" fmla="*/ 831201 h 2193257"/>
                  <a:gd name="connsiteX99" fmla="*/ 474617 w 2415214"/>
                  <a:gd name="connsiteY99" fmla="*/ 1049468 h 2193257"/>
                  <a:gd name="connsiteX100" fmla="*/ 495170 w 2415214"/>
                  <a:gd name="connsiteY100" fmla="*/ 1099086 h 2193257"/>
                  <a:gd name="connsiteX101" fmla="*/ 516957 w 2415214"/>
                  <a:gd name="connsiteY101" fmla="*/ 1113776 h 2193257"/>
                  <a:gd name="connsiteX102" fmla="*/ 517474 w 2415214"/>
                  <a:gd name="connsiteY102" fmla="*/ 1114124 h 2193257"/>
                  <a:gd name="connsiteX103" fmla="*/ 544789 w 2415214"/>
                  <a:gd name="connsiteY103" fmla="*/ 1119638 h 2193257"/>
                  <a:gd name="connsiteX104" fmla="*/ 631149 w 2415214"/>
                  <a:gd name="connsiteY104" fmla="*/ 1119639 h 2193257"/>
                  <a:gd name="connsiteX105" fmla="*/ 701320 w 2415214"/>
                  <a:gd name="connsiteY105" fmla="*/ 1049467 h 2193257"/>
                  <a:gd name="connsiteX106" fmla="*/ 701319 w 2415214"/>
                  <a:gd name="connsiteY106" fmla="*/ 912600 h 2193257"/>
                  <a:gd name="connsiteX107" fmla="*/ 701318 w 2415214"/>
                  <a:gd name="connsiteY107" fmla="*/ 912600 h 2193257"/>
                  <a:gd name="connsiteX108" fmla="*/ 701319 w 2415214"/>
                  <a:gd name="connsiteY108" fmla="*/ 912599 h 2193257"/>
                  <a:gd name="connsiteX109" fmla="*/ 701319 w 2415214"/>
                  <a:gd name="connsiteY109" fmla="*/ 776907 h 2193257"/>
                  <a:gd name="connsiteX110" fmla="*/ 701319 w 2415214"/>
                  <a:gd name="connsiteY110" fmla="*/ 496208 h 2193257"/>
                  <a:gd name="connsiteX111" fmla="*/ 724221 w 2415214"/>
                  <a:gd name="connsiteY111" fmla="*/ 496208 h 2193257"/>
                  <a:gd name="connsiteX112" fmla="*/ 724220 w 2415214"/>
                  <a:gd name="connsiteY112" fmla="*/ 796774 h 2193257"/>
                  <a:gd name="connsiteX113" fmla="*/ 724221 w 2415214"/>
                  <a:gd name="connsiteY113" fmla="*/ 810418 h 2193257"/>
                  <a:gd name="connsiteX114" fmla="*/ 733795 w 2415214"/>
                  <a:gd name="connsiteY114" fmla="*/ 803962 h 2193257"/>
                  <a:gd name="connsiteX115" fmla="*/ 766091 w 2415214"/>
                  <a:gd name="connsiteY115" fmla="*/ 725990 h 2193257"/>
                  <a:gd name="connsiteX116" fmla="*/ 766092 w 2415214"/>
                  <a:gd name="connsiteY116" fmla="*/ 488498 h 2193257"/>
                  <a:gd name="connsiteX117" fmla="*/ 757427 w 2415214"/>
                  <a:gd name="connsiteY117" fmla="*/ 445578 h 2193257"/>
                  <a:gd name="connsiteX118" fmla="*/ 655824 w 2415214"/>
                  <a:gd name="connsiteY118" fmla="*/ 378231 h 2193257"/>
                  <a:gd name="connsiteX119" fmla="*/ 573904 w 2415214"/>
                  <a:gd name="connsiteY119" fmla="*/ 378230 h 2193257"/>
                  <a:gd name="connsiteX120" fmla="*/ 538004 w 2415214"/>
                  <a:gd name="connsiteY120" fmla="*/ 347089 h 2193257"/>
                  <a:gd name="connsiteX121" fmla="*/ 543398 w 2415214"/>
                  <a:gd name="connsiteY121" fmla="*/ 350726 h 2193257"/>
                  <a:gd name="connsiteX122" fmla="*/ 587969 w 2415214"/>
                  <a:gd name="connsiteY122" fmla="*/ 359725 h 2193257"/>
                  <a:gd name="connsiteX123" fmla="*/ 702477 w 2415214"/>
                  <a:gd name="connsiteY123" fmla="*/ 245217 h 2193257"/>
                  <a:gd name="connsiteX124" fmla="*/ 693478 w 2415214"/>
                  <a:gd name="connsiteY124" fmla="*/ 200647 h 2193257"/>
                  <a:gd name="connsiteX125" fmla="*/ 678305 w 2415214"/>
                  <a:gd name="connsiteY125" fmla="*/ 178140 h 2193257"/>
                  <a:gd name="connsiteX126" fmla="*/ 901396 w 2415214"/>
                  <a:gd name="connsiteY126" fmla="*/ 371665 h 2193257"/>
                  <a:gd name="connsiteX127" fmla="*/ 874510 w 2415214"/>
                  <a:gd name="connsiteY127" fmla="*/ 411542 h 2193257"/>
                  <a:gd name="connsiteX128" fmla="*/ 861560 w 2415214"/>
                  <a:gd name="connsiteY128" fmla="*/ 475683 h 2193257"/>
                  <a:gd name="connsiteX129" fmla="*/ 861561 w 2415214"/>
                  <a:gd name="connsiteY129" fmla="*/ 627763 h 2193257"/>
                  <a:gd name="connsiteX130" fmla="*/ 861560 w 2415214"/>
                  <a:gd name="connsiteY130" fmla="*/ 627763 h 2193257"/>
                  <a:gd name="connsiteX131" fmla="*/ 861560 w 2415214"/>
                  <a:gd name="connsiteY131" fmla="*/ 830581 h 2193257"/>
                  <a:gd name="connsiteX132" fmla="*/ 909823 w 2415214"/>
                  <a:gd name="connsiteY132" fmla="*/ 947099 h 2193257"/>
                  <a:gd name="connsiteX133" fmla="*/ 924129 w 2415214"/>
                  <a:gd name="connsiteY133" fmla="*/ 956743 h 2193257"/>
                  <a:gd name="connsiteX134" fmla="*/ 924128 w 2415214"/>
                  <a:gd name="connsiteY134" fmla="*/ 578831 h 2193257"/>
                  <a:gd name="connsiteX135" fmla="*/ 924129 w 2415214"/>
                  <a:gd name="connsiteY135" fmla="*/ 578832 h 2193257"/>
                  <a:gd name="connsiteX136" fmla="*/ 924130 w 2415214"/>
                  <a:gd name="connsiteY136" fmla="*/ 487205 h 2193257"/>
                  <a:gd name="connsiteX137" fmla="*/ 958352 w 2415214"/>
                  <a:gd name="connsiteY137" fmla="*/ 487205 h 2193257"/>
                  <a:gd name="connsiteX138" fmla="*/ 958352 w 2415214"/>
                  <a:gd name="connsiteY138" fmla="*/ 979820 h 2193257"/>
                  <a:gd name="connsiteX139" fmla="*/ 958352 w 2415214"/>
                  <a:gd name="connsiteY139" fmla="*/ 979821 h 2193257"/>
                  <a:gd name="connsiteX140" fmla="*/ 958352 w 2415214"/>
                  <a:gd name="connsiteY140" fmla="*/ 980828 h 2193257"/>
                  <a:gd name="connsiteX141" fmla="*/ 958352 w 2415214"/>
                  <a:gd name="connsiteY141" fmla="*/ 980829 h 2193257"/>
                  <a:gd name="connsiteX142" fmla="*/ 958352 w 2415214"/>
                  <a:gd name="connsiteY142" fmla="*/ 999875 h 2193257"/>
                  <a:gd name="connsiteX143" fmla="*/ 958351 w 2415214"/>
                  <a:gd name="connsiteY143" fmla="*/ 1313971 h 2193257"/>
                  <a:gd name="connsiteX144" fmla="*/ 1063214 w 2415214"/>
                  <a:gd name="connsiteY144" fmla="*/ 1418832 h 2193257"/>
                  <a:gd name="connsiteX145" fmla="*/ 1192266 w 2415214"/>
                  <a:gd name="connsiteY145" fmla="*/ 1418832 h 2193257"/>
                  <a:gd name="connsiteX146" fmla="*/ 1297126 w 2415214"/>
                  <a:gd name="connsiteY146" fmla="*/ 1313971 h 2193257"/>
                  <a:gd name="connsiteX147" fmla="*/ 1297127 w 2415214"/>
                  <a:gd name="connsiteY147" fmla="*/ 1293751 h 2193257"/>
                  <a:gd name="connsiteX148" fmla="*/ 1297127 w 2415214"/>
                  <a:gd name="connsiteY148" fmla="*/ 1109443 h 2193257"/>
                  <a:gd name="connsiteX149" fmla="*/ 1297126 w 2415214"/>
                  <a:gd name="connsiteY149" fmla="*/ 902394 h 2193257"/>
                  <a:gd name="connsiteX150" fmla="*/ 1297127 w 2415214"/>
                  <a:gd name="connsiteY150" fmla="*/ 902395 h 2193257"/>
                  <a:gd name="connsiteX151" fmla="*/ 1297128 w 2415214"/>
                  <a:gd name="connsiteY151" fmla="*/ 857056 h 2193257"/>
                  <a:gd name="connsiteX152" fmla="*/ 1297127 w 2415214"/>
                  <a:gd name="connsiteY152" fmla="*/ 727551 h 2193257"/>
                  <a:gd name="connsiteX153" fmla="*/ 1297127 w 2415214"/>
                  <a:gd name="connsiteY153" fmla="*/ 487204 h 2193257"/>
                  <a:gd name="connsiteX154" fmla="*/ 1297127 w 2415214"/>
                  <a:gd name="connsiteY154" fmla="*/ 487203 h 2193257"/>
                  <a:gd name="connsiteX155" fmla="*/ 1331349 w 2415214"/>
                  <a:gd name="connsiteY155" fmla="*/ 487204 h 2193257"/>
                  <a:gd name="connsiteX156" fmla="*/ 1331349 w 2415214"/>
                  <a:gd name="connsiteY156" fmla="*/ 487205 h 2193257"/>
                  <a:gd name="connsiteX157" fmla="*/ 1331349 w 2415214"/>
                  <a:gd name="connsiteY157" fmla="*/ 587653 h 2193257"/>
                  <a:gd name="connsiteX158" fmla="*/ 1331349 w 2415214"/>
                  <a:gd name="connsiteY158" fmla="*/ 688100 h 2193257"/>
                  <a:gd name="connsiteX159" fmla="*/ 1331350 w 2415214"/>
                  <a:gd name="connsiteY159" fmla="*/ 886743 h 2193257"/>
                  <a:gd name="connsiteX160" fmla="*/ 1331349 w 2415214"/>
                  <a:gd name="connsiteY160" fmla="*/ 886742 h 2193257"/>
                  <a:gd name="connsiteX161" fmla="*/ 1331349 w 2415214"/>
                  <a:gd name="connsiteY161" fmla="*/ 956745 h 2193257"/>
                  <a:gd name="connsiteX162" fmla="*/ 1345656 w 2415214"/>
                  <a:gd name="connsiteY162" fmla="*/ 947099 h 2193257"/>
                  <a:gd name="connsiteX163" fmla="*/ 1346766 w 2415214"/>
                  <a:gd name="connsiteY163" fmla="*/ 945454 h 2193257"/>
                  <a:gd name="connsiteX164" fmla="*/ 1346767 w 2415214"/>
                  <a:gd name="connsiteY164" fmla="*/ 945455 h 2193257"/>
                  <a:gd name="connsiteX165" fmla="*/ 1380970 w 2415214"/>
                  <a:gd name="connsiteY165" fmla="*/ 894723 h 2193257"/>
                  <a:gd name="connsiteX166" fmla="*/ 1381692 w 2415214"/>
                  <a:gd name="connsiteY166" fmla="*/ 891152 h 2193257"/>
                  <a:gd name="connsiteX167" fmla="*/ 1393920 w 2415214"/>
                  <a:gd name="connsiteY167" fmla="*/ 830583 h 2193257"/>
                  <a:gd name="connsiteX168" fmla="*/ 1393919 w 2415214"/>
                  <a:gd name="connsiteY168" fmla="*/ 615970 h 2193257"/>
                  <a:gd name="connsiteX169" fmla="*/ 1393920 w 2415214"/>
                  <a:gd name="connsiteY169" fmla="*/ 615970 h 2193257"/>
                  <a:gd name="connsiteX170" fmla="*/ 1393921 w 2415214"/>
                  <a:gd name="connsiteY170" fmla="*/ 560571 h 2193257"/>
                  <a:gd name="connsiteX171" fmla="*/ 1393920 w 2415214"/>
                  <a:gd name="connsiteY171" fmla="*/ 552778 h 2193257"/>
                  <a:gd name="connsiteX172" fmla="*/ 1393920 w 2415214"/>
                  <a:gd name="connsiteY172" fmla="*/ 524696 h 2193257"/>
                  <a:gd name="connsiteX173" fmla="*/ 1393921 w 2415214"/>
                  <a:gd name="connsiteY173" fmla="*/ 475683 h 2193257"/>
                  <a:gd name="connsiteX174" fmla="*/ 1229138 w 2415214"/>
                  <a:gd name="connsiteY174" fmla="*/ 310900 h 2193257"/>
                  <a:gd name="connsiteX175" fmla="*/ 1106105 w 2415214"/>
                  <a:gd name="connsiteY175" fmla="*/ 310900 h 2193257"/>
                  <a:gd name="connsiteX176" fmla="*/ 1050319 w 2415214"/>
                  <a:gd name="connsiteY176" fmla="*/ 262508 h 2193257"/>
                  <a:gd name="connsiteX177" fmla="*/ 1061134 w 2415214"/>
                  <a:gd name="connsiteY177" fmla="*/ 269799 h 2193257"/>
                  <a:gd name="connsiteX178" fmla="*/ 1127740 w 2415214"/>
                  <a:gd name="connsiteY178" fmla="*/ 283247 h 2193257"/>
                  <a:gd name="connsiteX179" fmla="*/ 1298856 w 2415214"/>
                  <a:gd name="connsiteY179" fmla="*/ 112130 h 2193257"/>
                  <a:gd name="connsiteX180" fmla="*/ 1285409 w 2415214"/>
                  <a:gd name="connsiteY180" fmla="*/ 45524 h 219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2415214" h="2193257">
                    <a:moveTo>
                      <a:pt x="0" y="496210"/>
                    </a:moveTo>
                    <a:lnTo>
                      <a:pt x="22902" y="496210"/>
                    </a:lnTo>
                    <a:lnTo>
                      <a:pt x="22902" y="825859"/>
                    </a:lnTo>
                    <a:lnTo>
                      <a:pt x="22902" y="825860"/>
                    </a:lnTo>
                    <a:lnTo>
                      <a:pt x="22902" y="827577"/>
                    </a:lnTo>
                    <a:lnTo>
                      <a:pt x="0" y="807710"/>
                    </a:lnTo>
                    <a:close/>
                    <a:moveTo>
                      <a:pt x="1599656" y="378231"/>
                    </a:moveTo>
                    <a:cubicBezTo>
                      <a:pt x="1538756" y="378231"/>
                      <a:pt x="1489387" y="427600"/>
                      <a:pt x="1489387" y="488500"/>
                    </a:cubicBezTo>
                    <a:lnTo>
                      <a:pt x="1489387" y="505918"/>
                    </a:lnTo>
                    <a:lnTo>
                      <a:pt x="1489386" y="607510"/>
                    </a:lnTo>
                    <a:lnTo>
                      <a:pt x="1489387" y="607511"/>
                    </a:lnTo>
                    <a:lnTo>
                      <a:pt x="1489388" y="725992"/>
                    </a:lnTo>
                    <a:cubicBezTo>
                      <a:pt x="1489387" y="756442"/>
                      <a:pt x="1501730" y="784009"/>
                      <a:pt x="1521684" y="803965"/>
                    </a:cubicBezTo>
                    <a:lnTo>
                      <a:pt x="1531258" y="810418"/>
                    </a:lnTo>
                    <a:lnTo>
                      <a:pt x="1531259" y="705683"/>
                    </a:lnTo>
                    <a:lnTo>
                      <a:pt x="1531258" y="496210"/>
                    </a:lnTo>
                    <a:lnTo>
                      <a:pt x="1554160" y="496210"/>
                    </a:lnTo>
                    <a:lnTo>
                      <a:pt x="1554159" y="578623"/>
                    </a:lnTo>
                    <a:lnTo>
                      <a:pt x="1554159" y="663698"/>
                    </a:lnTo>
                    <a:lnTo>
                      <a:pt x="1554160" y="663699"/>
                    </a:lnTo>
                    <a:lnTo>
                      <a:pt x="1554159" y="825858"/>
                    </a:lnTo>
                    <a:lnTo>
                      <a:pt x="1554159" y="825860"/>
                    </a:lnTo>
                    <a:lnTo>
                      <a:pt x="1554159" y="1049468"/>
                    </a:lnTo>
                    <a:cubicBezTo>
                      <a:pt x="1554160" y="1088222"/>
                      <a:pt x="1585576" y="1119640"/>
                      <a:pt x="1624332" y="1119639"/>
                    </a:cubicBezTo>
                    <a:lnTo>
                      <a:pt x="1710689" y="1119640"/>
                    </a:lnTo>
                    <a:lnTo>
                      <a:pt x="1738003" y="1114125"/>
                    </a:lnTo>
                    <a:cubicBezTo>
                      <a:pt x="1763189" y="1103473"/>
                      <a:pt x="1780860" y="1078535"/>
                      <a:pt x="1780861" y="1049468"/>
                    </a:cubicBezTo>
                    <a:lnTo>
                      <a:pt x="1780860" y="912601"/>
                    </a:lnTo>
                    <a:lnTo>
                      <a:pt x="1780860" y="496210"/>
                    </a:lnTo>
                    <a:lnTo>
                      <a:pt x="1803761" y="496210"/>
                    </a:lnTo>
                    <a:lnTo>
                      <a:pt x="1803761" y="810420"/>
                    </a:lnTo>
                    <a:lnTo>
                      <a:pt x="1813336" y="803965"/>
                    </a:lnTo>
                    <a:cubicBezTo>
                      <a:pt x="1833290" y="784009"/>
                      <a:pt x="1845633" y="756443"/>
                      <a:pt x="1845632" y="725992"/>
                    </a:cubicBezTo>
                    <a:lnTo>
                      <a:pt x="1845633" y="498895"/>
                    </a:lnTo>
                    <a:lnTo>
                      <a:pt x="1845634" y="498898"/>
                    </a:lnTo>
                    <a:lnTo>
                      <a:pt x="1845635" y="488500"/>
                    </a:lnTo>
                    <a:cubicBezTo>
                      <a:pt x="1845634" y="427600"/>
                      <a:pt x="1796265" y="378231"/>
                      <a:pt x="1735365" y="378232"/>
                    </a:cubicBezTo>
                    <a:lnTo>
                      <a:pt x="1651443" y="378231"/>
                    </a:lnTo>
                    <a:lnTo>
                      <a:pt x="1651442" y="378231"/>
                    </a:lnTo>
                    <a:close/>
                    <a:moveTo>
                      <a:pt x="1254716" y="0"/>
                    </a:moveTo>
                    <a:lnTo>
                      <a:pt x="1556316" y="261630"/>
                    </a:lnTo>
                    <a:lnTo>
                      <a:pt x="1562002" y="289789"/>
                    </a:lnTo>
                    <a:cubicBezTo>
                      <a:pt x="1570693" y="310338"/>
                      <a:pt x="1585213" y="327823"/>
                      <a:pt x="1603489" y="340169"/>
                    </a:cubicBezTo>
                    <a:lnTo>
                      <a:pt x="1612635" y="344566"/>
                    </a:lnTo>
                    <a:lnTo>
                      <a:pt x="1608563" y="341034"/>
                    </a:lnTo>
                    <a:lnTo>
                      <a:pt x="1616700" y="346521"/>
                    </a:lnTo>
                    <a:lnTo>
                      <a:pt x="1627270" y="351602"/>
                    </a:lnTo>
                    <a:lnTo>
                      <a:pt x="1667507" y="359725"/>
                    </a:lnTo>
                    <a:lnTo>
                      <a:pt x="1667510" y="359726"/>
                    </a:lnTo>
                    <a:lnTo>
                      <a:pt x="1669043" y="359416"/>
                    </a:lnTo>
                    <a:lnTo>
                      <a:pt x="1669044" y="359417"/>
                    </a:lnTo>
                    <a:lnTo>
                      <a:pt x="1712083" y="350728"/>
                    </a:lnTo>
                    <a:cubicBezTo>
                      <a:pt x="1753181" y="333345"/>
                      <a:pt x="1782019" y="292649"/>
                      <a:pt x="1782020" y="245218"/>
                    </a:cubicBezTo>
                    <a:cubicBezTo>
                      <a:pt x="1782020" y="229408"/>
                      <a:pt x="1778815" y="214347"/>
                      <a:pt x="1773020" y="200648"/>
                    </a:cubicBezTo>
                    <a:lnTo>
                      <a:pt x="1760666" y="182323"/>
                    </a:lnTo>
                    <a:lnTo>
                      <a:pt x="2415214" y="750121"/>
                    </a:lnTo>
                    <a:lnTo>
                      <a:pt x="2415214" y="2193257"/>
                    </a:lnTo>
                    <a:lnTo>
                      <a:pt x="1311215" y="2193257"/>
                    </a:lnTo>
                    <a:lnTo>
                      <a:pt x="67649" y="1114506"/>
                    </a:lnTo>
                    <a:lnTo>
                      <a:pt x="93075" y="1119638"/>
                    </a:lnTo>
                    <a:lnTo>
                      <a:pt x="179434" y="1119639"/>
                    </a:lnTo>
                    <a:cubicBezTo>
                      <a:pt x="218188" y="1119639"/>
                      <a:pt x="249606" y="1088222"/>
                      <a:pt x="249605" y="1049468"/>
                    </a:cubicBezTo>
                    <a:lnTo>
                      <a:pt x="249606" y="912600"/>
                    </a:lnTo>
                    <a:lnTo>
                      <a:pt x="249605" y="496209"/>
                    </a:lnTo>
                    <a:lnTo>
                      <a:pt x="272506" y="496209"/>
                    </a:lnTo>
                    <a:lnTo>
                      <a:pt x="272506" y="810419"/>
                    </a:lnTo>
                    <a:lnTo>
                      <a:pt x="282080" y="803965"/>
                    </a:lnTo>
                    <a:cubicBezTo>
                      <a:pt x="302036" y="784010"/>
                      <a:pt x="314378" y="756442"/>
                      <a:pt x="314378" y="725991"/>
                    </a:cubicBezTo>
                    <a:lnTo>
                      <a:pt x="314377" y="488499"/>
                    </a:lnTo>
                    <a:lnTo>
                      <a:pt x="305713" y="445578"/>
                    </a:lnTo>
                    <a:lnTo>
                      <a:pt x="298055" y="434220"/>
                    </a:lnTo>
                    <a:lnTo>
                      <a:pt x="286473" y="417043"/>
                    </a:lnTo>
                    <a:lnTo>
                      <a:pt x="286475" y="417044"/>
                    </a:lnTo>
                    <a:lnTo>
                      <a:pt x="282081" y="410528"/>
                    </a:lnTo>
                    <a:cubicBezTo>
                      <a:pt x="262127" y="390573"/>
                      <a:pt x="234559" y="378230"/>
                      <a:pt x="204109" y="378230"/>
                    </a:cubicBezTo>
                    <a:lnTo>
                      <a:pt x="115645" y="378231"/>
                    </a:lnTo>
                    <a:lnTo>
                      <a:pt x="56919" y="327287"/>
                    </a:lnTo>
                    <a:lnTo>
                      <a:pt x="91685" y="350726"/>
                    </a:lnTo>
                    <a:cubicBezTo>
                      <a:pt x="105383" y="356521"/>
                      <a:pt x="120446" y="359726"/>
                      <a:pt x="136255" y="359725"/>
                    </a:cubicBezTo>
                    <a:cubicBezTo>
                      <a:pt x="199496" y="359726"/>
                      <a:pt x="250763" y="308458"/>
                      <a:pt x="250763" y="245217"/>
                    </a:cubicBezTo>
                    <a:cubicBezTo>
                      <a:pt x="250763" y="229408"/>
                      <a:pt x="247559" y="214346"/>
                      <a:pt x="241764" y="200647"/>
                    </a:cubicBezTo>
                    <a:lnTo>
                      <a:pt x="235809" y="191813"/>
                    </a:lnTo>
                    <a:lnTo>
                      <a:pt x="467911" y="393155"/>
                    </a:lnTo>
                    <a:lnTo>
                      <a:pt x="442143" y="410527"/>
                    </a:lnTo>
                    <a:cubicBezTo>
                      <a:pt x="422189" y="430483"/>
                      <a:pt x="409846" y="458049"/>
                      <a:pt x="409847" y="488500"/>
                    </a:cubicBezTo>
                    <a:lnTo>
                      <a:pt x="409846" y="633441"/>
                    </a:lnTo>
                    <a:lnTo>
                      <a:pt x="409846" y="633440"/>
                    </a:lnTo>
                    <a:lnTo>
                      <a:pt x="409845" y="725991"/>
                    </a:lnTo>
                    <a:cubicBezTo>
                      <a:pt x="409846" y="756442"/>
                      <a:pt x="422189" y="784009"/>
                      <a:pt x="442142" y="803964"/>
                    </a:cubicBezTo>
                    <a:lnTo>
                      <a:pt x="446975" y="807222"/>
                    </a:lnTo>
                    <a:lnTo>
                      <a:pt x="446973" y="807220"/>
                    </a:lnTo>
                    <a:lnTo>
                      <a:pt x="451716" y="810417"/>
                    </a:lnTo>
                    <a:lnTo>
                      <a:pt x="451715" y="560385"/>
                    </a:lnTo>
                    <a:lnTo>
                      <a:pt x="451717" y="560385"/>
                    </a:lnTo>
                    <a:lnTo>
                      <a:pt x="451716" y="496208"/>
                    </a:lnTo>
                    <a:lnTo>
                      <a:pt x="474618" y="496209"/>
                    </a:lnTo>
                    <a:lnTo>
                      <a:pt x="474618" y="825858"/>
                    </a:lnTo>
                    <a:lnTo>
                      <a:pt x="474618" y="825859"/>
                    </a:lnTo>
                    <a:lnTo>
                      <a:pt x="474618" y="831201"/>
                    </a:lnTo>
                    <a:lnTo>
                      <a:pt x="474617" y="1049468"/>
                    </a:lnTo>
                    <a:cubicBezTo>
                      <a:pt x="474617" y="1068845"/>
                      <a:pt x="482472" y="1086388"/>
                      <a:pt x="495170" y="1099086"/>
                    </a:cubicBezTo>
                    <a:lnTo>
                      <a:pt x="516957" y="1113776"/>
                    </a:lnTo>
                    <a:lnTo>
                      <a:pt x="517474" y="1114124"/>
                    </a:lnTo>
                    <a:cubicBezTo>
                      <a:pt x="525870" y="1117675"/>
                      <a:pt x="535100" y="1119638"/>
                      <a:pt x="544789" y="1119638"/>
                    </a:cubicBezTo>
                    <a:lnTo>
                      <a:pt x="631149" y="1119639"/>
                    </a:lnTo>
                    <a:cubicBezTo>
                      <a:pt x="669903" y="1119638"/>
                      <a:pt x="701319" y="1088221"/>
                      <a:pt x="701320" y="1049467"/>
                    </a:cubicBezTo>
                    <a:lnTo>
                      <a:pt x="701319" y="912600"/>
                    </a:lnTo>
                    <a:lnTo>
                      <a:pt x="701318" y="912600"/>
                    </a:lnTo>
                    <a:lnTo>
                      <a:pt x="701319" y="912599"/>
                    </a:lnTo>
                    <a:lnTo>
                      <a:pt x="701319" y="776907"/>
                    </a:lnTo>
                    <a:lnTo>
                      <a:pt x="701319" y="496208"/>
                    </a:lnTo>
                    <a:lnTo>
                      <a:pt x="724221" y="496208"/>
                    </a:lnTo>
                    <a:lnTo>
                      <a:pt x="724220" y="796774"/>
                    </a:lnTo>
                    <a:lnTo>
                      <a:pt x="724221" y="810418"/>
                    </a:lnTo>
                    <a:lnTo>
                      <a:pt x="733795" y="803962"/>
                    </a:lnTo>
                    <a:cubicBezTo>
                      <a:pt x="753749" y="784008"/>
                      <a:pt x="766092" y="756441"/>
                      <a:pt x="766091" y="725990"/>
                    </a:cubicBezTo>
                    <a:lnTo>
                      <a:pt x="766092" y="488498"/>
                    </a:lnTo>
                    <a:lnTo>
                      <a:pt x="757427" y="445578"/>
                    </a:lnTo>
                    <a:cubicBezTo>
                      <a:pt x="740687" y="406001"/>
                      <a:pt x="701499" y="378230"/>
                      <a:pt x="655824" y="378231"/>
                    </a:cubicBezTo>
                    <a:lnTo>
                      <a:pt x="573904" y="378230"/>
                    </a:lnTo>
                    <a:lnTo>
                      <a:pt x="538004" y="347089"/>
                    </a:lnTo>
                    <a:lnTo>
                      <a:pt x="543398" y="350726"/>
                    </a:lnTo>
                    <a:cubicBezTo>
                      <a:pt x="557098" y="356522"/>
                      <a:pt x="572159" y="359726"/>
                      <a:pt x="587969" y="359725"/>
                    </a:cubicBezTo>
                    <a:cubicBezTo>
                      <a:pt x="651211" y="359725"/>
                      <a:pt x="702478" y="308459"/>
                      <a:pt x="702477" y="245217"/>
                    </a:cubicBezTo>
                    <a:cubicBezTo>
                      <a:pt x="702477" y="229408"/>
                      <a:pt x="699273" y="214345"/>
                      <a:pt x="693478" y="200647"/>
                    </a:cubicBezTo>
                    <a:lnTo>
                      <a:pt x="678305" y="178140"/>
                    </a:lnTo>
                    <a:lnTo>
                      <a:pt x="901396" y="371665"/>
                    </a:lnTo>
                    <a:lnTo>
                      <a:pt x="874510" y="411542"/>
                    </a:lnTo>
                    <a:cubicBezTo>
                      <a:pt x="866171" y="431257"/>
                      <a:pt x="861560" y="452930"/>
                      <a:pt x="861560" y="475683"/>
                    </a:cubicBezTo>
                    <a:lnTo>
                      <a:pt x="861561" y="627763"/>
                    </a:lnTo>
                    <a:lnTo>
                      <a:pt x="861560" y="627763"/>
                    </a:lnTo>
                    <a:lnTo>
                      <a:pt x="861560" y="830581"/>
                    </a:lnTo>
                    <a:cubicBezTo>
                      <a:pt x="861559" y="876084"/>
                      <a:pt x="880003" y="917279"/>
                      <a:pt x="909823" y="947099"/>
                    </a:cubicBezTo>
                    <a:lnTo>
                      <a:pt x="924129" y="956743"/>
                    </a:lnTo>
                    <a:lnTo>
                      <a:pt x="924128" y="578831"/>
                    </a:lnTo>
                    <a:lnTo>
                      <a:pt x="924129" y="578832"/>
                    </a:lnTo>
                    <a:lnTo>
                      <a:pt x="924130" y="487205"/>
                    </a:lnTo>
                    <a:lnTo>
                      <a:pt x="958352" y="487205"/>
                    </a:lnTo>
                    <a:lnTo>
                      <a:pt x="958352" y="979820"/>
                    </a:lnTo>
                    <a:lnTo>
                      <a:pt x="958352" y="979821"/>
                    </a:lnTo>
                    <a:lnTo>
                      <a:pt x="958352" y="980828"/>
                    </a:lnTo>
                    <a:lnTo>
                      <a:pt x="958352" y="980829"/>
                    </a:lnTo>
                    <a:lnTo>
                      <a:pt x="958352" y="999875"/>
                    </a:lnTo>
                    <a:lnTo>
                      <a:pt x="958351" y="1313971"/>
                    </a:lnTo>
                    <a:cubicBezTo>
                      <a:pt x="958351" y="1371884"/>
                      <a:pt x="1005301" y="1418832"/>
                      <a:pt x="1063214" y="1418832"/>
                    </a:cubicBezTo>
                    <a:lnTo>
                      <a:pt x="1192266" y="1418832"/>
                    </a:lnTo>
                    <a:cubicBezTo>
                      <a:pt x="1250179" y="1418832"/>
                      <a:pt x="1297126" y="1371884"/>
                      <a:pt x="1297126" y="1313971"/>
                    </a:cubicBezTo>
                    <a:lnTo>
                      <a:pt x="1297127" y="1293751"/>
                    </a:lnTo>
                    <a:lnTo>
                      <a:pt x="1297127" y="1109443"/>
                    </a:lnTo>
                    <a:lnTo>
                      <a:pt x="1297126" y="902394"/>
                    </a:lnTo>
                    <a:lnTo>
                      <a:pt x="1297127" y="902395"/>
                    </a:lnTo>
                    <a:lnTo>
                      <a:pt x="1297128" y="857056"/>
                    </a:lnTo>
                    <a:lnTo>
                      <a:pt x="1297127" y="727551"/>
                    </a:lnTo>
                    <a:lnTo>
                      <a:pt x="1297127" y="487204"/>
                    </a:lnTo>
                    <a:lnTo>
                      <a:pt x="1297127" y="487203"/>
                    </a:lnTo>
                    <a:lnTo>
                      <a:pt x="1331349" y="487204"/>
                    </a:lnTo>
                    <a:lnTo>
                      <a:pt x="1331349" y="487205"/>
                    </a:lnTo>
                    <a:lnTo>
                      <a:pt x="1331349" y="587653"/>
                    </a:lnTo>
                    <a:lnTo>
                      <a:pt x="1331349" y="688100"/>
                    </a:lnTo>
                    <a:lnTo>
                      <a:pt x="1331350" y="886743"/>
                    </a:lnTo>
                    <a:lnTo>
                      <a:pt x="1331349" y="886742"/>
                    </a:lnTo>
                    <a:lnTo>
                      <a:pt x="1331349" y="956745"/>
                    </a:lnTo>
                    <a:lnTo>
                      <a:pt x="1345656" y="947099"/>
                    </a:lnTo>
                    <a:lnTo>
                      <a:pt x="1346766" y="945454"/>
                    </a:lnTo>
                    <a:lnTo>
                      <a:pt x="1346767" y="945455"/>
                    </a:lnTo>
                    <a:lnTo>
                      <a:pt x="1380970" y="894723"/>
                    </a:lnTo>
                    <a:lnTo>
                      <a:pt x="1381692" y="891152"/>
                    </a:lnTo>
                    <a:lnTo>
                      <a:pt x="1393920" y="830583"/>
                    </a:lnTo>
                    <a:lnTo>
                      <a:pt x="1393919" y="615970"/>
                    </a:lnTo>
                    <a:lnTo>
                      <a:pt x="1393920" y="615970"/>
                    </a:lnTo>
                    <a:lnTo>
                      <a:pt x="1393921" y="560571"/>
                    </a:lnTo>
                    <a:lnTo>
                      <a:pt x="1393920" y="552778"/>
                    </a:lnTo>
                    <a:lnTo>
                      <a:pt x="1393920" y="524696"/>
                    </a:lnTo>
                    <a:lnTo>
                      <a:pt x="1393921" y="475683"/>
                    </a:lnTo>
                    <a:cubicBezTo>
                      <a:pt x="1393920" y="384676"/>
                      <a:pt x="1320145" y="310901"/>
                      <a:pt x="1229138" y="310900"/>
                    </a:cubicBezTo>
                    <a:lnTo>
                      <a:pt x="1106105" y="310900"/>
                    </a:lnTo>
                    <a:lnTo>
                      <a:pt x="1050319" y="262508"/>
                    </a:lnTo>
                    <a:lnTo>
                      <a:pt x="1061134" y="269799"/>
                    </a:lnTo>
                    <a:cubicBezTo>
                      <a:pt x="1081607" y="278459"/>
                      <a:pt x="1104114" y="283246"/>
                      <a:pt x="1127740" y="283247"/>
                    </a:cubicBezTo>
                    <a:cubicBezTo>
                      <a:pt x="1222245" y="283247"/>
                      <a:pt x="1298857" y="206635"/>
                      <a:pt x="1298856" y="112130"/>
                    </a:cubicBezTo>
                    <a:cubicBezTo>
                      <a:pt x="1298857" y="88505"/>
                      <a:pt x="1294069" y="65996"/>
                      <a:pt x="1285409" y="45524"/>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sp>
        <p:nvSpPr>
          <p:cNvPr id="116" name="TextBox 115"/>
          <p:cNvSpPr txBox="1"/>
          <p:nvPr/>
        </p:nvSpPr>
        <p:spPr>
          <a:xfrm>
            <a:off x="4008581" y="6096287"/>
            <a:ext cx="19987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bg1"/>
                </a:solidFill>
              </a:rPr>
              <a:t>Low Cost</a:t>
            </a:r>
            <a:endParaRPr lang="en-US" sz="1600" i="1" dirty="0">
              <a:solidFill>
                <a:schemeClr val="bg1"/>
              </a:solidFill>
            </a:endParaRPr>
          </a:p>
        </p:txBody>
      </p:sp>
      <p:sp>
        <p:nvSpPr>
          <p:cNvPr id="117" name="TextBox 116"/>
          <p:cNvSpPr txBox="1"/>
          <p:nvPr/>
        </p:nvSpPr>
        <p:spPr>
          <a:xfrm>
            <a:off x="6183484" y="6096287"/>
            <a:ext cx="2002535"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bg1"/>
                </a:solidFill>
              </a:rPr>
              <a:t>Differentiation</a:t>
            </a:r>
            <a:endParaRPr lang="en-US" sz="1600" i="1" dirty="0">
              <a:solidFill>
                <a:schemeClr val="bg1"/>
              </a:solidFill>
            </a:endParaRPr>
          </a:p>
        </p:txBody>
      </p:sp>
      <p:sp>
        <p:nvSpPr>
          <p:cNvPr id="118" name="TextBox 117"/>
          <p:cNvSpPr txBox="1"/>
          <p:nvPr/>
        </p:nvSpPr>
        <p:spPr>
          <a:xfrm rot="16200000">
            <a:off x="7552324" y="4709311"/>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bg1"/>
                </a:solidFill>
              </a:rPr>
              <a:t>Narrow</a:t>
            </a:r>
            <a:endParaRPr lang="en-US" sz="1600" i="1" dirty="0">
              <a:solidFill>
                <a:schemeClr val="bg1"/>
              </a:solidFill>
            </a:endParaRPr>
          </a:p>
        </p:txBody>
      </p:sp>
      <p:sp>
        <p:nvSpPr>
          <p:cNvPr id="119" name="TextBox 118"/>
          <p:cNvSpPr txBox="1"/>
          <p:nvPr/>
        </p:nvSpPr>
        <p:spPr>
          <a:xfrm rot="16200000">
            <a:off x="7552149" y="2529046"/>
            <a:ext cx="2002535"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bg1"/>
                </a:solidFill>
              </a:rPr>
              <a:t>Broad</a:t>
            </a:r>
            <a:endParaRPr lang="en-US" sz="1600" i="1" dirty="0">
              <a:solidFill>
                <a:schemeClr val="bg1"/>
              </a:solidFill>
            </a:endParaRPr>
          </a:p>
        </p:txBody>
      </p:sp>
      <p:sp>
        <p:nvSpPr>
          <p:cNvPr id="120" name="TextBox 119"/>
          <p:cNvSpPr txBox="1"/>
          <p:nvPr/>
        </p:nvSpPr>
        <p:spPr>
          <a:xfrm rot="16200000">
            <a:off x="1501670" y="3619092"/>
            <a:ext cx="4182627"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solidFill>
                  <a:schemeClr val="bg1"/>
                </a:solidFill>
              </a:rPr>
              <a:t>Competitive Scope</a:t>
            </a:r>
            <a:endParaRPr lang="en-US" dirty="0">
              <a:solidFill>
                <a:schemeClr val="bg1"/>
              </a:solidFill>
            </a:endParaRPr>
          </a:p>
        </p:txBody>
      </p:sp>
      <p:sp>
        <p:nvSpPr>
          <p:cNvPr id="121" name="TextBox 120"/>
          <p:cNvSpPr txBox="1"/>
          <p:nvPr/>
        </p:nvSpPr>
        <p:spPr>
          <a:xfrm>
            <a:off x="4004778" y="1215621"/>
            <a:ext cx="4181242"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bg1"/>
                </a:solidFill>
              </a:rPr>
              <a:t>Source of Competitive Advantage</a:t>
            </a:r>
            <a:endParaRPr lang="en-US" sz="1600" b="1" dirty="0">
              <a:solidFill>
                <a:schemeClr val="bg1"/>
              </a:solidFill>
            </a:endParaRPr>
          </a:p>
        </p:txBody>
      </p:sp>
    </p:spTree>
    <p:extLst>
      <p:ext uri="{BB962C8B-B14F-4D97-AF65-F5344CB8AC3E}">
        <p14:creationId xmlns:p14="http://schemas.microsoft.com/office/powerpoint/2010/main" val="10130367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005982" y="1769592"/>
            <a:ext cx="4582469" cy="4581772"/>
            <a:chOff x="4005982" y="1769592"/>
            <a:chExt cx="4582469" cy="4581772"/>
          </a:xfrm>
        </p:grpSpPr>
        <p:cxnSp>
          <p:nvCxnSpPr>
            <p:cNvPr id="63" name="Straight Arrow Connector 62"/>
            <p:cNvCxnSpPr/>
            <p:nvPr/>
          </p:nvCxnSpPr>
          <p:spPr>
            <a:xfrm flipH="1">
              <a:off x="4005982" y="6351364"/>
              <a:ext cx="458246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8588451" y="1769592"/>
              <a:ext cx="0" cy="45817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6" name="Subtitle 5"/>
          <p:cNvSpPr>
            <a:spLocks noGrp="1"/>
          </p:cNvSpPr>
          <p:nvPr>
            <p:ph type="subTitle" idx="1"/>
          </p:nvPr>
        </p:nvSpPr>
        <p:spPr/>
        <p:txBody>
          <a:bodyPr/>
          <a:lstStyle/>
          <a:p>
            <a:r>
              <a:rPr lang="en-US" dirty="0"/>
              <a:t>The Growth Share Matrix</a:t>
            </a:r>
          </a:p>
        </p:txBody>
      </p:sp>
      <p:sp>
        <p:nvSpPr>
          <p:cNvPr id="5" name="Title 4"/>
          <p:cNvSpPr>
            <a:spLocks noGrp="1"/>
          </p:cNvSpPr>
          <p:nvPr>
            <p:ph type="title"/>
          </p:nvPr>
        </p:nvSpPr>
        <p:spPr/>
        <p:txBody>
          <a:bodyPr/>
          <a:lstStyle/>
          <a:p>
            <a:r>
              <a:rPr lang="en-US" dirty="0"/>
              <a:t>Boston Consulting Group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6</a:t>
            </a:fld>
            <a:endParaRPr lang="en-US"/>
          </a:p>
        </p:txBody>
      </p:sp>
      <p:sp>
        <p:nvSpPr>
          <p:cNvPr id="20" name="TextBox 19"/>
          <p:cNvSpPr txBox="1"/>
          <p:nvPr/>
        </p:nvSpPr>
        <p:spPr>
          <a:xfrm>
            <a:off x="8394970" y="3597652"/>
            <a:ext cx="1579407" cy="523220"/>
          </a:xfrm>
          <a:prstGeom prst="rect">
            <a:avLst/>
          </a:prstGeom>
          <a:solidFill>
            <a:schemeClr val="bg1"/>
          </a:solidFill>
        </p:spPr>
        <p:txBody>
          <a:bodyPr wrap="none" rtlCol="0" anchor="ctr">
            <a:spAutoFit/>
          </a:bodyPr>
          <a:lstStyle/>
          <a:p>
            <a:r>
              <a:rPr lang="en-US" sz="2800" b="1" dirty="0" smtClean="0"/>
              <a:t>GROWTH</a:t>
            </a:r>
            <a:endParaRPr lang="en-US" sz="2800" b="1" dirty="0"/>
          </a:p>
        </p:txBody>
      </p:sp>
      <p:sp>
        <p:nvSpPr>
          <p:cNvPr id="21" name="TextBox 20"/>
          <p:cNvSpPr txBox="1"/>
          <p:nvPr/>
        </p:nvSpPr>
        <p:spPr>
          <a:xfrm>
            <a:off x="5508339" y="6089754"/>
            <a:ext cx="1175323" cy="523220"/>
          </a:xfrm>
          <a:prstGeom prst="rect">
            <a:avLst/>
          </a:prstGeom>
          <a:solidFill>
            <a:schemeClr val="bg1"/>
          </a:solidFill>
        </p:spPr>
        <p:txBody>
          <a:bodyPr wrap="none" rtlCol="0" anchor="ctr">
            <a:spAutoFit/>
          </a:bodyPr>
          <a:lstStyle/>
          <a:p>
            <a:pPr algn="ctr"/>
            <a:r>
              <a:rPr lang="en-US" sz="2800" b="1" dirty="0" smtClean="0"/>
              <a:t>SHARE</a:t>
            </a:r>
            <a:endParaRPr lang="en-US" sz="2800" b="1" dirty="0"/>
          </a:p>
        </p:txBody>
      </p:sp>
      <p:grpSp>
        <p:nvGrpSpPr>
          <p:cNvPr id="11" name="Group 10"/>
          <p:cNvGrpSpPr/>
          <p:nvPr/>
        </p:nvGrpSpPr>
        <p:grpSpPr>
          <a:xfrm>
            <a:off x="4004777" y="1766306"/>
            <a:ext cx="2002536" cy="2002536"/>
            <a:chOff x="4004777" y="1766306"/>
            <a:chExt cx="2002536" cy="2002536"/>
          </a:xfrm>
        </p:grpSpPr>
        <p:sp>
          <p:nvSpPr>
            <p:cNvPr id="90" name="Rectangle 89"/>
            <p:cNvSpPr/>
            <p:nvPr/>
          </p:nvSpPr>
          <p:spPr>
            <a:xfrm>
              <a:off x="4004777" y="1766306"/>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smtClean="0">
                  <a:solidFill>
                    <a:schemeClr val="accent1">
                      <a:lumMod val="50000"/>
                    </a:schemeClr>
                  </a:solidFill>
                </a:rPr>
                <a:t>STARS</a:t>
              </a:r>
              <a:endParaRPr lang="en-US" sz="1600" dirty="0">
                <a:solidFill>
                  <a:schemeClr val="accent1">
                    <a:lumMod val="50000"/>
                  </a:schemeClr>
                </a:solidFill>
              </a:endParaRPr>
            </a:p>
          </p:txBody>
        </p:sp>
        <p:sp>
          <p:nvSpPr>
            <p:cNvPr id="93" name="Freeform 92"/>
            <p:cNvSpPr/>
            <p:nvPr/>
          </p:nvSpPr>
          <p:spPr>
            <a:xfrm>
              <a:off x="4562961" y="2053015"/>
              <a:ext cx="1444352" cy="1715827"/>
            </a:xfrm>
            <a:custGeom>
              <a:avLst/>
              <a:gdLst>
                <a:gd name="connsiteX0" fmla="*/ 1161796 w 1444352"/>
                <a:gd name="connsiteY0" fmla="*/ 545696 h 1715827"/>
                <a:gd name="connsiteX1" fmla="*/ 1444352 w 1444352"/>
                <a:gd name="connsiteY1" fmla="*/ 790805 h 1715827"/>
                <a:gd name="connsiteX2" fmla="*/ 1444352 w 1444352"/>
                <a:gd name="connsiteY2" fmla="*/ 1715827 h 1715827"/>
                <a:gd name="connsiteX3" fmla="*/ 324888 w 1444352"/>
                <a:gd name="connsiteY3" fmla="*/ 1715827 h 1715827"/>
                <a:gd name="connsiteX4" fmla="*/ 0 w 1444352"/>
                <a:gd name="connsiteY4" fmla="*/ 1433998 h 1715827"/>
                <a:gd name="connsiteX5" fmla="*/ 443084 w 1444352"/>
                <a:gd name="connsiteY5" fmla="*/ 1095214 h 1715827"/>
                <a:gd name="connsiteX6" fmla="*/ 888385 w 1444352"/>
                <a:gd name="connsiteY6" fmla="*/ 1435693 h 1715827"/>
                <a:gd name="connsiteX7" fmla="*/ 718290 w 1444352"/>
                <a:gd name="connsiteY7" fmla="*/ 884793 h 1715827"/>
                <a:gd name="connsiteX8" fmla="*/ 445117 w 1444352"/>
                <a:gd name="connsiteY8" fmla="*/ 0 h 1715827"/>
                <a:gd name="connsiteX9" fmla="*/ 1072601 w 1444352"/>
                <a:gd name="connsiteY9" fmla="*/ 544322 h 1715827"/>
                <a:gd name="connsiteX10" fmla="*/ 613173 w 1444352"/>
                <a:gd name="connsiteY10" fmla="*/ 544325 h 1715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4352" h="1715827">
                  <a:moveTo>
                    <a:pt x="1161796" y="545696"/>
                  </a:moveTo>
                  <a:lnTo>
                    <a:pt x="1444352" y="790805"/>
                  </a:lnTo>
                  <a:lnTo>
                    <a:pt x="1444352" y="1715827"/>
                  </a:lnTo>
                  <a:lnTo>
                    <a:pt x="324888" y="1715827"/>
                  </a:lnTo>
                  <a:lnTo>
                    <a:pt x="0" y="1433998"/>
                  </a:lnTo>
                  <a:lnTo>
                    <a:pt x="443084" y="1095214"/>
                  </a:lnTo>
                  <a:lnTo>
                    <a:pt x="888385" y="1435693"/>
                  </a:lnTo>
                  <a:lnTo>
                    <a:pt x="718290" y="884793"/>
                  </a:lnTo>
                  <a:close/>
                  <a:moveTo>
                    <a:pt x="445117" y="0"/>
                  </a:moveTo>
                  <a:lnTo>
                    <a:pt x="1072601" y="544322"/>
                  </a:lnTo>
                  <a:lnTo>
                    <a:pt x="613173" y="544325"/>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p>
          </p:txBody>
        </p:sp>
        <p:sp>
          <p:nvSpPr>
            <p:cNvPr id="89" name="Freeform 88"/>
            <p:cNvSpPr/>
            <p:nvPr/>
          </p:nvSpPr>
          <p:spPr>
            <a:xfrm>
              <a:off x="4285533" y="2046436"/>
              <a:ext cx="1441025" cy="1442272"/>
            </a:xfrm>
            <a:custGeom>
              <a:avLst/>
              <a:gdLst>
                <a:gd name="connsiteX0" fmla="*/ 1088994 w 2177987"/>
                <a:gd name="connsiteY0" fmla="*/ 0 h 2179872"/>
                <a:gd name="connsiteX1" fmla="*/ 1346066 w 2177987"/>
                <a:gd name="connsiteY1" fmla="*/ 832643 h 2179872"/>
                <a:gd name="connsiteX2" fmla="*/ 2177987 w 2177987"/>
                <a:gd name="connsiteY2" fmla="*/ 832637 h 2179872"/>
                <a:gd name="connsiteX3" fmla="*/ 1504945 w 2177987"/>
                <a:gd name="connsiteY3" fmla="*/ 1347233 h 2179872"/>
                <a:gd name="connsiteX4" fmla="*/ 1762028 w 2177987"/>
                <a:gd name="connsiteY4" fmla="*/ 2179872 h 2179872"/>
                <a:gd name="connsiteX5" fmla="*/ 1088994 w 2177987"/>
                <a:gd name="connsiteY5" fmla="*/ 1665267 h 2179872"/>
                <a:gd name="connsiteX6" fmla="*/ 415959 w 2177987"/>
                <a:gd name="connsiteY6" fmla="*/ 2179872 h 2179872"/>
                <a:gd name="connsiteX7" fmla="*/ 673042 w 2177987"/>
                <a:gd name="connsiteY7" fmla="*/ 1347233 h 2179872"/>
                <a:gd name="connsiteX8" fmla="*/ 0 w 2177987"/>
                <a:gd name="connsiteY8" fmla="*/ 832637 h 2179872"/>
                <a:gd name="connsiteX9" fmla="*/ 831921 w 2177987"/>
                <a:gd name="connsiteY9" fmla="*/ 832643 h 2179872"/>
                <a:gd name="connsiteX10" fmla="*/ 1088994 w 2177987"/>
                <a:gd name="connsiteY10" fmla="*/ 0 h 2179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7987" h="2179872">
                  <a:moveTo>
                    <a:pt x="1088994" y="0"/>
                  </a:moveTo>
                  <a:lnTo>
                    <a:pt x="1346066" y="832643"/>
                  </a:lnTo>
                  <a:lnTo>
                    <a:pt x="2177987" y="832637"/>
                  </a:lnTo>
                  <a:lnTo>
                    <a:pt x="1504945" y="1347233"/>
                  </a:lnTo>
                  <a:lnTo>
                    <a:pt x="1762028" y="2179872"/>
                  </a:lnTo>
                  <a:lnTo>
                    <a:pt x="1088994" y="1665267"/>
                  </a:lnTo>
                  <a:lnTo>
                    <a:pt x="415959" y="2179872"/>
                  </a:lnTo>
                  <a:lnTo>
                    <a:pt x="673042" y="1347233"/>
                  </a:lnTo>
                  <a:lnTo>
                    <a:pt x="0" y="832637"/>
                  </a:lnTo>
                  <a:lnTo>
                    <a:pt x="831921" y="832643"/>
                  </a:lnTo>
                  <a:lnTo>
                    <a:pt x="1088994"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p>
          </p:txBody>
        </p:sp>
      </p:grpSp>
      <p:grpSp>
        <p:nvGrpSpPr>
          <p:cNvPr id="97" name="Group 96"/>
          <p:cNvGrpSpPr/>
          <p:nvPr/>
        </p:nvGrpSpPr>
        <p:grpSpPr>
          <a:xfrm>
            <a:off x="6183483" y="3946744"/>
            <a:ext cx="2002536" cy="2002536"/>
            <a:chOff x="1382807" y="174388"/>
            <a:chExt cx="3026665" cy="3026665"/>
          </a:xfrm>
        </p:grpSpPr>
        <p:sp>
          <p:nvSpPr>
            <p:cNvPr id="98" name="Rectangle 97"/>
            <p:cNvSpPr/>
            <p:nvPr/>
          </p:nvSpPr>
          <p:spPr>
            <a:xfrm>
              <a:off x="1382807" y="174388"/>
              <a:ext cx="3026664" cy="3026664"/>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smtClean="0">
                  <a:solidFill>
                    <a:srgbClr val="0C584A"/>
                  </a:solidFill>
                </a:rPr>
                <a:t>DOGS</a:t>
              </a:r>
              <a:endParaRPr lang="en-US" sz="1600" dirty="0">
                <a:solidFill>
                  <a:srgbClr val="0C584A"/>
                </a:solidFill>
              </a:endParaRPr>
            </a:p>
          </p:txBody>
        </p:sp>
        <p:sp>
          <p:nvSpPr>
            <p:cNvPr id="99" name="Freeform 98"/>
            <p:cNvSpPr/>
            <p:nvPr/>
          </p:nvSpPr>
          <p:spPr>
            <a:xfrm>
              <a:off x="1831867" y="479210"/>
              <a:ext cx="2577605" cy="2721843"/>
            </a:xfrm>
            <a:custGeom>
              <a:avLst/>
              <a:gdLst>
                <a:gd name="connsiteX0" fmla="*/ 2202319 w 2577605"/>
                <a:gd name="connsiteY0" fmla="*/ 1064684 h 2721843"/>
                <a:gd name="connsiteX1" fmla="*/ 2577605 w 2577605"/>
                <a:gd name="connsiteY1" fmla="*/ 1390232 h 2721843"/>
                <a:gd name="connsiteX2" fmla="*/ 2577605 w 2577605"/>
                <a:gd name="connsiteY2" fmla="*/ 2721843 h 2721843"/>
                <a:gd name="connsiteX3" fmla="*/ 661591 w 2577605"/>
                <a:gd name="connsiteY3" fmla="*/ 2721843 h 2721843"/>
                <a:gd name="connsiteX4" fmla="*/ 0 w 2577605"/>
                <a:gd name="connsiteY4" fmla="*/ 2147935 h 2721843"/>
                <a:gd name="connsiteX5" fmla="*/ 28365 w 2577605"/>
                <a:gd name="connsiteY5" fmla="*/ 2164850 h 2721843"/>
                <a:gd name="connsiteX6" fmla="*/ 881237 w 2577605"/>
                <a:gd name="connsiteY6" fmla="*/ 2342548 h 2721843"/>
                <a:gd name="connsiteX7" fmla="*/ 932399 w 2577605"/>
                <a:gd name="connsiteY7" fmla="*/ 2356225 h 2721843"/>
                <a:gd name="connsiteX8" fmla="*/ 932398 w 2577605"/>
                <a:gd name="connsiteY8" fmla="*/ 2356224 h 2721843"/>
                <a:gd name="connsiteX9" fmla="*/ 943743 w 2577605"/>
                <a:gd name="connsiteY9" fmla="*/ 2359257 h 2721843"/>
                <a:gd name="connsiteX10" fmla="*/ 948393 w 2577605"/>
                <a:gd name="connsiteY10" fmla="*/ 2360500 h 2721843"/>
                <a:gd name="connsiteX11" fmla="*/ 996984 w 2577605"/>
                <a:gd name="connsiteY11" fmla="*/ 2373061 h 2721843"/>
                <a:gd name="connsiteX12" fmla="*/ 999965 w 2577605"/>
                <a:gd name="connsiteY12" fmla="*/ 2373832 h 2721843"/>
                <a:gd name="connsiteX13" fmla="*/ 999999 w 2577605"/>
                <a:gd name="connsiteY13" fmla="*/ 2373840 h 2721843"/>
                <a:gd name="connsiteX14" fmla="*/ 1049556 w 2577605"/>
                <a:gd name="connsiteY14" fmla="*/ 2385825 h 2721843"/>
                <a:gd name="connsiteX15" fmla="*/ 1061174 w 2577605"/>
                <a:gd name="connsiteY15" fmla="*/ 2388417 h 2721843"/>
                <a:gd name="connsiteX16" fmla="*/ 1084921 w 2577605"/>
                <a:gd name="connsiteY16" fmla="*/ 2393402 h 2721843"/>
                <a:gd name="connsiteX17" fmla="*/ 1093282 w 2577605"/>
                <a:gd name="connsiteY17" fmla="*/ 2395031 h 2721843"/>
                <a:gd name="connsiteX18" fmla="*/ 1115617 w 2577605"/>
                <a:gd name="connsiteY18" fmla="*/ 2398905 h 2721843"/>
                <a:gd name="connsiteX19" fmla="*/ 1115974 w 2577605"/>
                <a:gd name="connsiteY19" fmla="*/ 2398965 h 2721843"/>
                <a:gd name="connsiteX20" fmla="*/ 1118911 w 2577605"/>
                <a:gd name="connsiteY20" fmla="*/ 2399457 h 2721843"/>
                <a:gd name="connsiteX21" fmla="*/ 1118911 w 2577605"/>
                <a:gd name="connsiteY21" fmla="*/ 2399458 h 2721843"/>
                <a:gd name="connsiteX22" fmla="*/ 1142504 w 2577605"/>
                <a:gd name="connsiteY22" fmla="*/ 2403403 h 2721843"/>
                <a:gd name="connsiteX23" fmla="*/ 1200563 w 2577605"/>
                <a:gd name="connsiteY23" fmla="*/ 2399347 h 2721843"/>
                <a:gd name="connsiteX24" fmla="*/ 1198558 w 2577605"/>
                <a:gd name="connsiteY24" fmla="*/ 2385750 h 2721843"/>
                <a:gd name="connsiteX25" fmla="*/ 1192296 w 2577605"/>
                <a:gd name="connsiteY25" fmla="*/ 2373061 h 2721843"/>
                <a:gd name="connsiteX26" fmla="*/ 1189375 w 2577605"/>
                <a:gd name="connsiteY26" fmla="*/ 2367144 h 2721843"/>
                <a:gd name="connsiteX27" fmla="*/ 1166695 w 2577605"/>
                <a:gd name="connsiteY27" fmla="*/ 2314149 h 2721843"/>
                <a:gd name="connsiteX28" fmla="*/ 1132828 w 2577605"/>
                <a:gd name="connsiteY28" fmla="*/ 2143750 h 2721843"/>
                <a:gd name="connsiteX29" fmla="*/ 1129554 w 2577605"/>
                <a:gd name="connsiteY29" fmla="*/ 2111913 h 2721843"/>
                <a:gd name="connsiteX30" fmla="*/ 1107691 w 2577605"/>
                <a:gd name="connsiteY30" fmla="*/ 2108270 h 2721843"/>
                <a:gd name="connsiteX31" fmla="*/ 881238 w 2577605"/>
                <a:gd name="connsiteY31" fmla="*/ 2053214 h 2721843"/>
                <a:gd name="connsiteX32" fmla="*/ 540094 w 2577605"/>
                <a:gd name="connsiteY32" fmla="*/ 1998269 h 2721843"/>
                <a:gd name="connsiteX33" fmla="*/ 515358 w 2577605"/>
                <a:gd name="connsiteY33" fmla="*/ 1994455 h 2721843"/>
                <a:gd name="connsiteX34" fmla="*/ 85063 w 2577605"/>
                <a:gd name="connsiteY34" fmla="*/ 1621189 h 2721843"/>
                <a:gd name="connsiteX35" fmla="*/ 92459 w 2577605"/>
                <a:gd name="connsiteY35" fmla="*/ 1626453 h 2721843"/>
                <a:gd name="connsiteX36" fmla="*/ 807015 w 2577605"/>
                <a:gd name="connsiteY36" fmla="*/ 1804150 h 2721843"/>
                <a:gd name="connsiteX37" fmla="*/ 1025909 w 2577605"/>
                <a:gd name="connsiteY37" fmla="*/ 1865006 h 2721843"/>
                <a:gd name="connsiteX38" fmla="*/ 1074552 w 2577605"/>
                <a:gd name="connsiteY38" fmla="*/ 1860950 h 2721843"/>
                <a:gd name="connsiteX39" fmla="*/ 1046177 w 2577605"/>
                <a:gd name="connsiteY39" fmla="*/ 1775751 h 2721843"/>
                <a:gd name="connsiteX40" fmla="*/ 1017801 w 2577605"/>
                <a:gd name="connsiteY40" fmla="*/ 1605352 h 2721843"/>
                <a:gd name="connsiteX41" fmla="*/ 1021855 w 2577605"/>
                <a:gd name="connsiteY41" fmla="*/ 1507981 h 2721843"/>
                <a:gd name="connsiteX42" fmla="*/ 1106980 w 2577605"/>
                <a:gd name="connsiteY42" fmla="*/ 1499867 h 2721843"/>
                <a:gd name="connsiteX43" fmla="*/ 1608901 w 2577605"/>
                <a:gd name="connsiteY43" fmla="*/ 1536871 h 2721843"/>
                <a:gd name="connsiteX44" fmla="*/ 1685854 w 2577605"/>
                <a:gd name="connsiteY44" fmla="*/ 1541376 h 2721843"/>
                <a:gd name="connsiteX45" fmla="*/ 1767715 w 2577605"/>
                <a:gd name="connsiteY45" fmla="*/ 1540437 h 2721843"/>
                <a:gd name="connsiteX46" fmla="*/ 2047411 w 2577605"/>
                <a:gd name="connsiteY46" fmla="*/ 1382210 h 2721843"/>
                <a:gd name="connsiteX47" fmla="*/ 2111255 w 2577605"/>
                <a:gd name="connsiteY47" fmla="*/ 1257455 h 2721843"/>
                <a:gd name="connsiteX48" fmla="*/ 2211307 w 2577605"/>
                <a:gd name="connsiteY48" fmla="*/ 1149956 h 2721843"/>
                <a:gd name="connsiteX49" fmla="*/ 2214023 w 2577605"/>
                <a:gd name="connsiteY49" fmla="*/ 1122299 h 2721843"/>
                <a:gd name="connsiteX50" fmla="*/ 2214024 w 2577605"/>
                <a:gd name="connsiteY50" fmla="*/ 1122298 h 2721843"/>
                <a:gd name="connsiteX51" fmla="*/ 2215638 w 2577605"/>
                <a:gd name="connsiteY51" fmla="*/ 1105856 h 2721843"/>
                <a:gd name="connsiteX52" fmla="*/ 723175 w 2577605"/>
                <a:gd name="connsiteY52" fmla="*/ 50397 h 2721843"/>
                <a:gd name="connsiteX53" fmla="*/ 810418 w 2577605"/>
                <a:gd name="connsiteY53" fmla="*/ 126079 h 2721843"/>
                <a:gd name="connsiteX54" fmla="*/ 804044 w 2577605"/>
                <a:gd name="connsiteY54" fmla="*/ 134390 h 2721843"/>
                <a:gd name="connsiteX55" fmla="*/ 770531 w 2577605"/>
                <a:gd name="connsiteY55" fmla="*/ 165079 h 2721843"/>
                <a:gd name="connsiteX56" fmla="*/ 724929 w 2577605"/>
                <a:gd name="connsiteY56" fmla="*/ 52495 h 2721843"/>
                <a:gd name="connsiteX57" fmla="*/ 907702 w 2577605"/>
                <a:gd name="connsiteY57" fmla="*/ 0 h 2721843"/>
                <a:gd name="connsiteX58" fmla="*/ 2086828 w 2577605"/>
                <a:gd name="connsiteY58" fmla="*/ 1022852 h 2721843"/>
                <a:gd name="connsiteX59" fmla="*/ 2062732 w 2577605"/>
                <a:gd name="connsiteY59" fmla="*/ 1017743 h 2721843"/>
                <a:gd name="connsiteX60" fmla="*/ 2040751 w 2577605"/>
                <a:gd name="connsiteY60" fmla="*/ 1025469 h 2721843"/>
                <a:gd name="connsiteX61" fmla="*/ 2040749 w 2577605"/>
                <a:gd name="connsiteY61" fmla="*/ 1025469 h 2721843"/>
                <a:gd name="connsiteX62" fmla="*/ 2062730 w 2577605"/>
                <a:gd name="connsiteY62" fmla="*/ 1017741 h 2721843"/>
                <a:gd name="connsiteX63" fmla="*/ 2059571 w 2577605"/>
                <a:gd name="connsiteY63" fmla="*/ 1017070 h 2721843"/>
                <a:gd name="connsiteX64" fmla="*/ 1877160 w 2577605"/>
                <a:gd name="connsiteY64" fmla="*/ 956215 h 2721843"/>
                <a:gd name="connsiteX65" fmla="*/ 1573141 w 2577605"/>
                <a:gd name="connsiteY65" fmla="*/ 871016 h 2721843"/>
                <a:gd name="connsiteX66" fmla="*/ 1415051 w 2577605"/>
                <a:gd name="connsiteY66" fmla="*/ 639760 h 2721843"/>
                <a:gd name="connsiteX67" fmla="*/ 1050228 w 2577605"/>
                <a:gd name="connsiteY67" fmla="*/ 518047 h 2721843"/>
                <a:gd name="connsiteX68" fmla="*/ 892519 w 2577605"/>
                <a:gd name="connsiteY68" fmla="*/ 521471 h 2721843"/>
                <a:gd name="connsiteX69" fmla="*/ 860151 w 2577605"/>
                <a:gd name="connsiteY69" fmla="*/ 528792 h 2721843"/>
                <a:gd name="connsiteX70" fmla="*/ 902019 w 2577605"/>
                <a:gd name="connsiteY70" fmla="*/ 468601 h 2721843"/>
                <a:gd name="connsiteX71" fmla="*/ 977264 w 2577605"/>
                <a:gd name="connsiteY71" fmla="*/ 311136 h 2721843"/>
                <a:gd name="connsiteX72" fmla="*/ 911424 w 2577605"/>
                <a:gd name="connsiteY72" fmla="*/ 19428 h 2721843"/>
                <a:gd name="connsiteX73" fmla="*/ 906297 w 2577605"/>
                <a:gd name="connsiteY73" fmla="*/ 1619 h 272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577605" h="2721843">
                  <a:moveTo>
                    <a:pt x="2202319" y="1064684"/>
                  </a:moveTo>
                  <a:lnTo>
                    <a:pt x="2577605" y="1390232"/>
                  </a:lnTo>
                  <a:lnTo>
                    <a:pt x="2577605" y="2721843"/>
                  </a:lnTo>
                  <a:lnTo>
                    <a:pt x="661591" y="2721843"/>
                  </a:lnTo>
                  <a:lnTo>
                    <a:pt x="0" y="2147935"/>
                  </a:lnTo>
                  <a:lnTo>
                    <a:pt x="28365" y="2164850"/>
                  </a:lnTo>
                  <a:cubicBezTo>
                    <a:pt x="243053" y="2273632"/>
                    <a:pt x="716788" y="2298047"/>
                    <a:pt x="881237" y="2342548"/>
                  </a:cubicBezTo>
                  <a:lnTo>
                    <a:pt x="932399" y="2356225"/>
                  </a:lnTo>
                  <a:lnTo>
                    <a:pt x="932398" y="2356224"/>
                  </a:lnTo>
                  <a:lnTo>
                    <a:pt x="943743" y="2359257"/>
                  </a:lnTo>
                  <a:lnTo>
                    <a:pt x="948393" y="2360500"/>
                  </a:lnTo>
                  <a:lnTo>
                    <a:pt x="996984" y="2373061"/>
                  </a:lnTo>
                  <a:lnTo>
                    <a:pt x="999965" y="2373832"/>
                  </a:lnTo>
                  <a:lnTo>
                    <a:pt x="999999" y="2373840"/>
                  </a:lnTo>
                  <a:lnTo>
                    <a:pt x="1049556" y="2385825"/>
                  </a:lnTo>
                  <a:lnTo>
                    <a:pt x="1061174" y="2388417"/>
                  </a:lnTo>
                  <a:lnTo>
                    <a:pt x="1084921" y="2393402"/>
                  </a:lnTo>
                  <a:lnTo>
                    <a:pt x="1093282" y="2395031"/>
                  </a:lnTo>
                  <a:lnTo>
                    <a:pt x="1115617" y="2398905"/>
                  </a:lnTo>
                  <a:lnTo>
                    <a:pt x="1115974" y="2398965"/>
                  </a:lnTo>
                  <a:lnTo>
                    <a:pt x="1118911" y="2399457"/>
                  </a:lnTo>
                  <a:lnTo>
                    <a:pt x="1118911" y="2399458"/>
                  </a:lnTo>
                  <a:lnTo>
                    <a:pt x="1142504" y="2403403"/>
                  </a:lnTo>
                  <a:cubicBezTo>
                    <a:pt x="1195724" y="2412871"/>
                    <a:pt x="1196531" y="2414224"/>
                    <a:pt x="1200563" y="2399347"/>
                  </a:cubicBezTo>
                  <a:cubicBezTo>
                    <a:pt x="1201570" y="2395630"/>
                    <a:pt x="1200661" y="2391107"/>
                    <a:pt x="1198558" y="2385750"/>
                  </a:cubicBezTo>
                  <a:lnTo>
                    <a:pt x="1192296" y="2373061"/>
                  </a:lnTo>
                  <a:lnTo>
                    <a:pt x="1189375" y="2367144"/>
                  </a:lnTo>
                  <a:cubicBezTo>
                    <a:pt x="1181813" y="2353029"/>
                    <a:pt x="1172339" y="2335448"/>
                    <a:pt x="1166695" y="2314149"/>
                  </a:cubicBezTo>
                  <a:cubicBezTo>
                    <a:pt x="1155406" y="2271549"/>
                    <a:pt x="1137665" y="2188378"/>
                    <a:pt x="1132828" y="2143750"/>
                  </a:cubicBezTo>
                  <a:lnTo>
                    <a:pt x="1129554" y="2111913"/>
                  </a:lnTo>
                  <a:lnTo>
                    <a:pt x="1107691" y="2108270"/>
                  </a:lnTo>
                  <a:cubicBezTo>
                    <a:pt x="1074164" y="2102660"/>
                    <a:pt x="1033039" y="2094292"/>
                    <a:pt x="881238" y="2053214"/>
                  </a:cubicBezTo>
                  <a:cubicBezTo>
                    <a:pt x="810082" y="2033959"/>
                    <a:pt x="681020" y="2018464"/>
                    <a:pt x="540094" y="1998269"/>
                  </a:cubicBezTo>
                  <a:lnTo>
                    <a:pt x="515358" y="1994455"/>
                  </a:lnTo>
                  <a:lnTo>
                    <a:pt x="85063" y="1621189"/>
                  </a:lnTo>
                  <a:lnTo>
                    <a:pt x="92459" y="1626453"/>
                  </a:lnTo>
                  <a:cubicBezTo>
                    <a:pt x="272329" y="1735235"/>
                    <a:pt x="669234" y="1759650"/>
                    <a:pt x="807015" y="1804150"/>
                  </a:cubicBezTo>
                  <a:cubicBezTo>
                    <a:pt x="976590" y="1858920"/>
                    <a:pt x="981319" y="1855540"/>
                    <a:pt x="1025909" y="1865006"/>
                  </a:cubicBezTo>
                  <a:cubicBezTo>
                    <a:pt x="1070498" y="1874472"/>
                    <a:pt x="1071173" y="1875826"/>
                    <a:pt x="1074552" y="1860950"/>
                  </a:cubicBezTo>
                  <a:cubicBezTo>
                    <a:pt x="1077929" y="1846073"/>
                    <a:pt x="1055633" y="1818349"/>
                    <a:pt x="1046177" y="1775751"/>
                  </a:cubicBezTo>
                  <a:cubicBezTo>
                    <a:pt x="1036719" y="1733151"/>
                    <a:pt x="1021855" y="1649980"/>
                    <a:pt x="1017801" y="1605352"/>
                  </a:cubicBezTo>
                  <a:cubicBezTo>
                    <a:pt x="1013748" y="1560724"/>
                    <a:pt x="1006991" y="1525562"/>
                    <a:pt x="1021855" y="1507981"/>
                  </a:cubicBezTo>
                  <a:cubicBezTo>
                    <a:pt x="1036719" y="1490401"/>
                    <a:pt x="1011722" y="1499867"/>
                    <a:pt x="1106980" y="1499867"/>
                  </a:cubicBezTo>
                  <a:lnTo>
                    <a:pt x="1608901" y="1536871"/>
                  </a:lnTo>
                  <a:lnTo>
                    <a:pt x="1685854" y="1541376"/>
                  </a:lnTo>
                  <a:cubicBezTo>
                    <a:pt x="1718248" y="1542402"/>
                    <a:pt x="1746179" y="1542212"/>
                    <a:pt x="1767715" y="1540437"/>
                  </a:cubicBezTo>
                  <a:cubicBezTo>
                    <a:pt x="1939991" y="1526238"/>
                    <a:pt x="1990155" y="1429373"/>
                    <a:pt x="2047411" y="1382210"/>
                  </a:cubicBezTo>
                  <a:cubicBezTo>
                    <a:pt x="2104669" y="1335047"/>
                    <a:pt x="2083939" y="1296164"/>
                    <a:pt x="2111255" y="1257455"/>
                  </a:cubicBezTo>
                  <a:cubicBezTo>
                    <a:pt x="2138570" y="1218745"/>
                    <a:pt x="2194179" y="1172482"/>
                    <a:pt x="2211307" y="1149956"/>
                  </a:cubicBezTo>
                  <a:lnTo>
                    <a:pt x="2214023" y="1122299"/>
                  </a:lnTo>
                  <a:lnTo>
                    <a:pt x="2214024" y="1122298"/>
                  </a:lnTo>
                  <a:lnTo>
                    <a:pt x="2215638" y="1105856"/>
                  </a:lnTo>
                  <a:close/>
                  <a:moveTo>
                    <a:pt x="723175" y="50397"/>
                  </a:moveTo>
                  <a:lnTo>
                    <a:pt x="810418" y="126079"/>
                  </a:lnTo>
                  <a:lnTo>
                    <a:pt x="804044" y="134390"/>
                  </a:lnTo>
                  <a:cubicBezTo>
                    <a:pt x="790102" y="150817"/>
                    <a:pt x="778004" y="162670"/>
                    <a:pt x="770531" y="165079"/>
                  </a:cubicBezTo>
                  <a:cubicBezTo>
                    <a:pt x="740635" y="174715"/>
                    <a:pt x="740129" y="90024"/>
                    <a:pt x="724929" y="52495"/>
                  </a:cubicBezTo>
                  <a:close/>
                  <a:moveTo>
                    <a:pt x="907702" y="0"/>
                  </a:moveTo>
                  <a:lnTo>
                    <a:pt x="2086828" y="1022852"/>
                  </a:lnTo>
                  <a:lnTo>
                    <a:pt x="2062732" y="1017743"/>
                  </a:lnTo>
                  <a:lnTo>
                    <a:pt x="2040751" y="1025469"/>
                  </a:lnTo>
                  <a:cubicBezTo>
                    <a:pt x="2037087" y="1026757"/>
                    <a:pt x="2037087" y="1026756"/>
                    <a:pt x="2040749" y="1025469"/>
                  </a:cubicBezTo>
                  <a:lnTo>
                    <a:pt x="2062730" y="1017741"/>
                  </a:lnTo>
                  <a:lnTo>
                    <a:pt x="2059571" y="1017070"/>
                  </a:lnTo>
                  <a:cubicBezTo>
                    <a:pt x="2002821" y="1000843"/>
                    <a:pt x="1958231" y="980557"/>
                    <a:pt x="1877160" y="956215"/>
                  </a:cubicBezTo>
                  <a:cubicBezTo>
                    <a:pt x="1796088" y="931872"/>
                    <a:pt x="1650159" y="923757"/>
                    <a:pt x="1573141" y="871016"/>
                  </a:cubicBezTo>
                  <a:cubicBezTo>
                    <a:pt x="1496123" y="818272"/>
                    <a:pt x="1502202" y="698588"/>
                    <a:pt x="1415051" y="639760"/>
                  </a:cubicBezTo>
                  <a:cubicBezTo>
                    <a:pt x="1327899" y="580933"/>
                    <a:pt x="1161700" y="532247"/>
                    <a:pt x="1050228" y="518047"/>
                  </a:cubicBezTo>
                  <a:cubicBezTo>
                    <a:pt x="994492" y="510948"/>
                    <a:pt x="942555" y="513737"/>
                    <a:pt x="892519" y="521471"/>
                  </a:cubicBezTo>
                  <a:lnTo>
                    <a:pt x="860151" y="528792"/>
                  </a:lnTo>
                  <a:lnTo>
                    <a:pt x="902019" y="468601"/>
                  </a:lnTo>
                  <a:cubicBezTo>
                    <a:pt x="936221" y="418141"/>
                    <a:pt x="971184" y="359820"/>
                    <a:pt x="977264" y="311136"/>
                  </a:cubicBezTo>
                  <a:cubicBezTo>
                    <a:pt x="987903" y="225936"/>
                    <a:pt x="933371" y="87931"/>
                    <a:pt x="911424" y="19428"/>
                  </a:cubicBezTo>
                  <a:lnTo>
                    <a:pt x="906297" y="1619"/>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0" name="Freeform 99"/>
            <p:cNvSpPr/>
            <p:nvPr/>
          </p:nvSpPr>
          <p:spPr>
            <a:xfrm>
              <a:off x="1744775" y="473891"/>
              <a:ext cx="2302729" cy="2415850"/>
            </a:xfrm>
            <a:custGeom>
              <a:avLst/>
              <a:gdLst>
                <a:gd name="connsiteX0" fmla="*/ 20350 w 1803629"/>
                <a:gd name="connsiteY0" fmla="*/ 1414481 h 1890593"/>
                <a:gd name="connsiteX1" fmla="*/ 28849 w 1803629"/>
                <a:gd name="connsiteY1" fmla="*/ 1427625 h 1890593"/>
                <a:gd name="connsiteX2" fmla="*/ 758450 w 1803629"/>
                <a:gd name="connsiteY2" fmla="*/ 1610963 h 1890593"/>
                <a:gd name="connsiteX3" fmla="*/ 935821 w 1803629"/>
                <a:gd name="connsiteY3" fmla="*/ 1654049 h 1890593"/>
                <a:gd name="connsiteX4" fmla="*/ 952945 w 1803629"/>
                <a:gd name="connsiteY4" fmla="*/ 1656900 h 1890593"/>
                <a:gd name="connsiteX5" fmla="*/ 955509 w 1803629"/>
                <a:gd name="connsiteY5" fmla="*/ 1681815 h 1890593"/>
                <a:gd name="connsiteX6" fmla="*/ 982036 w 1803629"/>
                <a:gd name="connsiteY6" fmla="*/ 1815165 h 1890593"/>
                <a:gd name="connsiteX7" fmla="*/ 999800 w 1803629"/>
                <a:gd name="connsiteY7" fmla="*/ 1856638 h 1890593"/>
                <a:gd name="connsiteX8" fmla="*/ 1002088 w 1803629"/>
                <a:gd name="connsiteY8" fmla="*/ 1861269 h 1890593"/>
                <a:gd name="connsiteX9" fmla="*/ 1006993 w 1803629"/>
                <a:gd name="connsiteY9" fmla="*/ 1871199 h 1890593"/>
                <a:gd name="connsiteX10" fmla="*/ 1008563 w 1803629"/>
                <a:gd name="connsiteY10" fmla="*/ 1881840 h 1890593"/>
                <a:gd name="connsiteX11" fmla="*/ 963088 w 1803629"/>
                <a:gd name="connsiteY11" fmla="*/ 1885015 h 1890593"/>
                <a:gd name="connsiteX12" fmla="*/ 851444 w 1803629"/>
                <a:gd name="connsiteY12" fmla="*/ 1861872 h 1890593"/>
                <a:gd name="connsiteX13" fmla="*/ 849109 w 1803629"/>
                <a:gd name="connsiteY13" fmla="*/ 1861269 h 1890593"/>
                <a:gd name="connsiteX14" fmla="*/ 811050 w 1803629"/>
                <a:gd name="connsiteY14" fmla="*/ 1851439 h 1890593"/>
                <a:gd name="connsiteX15" fmla="*/ 758450 w 1803629"/>
                <a:gd name="connsiteY15" fmla="*/ 1837390 h 1890593"/>
                <a:gd name="connsiteX16" fmla="*/ 11902 w 1803629"/>
                <a:gd name="connsiteY16" fmla="*/ 1627840 h 1890593"/>
                <a:gd name="connsiteX17" fmla="*/ 15101 w 1803629"/>
                <a:gd name="connsiteY17" fmla="*/ 1433456 h 1890593"/>
                <a:gd name="connsiteX18" fmla="*/ 776514 w 1803629"/>
                <a:gd name="connsiteY18" fmla="*/ 0 h 1890593"/>
                <a:gd name="connsiteX19" fmla="*/ 833664 w 1803629"/>
                <a:gd name="connsiteY19" fmla="*/ 247650 h 1890593"/>
                <a:gd name="connsiteX20" fmla="*/ 774728 w 1803629"/>
                <a:gd name="connsiteY20" fmla="*/ 370880 h 1890593"/>
                <a:gd name="connsiteX21" fmla="*/ 741935 w 1803629"/>
                <a:gd name="connsiteY21" fmla="*/ 417983 h 1890593"/>
                <a:gd name="connsiteX22" fmla="*/ 767287 w 1803629"/>
                <a:gd name="connsiteY22" fmla="*/ 412254 h 1890593"/>
                <a:gd name="connsiteX23" fmla="*/ 890814 w 1803629"/>
                <a:gd name="connsiteY23" fmla="*/ 409575 h 1890593"/>
                <a:gd name="connsiteX24" fmla="*/ 1176564 w 1803629"/>
                <a:gd name="connsiteY24" fmla="*/ 504825 h 1890593"/>
                <a:gd name="connsiteX25" fmla="*/ 1300389 w 1803629"/>
                <a:gd name="connsiteY25" fmla="*/ 685800 h 1890593"/>
                <a:gd name="connsiteX26" fmla="*/ 1538514 w 1803629"/>
                <a:gd name="connsiteY26" fmla="*/ 752475 h 1890593"/>
                <a:gd name="connsiteX27" fmla="*/ 1681389 w 1803629"/>
                <a:gd name="connsiteY27" fmla="*/ 800100 h 1890593"/>
                <a:gd name="connsiteX28" fmla="*/ 1683864 w 1803629"/>
                <a:gd name="connsiteY28" fmla="*/ 800625 h 1890593"/>
                <a:gd name="connsiteX29" fmla="*/ 1666647 w 1803629"/>
                <a:gd name="connsiteY29" fmla="*/ 806672 h 1890593"/>
                <a:gd name="connsiteX30" fmla="*/ 1666648 w 1803629"/>
                <a:gd name="connsiteY30" fmla="*/ 806673 h 1890593"/>
                <a:gd name="connsiteX31" fmla="*/ 1683865 w 1803629"/>
                <a:gd name="connsiteY31" fmla="*/ 800626 h 1890593"/>
                <a:gd name="connsiteX32" fmla="*/ 1751637 w 1803629"/>
                <a:gd name="connsiteY32" fmla="*/ 814984 h 1890593"/>
                <a:gd name="connsiteX33" fmla="*/ 1778659 w 1803629"/>
                <a:gd name="connsiteY33" fmla="*/ 820479 h 1890593"/>
                <a:gd name="connsiteX34" fmla="*/ 1792761 w 1803629"/>
                <a:gd name="connsiteY34" fmla="*/ 836018 h 1890593"/>
                <a:gd name="connsiteX35" fmla="*/ 1803629 w 1803629"/>
                <a:gd name="connsiteY35" fmla="*/ 869581 h 1890593"/>
                <a:gd name="connsiteX36" fmla="*/ 1802364 w 1803629"/>
                <a:gd name="connsiteY36" fmla="*/ 882448 h 1890593"/>
                <a:gd name="connsiteX37" fmla="*/ 1802363 w 1803629"/>
                <a:gd name="connsiteY37" fmla="*/ 882449 h 1890593"/>
                <a:gd name="connsiteX38" fmla="*/ 1800236 w 1803629"/>
                <a:gd name="connsiteY38" fmla="*/ 904093 h 1890593"/>
                <a:gd name="connsiteX39" fmla="*/ 1721869 w 1803629"/>
                <a:gd name="connsiteY39" fmla="*/ 988219 h 1890593"/>
                <a:gd name="connsiteX40" fmla="*/ 1671864 w 1803629"/>
                <a:gd name="connsiteY40" fmla="*/ 1085850 h 1890593"/>
                <a:gd name="connsiteX41" fmla="*/ 1452789 w 1803629"/>
                <a:gd name="connsiteY41" fmla="*/ 1209675 h 1890593"/>
                <a:gd name="connsiteX42" fmla="*/ 1388672 w 1803629"/>
                <a:gd name="connsiteY42" fmla="*/ 1210410 h 1890593"/>
                <a:gd name="connsiteX43" fmla="*/ 1328397 w 1803629"/>
                <a:gd name="connsiteY43" fmla="*/ 1206884 h 1890593"/>
                <a:gd name="connsiteX44" fmla="*/ 935264 w 1803629"/>
                <a:gd name="connsiteY44" fmla="*/ 1177926 h 1890593"/>
                <a:gd name="connsiteX45" fmla="*/ 868589 w 1803629"/>
                <a:gd name="connsiteY45" fmla="*/ 1184276 h 1890593"/>
                <a:gd name="connsiteX46" fmla="*/ 865414 w 1803629"/>
                <a:gd name="connsiteY46" fmla="*/ 1260476 h 1890593"/>
                <a:gd name="connsiteX47" fmla="*/ 887639 w 1803629"/>
                <a:gd name="connsiteY47" fmla="*/ 1393826 h 1890593"/>
                <a:gd name="connsiteX48" fmla="*/ 909864 w 1803629"/>
                <a:gd name="connsiteY48" fmla="*/ 1460501 h 1890593"/>
                <a:gd name="connsiteX49" fmla="*/ 871764 w 1803629"/>
                <a:gd name="connsiteY49" fmla="*/ 1463676 h 1890593"/>
                <a:gd name="connsiteX50" fmla="*/ 700314 w 1803629"/>
                <a:gd name="connsiteY50" fmla="*/ 1416051 h 1890593"/>
                <a:gd name="connsiteX51" fmla="*/ 74839 w 1803629"/>
                <a:gd name="connsiteY51" fmla="*/ 1206501 h 1890593"/>
                <a:gd name="connsiteX52" fmla="*/ 96968 w 1803629"/>
                <a:gd name="connsiteY52" fmla="*/ 928202 h 1890593"/>
                <a:gd name="connsiteX53" fmla="*/ 121241 w 1803629"/>
                <a:gd name="connsiteY53" fmla="*/ 855118 h 1890593"/>
                <a:gd name="connsiteX54" fmla="*/ 133726 w 1803629"/>
                <a:gd name="connsiteY54" fmla="*/ 810481 h 1890593"/>
                <a:gd name="connsiteX55" fmla="*/ 166914 w 1803629"/>
                <a:gd name="connsiteY55" fmla="*/ 723900 h 1890593"/>
                <a:gd name="connsiteX56" fmla="*/ 376464 w 1803629"/>
                <a:gd name="connsiteY56" fmla="*/ 409575 h 1890593"/>
                <a:gd name="connsiteX57" fmla="*/ 636021 w 1803629"/>
                <a:gd name="connsiteY57" fmla="*/ 45244 h 1890593"/>
                <a:gd name="connsiteX58" fmla="*/ 671739 w 1803629"/>
                <a:gd name="connsiteY58" fmla="*/ 133350 h 1890593"/>
                <a:gd name="connsiteX59" fmla="*/ 776514 w 1803629"/>
                <a:gd name="connsiteY59" fmla="*/ 0 h 1890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803629" h="1890593">
                  <a:moveTo>
                    <a:pt x="20350" y="1414481"/>
                  </a:moveTo>
                  <a:lnTo>
                    <a:pt x="28849" y="1427625"/>
                  </a:lnTo>
                  <a:cubicBezTo>
                    <a:pt x="138682" y="1551525"/>
                    <a:pt x="609827" y="1570780"/>
                    <a:pt x="758450" y="1610963"/>
                  </a:cubicBezTo>
                  <a:cubicBezTo>
                    <a:pt x="877349" y="1643110"/>
                    <a:pt x="909560" y="1649659"/>
                    <a:pt x="935821" y="1654049"/>
                  </a:cubicBezTo>
                  <a:lnTo>
                    <a:pt x="952945" y="1656900"/>
                  </a:lnTo>
                  <a:lnTo>
                    <a:pt x="955509" y="1681815"/>
                  </a:lnTo>
                  <a:cubicBezTo>
                    <a:pt x="959298" y="1716740"/>
                    <a:pt x="973194" y="1781828"/>
                    <a:pt x="982036" y="1815165"/>
                  </a:cubicBezTo>
                  <a:cubicBezTo>
                    <a:pt x="986457" y="1831834"/>
                    <a:pt x="993878" y="1845592"/>
                    <a:pt x="999800" y="1856638"/>
                  </a:cubicBezTo>
                  <a:lnTo>
                    <a:pt x="1002088" y="1861269"/>
                  </a:lnTo>
                  <a:lnTo>
                    <a:pt x="1006993" y="1871199"/>
                  </a:lnTo>
                  <a:cubicBezTo>
                    <a:pt x="1008641" y="1875391"/>
                    <a:pt x="1009352" y="1878930"/>
                    <a:pt x="1008563" y="1881840"/>
                  </a:cubicBezTo>
                  <a:cubicBezTo>
                    <a:pt x="1005405" y="1893482"/>
                    <a:pt x="1004773" y="1892423"/>
                    <a:pt x="963088" y="1885015"/>
                  </a:cubicBezTo>
                  <a:cubicBezTo>
                    <a:pt x="931823" y="1879459"/>
                    <a:pt x="921521" y="1879558"/>
                    <a:pt x="851444" y="1861872"/>
                  </a:cubicBezTo>
                  <a:lnTo>
                    <a:pt x="849109" y="1861269"/>
                  </a:lnTo>
                  <a:lnTo>
                    <a:pt x="811050" y="1851439"/>
                  </a:lnTo>
                  <a:cubicBezTo>
                    <a:pt x="795675" y="1847395"/>
                    <a:pt x="778267" y="1842748"/>
                    <a:pt x="758450" y="1837390"/>
                  </a:cubicBezTo>
                  <a:cubicBezTo>
                    <a:pt x="599919" y="1794528"/>
                    <a:pt x="74430" y="1775477"/>
                    <a:pt x="11902" y="1627840"/>
                  </a:cubicBezTo>
                  <a:cubicBezTo>
                    <a:pt x="-5684" y="1586317"/>
                    <a:pt x="-3085" y="1514824"/>
                    <a:pt x="15101" y="1433456"/>
                  </a:cubicBezTo>
                  <a:close/>
                  <a:moveTo>
                    <a:pt x="776514" y="0"/>
                  </a:moveTo>
                  <a:cubicBezTo>
                    <a:pt x="786039" y="41275"/>
                    <a:pt x="843189" y="171450"/>
                    <a:pt x="833664" y="247650"/>
                  </a:cubicBezTo>
                  <a:cubicBezTo>
                    <a:pt x="828902" y="285750"/>
                    <a:pt x="801517" y="331391"/>
                    <a:pt x="774728" y="370880"/>
                  </a:cubicBezTo>
                  <a:lnTo>
                    <a:pt x="741935" y="417983"/>
                  </a:lnTo>
                  <a:lnTo>
                    <a:pt x="767287" y="412254"/>
                  </a:lnTo>
                  <a:cubicBezTo>
                    <a:pt x="806478" y="406202"/>
                    <a:pt x="847158" y="404019"/>
                    <a:pt x="890814" y="409575"/>
                  </a:cubicBezTo>
                  <a:cubicBezTo>
                    <a:pt x="978126" y="420687"/>
                    <a:pt x="1108302" y="458788"/>
                    <a:pt x="1176564" y="504825"/>
                  </a:cubicBezTo>
                  <a:cubicBezTo>
                    <a:pt x="1244826" y="550862"/>
                    <a:pt x="1240064" y="644525"/>
                    <a:pt x="1300389" y="685800"/>
                  </a:cubicBezTo>
                  <a:cubicBezTo>
                    <a:pt x="1360714" y="727075"/>
                    <a:pt x="1475014" y="733425"/>
                    <a:pt x="1538514" y="752475"/>
                  </a:cubicBezTo>
                  <a:cubicBezTo>
                    <a:pt x="1602014" y="771525"/>
                    <a:pt x="1636939" y="787400"/>
                    <a:pt x="1681389" y="800100"/>
                  </a:cubicBezTo>
                  <a:lnTo>
                    <a:pt x="1683864" y="800625"/>
                  </a:lnTo>
                  <a:lnTo>
                    <a:pt x="1666647" y="806672"/>
                  </a:lnTo>
                  <a:cubicBezTo>
                    <a:pt x="1663778" y="807680"/>
                    <a:pt x="1663778" y="807681"/>
                    <a:pt x="1666648" y="806673"/>
                  </a:cubicBezTo>
                  <a:lnTo>
                    <a:pt x="1683865" y="800626"/>
                  </a:lnTo>
                  <a:lnTo>
                    <a:pt x="1751637" y="814984"/>
                  </a:lnTo>
                  <a:lnTo>
                    <a:pt x="1778659" y="820479"/>
                  </a:lnTo>
                  <a:lnTo>
                    <a:pt x="1792761" y="836018"/>
                  </a:lnTo>
                  <a:cubicBezTo>
                    <a:pt x="1798893" y="846604"/>
                    <a:pt x="1802449" y="858013"/>
                    <a:pt x="1803629" y="869581"/>
                  </a:cubicBezTo>
                  <a:lnTo>
                    <a:pt x="1802364" y="882448"/>
                  </a:lnTo>
                  <a:lnTo>
                    <a:pt x="1802363" y="882449"/>
                  </a:lnTo>
                  <a:lnTo>
                    <a:pt x="1800236" y="904093"/>
                  </a:lnTo>
                  <a:cubicBezTo>
                    <a:pt x="1786820" y="921721"/>
                    <a:pt x="1743264" y="957926"/>
                    <a:pt x="1721869" y="988219"/>
                  </a:cubicBezTo>
                  <a:cubicBezTo>
                    <a:pt x="1700474" y="1018512"/>
                    <a:pt x="1716711" y="1048941"/>
                    <a:pt x="1671864" y="1085850"/>
                  </a:cubicBezTo>
                  <a:cubicBezTo>
                    <a:pt x="1627017" y="1122759"/>
                    <a:pt x="1587726" y="1198563"/>
                    <a:pt x="1452789" y="1209675"/>
                  </a:cubicBezTo>
                  <a:cubicBezTo>
                    <a:pt x="1435922" y="1211064"/>
                    <a:pt x="1414044" y="1211213"/>
                    <a:pt x="1388672" y="1210410"/>
                  </a:cubicBezTo>
                  <a:lnTo>
                    <a:pt x="1328397" y="1206884"/>
                  </a:lnTo>
                  <a:lnTo>
                    <a:pt x="935264" y="1177926"/>
                  </a:lnTo>
                  <a:cubicBezTo>
                    <a:pt x="860652" y="1177926"/>
                    <a:pt x="880231" y="1170518"/>
                    <a:pt x="868589" y="1184276"/>
                  </a:cubicBezTo>
                  <a:cubicBezTo>
                    <a:pt x="856947" y="1198034"/>
                    <a:pt x="862239" y="1225551"/>
                    <a:pt x="865414" y="1260476"/>
                  </a:cubicBezTo>
                  <a:cubicBezTo>
                    <a:pt x="868589" y="1295401"/>
                    <a:pt x="880231" y="1360489"/>
                    <a:pt x="887639" y="1393826"/>
                  </a:cubicBezTo>
                  <a:cubicBezTo>
                    <a:pt x="895047" y="1427163"/>
                    <a:pt x="912510" y="1448859"/>
                    <a:pt x="909864" y="1460501"/>
                  </a:cubicBezTo>
                  <a:cubicBezTo>
                    <a:pt x="907218" y="1472143"/>
                    <a:pt x="906689" y="1471084"/>
                    <a:pt x="871764" y="1463676"/>
                  </a:cubicBezTo>
                  <a:cubicBezTo>
                    <a:pt x="836839" y="1456268"/>
                    <a:pt x="833135" y="1458913"/>
                    <a:pt x="700314" y="1416051"/>
                  </a:cubicBezTo>
                  <a:cubicBezTo>
                    <a:pt x="567493" y="1373189"/>
                    <a:pt x="127226" y="1354138"/>
                    <a:pt x="74839" y="1206501"/>
                  </a:cubicBezTo>
                  <a:cubicBezTo>
                    <a:pt x="55194" y="1151137"/>
                    <a:pt x="65612" y="1042493"/>
                    <a:pt x="96968" y="928202"/>
                  </a:cubicBezTo>
                  <a:lnTo>
                    <a:pt x="121241" y="855118"/>
                  </a:lnTo>
                  <a:lnTo>
                    <a:pt x="133726" y="810481"/>
                  </a:lnTo>
                  <a:cubicBezTo>
                    <a:pt x="143300" y="781000"/>
                    <a:pt x="154214" y="752078"/>
                    <a:pt x="166914" y="723900"/>
                  </a:cubicBezTo>
                  <a:cubicBezTo>
                    <a:pt x="217714" y="611188"/>
                    <a:pt x="298280" y="522684"/>
                    <a:pt x="376464" y="409575"/>
                  </a:cubicBezTo>
                  <a:cubicBezTo>
                    <a:pt x="454648" y="296466"/>
                    <a:pt x="610703" y="-17209"/>
                    <a:pt x="636021" y="45244"/>
                  </a:cubicBezTo>
                  <a:cubicBezTo>
                    <a:pt x="647927" y="74613"/>
                    <a:pt x="648324" y="140891"/>
                    <a:pt x="671739" y="133350"/>
                  </a:cubicBezTo>
                  <a:cubicBezTo>
                    <a:pt x="695154" y="125809"/>
                    <a:pt x="776514" y="0"/>
                    <a:pt x="77651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104" name="Group 103"/>
          <p:cNvGrpSpPr/>
          <p:nvPr/>
        </p:nvGrpSpPr>
        <p:grpSpPr>
          <a:xfrm>
            <a:off x="6183483" y="1766306"/>
            <a:ext cx="2002536" cy="2002536"/>
            <a:chOff x="-353494" y="2054553"/>
            <a:chExt cx="3025588" cy="3025589"/>
          </a:xfrm>
        </p:grpSpPr>
        <p:sp>
          <p:nvSpPr>
            <p:cNvPr id="105" name="Rectangle 104"/>
            <p:cNvSpPr/>
            <p:nvPr/>
          </p:nvSpPr>
          <p:spPr>
            <a:xfrm>
              <a:off x="-353494" y="2054553"/>
              <a:ext cx="3025588" cy="3025588"/>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smtClean="0">
                  <a:solidFill>
                    <a:srgbClr val="800000"/>
                  </a:solidFill>
                </a:rPr>
                <a:t>QUESTION MARKS</a:t>
              </a:r>
              <a:endParaRPr lang="en-US" sz="1600" dirty="0">
                <a:solidFill>
                  <a:srgbClr val="800000"/>
                </a:solidFill>
              </a:endParaRPr>
            </a:p>
          </p:txBody>
        </p:sp>
        <p:sp>
          <p:nvSpPr>
            <p:cNvPr id="106" name="Freeform 105"/>
            <p:cNvSpPr/>
            <p:nvPr/>
          </p:nvSpPr>
          <p:spPr>
            <a:xfrm>
              <a:off x="652886" y="2712527"/>
              <a:ext cx="2019208" cy="2367615"/>
            </a:xfrm>
            <a:custGeom>
              <a:avLst/>
              <a:gdLst>
                <a:gd name="connsiteX0" fmla="*/ 358335 w 2019208"/>
                <a:gd name="connsiteY0" fmla="*/ 115471 h 2367615"/>
                <a:gd name="connsiteX1" fmla="*/ 502988 w 2019208"/>
                <a:gd name="connsiteY1" fmla="*/ 138467 h 2367615"/>
                <a:gd name="connsiteX2" fmla="*/ 605360 w 2019208"/>
                <a:gd name="connsiteY2" fmla="*/ 204489 h 2367615"/>
                <a:gd name="connsiteX3" fmla="*/ 666188 w 2019208"/>
                <a:gd name="connsiteY3" fmla="*/ 306859 h 2367615"/>
                <a:gd name="connsiteX4" fmla="*/ 686217 w 2019208"/>
                <a:gd name="connsiteY4" fmla="*/ 437419 h 2367615"/>
                <a:gd name="connsiteX5" fmla="*/ 669156 w 2019208"/>
                <a:gd name="connsiteY5" fmla="*/ 557593 h 2367615"/>
                <a:gd name="connsiteX6" fmla="*/ 615003 w 2019208"/>
                <a:gd name="connsiteY6" fmla="*/ 655513 h 2367615"/>
                <a:gd name="connsiteX7" fmla="*/ 572904 w 2019208"/>
                <a:gd name="connsiteY7" fmla="*/ 692974 h 2367615"/>
                <a:gd name="connsiteX8" fmla="*/ 566237 w 2019208"/>
                <a:gd name="connsiteY8" fmla="*/ 696723 h 2367615"/>
                <a:gd name="connsiteX9" fmla="*/ 0 w 2019208"/>
                <a:gd name="connsiteY9" fmla="*/ 205532 h 2367615"/>
                <a:gd name="connsiteX10" fmla="*/ 14132 w 2019208"/>
                <a:gd name="connsiteY10" fmla="*/ 210424 h 2367615"/>
                <a:gd name="connsiteX11" fmla="*/ 56416 w 2019208"/>
                <a:gd name="connsiteY11" fmla="*/ 195587 h 2367615"/>
                <a:gd name="connsiteX12" fmla="*/ 125404 w 2019208"/>
                <a:gd name="connsiteY12" fmla="*/ 162947 h 2367615"/>
                <a:gd name="connsiteX13" fmla="*/ 224807 w 2019208"/>
                <a:gd name="connsiteY13" fmla="*/ 130307 h 2367615"/>
                <a:gd name="connsiteX14" fmla="*/ 358335 w 2019208"/>
                <a:gd name="connsiteY14" fmla="*/ 115471 h 2367615"/>
                <a:gd name="connsiteX15" fmla="*/ 929836 w 2019208"/>
                <a:gd name="connsiteY15" fmla="*/ 0 h 2367615"/>
                <a:gd name="connsiteX16" fmla="*/ 2019208 w 2019208"/>
                <a:gd name="connsiteY16" fmla="*/ 944994 h 2367615"/>
                <a:gd name="connsiteX17" fmla="*/ 2019208 w 2019208"/>
                <a:gd name="connsiteY17" fmla="*/ 2367615 h 2367615"/>
                <a:gd name="connsiteX18" fmla="*/ 873037 w 2019208"/>
                <a:gd name="connsiteY18" fmla="*/ 2367615 h 2367615"/>
                <a:gd name="connsiteX19" fmla="*/ 301037 w 2019208"/>
                <a:gd name="connsiteY19" fmla="*/ 1871425 h 2367615"/>
                <a:gd name="connsiteX20" fmla="*/ 330147 w 2019208"/>
                <a:gd name="connsiteY20" fmla="*/ 1883218 h 2367615"/>
                <a:gd name="connsiteX21" fmla="*/ 432519 w 2019208"/>
                <a:gd name="connsiteY21" fmla="*/ 1894345 h 2367615"/>
                <a:gd name="connsiteX22" fmla="*/ 532663 w 2019208"/>
                <a:gd name="connsiteY22" fmla="*/ 1883219 h 2367615"/>
                <a:gd name="connsiteX23" fmla="*/ 597942 w 2019208"/>
                <a:gd name="connsiteY23" fmla="*/ 1846869 h 2367615"/>
                <a:gd name="connsiteX24" fmla="*/ 632067 w 2019208"/>
                <a:gd name="connsiteY24" fmla="*/ 1780106 h 2367615"/>
                <a:gd name="connsiteX25" fmla="*/ 641709 w 2019208"/>
                <a:gd name="connsiteY25" fmla="*/ 1677735 h 2367615"/>
                <a:gd name="connsiteX26" fmla="*/ 639298 w 2019208"/>
                <a:gd name="connsiteY26" fmla="*/ 1620430 h 2367615"/>
                <a:gd name="connsiteX27" fmla="*/ 636114 w 2019208"/>
                <a:gd name="connsiteY27" fmla="*/ 1599601 h 2367615"/>
                <a:gd name="connsiteX28" fmla="*/ 270782 w 2019208"/>
                <a:gd name="connsiteY28" fmla="*/ 1282689 h 2367615"/>
                <a:gd name="connsiteX29" fmla="*/ 294539 w 2019208"/>
                <a:gd name="connsiteY29" fmla="*/ 1296442 h 2367615"/>
                <a:gd name="connsiteX30" fmla="*/ 347208 w 2019208"/>
                <a:gd name="connsiteY30" fmla="*/ 1304602 h 2367615"/>
                <a:gd name="connsiteX31" fmla="*/ 429550 w 2019208"/>
                <a:gd name="connsiteY31" fmla="*/ 1306828 h 2367615"/>
                <a:gd name="connsiteX32" fmla="*/ 547498 w 2019208"/>
                <a:gd name="connsiteY32" fmla="*/ 1293475 h 2367615"/>
                <a:gd name="connsiteX33" fmla="*/ 589781 w 2019208"/>
                <a:gd name="connsiteY33" fmla="*/ 1253418 h 2367615"/>
                <a:gd name="connsiteX34" fmla="*/ 601650 w 2019208"/>
                <a:gd name="connsiteY34" fmla="*/ 964109 h 2367615"/>
                <a:gd name="connsiteX35" fmla="*/ 796748 w 2019208"/>
                <a:gd name="connsiteY35" fmla="*/ 909215 h 2367615"/>
                <a:gd name="connsiteX36" fmla="*/ 948078 w 2019208"/>
                <a:gd name="connsiteY36" fmla="*/ 794976 h 2367615"/>
                <a:gd name="connsiteX37" fmla="*/ 1045998 w 2019208"/>
                <a:gd name="connsiteY37" fmla="*/ 625841 h 2367615"/>
                <a:gd name="connsiteX38" fmla="*/ 1080863 w 2019208"/>
                <a:gd name="connsiteY38" fmla="*/ 406265 h 2367615"/>
                <a:gd name="connsiteX39" fmla="*/ 1043772 w 2019208"/>
                <a:gd name="connsiteY39" fmla="*/ 183719 h 2367615"/>
                <a:gd name="connsiteX40" fmla="*/ 996110 w 2019208"/>
                <a:gd name="connsiteY40" fmla="*/ 84316 h 2367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019208" h="2367615">
                  <a:moveTo>
                    <a:pt x="358335" y="115471"/>
                  </a:moveTo>
                  <a:cubicBezTo>
                    <a:pt x="413724" y="115471"/>
                    <a:pt x="461942" y="123138"/>
                    <a:pt x="502988" y="138467"/>
                  </a:cubicBezTo>
                  <a:cubicBezTo>
                    <a:pt x="544036" y="153799"/>
                    <a:pt x="578160" y="175806"/>
                    <a:pt x="605360" y="204489"/>
                  </a:cubicBezTo>
                  <a:cubicBezTo>
                    <a:pt x="632559" y="233174"/>
                    <a:pt x="652836" y="267296"/>
                    <a:pt x="666188" y="306859"/>
                  </a:cubicBezTo>
                  <a:cubicBezTo>
                    <a:pt x="679541" y="346424"/>
                    <a:pt x="686216" y="389944"/>
                    <a:pt x="686217" y="437419"/>
                  </a:cubicBezTo>
                  <a:cubicBezTo>
                    <a:pt x="686217" y="479951"/>
                    <a:pt x="680530" y="520009"/>
                    <a:pt x="669156" y="557593"/>
                  </a:cubicBezTo>
                  <a:cubicBezTo>
                    <a:pt x="657781" y="595178"/>
                    <a:pt x="639730" y="627819"/>
                    <a:pt x="615003" y="655513"/>
                  </a:cubicBezTo>
                  <a:cubicBezTo>
                    <a:pt x="602639" y="669361"/>
                    <a:pt x="588606" y="681848"/>
                    <a:pt x="572904" y="692974"/>
                  </a:cubicBezTo>
                  <a:lnTo>
                    <a:pt x="566237" y="696723"/>
                  </a:lnTo>
                  <a:lnTo>
                    <a:pt x="0" y="205532"/>
                  </a:lnTo>
                  <a:lnTo>
                    <a:pt x="14132" y="210424"/>
                  </a:lnTo>
                  <a:cubicBezTo>
                    <a:pt x="24023" y="210425"/>
                    <a:pt x="38117" y="205478"/>
                    <a:pt x="56416" y="195587"/>
                  </a:cubicBezTo>
                  <a:cubicBezTo>
                    <a:pt x="74714" y="185696"/>
                    <a:pt x="97711" y="174816"/>
                    <a:pt x="125404" y="162947"/>
                  </a:cubicBezTo>
                  <a:cubicBezTo>
                    <a:pt x="153099" y="151078"/>
                    <a:pt x="186234" y="140198"/>
                    <a:pt x="224807" y="130307"/>
                  </a:cubicBezTo>
                  <a:cubicBezTo>
                    <a:pt x="263383" y="120417"/>
                    <a:pt x="307892" y="115471"/>
                    <a:pt x="358335" y="115471"/>
                  </a:cubicBezTo>
                  <a:close/>
                  <a:moveTo>
                    <a:pt x="929836" y="0"/>
                  </a:moveTo>
                  <a:lnTo>
                    <a:pt x="2019208" y="944994"/>
                  </a:lnTo>
                  <a:lnTo>
                    <a:pt x="2019208" y="2367615"/>
                  </a:lnTo>
                  <a:lnTo>
                    <a:pt x="873037" y="2367615"/>
                  </a:lnTo>
                  <a:lnTo>
                    <a:pt x="301037" y="1871425"/>
                  </a:lnTo>
                  <a:lnTo>
                    <a:pt x="330147" y="1883218"/>
                  </a:lnTo>
                  <a:cubicBezTo>
                    <a:pt x="356852" y="1890636"/>
                    <a:pt x="390976" y="1894345"/>
                    <a:pt x="432519" y="1894345"/>
                  </a:cubicBezTo>
                  <a:cubicBezTo>
                    <a:pt x="472081" y="1894345"/>
                    <a:pt x="505464" y="1890636"/>
                    <a:pt x="532663" y="1883219"/>
                  </a:cubicBezTo>
                  <a:cubicBezTo>
                    <a:pt x="559863" y="1875801"/>
                    <a:pt x="581623" y="1863683"/>
                    <a:pt x="597942" y="1846869"/>
                  </a:cubicBezTo>
                  <a:cubicBezTo>
                    <a:pt x="614263" y="1830054"/>
                    <a:pt x="625638" y="1807800"/>
                    <a:pt x="632067" y="1780106"/>
                  </a:cubicBezTo>
                  <a:cubicBezTo>
                    <a:pt x="638496" y="1752411"/>
                    <a:pt x="641709" y="1718288"/>
                    <a:pt x="641709" y="1677735"/>
                  </a:cubicBezTo>
                  <a:cubicBezTo>
                    <a:pt x="641710" y="1656965"/>
                    <a:pt x="640906" y="1637863"/>
                    <a:pt x="639298" y="1620430"/>
                  </a:cubicBezTo>
                  <a:lnTo>
                    <a:pt x="636114" y="1599601"/>
                  </a:lnTo>
                  <a:lnTo>
                    <a:pt x="270782" y="1282689"/>
                  </a:lnTo>
                  <a:lnTo>
                    <a:pt x="294539" y="1296442"/>
                  </a:lnTo>
                  <a:cubicBezTo>
                    <a:pt x="307397" y="1300398"/>
                    <a:pt x="324953" y="1303118"/>
                    <a:pt x="347208" y="1304602"/>
                  </a:cubicBezTo>
                  <a:cubicBezTo>
                    <a:pt x="369462" y="1306086"/>
                    <a:pt x="396910" y="1306827"/>
                    <a:pt x="429550" y="1306828"/>
                  </a:cubicBezTo>
                  <a:cubicBezTo>
                    <a:pt x="480983" y="1306827"/>
                    <a:pt x="520298" y="1302377"/>
                    <a:pt x="547498" y="1293475"/>
                  </a:cubicBezTo>
                  <a:cubicBezTo>
                    <a:pt x="574698" y="1284573"/>
                    <a:pt x="588792" y="1271221"/>
                    <a:pt x="589781" y="1253418"/>
                  </a:cubicBezTo>
                  <a:lnTo>
                    <a:pt x="601650" y="964109"/>
                  </a:lnTo>
                  <a:cubicBezTo>
                    <a:pt x="672865" y="956196"/>
                    <a:pt x="737897" y="937898"/>
                    <a:pt x="796748" y="909215"/>
                  </a:cubicBezTo>
                  <a:cubicBezTo>
                    <a:pt x="855599" y="880531"/>
                    <a:pt x="906042" y="842451"/>
                    <a:pt x="948078" y="794976"/>
                  </a:cubicBezTo>
                  <a:cubicBezTo>
                    <a:pt x="990114" y="747500"/>
                    <a:pt x="1022755" y="691121"/>
                    <a:pt x="1045998" y="625841"/>
                  </a:cubicBezTo>
                  <a:cubicBezTo>
                    <a:pt x="1069241" y="560562"/>
                    <a:pt x="1080863" y="487370"/>
                    <a:pt x="1080863" y="406265"/>
                  </a:cubicBezTo>
                  <a:cubicBezTo>
                    <a:pt x="1080863" y="328127"/>
                    <a:pt x="1068500" y="253944"/>
                    <a:pt x="1043772" y="183719"/>
                  </a:cubicBezTo>
                  <a:cubicBezTo>
                    <a:pt x="1031408" y="148606"/>
                    <a:pt x="1015521" y="115472"/>
                    <a:pt x="996110" y="84316"/>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p>
          </p:txBody>
        </p:sp>
        <p:sp>
          <p:nvSpPr>
            <p:cNvPr id="107" name="Freeform 106"/>
            <p:cNvSpPr/>
            <p:nvPr/>
          </p:nvSpPr>
          <p:spPr>
            <a:xfrm>
              <a:off x="619543" y="2531273"/>
              <a:ext cx="1114206" cy="2075599"/>
            </a:xfrm>
            <a:custGeom>
              <a:avLst/>
              <a:gdLst>
                <a:gd name="connsiteX0" fmla="*/ 465861 w 1114206"/>
                <a:gd name="connsiteY0" fmla="*/ 1637928 h 2075599"/>
                <a:gd name="connsiteX1" fmla="*/ 566006 w 1114206"/>
                <a:gd name="connsiteY1" fmla="*/ 1649055 h 2075599"/>
                <a:gd name="connsiteX2" fmla="*/ 631285 w 1114206"/>
                <a:gd name="connsiteY2" fmla="*/ 1686146 h 2075599"/>
                <a:gd name="connsiteX3" fmla="*/ 665409 w 1114206"/>
                <a:gd name="connsiteY3" fmla="*/ 1754393 h 2075599"/>
                <a:gd name="connsiteX4" fmla="*/ 675052 w 1114206"/>
                <a:gd name="connsiteY4" fmla="*/ 1858989 h 2075599"/>
                <a:gd name="connsiteX5" fmla="*/ 665409 w 1114206"/>
                <a:gd name="connsiteY5" fmla="*/ 1961360 h 2075599"/>
                <a:gd name="connsiteX6" fmla="*/ 631285 w 1114206"/>
                <a:gd name="connsiteY6" fmla="*/ 2028123 h 2075599"/>
                <a:gd name="connsiteX7" fmla="*/ 566006 w 1114206"/>
                <a:gd name="connsiteY7" fmla="*/ 2064472 h 2075599"/>
                <a:gd name="connsiteX8" fmla="*/ 465861 w 1114206"/>
                <a:gd name="connsiteY8" fmla="*/ 2075599 h 2075599"/>
                <a:gd name="connsiteX9" fmla="*/ 363490 w 1114206"/>
                <a:gd name="connsiteY9" fmla="*/ 2064472 h 2075599"/>
                <a:gd name="connsiteX10" fmla="*/ 298952 w 1114206"/>
                <a:gd name="connsiteY10" fmla="*/ 2028123 h 2075599"/>
                <a:gd name="connsiteX11" fmla="*/ 264829 w 1114206"/>
                <a:gd name="connsiteY11" fmla="*/ 1961360 h 2075599"/>
                <a:gd name="connsiteX12" fmla="*/ 255185 w 1114206"/>
                <a:gd name="connsiteY12" fmla="*/ 1858989 h 2075599"/>
                <a:gd name="connsiteX13" fmla="*/ 264829 w 1114206"/>
                <a:gd name="connsiteY13" fmla="*/ 1754393 h 2075599"/>
                <a:gd name="connsiteX14" fmla="*/ 298952 w 1114206"/>
                <a:gd name="connsiteY14" fmla="*/ 1686146 h 2075599"/>
                <a:gd name="connsiteX15" fmla="*/ 363490 w 1114206"/>
                <a:gd name="connsiteY15" fmla="*/ 1649055 h 2075599"/>
                <a:gd name="connsiteX16" fmla="*/ 465861 w 1114206"/>
                <a:gd name="connsiteY16" fmla="*/ 1637928 h 2075599"/>
                <a:gd name="connsiteX17" fmla="*/ 456958 w 1114206"/>
                <a:gd name="connsiteY17" fmla="*/ 0 h 2075599"/>
                <a:gd name="connsiteX18" fmla="*/ 756651 w 1114206"/>
                <a:gd name="connsiteY18" fmla="*/ 48218 h 2075599"/>
                <a:gd name="connsiteX19" fmla="*/ 960650 w 1114206"/>
                <a:gd name="connsiteY19" fmla="*/ 178036 h 2075599"/>
                <a:gd name="connsiteX20" fmla="*/ 1077115 w 1114206"/>
                <a:gd name="connsiteY20" fmla="*/ 364973 h 2075599"/>
                <a:gd name="connsiteX21" fmla="*/ 1114206 w 1114206"/>
                <a:gd name="connsiteY21" fmla="*/ 587518 h 2075599"/>
                <a:gd name="connsiteX22" fmla="*/ 1079341 w 1114206"/>
                <a:gd name="connsiteY22" fmla="*/ 807095 h 2075599"/>
                <a:gd name="connsiteX23" fmla="*/ 981421 w 1114206"/>
                <a:gd name="connsiteY23" fmla="*/ 976229 h 2075599"/>
                <a:gd name="connsiteX24" fmla="*/ 830091 w 1114206"/>
                <a:gd name="connsiteY24" fmla="*/ 1090468 h 2075599"/>
                <a:gd name="connsiteX25" fmla="*/ 634993 w 1114206"/>
                <a:gd name="connsiteY25" fmla="*/ 1145363 h 2075599"/>
                <a:gd name="connsiteX26" fmla="*/ 623124 w 1114206"/>
                <a:gd name="connsiteY26" fmla="*/ 1434671 h 2075599"/>
                <a:gd name="connsiteX27" fmla="*/ 580841 w 1114206"/>
                <a:gd name="connsiteY27" fmla="*/ 1474729 h 2075599"/>
                <a:gd name="connsiteX28" fmla="*/ 462892 w 1114206"/>
                <a:gd name="connsiteY28" fmla="*/ 1488081 h 2075599"/>
                <a:gd name="connsiteX29" fmla="*/ 380551 w 1114206"/>
                <a:gd name="connsiteY29" fmla="*/ 1485856 h 2075599"/>
                <a:gd name="connsiteX30" fmla="*/ 327882 w 1114206"/>
                <a:gd name="connsiteY30" fmla="*/ 1477696 h 2075599"/>
                <a:gd name="connsiteX31" fmla="*/ 299693 w 1114206"/>
                <a:gd name="connsiteY31" fmla="*/ 1461376 h 2075599"/>
                <a:gd name="connsiteX32" fmla="*/ 289308 w 1114206"/>
                <a:gd name="connsiteY32" fmla="*/ 1434671 h 2075599"/>
                <a:gd name="connsiteX33" fmla="*/ 275955 w 1114206"/>
                <a:gd name="connsiteY33" fmla="*/ 1084534 h 2075599"/>
                <a:gd name="connsiteX34" fmla="*/ 280406 w 1114206"/>
                <a:gd name="connsiteY34" fmla="*/ 1007385 h 2075599"/>
                <a:gd name="connsiteX35" fmla="*/ 301918 w 1114206"/>
                <a:gd name="connsiteY35" fmla="*/ 959909 h 2075599"/>
                <a:gd name="connsiteX36" fmla="*/ 341235 w 1114206"/>
                <a:gd name="connsiteY36" fmla="*/ 935429 h 2075599"/>
                <a:gd name="connsiteX37" fmla="*/ 397613 w 1114206"/>
                <a:gd name="connsiteY37" fmla="*/ 928753 h 2075599"/>
                <a:gd name="connsiteX38" fmla="*/ 418383 w 1114206"/>
                <a:gd name="connsiteY38" fmla="*/ 928753 h 2075599"/>
                <a:gd name="connsiteX39" fmla="*/ 554136 w 1114206"/>
                <a:gd name="connsiteY39" fmla="*/ 903531 h 2075599"/>
                <a:gd name="connsiteX40" fmla="*/ 648346 w 1114206"/>
                <a:gd name="connsiteY40" fmla="*/ 836768 h 2075599"/>
                <a:gd name="connsiteX41" fmla="*/ 702499 w 1114206"/>
                <a:gd name="connsiteY41" fmla="*/ 738848 h 2075599"/>
                <a:gd name="connsiteX42" fmla="*/ 719560 w 1114206"/>
                <a:gd name="connsiteY42" fmla="*/ 618674 h 2075599"/>
                <a:gd name="connsiteX43" fmla="*/ 699531 w 1114206"/>
                <a:gd name="connsiteY43" fmla="*/ 488114 h 2075599"/>
                <a:gd name="connsiteX44" fmla="*/ 638703 w 1114206"/>
                <a:gd name="connsiteY44" fmla="*/ 385744 h 2075599"/>
                <a:gd name="connsiteX45" fmla="*/ 536332 w 1114206"/>
                <a:gd name="connsiteY45" fmla="*/ 319722 h 2075599"/>
                <a:gd name="connsiteX46" fmla="*/ 391678 w 1114206"/>
                <a:gd name="connsiteY46" fmla="*/ 296726 h 2075599"/>
                <a:gd name="connsiteX47" fmla="*/ 258151 w 1114206"/>
                <a:gd name="connsiteY47" fmla="*/ 311562 h 2075599"/>
                <a:gd name="connsiteX48" fmla="*/ 158748 w 1114206"/>
                <a:gd name="connsiteY48" fmla="*/ 344202 h 2075599"/>
                <a:gd name="connsiteX49" fmla="*/ 89759 w 1114206"/>
                <a:gd name="connsiteY49" fmla="*/ 376842 h 2075599"/>
                <a:gd name="connsiteX50" fmla="*/ 47476 w 1114206"/>
                <a:gd name="connsiteY50" fmla="*/ 391679 h 2075599"/>
                <a:gd name="connsiteX51" fmla="*/ 28189 w 1114206"/>
                <a:gd name="connsiteY51" fmla="*/ 385002 h 2075599"/>
                <a:gd name="connsiteX52" fmla="*/ 13352 w 1114206"/>
                <a:gd name="connsiteY52" fmla="*/ 360522 h 2075599"/>
                <a:gd name="connsiteX53" fmla="*/ 3709 w 1114206"/>
                <a:gd name="connsiteY53" fmla="*/ 310079 h 2075599"/>
                <a:gd name="connsiteX54" fmla="*/ 0 w 1114206"/>
                <a:gd name="connsiteY54" fmla="*/ 226996 h 2075599"/>
                <a:gd name="connsiteX55" fmla="*/ 4451 w 1114206"/>
                <a:gd name="connsiteY55" fmla="*/ 151330 h 2075599"/>
                <a:gd name="connsiteX56" fmla="*/ 23738 w 1114206"/>
                <a:gd name="connsiteY56" fmla="*/ 112756 h 2075599"/>
                <a:gd name="connsiteX57" fmla="*/ 80116 w 1114206"/>
                <a:gd name="connsiteY57" fmla="*/ 77891 h 2075599"/>
                <a:gd name="connsiteX58" fmla="*/ 179519 w 1114206"/>
                <a:gd name="connsiteY58" fmla="*/ 40800 h 2075599"/>
                <a:gd name="connsiteX59" fmla="*/ 308595 w 1114206"/>
                <a:gd name="connsiteY59" fmla="*/ 11869 h 2075599"/>
                <a:gd name="connsiteX60" fmla="*/ 456958 w 1114206"/>
                <a:gd name="connsiteY60" fmla="*/ 0 h 207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114206" h="2075599">
                  <a:moveTo>
                    <a:pt x="465861" y="1637928"/>
                  </a:moveTo>
                  <a:cubicBezTo>
                    <a:pt x="505424" y="1637928"/>
                    <a:pt x="538806" y="1641637"/>
                    <a:pt x="566006" y="1649055"/>
                  </a:cubicBezTo>
                  <a:cubicBezTo>
                    <a:pt x="593206" y="1656474"/>
                    <a:pt x="614965" y="1668837"/>
                    <a:pt x="631285" y="1686146"/>
                  </a:cubicBezTo>
                  <a:cubicBezTo>
                    <a:pt x="647605" y="1703455"/>
                    <a:pt x="658980" y="1726204"/>
                    <a:pt x="665409" y="1754393"/>
                  </a:cubicBezTo>
                  <a:cubicBezTo>
                    <a:pt x="671838" y="1782582"/>
                    <a:pt x="675052" y="1817448"/>
                    <a:pt x="675052" y="1858989"/>
                  </a:cubicBezTo>
                  <a:cubicBezTo>
                    <a:pt x="675052" y="1899542"/>
                    <a:pt x="671838" y="1933665"/>
                    <a:pt x="665409" y="1961360"/>
                  </a:cubicBezTo>
                  <a:cubicBezTo>
                    <a:pt x="658980" y="1989054"/>
                    <a:pt x="647605" y="2011308"/>
                    <a:pt x="631285" y="2028123"/>
                  </a:cubicBezTo>
                  <a:cubicBezTo>
                    <a:pt x="614965" y="2044937"/>
                    <a:pt x="593206" y="2057054"/>
                    <a:pt x="566006" y="2064472"/>
                  </a:cubicBezTo>
                  <a:cubicBezTo>
                    <a:pt x="538806" y="2071890"/>
                    <a:pt x="505424" y="2075599"/>
                    <a:pt x="465861" y="2075599"/>
                  </a:cubicBezTo>
                  <a:cubicBezTo>
                    <a:pt x="424319" y="2075599"/>
                    <a:pt x="390195" y="2071890"/>
                    <a:pt x="363490" y="2064472"/>
                  </a:cubicBezTo>
                  <a:cubicBezTo>
                    <a:pt x="336785" y="2057054"/>
                    <a:pt x="315272" y="2044937"/>
                    <a:pt x="298952" y="2028123"/>
                  </a:cubicBezTo>
                  <a:cubicBezTo>
                    <a:pt x="282632" y="2011308"/>
                    <a:pt x="271258" y="1989054"/>
                    <a:pt x="264829" y="1961360"/>
                  </a:cubicBezTo>
                  <a:cubicBezTo>
                    <a:pt x="258400" y="1933665"/>
                    <a:pt x="255185" y="1899542"/>
                    <a:pt x="255185" y="1858989"/>
                  </a:cubicBezTo>
                  <a:cubicBezTo>
                    <a:pt x="255185" y="1817448"/>
                    <a:pt x="258400" y="1782582"/>
                    <a:pt x="264829" y="1754393"/>
                  </a:cubicBezTo>
                  <a:cubicBezTo>
                    <a:pt x="271258" y="1726204"/>
                    <a:pt x="282632" y="1703455"/>
                    <a:pt x="298952" y="1686146"/>
                  </a:cubicBezTo>
                  <a:cubicBezTo>
                    <a:pt x="315272" y="1668837"/>
                    <a:pt x="336785" y="1656474"/>
                    <a:pt x="363490" y="1649055"/>
                  </a:cubicBezTo>
                  <a:cubicBezTo>
                    <a:pt x="390195" y="1641637"/>
                    <a:pt x="424319" y="1637928"/>
                    <a:pt x="465861" y="1637928"/>
                  </a:cubicBezTo>
                  <a:close/>
                  <a:moveTo>
                    <a:pt x="456958" y="0"/>
                  </a:moveTo>
                  <a:cubicBezTo>
                    <a:pt x="573670" y="0"/>
                    <a:pt x="673568" y="16073"/>
                    <a:pt x="756651" y="48218"/>
                  </a:cubicBezTo>
                  <a:cubicBezTo>
                    <a:pt x="839734" y="80363"/>
                    <a:pt x="907734" y="123636"/>
                    <a:pt x="960650" y="178036"/>
                  </a:cubicBezTo>
                  <a:cubicBezTo>
                    <a:pt x="1013566" y="232435"/>
                    <a:pt x="1052388" y="294748"/>
                    <a:pt x="1077115" y="364973"/>
                  </a:cubicBezTo>
                  <a:cubicBezTo>
                    <a:pt x="1101843" y="435198"/>
                    <a:pt x="1114206" y="509380"/>
                    <a:pt x="1114206" y="587518"/>
                  </a:cubicBezTo>
                  <a:cubicBezTo>
                    <a:pt x="1114206" y="668623"/>
                    <a:pt x="1102584" y="741815"/>
                    <a:pt x="1079341" y="807095"/>
                  </a:cubicBezTo>
                  <a:cubicBezTo>
                    <a:pt x="1056097" y="872375"/>
                    <a:pt x="1023457" y="928753"/>
                    <a:pt x="981421" y="976229"/>
                  </a:cubicBezTo>
                  <a:cubicBezTo>
                    <a:pt x="939385" y="1023705"/>
                    <a:pt x="888942" y="1061785"/>
                    <a:pt x="830091" y="1090468"/>
                  </a:cubicBezTo>
                  <a:cubicBezTo>
                    <a:pt x="771240" y="1119152"/>
                    <a:pt x="706208" y="1137450"/>
                    <a:pt x="634993" y="1145363"/>
                  </a:cubicBezTo>
                  <a:lnTo>
                    <a:pt x="623124" y="1434671"/>
                  </a:lnTo>
                  <a:cubicBezTo>
                    <a:pt x="622135" y="1452474"/>
                    <a:pt x="608041" y="1465827"/>
                    <a:pt x="580841" y="1474729"/>
                  </a:cubicBezTo>
                  <a:cubicBezTo>
                    <a:pt x="553641" y="1483631"/>
                    <a:pt x="514325" y="1488081"/>
                    <a:pt x="462892" y="1488081"/>
                  </a:cubicBezTo>
                  <a:cubicBezTo>
                    <a:pt x="430252" y="1488081"/>
                    <a:pt x="402805" y="1487340"/>
                    <a:pt x="380551" y="1485856"/>
                  </a:cubicBezTo>
                  <a:cubicBezTo>
                    <a:pt x="358296" y="1484372"/>
                    <a:pt x="340740" y="1481652"/>
                    <a:pt x="327882" y="1477696"/>
                  </a:cubicBezTo>
                  <a:cubicBezTo>
                    <a:pt x="315024" y="1473740"/>
                    <a:pt x="305628" y="1468300"/>
                    <a:pt x="299693" y="1461376"/>
                  </a:cubicBezTo>
                  <a:cubicBezTo>
                    <a:pt x="293758" y="1454453"/>
                    <a:pt x="290297" y="1445551"/>
                    <a:pt x="289308" y="1434671"/>
                  </a:cubicBezTo>
                  <a:lnTo>
                    <a:pt x="275955" y="1084534"/>
                  </a:lnTo>
                  <a:cubicBezTo>
                    <a:pt x="274966" y="1052883"/>
                    <a:pt x="276449" y="1027167"/>
                    <a:pt x="280406" y="1007385"/>
                  </a:cubicBezTo>
                  <a:cubicBezTo>
                    <a:pt x="284362" y="987603"/>
                    <a:pt x="291533" y="971778"/>
                    <a:pt x="301918" y="959909"/>
                  </a:cubicBezTo>
                  <a:cubicBezTo>
                    <a:pt x="312304" y="948040"/>
                    <a:pt x="325409" y="939880"/>
                    <a:pt x="341235" y="935429"/>
                  </a:cubicBezTo>
                  <a:cubicBezTo>
                    <a:pt x="357060" y="930978"/>
                    <a:pt x="375853" y="928753"/>
                    <a:pt x="397613" y="928753"/>
                  </a:cubicBezTo>
                  <a:lnTo>
                    <a:pt x="418383" y="928753"/>
                  </a:lnTo>
                  <a:cubicBezTo>
                    <a:pt x="470805" y="928753"/>
                    <a:pt x="516056" y="920346"/>
                    <a:pt x="554136" y="903531"/>
                  </a:cubicBezTo>
                  <a:cubicBezTo>
                    <a:pt x="592215" y="886717"/>
                    <a:pt x="623619" y="864462"/>
                    <a:pt x="648346" y="836768"/>
                  </a:cubicBezTo>
                  <a:cubicBezTo>
                    <a:pt x="673073" y="809073"/>
                    <a:pt x="691124" y="776433"/>
                    <a:pt x="702499" y="738848"/>
                  </a:cubicBezTo>
                  <a:cubicBezTo>
                    <a:pt x="713873" y="701263"/>
                    <a:pt x="719560" y="661205"/>
                    <a:pt x="719560" y="618674"/>
                  </a:cubicBezTo>
                  <a:cubicBezTo>
                    <a:pt x="719560" y="571198"/>
                    <a:pt x="712884" y="527678"/>
                    <a:pt x="699531" y="488114"/>
                  </a:cubicBezTo>
                  <a:cubicBezTo>
                    <a:pt x="686179" y="448551"/>
                    <a:pt x="665902" y="414428"/>
                    <a:pt x="638703" y="385744"/>
                  </a:cubicBezTo>
                  <a:cubicBezTo>
                    <a:pt x="611503" y="357060"/>
                    <a:pt x="577379" y="335053"/>
                    <a:pt x="536332" y="319722"/>
                  </a:cubicBezTo>
                  <a:cubicBezTo>
                    <a:pt x="495285" y="304392"/>
                    <a:pt x="447067" y="296726"/>
                    <a:pt x="391678" y="296726"/>
                  </a:cubicBezTo>
                  <a:cubicBezTo>
                    <a:pt x="341235" y="296726"/>
                    <a:pt x="296726" y="301672"/>
                    <a:pt x="258151" y="311562"/>
                  </a:cubicBezTo>
                  <a:cubicBezTo>
                    <a:pt x="219577" y="321453"/>
                    <a:pt x="186443" y="332333"/>
                    <a:pt x="158748" y="344202"/>
                  </a:cubicBezTo>
                  <a:cubicBezTo>
                    <a:pt x="131054" y="356071"/>
                    <a:pt x="108057" y="366951"/>
                    <a:pt x="89759" y="376842"/>
                  </a:cubicBezTo>
                  <a:cubicBezTo>
                    <a:pt x="71461" y="386733"/>
                    <a:pt x="57367" y="391679"/>
                    <a:pt x="47476" y="391679"/>
                  </a:cubicBezTo>
                  <a:cubicBezTo>
                    <a:pt x="40552" y="391679"/>
                    <a:pt x="34123" y="389453"/>
                    <a:pt x="28189" y="385002"/>
                  </a:cubicBezTo>
                  <a:cubicBezTo>
                    <a:pt x="22254" y="380551"/>
                    <a:pt x="17309" y="372391"/>
                    <a:pt x="13352" y="360522"/>
                  </a:cubicBezTo>
                  <a:cubicBezTo>
                    <a:pt x="9396" y="348653"/>
                    <a:pt x="6181" y="331839"/>
                    <a:pt x="3709" y="310079"/>
                  </a:cubicBezTo>
                  <a:cubicBezTo>
                    <a:pt x="1236" y="288319"/>
                    <a:pt x="0" y="260624"/>
                    <a:pt x="0" y="226996"/>
                  </a:cubicBezTo>
                  <a:cubicBezTo>
                    <a:pt x="0" y="192377"/>
                    <a:pt x="1483" y="167156"/>
                    <a:pt x="4451" y="151330"/>
                  </a:cubicBezTo>
                  <a:cubicBezTo>
                    <a:pt x="7418" y="135505"/>
                    <a:pt x="13847" y="122647"/>
                    <a:pt x="23738" y="112756"/>
                  </a:cubicBezTo>
                  <a:cubicBezTo>
                    <a:pt x="33629" y="102865"/>
                    <a:pt x="52421" y="91243"/>
                    <a:pt x="80116" y="77891"/>
                  </a:cubicBezTo>
                  <a:cubicBezTo>
                    <a:pt x="107810" y="64538"/>
                    <a:pt x="140945" y="52174"/>
                    <a:pt x="179519" y="40800"/>
                  </a:cubicBezTo>
                  <a:cubicBezTo>
                    <a:pt x="218093" y="29425"/>
                    <a:pt x="261119" y="19782"/>
                    <a:pt x="308595" y="11869"/>
                  </a:cubicBezTo>
                  <a:cubicBezTo>
                    <a:pt x="356071" y="3956"/>
                    <a:pt x="405525" y="0"/>
                    <a:pt x="45695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p>
          </p:txBody>
        </p:sp>
      </p:grpSp>
      <p:grpSp>
        <p:nvGrpSpPr>
          <p:cNvPr id="17" name="Group 16"/>
          <p:cNvGrpSpPr/>
          <p:nvPr/>
        </p:nvGrpSpPr>
        <p:grpSpPr>
          <a:xfrm>
            <a:off x="4004777" y="3946744"/>
            <a:ext cx="2002536" cy="2002536"/>
            <a:chOff x="4004777" y="3946744"/>
            <a:chExt cx="2002536" cy="2002536"/>
          </a:xfrm>
        </p:grpSpPr>
        <p:sp>
          <p:nvSpPr>
            <p:cNvPr id="117" name="Rectangle 116"/>
            <p:cNvSpPr/>
            <p:nvPr/>
          </p:nvSpPr>
          <p:spPr>
            <a:xfrm>
              <a:off x="4004777" y="3946744"/>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smtClean="0">
                  <a:solidFill>
                    <a:schemeClr val="accent2">
                      <a:lumMod val="50000"/>
                    </a:schemeClr>
                  </a:solidFill>
                </a:rPr>
                <a:t>CASH COW</a:t>
              </a:r>
              <a:endParaRPr lang="en-US" sz="1600" dirty="0">
                <a:solidFill>
                  <a:schemeClr val="accent2">
                    <a:lumMod val="50000"/>
                  </a:schemeClr>
                </a:solidFill>
              </a:endParaRPr>
            </a:p>
          </p:txBody>
        </p:sp>
        <p:sp>
          <p:nvSpPr>
            <p:cNvPr id="118" name="Freeform 117"/>
            <p:cNvSpPr/>
            <p:nvPr/>
          </p:nvSpPr>
          <p:spPr>
            <a:xfrm>
              <a:off x="4247478" y="4240499"/>
              <a:ext cx="1517133" cy="1415026"/>
            </a:xfrm>
            <a:custGeom>
              <a:avLst/>
              <a:gdLst>
                <a:gd name="connsiteX0" fmla="*/ 2863398 w 3038876"/>
                <a:gd name="connsiteY0" fmla="*/ 0 h 2831897"/>
                <a:gd name="connsiteX1" fmla="*/ 2832009 w 3038876"/>
                <a:gd name="connsiteY1" fmla="*/ 114045 h 2831897"/>
                <a:gd name="connsiteX2" fmla="*/ 2340243 w 3038876"/>
                <a:gd name="connsiteY2" fmla="*/ 763087 h 2831897"/>
                <a:gd name="connsiteX3" fmla="*/ 2202889 w 3038876"/>
                <a:gd name="connsiteY3" fmla="*/ 844235 h 2831897"/>
                <a:gd name="connsiteX4" fmla="*/ 3038876 w 3038876"/>
                <a:gd name="connsiteY4" fmla="*/ 844235 h 2831897"/>
                <a:gd name="connsiteX5" fmla="*/ 3003162 w 3038876"/>
                <a:gd name="connsiteY5" fmla="*/ 910034 h 2831897"/>
                <a:gd name="connsiteX6" fmla="*/ 2585191 w 3038876"/>
                <a:gd name="connsiteY6" fmla="*/ 1132267 h 2831897"/>
                <a:gd name="connsiteX7" fmla="*/ 2246276 w 3038876"/>
                <a:gd name="connsiteY7" fmla="*/ 1001323 h 2831897"/>
                <a:gd name="connsiteX8" fmla="*/ 2179190 w 3038876"/>
                <a:gd name="connsiteY8" fmla="*/ 923857 h 2831897"/>
                <a:gd name="connsiteX9" fmla="*/ 1905799 w 3038876"/>
                <a:gd name="connsiteY9" fmla="*/ 2379538 h 2831897"/>
                <a:gd name="connsiteX10" fmla="*/ 1911476 w 3038876"/>
                <a:gd name="connsiteY10" fmla="*/ 2435853 h 2831897"/>
                <a:gd name="connsiteX11" fmla="*/ 1880353 w 3038876"/>
                <a:gd name="connsiteY11" fmla="*/ 2590011 h 2831897"/>
                <a:gd name="connsiteX12" fmla="*/ 1858819 w 3038876"/>
                <a:gd name="connsiteY12" fmla="*/ 2629683 h 2831897"/>
                <a:gd name="connsiteX13" fmla="*/ 1857471 w 3038876"/>
                <a:gd name="connsiteY13" fmla="*/ 2636863 h 2831897"/>
                <a:gd name="connsiteX14" fmla="*/ 1854922 w 3038876"/>
                <a:gd name="connsiteY14" fmla="*/ 2636863 h 2831897"/>
                <a:gd name="connsiteX15" fmla="*/ 1843838 w 3038876"/>
                <a:gd name="connsiteY15" fmla="*/ 2657285 h 2831897"/>
                <a:gd name="connsiteX16" fmla="*/ 1515432 w 3038876"/>
                <a:gd name="connsiteY16" fmla="*/ 2831897 h 2831897"/>
                <a:gd name="connsiteX17" fmla="*/ 1187026 w 3038876"/>
                <a:gd name="connsiteY17" fmla="*/ 2657285 h 2831897"/>
                <a:gd name="connsiteX18" fmla="*/ 1175941 w 3038876"/>
                <a:gd name="connsiteY18" fmla="*/ 2636863 h 2831897"/>
                <a:gd name="connsiteX19" fmla="*/ 1173395 w 3038876"/>
                <a:gd name="connsiteY19" fmla="*/ 2636863 h 2831897"/>
                <a:gd name="connsiteX20" fmla="*/ 1172047 w 3038876"/>
                <a:gd name="connsiteY20" fmla="*/ 2629689 h 2831897"/>
                <a:gd name="connsiteX21" fmla="*/ 1150511 w 3038876"/>
                <a:gd name="connsiteY21" fmla="*/ 2590011 h 2831897"/>
                <a:gd name="connsiteX22" fmla="*/ 1119388 w 3038876"/>
                <a:gd name="connsiteY22" fmla="*/ 2435853 h 2831897"/>
                <a:gd name="connsiteX23" fmla="*/ 1125065 w 3038876"/>
                <a:gd name="connsiteY23" fmla="*/ 2379532 h 2831897"/>
                <a:gd name="connsiteX24" fmla="*/ 853104 w 3038876"/>
                <a:gd name="connsiteY24" fmla="*/ 931458 h 2831897"/>
                <a:gd name="connsiteX25" fmla="*/ 792601 w 3038876"/>
                <a:gd name="connsiteY25" fmla="*/ 1001323 h 2831897"/>
                <a:gd name="connsiteX26" fmla="*/ 453685 w 3038876"/>
                <a:gd name="connsiteY26" fmla="*/ 1132267 h 2831897"/>
                <a:gd name="connsiteX27" fmla="*/ 35714 w 3038876"/>
                <a:gd name="connsiteY27" fmla="*/ 910034 h 2831897"/>
                <a:gd name="connsiteX28" fmla="*/ 0 w 3038876"/>
                <a:gd name="connsiteY28" fmla="*/ 844235 h 2831897"/>
                <a:gd name="connsiteX29" fmla="*/ 827973 w 3038876"/>
                <a:gd name="connsiteY29" fmla="*/ 844235 h 2831897"/>
                <a:gd name="connsiteX30" fmla="*/ 690620 w 3038876"/>
                <a:gd name="connsiteY30" fmla="*/ 763087 h 2831897"/>
                <a:gd name="connsiteX31" fmla="*/ 198853 w 3038876"/>
                <a:gd name="connsiteY31" fmla="*/ 114045 h 2831897"/>
                <a:gd name="connsiteX32" fmla="*/ 167466 w 3038876"/>
                <a:gd name="connsiteY32" fmla="*/ 6 h 2831897"/>
                <a:gd name="connsiteX33" fmla="*/ 233528 w 3038876"/>
                <a:gd name="connsiteY33" fmla="*/ 101593 h 2831897"/>
                <a:gd name="connsiteX34" fmla="*/ 1515430 w 3038876"/>
                <a:gd name="connsiteY34" fmla="*/ 738339 h 2831897"/>
                <a:gd name="connsiteX35" fmla="*/ 2797332 w 3038876"/>
                <a:gd name="connsiteY35" fmla="*/ 101593 h 283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038876" h="2831897">
                  <a:moveTo>
                    <a:pt x="2863398" y="0"/>
                  </a:moveTo>
                  <a:lnTo>
                    <a:pt x="2832009" y="114045"/>
                  </a:lnTo>
                  <a:cubicBezTo>
                    <a:pt x="2744739" y="376171"/>
                    <a:pt x="2570245" y="602395"/>
                    <a:pt x="2340243" y="763087"/>
                  </a:cubicBezTo>
                  <a:lnTo>
                    <a:pt x="2202889" y="844235"/>
                  </a:lnTo>
                  <a:lnTo>
                    <a:pt x="3038876" y="844235"/>
                  </a:lnTo>
                  <a:lnTo>
                    <a:pt x="3003162" y="910034"/>
                  </a:lnTo>
                  <a:cubicBezTo>
                    <a:pt x="2912579" y="1044113"/>
                    <a:pt x="2759180" y="1132267"/>
                    <a:pt x="2585191" y="1132267"/>
                  </a:cubicBezTo>
                  <a:cubicBezTo>
                    <a:pt x="2454699" y="1132267"/>
                    <a:pt x="2335790" y="1082680"/>
                    <a:pt x="2246276" y="1001323"/>
                  </a:cubicBezTo>
                  <a:lnTo>
                    <a:pt x="2179190" y="923857"/>
                  </a:lnTo>
                  <a:lnTo>
                    <a:pt x="1905799" y="2379538"/>
                  </a:lnTo>
                  <a:lnTo>
                    <a:pt x="1911476" y="2435853"/>
                  </a:lnTo>
                  <a:cubicBezTo>
                    <a:pt x="1911476" y="2490535"/>
                    <a:pt x="1900394" y="2542629"/>
                    <a:pt x="1880353" y="2590011"/>
                  </a:cubicBezTo>
                  <a:lnTo>
                    <a:pt x="1858819" y="2629683"/>
                  </a:lnTo>
                  <a:lnTo>
                    <a:pt x="1857471" y="2636863"/>
                  </a:lnTo>
                  <a:lnTo>
                    <a:pt x="1854922" y="2636863"/>
                  </a:lnTo>
                  <a:lnTo>
                    <a:pt x="1843838" y="2657285"/>
                  </a:lnTo>
                  <a:cubicBezTo>
                    <a:pt x="1772666" y="2762634"/>
                    <a:pt x="1652137" y="2831897"/>
                    <a:pt x="1515432" y="2831897"/>
                  </a:cubicBezTo>
                  <a:cubicBezTo>
                    <a:pt x="1378726" y="2831897"/>
                    <a:pt x="1258198" y="2762634"/>
                    <a:pt x="1187026" y="2657285"/>
                  </a:cubicBezTo>
                  <a:lnTo>
                    <a:pt x="1175941" y="2636863"/>
                  </a:lnTo>
                  <a:lnTo>
                    <a:pt x="1173395" y="2636863"/>
                  </a:lnTo>
                  <a:lnTo>
                    <a:pt x="1172047" y="2629689"/>
                  </a:lnTo>
                  <a:lnTo>
                    <a:pt x="1150511" y="2590011"/>
                  </a:lnTo>
                  <a:cubicBezTo>
                    <a:pt x="1130470" y="2542629"/>
                    <a:pt x="1119388" y="2490535"/>
                    <a:pt x="1119388" y="2435853"/>
                  </a:cubicBezTo>
                  <a:lnTo>
                    <a:pt x="1125065" y="2379532"/>
                  </a:lnTo>
                  <a:lnTo>
                    <a:pt x="853104" y="931458"/>
                  </a:lnTo>
                  <a:lnTo>
                    <a:pt x="792601" y="1001323"/>
                  </a:lnTo>
                  <a:cubicBezTo>
                    <a:pt x="703087" y="1082680"/>
                    <a:pt x="584177" y="1132267"/>
                    <a:pt x="453685" y="1132267"/>
                  </a:cubicBezTo>
                  <a:cubicBezTo>
                    <a:pt x="279696" y="1132267"/>
                    <a:pt x="126297" y="1044113"/>
                    <a:pt x="35714" y="910034"/>
                  </a:cubicBezTo>
                  <a:lnTo>
                    <a:pt x="0" y="844235"/>
                  </a:lnTo>
                  <a:lnTo>
                    <a:pt x="827973" y="844235"/>
                  </a:lnTo>
                  <a:lnTo>
                    <a:pt x="690620" y="763087"/>
                  </a:lnTo>
                  <a:cubicBezTo>
                    <a:pt x="460618" y="602395"/>
                    <a:pt x="286124" y="376171"/>
                    <a:pt x="198853" y="114045"/>
                  </a:cubicBezTo>
                  <a:lnTo>
                    <a:pt x="167466" y="6"/>
                  </a:lnTo>
                  <a:lnTo>
                    <a:pt x="233528" y="101593"/>
                  </a:lnTo>
                  <a:cubicBezTo>
                    <a:pt x="511341" y="485760"/>
                    <a:pt x="981812" y="738339"/>
                    <a:pt x="1515430" y="738339"/>
                  </a:cubicBezTo>
                  <a:cubicBezTo>
                    <a:pt x="2049048" y="738339"/>
                    <a:pt x="2519519" y="485760"/>
                    <a:pt x="2797332" y="101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20" name="TextBox 119"/>
            <p:cNvSpPr txBox="1"/>
            <p:nvPr/>
          </p:nvSpPr>
          <p:spPr>
            <a:xfrm>
              <a:off x="4316036" y="4239367"/>
              <a:ext cx="1691277" cy="1709912"/>
            </a:xfrm>
            <a:custGeom>
              <a:avLst/>
              <a:gdLst>
                <a:gd name="connsiteX0" fmla="*/ 1054696 w 2556223"/>
                <a:gd name="connsiteY0" fmla="*/ 866600 h 2584388"/>
                <a:gd name="connsiteX1" fmla="*/ 1067391 w 2556223"/>
                <a:gd name="connsiteY1" fmla="*/ 867339 h 2584388"/>
                <a:gd name="connsiteX2" fmla="*/ 1075155 w 2556223"/>
                <a:gd name="connsiteY2" fmla="*/ 869434 h 2584388"/>
                <a:gd name="connsiteX3" fmla="*/ 1078606 w 2556223"/>
                <a:gd name="connsiteY3" fmla="*/ 873009 h 2584388"/>
                <a:gd name="connsiteX4" fmla="*/ 1079346 w 2556223"/>
                <a:gd name="connsiteY4" fmla="*/ 877939 h 2584388"/>
                <a:gd name="connsiteX5" fmla="*/ 1074416 w 2556223"/>
                <a:gd name="connsiteY5" fmla="*/ 924526 h 2584388"/>
                <a:gd name="connsiteX6" fmla="*/ 1088959 w 2556223"/>
                <a:gd name="connsiteY6" fmla="*/ 927238 h 2584388"/>
                <a:gd name="connsiteX7" fmla="*/ 1103256 w 2556223"/>
                <a:gd name="connsiteY7" fmla="*/ 931305 h 2584388"/>
                <a:gd name="connsiteX8" fmla="*/ 1115334 w 2556223"/>
                <a:gd name="connsiteY8" fmla="*/ 936235 h 2584388"/>
                <a:gd name="connsiteX9" fmla="*/ 1122852 w 2556223"/>
                <a:gd name="connsiteY9" fmla="*/ 940919 h 2584388"/>
                <a:gd name="connsiteX10" fmla="*/ 1126057 w 2556223"/>
                <a:gd name="connsiteY10" fmla="*/ 945109 h 2584388"/>
                <a:gd name="connsiteX11" fmla="*/ 1127782 w 2556223"/>
                <a:gd name="connsiteY11" fmla="*/ 950285 h 2584388"/>
                <a:gd name="connsiteX12" fmla="*/ 1128645 w 2556223"/>
                <a:gd name="connsiteY12" fmla="*/ 957680 h 2584388"/>
                <a:gd name="connsiteX13" fmla="*/ 1128892 w 2556223"/>
                <a:gd name="connsiteY13" fmla="*/ 967663 h 2584388"/>
                <a:gd name="connsiteX14" fmla="*/ 1128522 w 2556223"/>
                <a:gd name="connsiteY14" fmla="*/ 980235 h 2584388"/>
                <a:gd name="connsiteX15" fmla="*/ 1127166 w 2556223"/>
                <a:gd name="connsiteY15" fmla="*/ 987753 h 2584388"/>
                <a:gd name="connsiteX16" fmla="*/ 1124948 w 2556223"/>
                <a:gd name="connsiteY16" fmla="*/ 991204 h 2584388"/>
                <a:gd name="connsiteX17" fmla="*/ 1121990 w 2556223"/>
                <a:gd name="connsiteY17" fmla="*/ 992067 h 2584388"/>
                <a:gd name="connsiteX18" fmla="*/ 1112623 w 2556223"/>
                <a:gd name="connsiteY18" fmla="*/ 988862 h 2584388"/>
                <a:gd name="connsiteX19" fmla="*/ 1097463 w 2556223"/>
                <a:gd name="connsiteY19" fmla="*/ 981960 h 2584388"/>
                <a:gd name="connsiteX20" fmla="*/ 1076758 w 2556223"/>
                <a:gd name="connsiteY20" fmla="*/ 975058 h 2584388"/>
                <a:gd name="connsiteX21" fmla="*/ 1050999 w 2556223"/>
                <a:gd name="connsiteY21" fmla="*/ 971854 h 2584388"/>
                <a:gd name="connsiteX22" fmla="*/ 1029061 w 2556223"/>
                <a:gd name="connsiteY22" fmla="*/ 974319 h 2584388"/>
                <a:gd name="connsiteX23" fmla="*/ 1014271 w 2556223"/>
                <a:gd name="connsiteY23" fmla="*/ 981221 h 2584388"/>
                <a:gd name="connsiteX24" fmla="*/ 1005890 w 2556223"/>
                <a:gd name="connsiteY24" fmla="*/ 991820 h 2584388"/>
                <a:gd name="connsiteX25" fmla="*/ 1003178 w 2556223"/>
                <a:gd name="connsiteY25" fmla="*/ 1005377 h 2584388"/>
                <a:gd name="connsiteX26" fmla="*/ 1009341 w 2556223"/>
                <a:gd name="connsiteY26" fmla="*/ 1024851 h 2584388"/>
                <a:gd name="connsiteX27" fmla="*/ 1025733 w 2556223"/>
                <a:gd name="connsiteY27" fmla="*/ 1038408 h 2584388"/>
                <a:gd name="connsiteX28" fmla="*/ 1048903 w 2556223"/>
                <a:gd name="connsiteY28" fmla="*/ 1048761 h 2584388"/>
                <a:gd name="connsiteX29" fmla="*/ 1075279 w 2556223"/>
                <a:gd name="connsiteY29" fmla="*/ 1058621 h 2584388"/>
                <a:gd name="connsiteX30" fmla="*/ 1101654 w 2556223"/>
                <a:gd name="connsiteY30" fmla="*/ 1070576 h 2584388"/>
                <a:gd name="connsiteX31" fmla="*/ 1124701 w 2556223"/>
                <a:gd name="connsiteY31" fmla="*/ 1087337 h 2584388"/>
                <a:gd name="connsiteX32" fmla="*/ 1140970 w 2556223"/>
                <a:gd name="connsiteY32" fmla="*/ 1111494 h 2584388"/>
                <a:gd name="connsiteX33" fmla="*/ 1147132 w 2556223"/>
                <a:gd name="connsiteY33" fmla="*/ 1145634 h 2584388"/>
                <a:gd name="connsiteX34" fmla="*/ 1139614 w 2556223"/>
                <a:gd name="connsiteY34" fmla="*/ 1183841 h 2584388"/>
                <a:gd name="connsiteX35" fmla="*/ 1118292 w 2556223"/>
                <a:gd name="connsiteY35" fmla="*/ 1213174 h 2584388"/>
                <a:gd name="connsiteX36" fmla="*/ 1085015 w 2556223"/>
                <a:gd name="connsiteY36" fmla="*/ 1232894 h 2584388"/>
                <a:gd name="connsiteX37" fmla="*/ 1041878 w 2556223"/>
                <a:gd name="connsiteY37" fmla="*/ 1242261 h 2584388"/>
                <a:gd name="connsiteX38" fmla="*/ 1036702 w 2556223"/>
                <a:gd name="connsiteY38" fmla="*/ 1295011 h 2584388"/>
                <a:gd name="connsiteX39" fmla="*/ 1035593 w 2556223"/>
                <a:gd name="connsiteY39" fmla="*/ 1298462 h 2584388"/>
                <a:gd name="connsiteX40" fmla="*/ 1032388 w 2556223"/>
                <a:gd name="connsiteY40" fmla="*/ 1300927 h 2584388"/>
                <a:gd name="connsiteX41" fmla="*/ 1025979 w 2556223"/>
                <a:gd name="connsiteY41" fmla="*/ 1302529 h 2584388"/>
                <a:gd name="connsiteX42" fmla="*/ 1015750 w 2556223"/>
                <a:gd name="connsiteY42" fmla="*/ 1303145 h 2584388"/>
                <a:gd name="connsiteX43" fmla="*/ 1003055 w 2556223"/>
                <a:gd name="connsiteY43" fmla="*/ 1302406 h 2584388"/>
                <a:gd name="connsiteX44" fmla="*/ 995537 w 2556223"/>
                <a:gd name="connsiteY44" fmla="*/ 1300311 h 2584388"/>
                <a:gd name="connsiteX45" fmla="*/ 991963 w 2556223"/>
                <a:gd name="connsiteY45" fmla="*/ 1296736 h 2584388"/>
                <a:gd name="connsiteX46" fmla="*/ 991593 w 2556223"/>
                <a:gd name="connsiteY46" fmla="*/ 1291806 h 2584388"/>
                <a:gd name="connsiteX47" fmla="*/ 996769 w 2556223"/>
                <a:gd name="connsiteY47" fmla="*/ 1241768 h 2584388"/>
                <a:gd name="connsiteX48" fmla="*/ 976803 w 2556223"/>
                <a:gd name="connsiteY48" fmla="*/ 1237947 h 2584388"/>
                <a:gd name="connsiteX49" fmla="*/ 959795 w 2556223"/>
                <a:gd name="connsiteY49" fmla="*/ 1232770 h 2584388"/>
                <a:gd name="connsiteX50" fmla="*/ 946607 w 2556223"/>
                <a:gd name="connsiteY50" fmla="*/ 1226978 h 2584388"/>
                <a:gd name="connsiteX51" fmla="*/ 938227 w 2556223"/>
                <a:gd name="connsiteY51" fmla="*/ 1221185 h 2584388"/>
                <a:gd name="connsiteX52" fmla="*/ 934159 w 2556223"/>
                <a:gd name="connsiteY52" fmla="*/ 1212804 h 2584388"/>
                <a:gd name="connsiteX53" fmla="*/ 932927 w 2556223"/>
                <a:gd name="connsiteY53" fmla="*/ 1196412 h 2584388"/>
                <a:gd name="connsiteX54" fmla="*/ 933420 w 2556223"/>
                <a:gd name="connsiteY54" fmla="*/ 1182608 h 2584388"/>
                <a:gd name="connsiteX55" fmla="*/ 935145 w 2556223"/>
                <a:gd name="connsiteY55" fmla="*/ 1174228 h 2584388"/>
                <a:gd name="connsiteX56" fmla="*/ 938227 w 2556223"/>
                <a:gd name="connsiteY56" fmla="*/ 1170160 h 2584388"/>
                <a:gd name="connsiteX57" fmla="*/ 942540 w 2556223"/>
                <a:gd name="connsiteY57" fmla="*/ 1169051 h 2584388"/>
                <a:gd name="connsiteX58" fmla="*/ 951907 w 2556223"/>
                <a:gd name="connsiteY58" fmla="*/ 1172749 h 2584388"/>
                <a:gd name="connsiteX59" fmla="*/ 967683 w 2556223"/>
                <a:gd name="connsiteY59" fmla="*/ 1180883 h 2584388"/>
                <a:gd name="connsiteX60" fmla="*/ 990977 w 2556223"/>
                <a:gd name="connsiteY60" fmla="*/ 1189017 h 2584388"/>
                <a:gd name="connsiteX61" fmla="*/ 1023145 w 2556223"/>
                <a:gd name="connsiteY61" fmla="*/ 1192715 h 2584388"/>
                <a:gd name="connsiteX62" fmla="*/ 1066035 w 2556223"/>
                <a:gd name="connsiteY62" fmla="*/ 1181992 h 2584388"/>
                <a:gd name="connsiteX63" fmla="*/ 1080085 w 2556223"/>
                <a:gd name="connsiteY63" fmla="*/ 1153522 h 2584388"/>
                <a:gd name="connsiteX64" fmla="*/ 1074046 w 2556223"/>
                <a:gd name="connsiteY64" fmla="*/ 1134049 h 2584388"/>
                <a:gd name="connsiteX65" fmla="*/ 1057901 w 2556223"/>
                <a:gd name="connsiteY65" fmla="*/ 1120615 h 2584388"/>
                <a:gd name="connsiteX66" fmla="*/ 1035100 w 2556223"/>
                <a:gd name="connsiteY66" fmla="*/ 1110262 h 2584388"/>
                <a:gd name="connsiteX67" fmla="*/ 1009094 w 2556223"/>
                <a:gd name="connsiteY67" fmla="*/ 1100525 h 2584388"/>
                <a:gd name="connsiteX68" fmla="*/ 983089 w 2556223"/>
                <a:gd name="connsiteY68" fmla="*/ 1088447 h 2584388"/>
                <a:gd name="connsiteX69" fmla="*/ 960288 w 2556223"/>
                <a:gd name="connsiteY69" fmla="*/ 1071438 h 2584388"/>
                <a:gd name="connsiteX70" fmla="*/ 944142 w 2556223"/>
                <a:gd name="connsiteY70" fmla="*/ 1046912 h 2584388"/>
                <a:gd name="connsiteX71" fmla="*/ 938103 w 2556223"/>
                <a:gd name="connsiteY71" fmla="*/ 1012033 h 2584388"/>
                <a:gd name="connsiteX72" fmla="*/ 944266 w 2556223"/>
                <a:gd name="connsiteY72" fmla="*/ 978386 h 2584388"/>
                <a:gd name="connsiteX73" fmla="*/ 962013 w 2556223"/>
                <a:gd name="connsiteY73" fmla="*/ 951888 h 2584388"/>
                <a:gd name="connsiteX74" fmla="*/ 990484 w 2556223"/>
                <a:gd name="connsiteY74" fmla="*/ 933524 h 2584388"/>
                <a:gd name="connsiteX75" fmla="*/ 1028814 w 2556223"/>
                <a:gd name="connsiteY75" fmla="*/ 924033 h 2584388"/>
                <a:gd name="connsiteX76" fmla="*/ 1033744 w 2556223"/>
                <a:gd name="connsiteY76" fmla="*/ 874488 h 2584388"/>
                <a:gd name="connsiteX77" fmla="*/ 1034853 w 2556223"/>
                <a:gd name="connsiteY77" fmla="*/ 871160 h 2584388"/>
                <a:gd name="connsiteX78" fmla="*/ 1038058 w 2556223"/>
                <a:gd name="connsiteY78" fmla="*/ 868695 h 2584388"/>
                <a:gd name="connsiteX79" fmla="*/ 1044343 w 2556223"/>
                <a:gd name="connsiteY79" fmla="*/ 867093 h 2584388"/>
                <a:gd name="connsiteX80" fmla="*/ 1054696 w 2556223"/>
                <a:gd name="connsiteY80" fmla="*/ 866600 h 2584388"/>
                <a:gd name="connsiteX81" fmla="*/ 540100 w 2556223"/>
                <a:gd name="connsiteY81" fmla="*/ 705161 h 2584388"/>
                <a:gd name="connsiteX82" fmla="*/ 659647 w 2556223"/>
                <a:gd name="connsiteY82" fmla="*/ 1342252 h 2584388"/>
                <a:gd name="connsiteX83" fmla="*/ 0 w 2556223"/>
                <a:gd name="connsiteY83" fmla="*/ 770030 h 2584388"/>
                <a:gd name="connsiteX84" fmla="*/ 57420 w 2556223"/>
                <a:gd name="connsiteY84" fmla="*/ 810871 h 2584388"/>
                <a:gd name="connsiteX85" fmla="*/ 238713 w 2556223"/>
                <a:gd name="connsiteY85" fmla="*/ 856815 h 2584388"/>
                <a:gd name="connsiteX86" fmla="*/ 494446 w 2556223"/>
                <a:gd name="connsiteY86" fmla="*/ 757925 h 2584388"/>
                <a:gd name="connsiteX87" fmla="*/ 2054580 w 2556223"/>
                <a:gd name="connsiteY87" fmla="*/ 10475 h 2584388"/>
                <a:gd name="connsiteX88" fmla="*/ 2556223 w 2556223"/>
                <a:gd name="connsiteY88" fmla="*/ 445634 h 2584388"/>
                <a:gd name="connsiteX89" fmla="*/ 2556223 w 2556223"/>
                <a:gd name="connsiteY89" fmla="*/ 2584388 h 2584388"/>
                <a:gd name="connsiteX90" fmla="*/ 1454287 w 2556223"/>
                <a:gd name="connsiteY90" fmla="*/ 2584388 h 2584388"/>
                <a:gd name="connsiteX91" fmla="*/ 903707 w 2556223"/>
                <a:gd name="connsiteY91" fmla="*/ 2106778 h 2584388"/>
                <a:gd name="connsiteX92" fmla="*/ 965182 w 2556223"/>
                <a:gd name="connsiteY92" fmla="*/ 2130987 h 2584388"/>
                <a:gd name="connsiteX93" fmla="*/ 1039867 w 2556223"/>
                <a:gd name="connsiteY93" fmla="*/ 2140402 h 2584388"/>
                <a:gd name="connsiteX94" fmla="*/ 1287670 w 2556223"/>
                <a:gd name="connsiteY94" fmla="*/ 2008533 h 2584388"/>
                <a:gd name="connsiteX95" fmla="*/ 1296032 w 2556223"/>
                <a:gd name="connsiteY95" fmla="*/ 1993110 h 2584388"/>
                <a:gd name="connsiteX96" fmla="*/ 1297957 w 2556223"/>
                <a:gd name="connsiteY96" fmla="*/ 1993110 h 2584388"/>
                <a:gd name="connsiteX97" fmla="*/ 1298974 w 2556223"/>
                <a:gd name="connsiteY97" fmla="*/ 1987687 h 2584388"/>
                <a:gd name="connsiteX98" fmla="*/ 1315223 w 2556223"/>
                <a:gd name="connsiteY98" fmla="*/ 1957726 h 2584388"/>
                <a:gd name="connsiteX99" fmla="*/ 1338707 w 2556223"/>
                <a:gd name="connsiteY99" fmla="*/ 1841304 h 2584388"/>
                <a:gd name="connsiteX100" fmla="*/ 1334423 w 2556223"/>
                <a:gd name="connsiteY100" fmla="*/ 1798774 h 2584388"/>
                <a:gd name="connsiteX101" fmla="*/ 1540713 w 2556223"/>
                <a:gd name="connsiteY101" fmla="*/ 699420 h 2584388"/>
                <a:gd name="connsiteX102" fmla="*/ 1591334 w 2556223"/>
                <a:gd name="connsiteY102" fmla="*/ 757925 h 2584388"/>
                <a:gd name="connsiteX103" fmla="*/ 1847066 w 2556223"/>
                <a:gd name="connsiteY103" fmla="*/ 856816 h 2584388"/>
                <a:gd name="connsiteX104" fmla="*/ 2162451 w 2556223"/>
                <a:gd name="connsiteY104" fmla="*/ 688982 h 2584388"/>
                <a:gd name="connsiteX105" fmla="*/ 2189399 w 2556223"/>
                <a:gd name="connsiteY105" fmla="*/ 639289 h 2584388"/>
                <a:gd name="connsiteX106" fmla="*/ 1558596 w 2556223"/>
                <a:gd name="connsiteY106" fmla="*/ 639289 h 2584388"/>
                <a:gd name="connsiteX107" fmla="*/ 1662237 w 2556223"/>
                <a:gd name="connsiteY107" fmla="*/ 578005 h 2584388"/>
                <a:gd name="connsiteX108" fmla="*/ 2033305 w 2556223"/>
                <a:gd name="connsiteY108" fmla="*/ 87839 h 2584388"/>
                <a:gd name="connsiteX109" fmla="*/ 26115 w 2556223"/>
                <a:gd name="connsiteY109" fmla="*/ 0 h 2584388"/>
                <a:gd name="connsiteX110" fmla="*/ 554843 w 2556223"/>
                <a:gd name="connsiteY110" fmla="*/ 458654 h 2584388"/>
                <a:gd name="connsiteX111" fmla="*/ 483847 w 2556223"/>
                <a:gd name="connsiteY111" fmla="*/ 427672 h 2584388"/>
                <a:gd name="connsiteX112" fmla="*/ 72593 w 2556223"/>
                <a:gd name="connsiteY112" fmla="*/ 78434 h 2584388"/>
                <a:gd name="connsiteX113" fmla="*/ 23552 w 2556223"/>
                <a:gd name="connsiteY113" fmla="*/ 2955 h 258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2556223" h="2584388">
                  <a:moveTo>
                    <a:pt x="1054696" y="866600"/>
                  </a:moveTo>
                  <a:cubicBezTo>
                    <a:pt x="1059790" y="866600"/>
                    <a:pt x="1064022" y="866846"/>
                    <a:pt x="1067391" y="867339"/>
                  </a:cubicBezTo>
                  <a:cubicBezTo>
                    <a:pt x="1070760" y="867832"/>
                    <a:pt x="1073348" y="868531"/>
                    <a:pt x="1075155" y="869434"/>
                  </a:cubicBezTo>
                  <a:cubicBezTo>
                    <a:pt x="1076963" y="870338"/>
                    <a:pt x="1078113" y="871530"/>
                    <a:pt x="1078606" y="873009"/>
                  </a:cubicBezTo>
                  <a:cubicBezTo>
                    <a:pt x="1079099" y="874488"/>
                    <a:pt x="1079346" y="876131"/>
                    <a:pt x="1079346" y="877939"/>
                  </a:cubicBezTo>
                  <a:lnTo>
                    <a:pt x="1074416" y="924526"/>
                  </a:lnTo>
                  <a:cubicBezTo>
                    <a:pt x="1079017" y="925184"/>
                    <a:pt x="1083865" y="926088"/>
                    <a:pt x="1088959" y="927238"/>
                  </a:cubicBezTo>
                  <a:cubicBezTo>
                    <a:pt x="1094053" y="928388"/>
                    <a:pt x="1098819" y="929744"/>
                    <a:pt x="1103256" y="931305"/>
                  </a:cubicBezTo>
                  <a:cubicBezTo>
                    <a:pt x="1107693" y="932866"/>
                    <a:pt x="1111719" y="934510"/>
                    <a:pt x="1115334" y="936235"/>
                  </a:cubicBezTo>
                  <a:cubicBezTo>
                    <a:pt x="1118950" y="937961"/>
                    <a:pt x="1121456" y="939522"/>
                    <a:pt x="1122852" y="940919"/>
                  </a:cubicBezTo>
                  <a:cubicBezTo>
                    <a:pt x="1124249" y="942315"/>
                    <a:pt x="1125317" y="943712"/>
                    <a:pt x="1126057" y="945109"/>
                  </a:cubicBezTo>
                  <a:cubicBezTo>
                    <a:pt x="1126796" y="946506"/>
                    <a:pt x="1127372" y="948231"/>
                    <a:pt x="1127782" y="950285"/>
                  </a:cubicBezTo>
                  <a:cubicBezTo>
                    <a:pt x="1128193" y="952340"/>
                    <a:pt x="1128481" y="954805"/>
                    <a:pt x="1128645" y="957680"/>
                  </a:cubicBezTo>
                  <a:cubicBezTo>
                    <a:pt x="1128809" y="960556"/>
                    <a:pt x="1128892" y="963884"/>
                    <a:pt x="1128892" y="967663"/>
                  </a:cubicBezTo>
                  <a:cubicBezTo>
                    <a:pt x="1128892" y="972758"/>
                    <a:pt x="1128768" y="976948"/>
                    <a:pt x="1128522" y="980235"/>
                  </a:cubicBezTo>
                  <a:cubicBezTo>
                    <a:pt x="1128275" y="983521"/>
                    <a:pt x="1127824" y="986027"/>
                    <a:pt x="1127166" y="987753"/>
                  </a:cubicBezTo>
                  <a:cubicBezTo>
                    <a:pt x="1126509" y="989478"/>
                    <a:pt x="1125769" y="990629"/>
                    <a:pt x="1124948" y="991204"/>
                  </a:cubicBezTo>
                  <a:cubicBezTo>
                    <a:pt x="1124126" y="991779"/>
                    <a:pt x="1123140" y="992067"/>
                    <a:pt x="1121990" y="992067"/>
                  </a:cubicBezTo>
                  <a:cubicBezTo>
                    <a:pt x="1119853" y="992067"/>
                    <a:pt x="1116731" y="990998"/>
                    <a:pt x="1112623" y="988862"/>
                  </a:cubicBezTo>
                  <a:cubicBezTo>
                    <a:pt x="1108515" y="986726"/>
                    <a:pt x="1103461" y="984425"/>
                    <a:pt x="1097463" y="981960"/>
                  </a:cubicBezTo>
                  <a:cubicBezTo>
                    <a:pt x="1091465" y="979495"/>
                    <a:pt x="1084563" y="977195"/>
                    <a:pt x="1076758" y="975058"/>
                  </a:cubicBezTo>
                  <a:cubicBezTo>
                    <a:pt x="1068952" y="972922"/>
                    <a:pt x="1060366" y="971854"/>
                    <a:pt x="1050999" y="971854"/>
                  </a:cubicBezTo>
                  <a:cubicBezTo>
                    <a:pt x="1042454" y="971854"/>
                    <a:pt x="1035141" y="972675"/>
                    <a:pt x="1029061" y="974319"/>
                  </a:cubicBezTo>
                  <a:cubicBezTo>
                    <a:pt x="1022980" y="975962"/>
                    <a:pt x="1018050" y="978263"/>
                    <a:pt x="1014271" y="981221"/>
                  </a:cubicBezTo>
                  <a:cubicBezTo>
                    <a:pt x="1010491" y="984179"/>
                    <a:pt x="1007697" y="987712"/>
                    <a:pt x="1005890" y="991820"/>
                  </a:cubicBezTo>
                  <a:cubicBezTo>
                    <a:pt x="1004082" y="995928"/>
                    <a:pt x="1003178" y="1000447"/>
                    <a:pt x="1003178" y="1005377"/>
                  </a:cubicBezTo>
                  <a:cubicBezTo>
                    <a:pt x="1003178" y="1013101"/>
                    <a:pt x="1005233" y="1019592"/>
                    <a:pt x="1009341" y="1024851"/>
                  </a:cubicBezTo>
                  <a:cubicBezTo>
                    <a:pt x="1013449" y="1030109"/>
                    <a:pt x="1018913" y="1034628"/>
                    <a:pt x="1025733" y="1038408"/>
                  </a:cubicBezTo>
                  <a:cubicBezTo>
                    <a:pt x="1032553" y="1042188"/>
                    <a:pt x="1040276" y="1045638"/>
                    <a:pt x="1048903" y="1048761"/>
                  </a:cubicBezTo>
                  <a:cubicBezTo>
                    <a:pt x="1057531" y="1051883"/>
                    <a:pt x="1066323" y="1055170"/>
                    <a:pt x="1075279" y="1058621"/>
                  </a:cubicBezTo>
                  <a:cubicBezTo>
                    <a:pt x="1084235" y="1062072"/>
                    <a:pt x="1093026" y="1066057"/>
                    <a:pt x="1101654" y="1070576"/>
                  </a:cubicBezTo>
                  <a:cubicBezTo>
                    <a:pt x="1110281" y="1075095"/>
                    <a:pt x="1117964" y="1080682"/>
                    <a:pt x="1124701" y="1087337"/>
                  </a:cubicBezTo>
                  <a:cubicBezTo>
                    <a:pt x="1131439" y="1093993"/>
                    <a:pt x="1136862" y="1102045"/>
                    <a:pt x="1140970" y="1111494"/>
                  </a:cubicBezTo>
                  <a:cubicBezTo>
                    <a:pt x="1145078" y="1120943"/>
                    <a:pt x="1147132" y="1132323"/>
                    <a:pt x="1147132" y="1145634"/>
                  </a:cubicBezTo>
                  <a:cubicBezTo>
                    <a:pt x="1147132" y="1159766"/>
                    <a:pt x="1144626" y="1172502"/>
                    <a:pt x="1139614" y="1183841"/>
                  </a:cubicBezTo>
                  <a:cubicBezTo>
                    <a:pt x="1134602" y="1195180"/>
                    <a:pt x="1127495" y="1204957"/>
                    <a:pt x="1118292" y="1213174"/>
                  </a:cubicBezTo>
                  <a:cubicBezTo>
                    <a:pt x="1109090" y="1221391"/>
                    <a:pt x="1097997" y="1227964"/>
                    <a:pt x="1085015" y="1232894"/>
                  </a:cubicBezTo>
                  <a:cubicBezTo>
                    <a:pt x="1072033" y="1237824"/>
                    <a:pt x="1057654" y="1240946"/>
                    <a:pt x="1041878" y="1242261"/>
                  </a:cubicBezTo>
                  <a:lnTo>
                    <a:pt x="1036702" y="1295011"/>
                  </a:lnTo>
                  <a:cubicBezTo>
                    <a:pt x="1036538" y="1296326"/>
                    <a:pt x="1036168" y="1297476"/>
                    <a:pt x="1035593" y="1298462"/>
                  </a:cubicBezTo>
                  <a:cubicBezTo>
                    <a:pt x="1035018" y="1299448"/>
                    <a:pt x="1033949" y="1300269"/>
                    <a:pt x="1032388" y="1300927"/>
                  </a:cubicBezTo>
                  <a:cubicBezTo>
                    <a:pt x="1030827" y="1301584"/>
                    <a:pt x="1028691" y="1302118"/>
                    <a:pt x="1025979" y="1302529"/>
                  </a:cubicBezTo>
                  <a:cubicBezTo>
                    <a:pt x="1023268" y="1302940"/>
                    <a:pt x="1019858" y="1303145"/>
                    <a:pt x="1015750" y="1303145"/>
                  </a:cubicBezTo>
                  <a:cubicBezTo>
                    <a:pt x="1010491" y="1303145"/>
                    <a:pt x="1006260" y="1302899"/>
                    <a:pt x="1003055" y="1302406"/>
                  </a:cubicBezTo>
                  <a:cubicBezTo>
                    <a:pt x="999851" y="1301913"/>
                    <a:pt x="997345" y="1301214"/>
                    <a:pt x="995537" y="1300311"/>
                  </a:cubicBezTo>
                  <a:cubicBezTo>
                    <a:pt x="993729" y="1299407"/>
                    <a:pt x="992538" y="1298215"/>
                    <a:pt x="991963" y="1296736"/>
                  </a:cubicBezTo>
                  <a:cubicBezTo>
                    <a:pt x="991388" y="1295257"/>
                    <a:pt x="991264" y="1293614"/>
                    <a:pt x="991593" y="1291806"/>
                  </a:cubicBezTo>
                  <a:lnTo>
                    <a:pt x="996769" y="1241768"/>
                  </a:lnTo>
                  <a:cubicBezTo>
                    <a:pt x="989703" y="1240782"/>
                    <a:pt x="983048" y="1239508"/>
                    <a:pt x="976803" y="1237947"/>
                  </a:cubicBezTo>
                  <a:cubicBezTo>
                    <a:pt x="970559" y="1236386"/>
                    <a:pt x="964889" y="1234660"/>
                    <a:pt x="959795" y="1232770"/>
                  </a:cubicBezTo>
                  <a:cubicBezTo>
                    <a:pt x="954701" y="1230881"/>
                    <a:pt x="950305" y="1228950"/>
                    <a:pt x="946607" y="1226978"/>
                  </a:cubicBezTo>
                  <a:cubicBezTo>
                    <a:pt x="942910" y="1225006"/>
                    <a:pt x="940116" y="1223075"/>
                    <a:pt x="938227" y="1221185"/>
                  </a:cubicBezTo>
                  <a:cubicBezTo>
                    <a:pt x="936337" y="1219295"/>
                    <a:pt x="934981" y="1216502"/>
                    <a:pt x="934159" y="1212804"/>
                  </a:cubicBezTo>
                  <a:cubicBezTo>
                    <a:pt x="933338" y="1209107"/>
                    <a:pt x="932927" y="1203643"/>
                    <a:pt x="932927" y="1196412"/>
                  </a:cubicBezTo>
                  <a:cubicBezTo>
                    <a:pt x="932927" y="1190825"/>
                    <a:pt x="933091" y="1186224"/>
                    <a:pt x="933420" y="1182608"/>
                  </a:cubicBezTo>
                  <a:cubicBezTo>
                    <a:pt x="933749" y="1178993"/>
                    <a:pt x="934324" y="1176200"/>
                    <a:pt x="935145" y="1174228"/>
                  </a:cubicBezTo>
                  <a:cubicBezTo>
                    <a:pt x="935967" y="1172256"/>
                    <a:pt x="936994" y="1170900"/>
                    <a:pt x="938227" y="1170160"/>
                  </a:cubicBezTo>
                  <a:cubicBezTo>
                    <a:pt x="939459" y="1169421"/>
                    <a:pt x="940897" y="1169051"/>
                    <a:pt x="942540" y="1169051"/>
                  </a:cubicBezTo>
                  <a:cubicBezTo>
                    <a:pt x="944677" y="1169051"/>
                    <a:pt x="947799" y="1170284"/>
                    <a:pt x="951907" y="1172749"/>
                  </a:cubicBezTo>
                  <a:cubicBezTo>
                    <a:pt x="956015" y="1175214"/>
                    <a:pt x="961274" y="1177925"/>
                    <a:pt x="967683" y="1180883"/>
                  </a:cubicBezTo>
                  <a:cubicBezTo>
                    <a:pt x="974092" y="1183841"/>
                    <a:pt x="981856" y="1186552"/>
                    <a:pt x="990977" y="1189017"/>
                  </a:cubicBezTo>
                  <a:cubicBezTo>
                    <a:pt x="1000097" y="1191482"/>
                    <a:pt x="1010820" y="1192715"/>
                    <a:pt x="1023145" y="1192715"/>
                  </a:cubicBezTo>
                  <a:cubicBezTo>
                    <a:pt x="1042371" y="1192715"/>
                    <a:pt x="1056668" y="1189141"/>
                    <a:pt x="1066035" y="1181992"/>
                  </a:cubicBezTo>
                  <a:cubicBezTo>
                    <a:pt x="1075402" y="1174844"/>
                    <a:pt x="1080085" y="1165354"/>
                    <a:pt x="1080085" y="1153522"/>
                  </a:cubicBezTo>
                  <a:cubicBezTo>
                    <a:pt x="1080085" y="1145634"/>
                    <a:pt x="1078072" y="1139143"/>
                    <a:pt x="1074046" y="1134049"/>
                  </a:cubicBezTo>
                  <a:cubicBezTo>
                    <a:pt x="1070020" y="1128954"/>
                    <a:pt x="1064638" y="1124476"/>
                    <a:pt x="1057901" y="1120615"/>
                  </a:cubicBezTo>
                  <a:cubicBezTo>
                    <a:pt x="1051163" y="1116753"/>
                    <a:pt x="1043563" y="1113302"/>
                    <a:pt x="1035100" y="1110262"/>
                  </a:cubicBezTo>
                  <a:cubicBezTo>
                    <a:pt x="1026637" y="1107222"/>
                    <a:pt x="1017968" y="1103976"/>
                    <a:pt x="1009094" y="1100525"/>
                  </a:cubicBezTo>
                  <a:cubicBezTo>
                    <a:pt x="1000220" y="1097074"/>
                    <a:pt x="991552" y="1093048"/>
                    <a:pt x="983089" y="1088447"/>
                  </a:cubicBezTo>
                  <a:cubicBezTo>
                    <a:pt x="974626" y="1083845"/>
                    <a:pt x="967026" y="1078176"/>
                    <a:pt x="960288" y="1071438"/>
                  </a:cubicBezTo>
                  <a:cubicBezTo>
                    <a:pt x="953550" y="1064701"/>
                    <a:pt x="948169" y="1056525"/>
                    <a:pt x="944142" y="1046912"/>
                  </a:cubicBezTo>
                  <a:cubicBezTo>
                    <a:pt x="940116" y="1037299"/>
                    <a:pt x="938103" y="1025672"/>
                    <a:pt x="938103" y="1012033"/>
                  </a:cubicBezTo>
                  <a:cubicBezTo>
                    <a:pt x="938103" y="999708"/>
                    <a:pt x="940157" y="988492"/>
                    <a:pt x="944266" y="978386"/>
                  </a:cubicBezTo>
                  <a:cubicBezTo>
                    <a:pt x="948374" y="968280"/>
                    <a:pt x="954290" y="959447"/>
                    <a:pt x="962013" y="951888"/>
                  </a:cubicBezTo>
                  <a:cubicBezTo>
                    <a:pt x="969737" y="944328"/>
                    <a:pt x="979227" y="938207"/>
                    <a:pt x="990484" y="933524"/>
                  </a:cubicBezTo>
                  <a:cubicBezTo>
                    <a:pt x="1001740" y="928840"/>
                    <a:pt x="1014517" y="925677"/>
                    <a:pt x="1028814" y="924033"/>
                  </a:cubicBezTo>
                  <a:lnTo>
                    <a:pt x="1033744" y="874488"/>
                  </a:lnTo>
                  <a:cubicBezTo>
                    <a:pt x="1033908" y="873173"/>
                    <a:pt x="1034278" y="872064"/>
                    <a:pt x="1034853" y="871160"/>
                  </a:cubicBezTo>
                  <a:cubicBezTo>
                    <a:pt x="1035428" y="870256"/>
                    <a:pt x="1036496" y="869434"/>
                    <a:pt x="1038058" y="868695"/>
                  </a:cubicBezTo>
                  <a:cubicBezTo>
                    <a:pt x="1039619" y="867956"/>
                    <a:pt x="1041714" y="867421"/>
                    <a:pt x="1044343" y="867093"/>
                  </a:cubicBezTo>
                  <a:cubicBezTo>
                    <a:pt x="1046973" y="866764"/>
                    <a:pt x="1050424" y="866600"/>
                    <a:pt x="1054696" y="866600"/>
                  </a:cubicBezTo>
                  <a:close/>
                  <a:moveTo>
                    <a:pt x="540100" y="705161"/>
                  </a:moveTo>
                  <a:lnTo>
                    <a:pt x="659647" y="1342252"/>
                  </a:lnTo>
                  <a:lnTo>
                    <a:pt x="0" y="770030"/>
                  </a:lnTo>
                  <a:lnTo>
                    <a:pt x="57420" y="810871"/>
                  </a:lnTo>
                  <a:cubicBezTo>
                    <a:pt x="111312" y="840172"/>
                    <a:pt x="173071" y="856816"/>
                    <a:pt x="238713" y="856815"/>
                  </a:cubicBezTo>
                  <a:cubicBezTo>
                    <a:pt x="337177" y="856815"/>
                    <a:pt x="426902" y="819368"/>
                    <a:pt x="494446" y="757925"/>
                  </a:cubicBezTo>
                  <a:close/>
                  <a:moveTo>
                    <a:pt x="2054580" y="10475"/>
                  </a:moveTo>
                  <a:lnTo>
                    <a:pt x="2556223" y="445634"/>
                  </a:lnTo>
                  <a:lnTo>
                    <a:pt x="2556223" y="2584388"/>
                  </a:lnTo>
                  <a:lnTo>
                    <a:pt x="1454287" y="2584388"/>
                  </a:lnTo>
                  <a:lnTo>
                    <a:pt x="903707" y="2106778"/>
                  </a:lnTo>
                  <a:lnTo>
                    <a:pt x="965182" y="2130987"/>
                  </a:lnTo>
                  <a:cubicBezTo>
                    <a:pt x="989054" y="2137133"/>
                    <a:pt x="1014078" y="2140403"/>
                    <a:pt x="1039867" y="2140402"/>
                  </a:cubicBezTo>
                  <a:cubicBezTo>
                    <a:pt x="1143020" y="2140403"/>
                    <a:pt x="1233965" y="2088094"/>
                    <a:pt x="1287670" y="2008533"/>
                  </a:cubicBezTo>
                  <a:lnTo>
                    <a:pt x="1296032" y="1993110"/>
                  </a:lnTo>
                  <a:lnTo>
                    <a:pt x="1297957" y="1993110"/>
                  </a:lnTo>
                  <a:lnTo>
                    <a:pt x="1298974" y="1987687"/>
                  </a:lnTo>
                  <a:lnTo>
                    <a:pt x="1315223" y="1957726"/>
                  </a:lnTo>
                  <a:cubicBezTo>
                    <a:pt x="1330345" y="1921943"/>
                    <a:pt x="1338706" y="1882600"/>
                    <a:pt x="1338707" y="1841304"/>
                  </a:cubicBezTo>
                  <a:lnTo>
                    <a:pt x="1334423" y="1798774"/>
                  </a:lnTo>
                  <a:lnTo>
                    <a:pt x="1540713" y="699420"/>
                  </a:lnTo>
                  <a:lnTo>
                    <a:pt x="1591334" y="757925"/>
                  </a:lnTo>
                  <a:cubicBezTo>
                    <a:pt x="1658878" y="819367"/>
                    <a:pt x="1748601" y="856815"/>
                    <a:pt x="1847066" y="856816"/>
                  </a:cubicBezTo>
                  <a:cubicBezTo>
                    <a:pt x="1978350" y="856815"/>
                    <a:pt x="2094100" y="790240"/>
                    <a:pt x="2162451" y="688982"/>
                  </a:cubicBezTo>
                  <a:lnTo>
                    <a:pt x="2189399" y="639289"/>
                  </a:lnTo>
                  <a:lnTo>
                    <a:pt x="1558596" y="639289"/>
                  </a:lnTo>
                  <a:lnTo>
                    <a:pt x="1662237" y="578005"/>
                  </a:lnTo>
                  <a:cubicBezTo>
                    <a:pt x="1835788" y="456648"/>
                    <a:pt x="1967454" y="285800"/>
                    <a:pt x="2033305" y="87839"/>
                  </a:cubicBezTo>
                  <a:close/>
                  <a:moveTo>
                    <a:pt x="26115" y="0"/>
                  </a:moveTo>
                  <a:lnTo>
                    <a:pt x="554843" y="458654"/>
                  </a:lnTo>
                  <a:lnTo>
                    <a:pt x="483847" y="427672"/>
                  </a:lnTo>
                  <a:cubicBezTo>
                    <a:pt x="318563" y="343718"/>
                    <a:pt x="177407" y="223498"/>
                    <a:pt x="72593" y="78434"/>
                  </a:cubicBezTo>
                  <a:lnTo>
                    <a:pt x="23552" y="2955"/>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sz="1600" dirty="0"/>
            </a:p>
          </p:txBody>
        </p:sp>
      </p:grpSp>
      <p:sp>
        <p:nvSpPr>
          <p:cNvPr id="26" name="TextBox 25"/>
          <p:cNvSpPr txBox="1"/>
          <p:nvPr/>
        </p:nvSpPr>
        <p:spPr>
          <a:xfrm>
            <a:off x="4005982" y="1301473"/>
            <a:ext cx="2001331" cy="477054"/>
          </a:xfrm>
          <a:prstGeom prst="rect">
            <a:avLst/>
          </a:prstGeom>
          <a:noFill/>
        </p:spPr>
        <p:txBody>
          <a:bodyPr wrap="square" bIns="182880" rtlCol="0" anchor="b">
            <a:spAutoFit/>
          </a:bodyPr>
          <a:lstStyle>
            <a:defPPr>
              <a:defRPr lang="fr-FR"/>
            </a:defPPr>
            <a:lvl1pPr algn="ctr"/>
          </a:lstStyle>
          <a:p>
            <a:r>
              <a:rPr lang="en-US" sz="1600" dirty="0" smtClean="0">
                <a:solidFill>
                  <a:schemeClr val="tx1">
                    <a:lumMod val="65000"/>
                    <a:lumOff val="35000"/>
                  </a:schemeClr>
                </a:solidFill>
              </a:rPr>
              <a:t>High</a:t>
            </a:r>
            <a:endParaRPr lang="en-US" sz="1600" dirty="0">
              <a:solidFill>
                <a:schemeClr val="tx1">
                  <a:lumMod val="65000"/>
                  <a:lumOff val="35000"/>
                </a:schemeClr>
              </a:solidFill>
            </a:endParaRPr>
          </a:p>
        </p:txBody>
      </p:sp>
      <p:sp>
        <p:nvSpPr>
          <p:cNvPr id="28" name="TextBox 27"/>
          <p:cNvSpPr txBox="1"/>
          <p:nvPr/>
        </p:nvSpPr>
        <p:spPr>
          <a:xfrm>
            <a:off x="6183483" y="1301473"/>
            <a:ext cx="2001331" cy="477054"/>
          </a:xfrm>
          <a:prstGeom prst="rect">
            <a:avLst/>
          </a:prstGeom>
          <a:noFill/>
        </p:spPr>
        <p:txBody>
          <a:bodyPr wrap="square" bIns="182880" rtlCol="0" anchor="b">
            <a:spAutoFit/>
          </a:bodyPr>
          <a:lstStyle>
            <a:defPPr>
              <a:defRPr lang="fr-FR"/>
            </a:defPPr>
            <a:lvl1pPr algn="ctr"/>
          </a:lstStyle>
          <a:p>
            <a:r>
              <a:rPr lang="en-US" sz="1600" dirty="0" smtClean="0">
                <a:solidFill>
                  <a:schemeClr val="tx1">
                    <a:lumMod val="65000"/>
                    <a:lumOff val="35000"/>
                  </a:schemeClr>
                </a:solidFill>
              </a:rPr>
              <a:t>Low</a:t>
            </a:r>
            <a:endParaRPr lang="en-US" sz="1600" dirty="0">
              <a:solidFill>
                <a:schemeClr val="tx1">
                  <a:lumMod val="65000"/>
                  <a:lumOff val="35000"/>
                </a:schemeClr>
              </a:solidFill>
            </a:endParaRPr>
          </a:p>
        </p:txBody>
      </p:sp>
      <p:sp>
        <p:nvSpPr>
          <p:cNvPr id="29" name="TextBox 28"/>
          <p:cNvSpPr txBox="1"/>
          <p:nvPr/>
        </p:nvSpPr>
        <p:spPr>
          <a:xfrm rot="16200000">
            <a:off x="2751851" y="4705946"/>
            <a:ext cx="2001331" cy="477054"/>
          </a:xfrm>
          <a:prstGeom prst="rect">
            <a:avLst/>
          </a:prstGeom>
          <a:noFill/>
        </p:spPr>
        <p:txBody>
          <a:bodyPr wrap="square" bIns="182880" rtlCol="0" anchor="b">
            <a:spAutoFit/>
          </a:bodyPr>
          <a:lstStyle>
            <a:defPPr>
              <a:defRPr lang="fr-FR"/>
            </a:defPPr>
            <a:lvl1pPr algn="ctr"/>
          </a:lstStyle>
          <a:p>
            <a:r>
              <a:rPr lang="en-US" sz="1600" dirty="0" smtClean="0">
                <a:solidFill>
                  <a:schemeClr val="tx1">
                    <a:lumMod val="65000"/>
                    <a:lumOff val="35000"/>
                  </a:schemeClr>
                </a:solidFill>
              </a:rPr>
              <a:t>Low</a:t>
            </a:r>
            <a:endParaRPr lang="en-US" sz="1600" dirty="0">
              <a:solidFill>
                <a:schemeClr val="tx1">
                  <a:lumMod val="65000"/>
                  <a:lumOff val="35000"/>
                </a:schemeClr>
              </a:solidFill>
            </a:endParaRPr>
          </a:p>
        </p:txBody>
      </p:sp>
      <p:sp>
        <p:nvSpPr>
          <p:cNvPr id="30" name="TextBox 29"/>
          <p:cNvSpPr txBox="1"/>
          <p:nvPr/>
        </p:nvSpPr>
        <p:spPr>
          <a:xfrm rot="16200000">
            <a:off x="2751851" y="2528444"/>
            <a:ext cx="2001331" cy="477054"/>
          </a:xfrm>
          <a:prstGeom prst="rect">
            <a:avLst/>
          </a:prstGeom>
          <a:noFill/>
        </p:spPr>
        <p:txBody>
          <a:bodyPr wrap="square" bIns="182880" rtlCol="0" anchor="b">
            <a:spAutoFit/>
          </a:bodyPr>
          <a:lstStyle>
            <a:defPPr>
              <a:defRPr lang="fr-FR"/>
            </a:defPPr>
            <a:lvl1pPr algn="ctr"/>
          </a:lstStyle>
          <a:p>
            <a:r>
              <a:rPr lang="en-US" sz="1600" dirty="0" smtClean="0">
                <a:solidFill>
                  <a:schemeClr val="tx1">
                    <a:lumMod val="65000"/>
                    <a:lumOff val="35000"/>
                  </a:schemeClr>
                </a:solidFill>
              </a:rPr>
              <a:t>High</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211050648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Advantage Matrix</a:t>
            </a:r>
          </a:p>
        </p:txBody>
      </p:sp>
      <p:sp>
        <p:nvSpPr>
          <p:cNvPr id="5" name="Title 4"/>
          <p:cNvSpPr>
            <a:spLocks noGrp="1"/>
          </p:cNvSpPr>
          <p:nvPr>
            <p:ph type="title"/>
          </p:nvPr>
        </p:nvSpPr>
        <p:spPr/>
        <p:txBody>
          <a:bodyPr/>
          <a:lstStyle/>
          <a:p>
            <a:r>
              <a:rPr lang="en-US" dirty="0"/>
              <a:t>Porter’s Generic Competitive Strategies</a:t>
            </a:r>
          </a:p>
        </p:txBody>
      </p:sp>
      <p:sp>
        <p:nvSpPr>
          <p:cNvPr id="4" name="Slide Number Placeholder 3"/>
          <p:cNvSpPr>
            <a:spLocks noGrp="1"/>
          </p:cNvSpPr>
          <p:nvPr>
            <p:ph type="sldNum" sz="quarter" idx="12"/>
          </p:nvPr>
        </p:nvSpPr>
        <p:spPr/>
        <p:txBody>
          <a:bodyPr/>
          <a:lstStyle/>
          <a:p>
            <a:fld id="{F68327C5-B821-4FE9-A59A-A60D9EB59A9A}" type="slidenum">
              <a:rPr lang="en-US" smtClean="0"/>
              <a:t>60</a:t>
            </a:fld>
            <a:endParaRPr lang="en-US"/>
          </a:p>
        </p:txBody>
      </p:sp>
      <p:sp>
        <p:nvSpPr>
          <p:cNvPr id="35" name="Rectangle 34"/>
          <p:cNvSpPr/>
          <p:nvPr/>
        </p:nvSpPr>
        <p:spPr>
          <a:xfrm>
            <a:off x="6183483" y="1766306"/>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smtClean="0">
                <a:solidFill>
                  <a:srgbClr val="800000"/>
                </a:solidFill>
              </a:rPr>
              <a:t>DIFFERENTIATION</a:t>
            </a:r>
            <a:endParaRPr lang="en-US" sz="1600" dirty="0">
              <a:solidFill>
                <a:srgbClr val="800000"/>
              </a:solidFill>
            </a:endParaRPr>
          </a:p>
        </p:txBody>
      </p:sp>
      <p:sp>
        <p:nvSpPr>
          <p:cNvPr id="36" name="Freeform 35"/>
          <p:cNvSpPr/>
          <p:nvPr/>
        </p:nvSpPr>
        <p:spPr>
          <a:xfrm>
            <a:off x="6560336" y="2278688"/>
            <a:ext cx="1248830" cy="977771"/>
          </a:xfrm>
          <a:custGeom>
            <a:avLst/>
            <a:gdLst>
              <a:gd name="connsiteX0" fmla="*/ 2192972 w 2521582"/>
              <a:gd name="connsiteY0" fmla="*/ 584093 h 1974273"/>
              <a:gd name="connsiteX1" fmla="*/ 2374270 w 2521582"/>
              <a:gd name="connsiteY1" fmla="*/ 584093 h 1974273"/>
              <a:gd name="connsiteX2" fmla="*/ 2521582 w 2521582"/>
              <a:gd name="connsiteY2" fmla="*/ 731405 h 1974273"/>
              <a:gd name="connsiteX3" fmla="*/ 2521582 w 2521582"/>
              <a:gd name="connsiteY3" fmla="*/ 1048680 h 1974273"/>
              <a:gd name="connsiteX4" fmla="*/ 2478435 w 2521582"/>
              <a:gd name="connsiteY4" fmla="*/ 1152846 h 1974273"/>
              <a:gd name="connsiteX5" fmla="*/ 2465644 w 2521582"/>
              <a:gd name="connsiteY5" fmla="*/ 1161470 h 1974273"/>
              <a:gd name="connsiteX6" fmla="*/ 2465644 w 2521582"/>
              <a:gd name="connsiteY6" fmla="*/ 741705 h 1974273"/>
              <a:gd name="connsiteX7" fmla="*/ 2435050 w 2521582"/>
              <a:gd name="connsiteY7" fmla="*/ 741705 h 1974273"/>
              <a:gd name="connsiteX8" fmla="*/ 2435050 w 2521582"/>
              <a:gd name="connsiteY8" fmla="*/ 1297978 h 1974273"/>
              <a:gd name="connsiteX9" fmla="*/ 2435051 w 2521582"/>
              <a:gd name="connsiteY9" fmla="*/ 1297978 h 1974273"/>
              <a:gd name="connsiteX10" fmla="*/ 2435051 w 2521582"/>
              <a:gd name="connsiteY10" fmla="*/ 1480824 h 1974273"/>
              <a:gd name="connsiteX11" fmla="*/ 2341306 w 2521582"/>
              <a:gd name="connsiteY11" fmla="*/ 1574568 h 1974273"/>
              <a:gd name="connsiteX12" fmla="*/ 2225936 w 2521582"/>
              <a:gd name="connsiteY12" fmla="*/ 1574568 h 1974273"/>
              <a:gd name="connsiteX13" fmla="*/ 2132191 w 2521582"/>
              <a:gd name="connsiteY13" fmla="*/ 1480824 h 1974273"/>
              <a:gd name="connsiteX14" fmla="*/ 2132191 w 2521582"/>
              <a:gd name="connsiteY14" fmla="*/ 1182097 h 1974273"/>
              <a:gd name="connsiteX15" fmla="*/ 2132191 w 2521582"/>
              <a:gd name="connsiteY15" fmla="*/ 1182096 h 1974273"/>
              <a:gd name="connsiteX16" fmla="*/ 2132191 w 2521582"/>
              <a:gd name="connsiteY16" fmla="*/ 741705 h 1974273"/>
              <a:gd name="connsiteX17" fmla="*/ 2101596 w 2521582"/>
              <a:gd name="connsiteY17" fmla="*/ 741705 h 1974273"/>
              <a:gd name="connsiteX18" fmla="*/ 2101596 w 2521582"/>
              <a:gd name="connsiteY18" fmla="*/ 1161469 h 1974273"/>
              <a:gd name="connsiteX19" fmla="*/ 2088807 w 2521582"/>
              <a:gd name="connsiteY19" fmla="*/ 1152846 h 1974273"/>
              <a:gd name="connsiteX20" fmla="*/ 2045660 w 2521582"/>
              <a:gd name="connsiteY20" fmla="*/ 1048680 h 1974273"/>
              <a:gd name="connsiteX21" fmla="*/ 2045660 w 2521582"/>
              <a:gd name="connsiteY21" fmla="*/ 731405 h 1974273"/>
              <a:gd name="connsiteX22" fmla="*/ 2192972 w 2521582"/>
              <a:gd name="connsiteY22" fmla="*/ 584093 h 1974273"/>
              <a:gd name="connsiteX23" fmla="*/ 750774 w 2521582"/>
              <a:gd name="connsiteY23" fmla="*/ 584093 h 1974273"/>
              <a:gd name="connsiteX24" fmla="*/ 932071 w 2521582"/>
              <a:gd name="connsiteY24" fmla="*/ 584093 h 1974273"/>
              <a:gd name="connsiteX25" fmla="*/ 1079383 w 2521582"/>
              <a:gd name="connsiteY25" fmla="*/ 731405 h 1974273"/>
              <a:gd name="connsiteX26" fmla="*/ 1079383 w 2521582"/>
              <a:gd name="connsiteY26" fmla="*/ 1048680 h 1974273"/>
              <a:gd name="connsiteX27" fmla="*/ 1036236 w 2521582"/>
              <a:gd name="connsiteY27" fmla="*/ 1152846 h 1974273"/>
              <a:gd name="connsiteX28" fmla="*/ 1023446 w 2521582"/>
              <a:gd name="connsiteY28" fmla="*/ 1161470 h 1974273"/>
              <a:gd name="connsiteX29" fmla="*/ 1023446 w 2521582"/>
              <a:gd name="connsiteY29" fmla="*/ 741705 h 1974273"/>
              <a:gd name="connsiteX30" fmla="*/ 992851 w 2521582"/>
              <a:gd name="connsiteY30" fmla="*/ 741705 h 1974273"/>
              <a:gd name="connsiteX31" fmla="*/ 992851 w 2521582"/>
              <a:gd name="connsiteY31" fmla="*/ 1297978 h 1974273"/>
              <a:gd name="connsiteX32" fmla="*/ 992852 w 2521582"/>
              <a:gd name="connsiteY32" fmla="*/ 1297978 h 1974273"/>
              <a:gd name="connsiteX33" fmla="*/ 992852 w 2521582"/>
              <a:gd name="connsiteY33" fmla="*/ 1480824 h 1974273"/>
              <a:gd name="connsiteX34" fmla="*/ 899108 w 2521582"/>
              <a:gd name="connsiteY34" fmla="*/ 1574568 h 1974273"/>
              <a:gd name="connsiteX35" fmla="*/ 783737 w 2521582"/>
              <a:gd name="connsiteY35" fmla="*/ 1574568 h 1974273"/>
              <a:gd name="connsiteX36" fmla="*/ 689992 w 2521582"/>
              <a:gd name="connsiteY36" fmla="*/ 1480824 h 1974273"/>
              <a:gd name="connsiteX37" fmla="*/ 689992 w 2521582"/>
              <a:gd name="connsiteY37" fmla="*/ 1182097 h 1974273"/>
              <a:gd name="connsiteX38" fmla="*/ 689992 w 2521582"/>
              <a:gd name="connsiteY38" fmla="*/ 1182096 h 1974273"/>
              <a:gd name="connsiteX39" fmla="*/ 689992 w 2521582"/>
              <a:gd name="connsiteY39" fmla="*/ 741705 h 1974273"/>
              <a:gd name="connsiteX40" fmla="*/ 659397 w 2521582"/>
              <a:gd name="connsiteY40" fmla="*/ 741705 h 1974273"/>
              <a:gd name="connsiteX41" fmla="*/ 659397 w 2521582"/>
              <a:gd name="connsiteY41" fmla="*/ 1161469 h 1974273"/>
              <a:gd name="connsiteX42" fmla="*/ 646608 w 2521582"/>
              <a:gd name="connsiteY42" fmla="*/ 1152846 h 1974273"/>
              <a:gd name="connsiteX43" fmla="*/ 603461 w 2521582"/>
              <a:gd name="connsiteY43" fmla="*/ 1048680 h 1974273"/>
              <a:gd name="connsiteX44" fmla="*/ 603461 w 2521582"/>
              <a:gd name="connsiteY44" fmla="*/ 731405 h 1974273"/>
              <a:gd name="connsiteX45" fmla="*/ 750774 w 2521582"/>
              <a:gd name="connsiteY45" fmla="*/ 584093 h 1974273"/>
              <a:gd name="connsiteX46" fmla="*/ 147313 w 2521582"/>
              <a:gd name="connsiteY46" fmla="*/ 584093 h 1974273"/>
              <a:gd name="connsiteX47" fmla="*/ 328610 w 2521582"/>
              <a:gd name="connsiteY47" fmla="*/ 584093 h 1974273"/>
              <a:gd name="connsiteX48" fmla="*/ 475922 w 2521582"/>
              <a:gd name="connsiteY48" fmla="*/ 731405 h 1974273"/>
              <a:gd name="connsiteX49" fmla="*/ 475922 w 2521582"/>
              <a:gd name="connsiteY49" fmla="*/ 1048680 h 1974273"/>
              <a:gd name="connsiteX50" fmla="*/ 432775 w 2521582"/>
              <a:gd name="connsiteY50" fmla="*/ 1152846 h 1974273"/>
              <a:gd name="connsiteX51" fmla="*/ 419985 w 2521582"/>
              <a:gd name="connsiteY51" fmla="*/ 1161470 h 1974273"/>
              <a:gd name="connsiteX52" fmla="*/ 419985 w 2521582"/>
              <a:gd name="connsiteY52" fmla="*/ 741705 h 1974273"/>
              <a:gd name="connsiteX53" fmla="*/ 389390 w 2521582"/>
              <a:gd name="connsiteY53" fmla="*/ 741705 h 1974273"/>
              <a:gd name="connsiteX54" fmla="*/ 389390 w 2521582"/>
              <a:gd name="connsiteY54" fmla="*/ 1297978 h 1974273"/>
              <a:gd name="connsiteX55" fmla="*/ 389391 w 2521582"/>
              <a:gd name="connsiteY55" fmla="*/ 1297978 h 1974273"/>
              <a:gd name="connsiteX56" fmla="*/ 389391 w 2521582"/>
              <a:gd name="connsiteY56" fmla="*/ 1480824 h 1974273"/>
              <a:gd name="connsiteX57" fmla="*/ 295647 w 2521582"/>
              <a:gd name="connsiteY57" fmla="*/ 1574568 h 1974273"/>
              <a:gd name="connsiteX58" fmla="*/ 180276 w 2521582"/>
              <a:gd name="connsiteY58" fmla="*/ 1574568 h 1974273"/>
              <a:gd name="connsiteX59" fmla="*/ 86531 w 2521582"/>
              <a:gd name="connsiteY59" fmla="*/ 1480824 h 1974273"/>
              <a:gd name="connsiteX60" fmla="*/ 86531 w 2521582"/>
              <a:gd name="connsiteY60" fmla="*/ 1182097 h 1974273"/>
              <a:gd name="connsiteX61" fmla="*/ 86531 w 2521582"/>
              <a:gd name="connsiteY61" fmla="*/ 1182096 h 1974273"/>
              <a:gd name="connsiteX62" fmla="*/ 86531 w 2521582"/>
              <a:gd name="connsiteY62" fmla="*/ 741705 h 1974273"/>
              <a:gd name="connsiteX63" fmla="*/ 55936 w 2521582"/>
              <a:gd name="connsiteY63" fmla="*/ 741705 h 1974273"/>
              <a:gd name="connsiteX64" fmla="*/ 55936 w 2521582"/>
              <a:gd name="connsiteY64" fmla="*/ 1161469 h 1974273"/>
              <a:gd name="connsiteX65" fmla="*/ 43147 w 2521582"/>
              <a:gd name="connsiteY65" fmla="*/ 1152846 h 1974273"/>
              <a:gd name="connsiteX66" fmla="*/ 0 w 2521582"/>
              <a:gd name="connsiteY66" fmla="*/ 1048680 h 1974273"/>
              <a:gd name="connsiteX67" fmla="*/ 0 w 2521582"/>
              <a:gd name="connsiteY67" fmla="*/ 731405 h 1974273"/>
              <a:gd name="connsiteX68" fmla="*/ 147313 w 2521582"/>
              <a:gd name="connsiteY68" fmla="*/ 584093 h 1974273"/>
              <a:gd name="connsiteX69" fmla="*/ 1427060 w 2521582"/>
              <a:gd name="connsiteY69" fmla="*/ 494144 h 1974273"/>
              <a:gd name="connsiteX70" fmla="*/ 1697984 w 2521582"/>
              <a:gd name="connsiteY70" fmla="*/ 494144 h 1974273"/>
              <a:gd name="connsiteX71" fmla="*/ 1918122 w 2521582"/>
              <a:gd name="connsiteY71" fmla="*/ 714282 h 1974273"/>
              <a:gd name="connsiteX72" fmla="*/ 1918122 w 2521582"/>
              <a:gd name="connsiteY72" fmla="*/ 1188406 h 1974273"/>
              <a:gd name="connsiteX73" fmla="*/ 1853645 w 2521582"/>
              <a:gd name="connsiteY73" fmla="*/ 1344067 h 1974273"/>
              <a:gd name="connsiteX74" fmla="*/ 1834531 w 2521582"/>
              <a:gd name="connsiteY74" fmla="*/ 1356954 h 1974273"/>
              <a:gd name="connsiteX75" fmla="*/ 1834531 w 2521582"/>
              <a:gd name="connsiteY75" fmla="*/ 729674 h 1974273"/>
              <a:gd name="connsiteX76" fmla="*/ 1788812 w 2521582"/>
              <a:gd name="connsiteY76" fmla="*/ 729674 h 1974273"/>
              <a:gd name="connsiteX77" fmla="*/ 1788812 w 2521582"/>
              <a:gd name="connsiteY77" fmla="*/ 1560947 h 1974273"/>
              <a:gd name="connsiteX78" fmla="*/ 1788813 w 2521582"/>
              <a:gd name="connsiteY78" fmla="*/ 1560947 h 1974273"/>
              <a:gd name="connsiteX79" fmla="*/ 1788813 w 2521582"/>
              <a:gd name="connsiteY79" fmla="*/ 1834185 h 1974273"/>
              <a:gd name="connsiteX80" fmla="*/ 1648725 w 2521582"/>
              <a:gd name="connsiteY80" fmla="*/ 1974273 h 1974273"/>
              <a:gd name="connsiteX81" fmla="*/ 1476319 w 2521582"/>
              <a:gd name="connsiteY81" fmla="*/ 1974273 h 1974273"/>
              <a:gd name="connsiteX82" fmla="*/ 1336231 w 2521582"/>
              <a:gd name="connsiteY82" fmla="*/ 1834185 h 1974273"/>
              <a:gd name="connsiteX83" fmla="*/ 1336231 w 2521582"/>
              <a:gd name="connsiteY83" fmla="*/ 1387778 h 1974273"/>
              <a:gd name="connsiteX84" fmla="*/ 1336230 w 2521582"/>
              <a:gd name="connsiteY84" fmla="*/ 1387777 h 1974273"/>
              <a:gd name="connsiteX85" fmla="*/ 1336230 w 2521582"/>
              <a:gd name="connsiteY85" fmla="*/ 729674 h 1974273"/>
              <a:gd name="connsiteX86" fmla="*/ 1290511 w 2521582"/>
              <a:gd name="connsiteY86" fmla="*/ 729674 h 1974273"/>
              <a:gd name="connsiteX87" fmla="*/ 1290511 w 2521582"/>
              <a:gd name="connsiteY87" fmla="*/ 1356953 h 1974273"/>
              <a:gd name="connsiteX88" fmla="*/ 1271399 w 2521582"/>
              <a:gd name="connsiteY88" fmla="*/ 1344067 h 1974273"/>
              <a:gd name="connsiteX89" fmla="*/ 1206922 w 2521582"/>
              <a:gd name="connsiteY89" fmla="*/ 1188406 h 1974273"/>
              <a:gd name="connsiteX90" fmla="*/ 1206922 w 2521582"/>
              <a:gd name="connsiteY90" fmla="*/ 714282 h 1974273"/>
              <a:gd name="connsiteX91" fmla="*/ 1427060 w 2521582"/>
              <a:gd name="connsiteY91" fmla="*/ 494144 h 1974273"/>
              <a:gd name="connsiteX92" fmla="*/ 2283621 w 2521582"/>
              <a:gd name="connsiteY92" fmla="*/ 253421 h 1974273"/>
              <a:gd name="connsiteX93" fmla="*/ 2436596 w 2521582"/>
              <a:gd name="connsiteY93" fmla="*/ 406396 h 1974273"/>
              <a:gd name="connsiteX94" fmla="*/ 2283621 w 2521582"/>
              <a:gd name="connsiteY94" fmla="*/ 559371 h 1974273"/>
              <a:gd name="connsiteX95" fmla="*/ 2130646 w 2521582"/>
              <a:gd name="connsiteY95" fmla="*/ 406396 h 1974273"/>
              <a:gd name="connsiteX96" fmla="*/ 2283621 w 2521582"/>
              <a:gd name="connsiteY96" fmla="*/ 253421 h 1974273"/>
              <a:gd name="connsiteX97" fmla="*/ 841422 w 2521582"/>
              <a:gd name="connsiteY97" fmla="*/ 253421 h 1974273"/>
              <a:gd name="connsiteX98" fmla="*/ 994397 w 2521582"/>
              <a:gd name="connsiteY98" fmla="*/ 406396 h 1974273"/>
              <a:gd name="connsiteX99" fmla="*/ 841422 w 2521582"/>
              <a:gd name="connsiteY99" fmla="*/ 559371 h 1974273"/>
              <a:gd name="connsiteX100" fmla="*/ 688447 w 2521582"/>
              <a:gd name="connsiteY100" fmla="*/ 406396 h 1974273"/>
              <a:gd name="connsiteX101" fmla="*/ 841422 w 2521582"/>
              <a:gd name="connsiteY101" fmla="*/ 253421 h 1974273"/>
              <a:gd name="connsiteX102" fmla="*/ 237961 w 2521582"/>
              <a:gd name="connsiteY102" fmla="*/ 253421 h 1974273"/>
              <a:gd name="connsiteX103" fmla="*/ 390936 w 2521582"/>
              <a:gd name="connsiteY103" fmla="*/ 406396 h 1974273"/>
              <a:gd name="connsiteX104" fmla="*/ 237961 w 2521582"/>
              <a:gd name="connsiteY104" fmla="*/ 559371 h 1974273"/>
              <a:gd name="connsiteX105" fmla="*/ 84986 w 2521582"/>
              <a:gd name="connsiteY105" fmla="*/ 406396 h 1974273"/>
              <a:gd name="connsiteX106" fmla="*/ 237961 w 2521582"/>
              <a:gd name="connsiteY106" fmla="*/ 253421 h 1974273"/>
              <a:gd name="connsiteX107" fmla="*/ 1562522 w 2521582"/>
              <a:gd name="connsiteY107" fmla="*/ 0 h 1974273"/>
              <a:gd name="connsiteX108" fmla="*/ 1791122 w 2521582"/>
              <a:gd name="connsiteY108" fmla="*/ 228600 h 1974273"/>
              <a:gd name="connsiteX109" fmla="*/ 1562522 w 2521582"/>
              <a:gd name="connsiteY109" fmla="*/ 457200 h 1974273"/>
              <a:gd name="connsiteX110" fmla="*/ 1333922 w 2521582"/>
              <a:gd name="connsiteY110" fmla="*/ 228600 h 1974273"/>
              <a:gd name="connsiteX111" fmla="*/ 1562522 w 2521582"/>
              <a:gd name="connsiteY111" fmla="*/ 0 h 197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521582" h="1974273">
                <a:moveTo>
                  <a:pt x="2192972" y="584093"/>
                </a:moveTo>
                <a:lnTo>
                  <a:pt x="2374270" y="584093"/>
                </a:lnTo>
                <a:cubicBezTo>
                  <a:pt x="2455628" y="584093"/>
                  <a:pt x="2521582" y="650047"/>
                  <a:pt x="2521582" y="731405"/>
                </a:cubicBezTo>
                <a:lnTo>
                  <a:pt x="2521582" y="1048680"/>
                </a:lnTo>
                <a:cubicBezTo>
                  <a:pt x="2521582" y="1089360"/>
                  <a:pt x="2505093" y="1126188"/>
                  <a:pt x="2478435" y="1152846"/>
                </a:cubicBezTo>
                <a:lnTo>
                  <a:pt x="2465644" y="1161470"/>
                </a:lnTo>
                <a:lnTo>
                  <a:pt x="2465644" y="741705"/>
                </a:lnTo>
                <a:lnTo>
                  <a:pt x="2435050" y="741705"/>
                </a:lnTo>
                <a:lnTo>
                  <a:pt x="2435050" y="1297978"/>
                </a:lnTo>
                <a:lnTo>
                  <a:pt x="2435051" y="1297978"/>
                </a:lnTo>
                <a:lnTo>
                  <a:pt x="2435051" y="1480824"/>
                </a:lnTo>
                <a:cubicBezTo>
                  <a:pt x="2435051" y="1532597"/>
                  <a:pt x="2393080" y="1574568"/>
                  <a:pt x="2341306" y="1574568"/>
                </a:cubicBezTo>
                <a:lnTo>
                  <a:pt x="2225936" y="1574568"/>
                </a:lnTo>
                <a:cubicBezTo>
                  <a:pt x="2174162" y="1574568"/>
                  <a:pt x="2132191" y="1532597"/>
                  <a:pt x="2132191" y="1480824"/>
                </a:cubicBezTo>
                <a:lnTo>
                  <a:pt x="2132191" y="1182097"/>
                </a:lnTo>
                <a:lnTo>
                  <a:pt x="2132191" y="1182096"/>
                </a:lnTo>
                <a:lnTo>
                  <a:pt x="2132191" y="741705"/>
                </a:lnTo>
                <a:lnTo>
                  <a:pt x="2101596" y="741705"/>
                </a:lnTo>
                <a:lnTo>
                  <a:pt x="2101596" y="1161469"/>
                </a:lnTo>
                <a:lnTo>
                  <a:pt x="2088807" y="1152846"/>
                </a:lnTo>
                <a:cubicBezTo>
                  <a:pt x="2062149" y="1126188"/>
                  <a:pt x="2045660" y="1089360"/>
                  <a:pt x="2045660" y="1048680"/>
                </a:cubicBezTo>
                <a:lnTo>
                  <a:pt x="2045660" y="731405"/>
                </a:lnTo>
                <a:cubicBezTo>
                  <a:pt x="2045660" y="650047"/>
                  <a:pt x="2111614" y="584093"/>
                  <a:pt x="2192972" y="584093"/>
                </a:cubicBezTo>
                <a:close/>
                <a:moveTo>
                  <a:pt x="750774" y="584093"/>
                </a:moveTo>
                <a:lnTo>
                  <a:pt x="932071" y="584093"/>
                </a:lnTo>
                <a:cubicBezTo>
                  <a:pt x="1013429" y="584093"/>
                  <a:pt x="1079383" y="650047"/>
                  <a:pt x="1079383" y="731405"/>
                </a:cubicBezTo>
                <a:lnTo>
                  <a:pt x="1079383" y="1048680"/>
                </a:lnTo>
                <a:cubicBezTo>
                  <a:pt x="1079383" y="1089360"/>
                  <a:pt x="1062895" y="1126188"/>
                  <a:pt x="1036236" y="1152846"/>
                </a:cubicBezTo>
                <a:lnTo>
                  <a:pt x="1023446" y="1161470"/>
                </a:lnTo>
                <a:lnTo>
                  <a:pt x="1023446" y="741705"/>
                </a:lnTo>
                <a:lnTo>
                  <a:pt x="992851" y="741705"/>
                </a:lnTo>
                <a:lnTo>
                  <a:pt x="992851" y="1297978"/>
                </a:lnTo>
                <a:lnTo>
                  <a:pt x="992852" y="1297978"/>
                </a:lnTo>
                <a:lnTo>
                  <a:pt x="992852" y="1480824"/>
                </a:lnTo>
                <a:cubicBezTo>
                  <a:pt x="992852" y="1532597"/>
                  <a:pt x="950881" y="1574568"/>
                  <a:pt x="899108" y="1574568"/>
                </a:cubicBezTo>
                <a:lnTo>
                  <a:pt x="783737" y="1574568"/>
                </a:lnTo>
                <a:cubicBezTo>
                  <a:pt x="731964" y="1574568"/>
                  <a:pt x="689992" y="1532597"/>
                  <a:pt x="689992" y="1480824"/>
                </a:cubicBezTo>
                <a:lnTo>
                  <a:pt x="689992" y="1182097"/>
                </a:lnTo>
                <a:lnTo>
                  <a:pt x="689992" y="1182096"/>
                </a:lnTo>
                <a:lnTo>
                  <a:pt x="689992" y="741705"/>
                </a:lnTo>
                <a:lnTo>
                  <a:pt x="659397" y="741705"/>
                </a:lnTo>
                <a:lnTo>
                  <a:pt x="659397" y="1161469"/>
                </a:lnTo>
                <a:lnTo>
                  <a:pt x="646608" y="1152846"/>
                </a:lnTo>
                <a:cubicBezTo>
                  <a:pt x="619950" y="1126188"/>
                  <a:pt x="603461" y="1089360"/>
                  <a:pt x="603461" y="1048680"/>
                </a:cubicBezTo>
                <a:lnTo>
                  <a:pt x="603461" y="731405"/>
                </a:lnTo>
                <a:cubicBezTo>
                  <a:pt x="603461" y="650047"/>
                  <a:pt x="669415" y="584093"/>
                  <a:pt x="750774" y="584093"/>
                </a:cubicBezTo>
                <a:close/>
                <a:moveTo>
                  <a:pt x="147313" y="584093"/>
                </a:moveTo>
                <a:lnTo>
                  <a:pt x="328610" y="584093"/>
                </a:lnTo>
                <a:cubicBezTo>
                  <a:pt x="409968" y="584093"/>
                  <a:pt x="475922" y="650047"/>
                  <a:pt x="475922" y="731405"/>
                </a:cubicBezTo>
                <a:lnTo>
                  <a:pt x="475922" y="1048680"/>
                </a:lnTo>
                <a:cubicBezTo>
                  <a:pt x="475922" y="1089360"/>
                  <a:pt x="459434" y="1126188"/>
                  <a:pt x="432775" y="1152846"/>
                </a:cubicBezTo>
                <a:lnTo>
                  <a:pt x="419985" y="1161470"/>
                </a:lnTo>
                <a:lnTo>
                  <a:pt x="419985" y="741705"/>
                </a:lnTo>
                <a:lnTo>
                  <a:pt x="389390" y="741705"/>
                </a:lnTo>
                <a:lnTo>
                  <a:pt x="389390" y="1297978"/>
                </a:lnTo>
                <a:lnTo>
                  <a:pt x="389391" y="1297978"/>
                </a:lnTo>
                <a:lnTo>
                  <a:pt x="389391" y="1480824"/>
                </a:lnTo>
                <a:cubicBezTo>
                  <a:pt x="389391" y="1532597"/>
                  <a:pt x="347420" y="1574568"/>
                  <a:pt x="295647" y="1574568"/>
                </a:cubicBezTo>
                <a:lnTo>
                  <a:pt x="180276" y="1574568"/>
                </a:lnTo>
                <a:cubicBezTo>
                  <a:pt x="128503" y="1574568"/>
                  <a:pt x="86531" y="1532597"/>
                  <a:pt x="86531" y="1480824"/>
                </a:cubicBezTo>
                <a:lnTo>
                  <a:pt x="86531" y="1182097"/>
                </a:lnTo>
                <a:lnTo>
                  <a:pt x="86531" y="1182096"/>
                </a:lnTo>
                <a:lnTo>
                  <a:pt x="86531" y="741705"/>
                </a:lnTo>
                <a:lnTo>
                  <a:pt x="55936" y="741705"/>
                </a:lnTo>
                <a:lnTo>
                  <a:pt x="55936" y="1161469"/>
                </a:lnTo>
                <a:lnTo>
                  <a:pt x="43147" y="1152846"/>
                </a:lnTo>
                <a:cubicBezTo>
                  <a:pt x="16489" y="1126188"/>
                  <a:pt x="0" y="1089360"/>
                  <a:pt x="0" y="1048680"/>
                </a:cubicBezTo>
                <a:lnTo>
                  <a:pt x="0" y="731405"/>
                </a:lnTo>
                <a:cubicBezTo>
                  <a:pt x="0" y="650047"/>
                  <a:pt x="65954" y="584093"/>
                  <a:pt x="147313" y="584093"/>
                </a:cubicBezTo>
                <a:close/>
                <a:moveTo>
                  <a:pt x="1427060" y="494144"/>
                </a:moveTo>
                <a:lnTo>
                  <a:pt x="1697984" y="494144"/>
                </a:lnTo>
                <a:cubicBezTo>
                  <a:pt x="1819563" y="494144"/>
                  <a:pt x="1918122" y="592703"/>
                  <a:pt x="1918122" y="714282"/>
                </a:cubicBezTo>
                <a:lnTo>
                  <a:pt x="1918122" y="1188406"/>
                </a:lnTo>
                <a:cubicBezTo>
                  <a:pt x="1918122" y="1249196"/>
                  <a:pt x="1893482" y="1304230"/>
                  <a:pt x="1853645" y="1344067"/>
                </a:cubicBezTo>
                <a:lnTo>
                  <a:pt x="1834531" y="1356954"/>
                </a:lnTo>
                <a:lnTo>
                  <a:pt x="1834531" y="729674"/>
                </a:lnTo>
                <a:lnTo>
                  <a:pt x="1788812" y="729674"/>
                </a:lnTo>
                <a:lnTo>
                  <a:pt x="1788812" y="1560947"/>
                </a:lnTo>
                <a:lnTo>
                  <a:pt x="1788813" y="1560947"/>
                </a:lnTo>
                <a:lnTo>
                  <a:pt x="1788813" y="1834185"/>
                </a:lnTo>
                <a:cubicBezTo>
                  <a:pt x="1788813" y="1911553"/>
                  <a:pt x="1726093" y="1974273"/>
                  <a:pt x="1648725" y="1974273"/>
                </a:cubicBezTo>
                <a:lnTo>
                  <a:pt x="1476319" y="1974273"/>
                </a:lnTo>
                <a:cubicBezTo>
                  <a:pt x="1398951" y="1974273"/>
                  <a:pt x="1336231" y="1911553"/>
                  <a:pt x="1336231" y="1834185"/>
                </a:cubicBezTo>
                <a:lnTo>
                  <a:pt x="1336231" y="1387778"/>
                </a:lnTo>
                <a:lnTo>
                  <a:pt x="1336230" y="1387777"/>
                </a:lnTo>
                <a:lnTo>
                  <a:pt x="1336230" y="729674"/>
                </a:lnTo>
                <a:lnTo>
                  <a:pt x="1290511" y="729674"/>
                </a:lnTo>
                <a:lnTo>
                  <a:pt x="1290511" y="1356953"/>
                </a:lnTo>
                <a:lnTo>
                  <a:pt x="1271399" y="1344067"/>
                </a:lnTo>
                <a:cubicBezTo>
                  <a:pt x="1231562" y="1304230"/>
                  <a:pt x="1206922" y="1249196"/>
                  <a:pt x="1206922" y="1188406"/>
                </a:cubicBezTo>
                <a:lnTo>
                  <a:pt x="1206922" y="714282"/>
                </a:lnTo>
                <a:cubicBezTo>
                  <a:pt x="1206922" y="592703"/>
                  <a:pt x="1305481" y="494144"/>
                  <a:pt x="1427060" y="494144"/>
                </a:cubicBezTo>
                <a:close/>
                <a:moveTo>
                  <a:pt x="2283621" y="253421"/>
                </a:moveTo>
                <a:cubicBezTo>
                  <a:pt x="2368107" y="253421"/>
                  <a:pt x="2436596" y="321911"/>
                  <a:pt x="2436596" y="406396"/>
                </a:cubicBezTo>
                <a:cubicBezTo>
                  <a:pt x="2436596" y="490882"/>
                  <a:pt x="2368107" y="559371"/>
                  <a:pt x="2283621" y="559371"/>
                </a:cubicBezTo>
                <a:cubicBezTo>
                  <a:pt x="2199135" y="559371"/>
                  <a:pt x="2130646" y="490882"/>
                  <a:pt x="2130646" y="406396"/>
                </a:cubicBezTo>
                <a:cubicBezTo>
                  <a:pt x="2130646" y="321911"/>
                  <a:pt x="2199135" y="253421"/>
                  <a:pt x="2283621" y="253421"/>
                </a:cubicBezTo>
                <a:close/>
                <a:moveTo>
                  <a:pt x="841422" y="253421"/>
                </a:moveTo>
                <a:cubicBezTo>
                  <a:pt x="925908" y="253421"/>
                  <a:pt x="994397" y="321911"/>
                  <a:pt x="994397" y="406396"/>
                </a:cubicBezTo>
                <a:cubicBezTo>
                  <a:pt x="994397" y="490882"/>
                  <a:pt x="925908" y="559371"/>
                  <a:pt x="841422" y="559371"/>
                </a:cubicBezTo>
                <a:cubicBezTo>
                  <a:pt x="756937" y="559371"/>
                  <a:pt x="688447" y="490882"/>
                  <a:pt x="688447" y="406396"/>
                </a:cubicBezTo>
                <a:cubicBezTo>
                  <a:pt x="688447" y="321911"/>
                  <a:pt x="756937" y="253421"/>
                  <a:pt x="841422" y="253421"/>
                </a:cubicBezTo>
                <a:close/>
                <a:moveTo>
                  <a:pt x="237961" y="253421"/>
                </a:moveTo>
                <a:cubicBezTo>
                  <a:pt x="322447" y="253421"/>
                  <a:pt x="390936" y="321911"/>
                  <a:pt x="390936" y="406396"/>
                </a:cubicBezTo>
                <a:cubicBezTo>
                  <a:pt x="390936" y="490882"/>
                  <a:pt x="322447" y="559371"/>
                  <a:pt x="237961" y="559371"/>
                </a:cubicBezTo>
                <a:cubicBezTo>
                  <a:pt x="153476" y="559371"/>
                  <a:pt x="84986" y="490882"/>
                  <a:pt x="84986" y="406396"/>
                </a:cubicBezTo>
                <a:cubicBezTo>
                  <a:pt x="84986" y="321911"/>
                  <a:pt x="153476" y="253421"/>
                  <a:pt x="237961" y="253421"/>
                </a:cubicBezTo>
                <a:close/>
                <a:moveTo>
                  <a:pt x="1562522" y="0"/>
                </a:moveTo>
                <a:cubicBezTo>
                  <a:pt x="1688774" y="0"/>
                  <a:pt x="1791122" y="102348"/>
                  <a:pt x="1791122" y="228600"/>
                </a:cubicBezTo>
                <a:cubicBezTo>
                  <a:pt x="1791122" y="354852"/>
                  <a:pt x="1688774" y="457200"/>
                  <a:pt x="1562522" y="457200"/>
                </a:cubicBezTo>
                <a:cubicBezTo>
                  <a:pt x="1436270" y="457200"/>
                  <a:pt x="1333922" y="354852"/>
                  <a:pt x="1333922" y="228600"/>
                </a:cubicBezTo>
                <a:cubicBezTo>
                  <a:pt x="1333922" y="102348"/>
                  <a:pt x="1436270" y="0"/>
                  <a:pt x="15625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6"/>
          <p:cNvSpPr/>
          <p:nvPr/>
        </p:nvSpPr>
        <p:spPr>
          <a:xfrm>
            <a:off x="6588038" y="2317715"/>
            <a:ext cx="1597981" cy="1451127"/>
          </a:xfrm>
          <a:custGeom>
            <a:avLst/>
            <a:gdLst>
              <a:gd name="connsiteX0" fmla="*/ 0 w 2415214"/>
              <a:gd name="connsiteY0" fmla="*/ 496210 h 2193257"/>
              <a:gd name="connsiteX1" fmla="*/ 22902 w 2415214"/>
              <a:gd name="connsiteY1" fmla="*/ 496210 h 2193257"/>
              <a:gd name="connsiteX2" fmla="*/ 22902 w 2415214"/>
              <a:gd name="connsiteY2" fmla="*/ 825859 h 2193257"/>
              <a:gd name="connsiteX3" fmla="*/ 22902 w 2415214"/>
              <a:gd name="connsiteY3" fmla="*/ 825860 h 2193257"/>
              <a:gd name="connsiteX4" fmla="*/ 22902 w 2415214"/>
              <a:gd name="connsiteY4" fmla="*/ 827577 h 2193257"/>
              <a:gd name="connsiteX5" fmla="*/ 0 w 2415214"/>
              <a:gd name="connsiteY5" fmla="*/ 807710 h 2193257"/>
              <a:gd name="connsiteX6" fmla="*/ 1599656 w 2415214"/>
              <a:gd name="connsiteY6" fmla="*/ 378231 h 2193257"/>
              <a:gd name="connsiteX7" fmla="*/ 1489387 w 2415214"/>
              <a:gd name="connsiteY7" fmla="*/ 488500 h 2193257"/>
              <a:gd name="connsiteX8" fmla="*/ 1489387 w 2415214"/>
              <a:gd name="connsiteY8" fmla="*/ 505918 h 2193257"/>
              <a:gd name="connsiteX9" fmla="*/ 1489386 w 2415214"/>
              <a:gd name="connsiteY9" fmla="*/ 607510 h 2193257"/>
              <a:gd name="connsiteX10" fmla="*/ 1489387 w 2415214"/>
              <a:gd name="connsiteY10" fmla="*/ 607511 h 2193257"/>
              <a:gd name="connsiteX11" fmla="*/ 1489388 w 2415214"/>
              <a:gd name="connsiteY11" fmla="*/ 725992 h 2193257"/>
              <a:gd name="connsiteX12" fmla="*/ 1521684 w 2415214"/>
              <a:gd name="connsiteY12" fmla="*/ 803965 h 2193257"/>
              <a:gd name="connsiteX13" fmla="*/ 1531258 w 2415214"/>
              <a:gd name="connsiteY13" fmla="*/ 810418 h 2193257"/>
              <a:gd name="connsiteX14" fmla="*/ 1531259 w 2415214"/>
              <a:gd name="connsiteY14" fmla="*/ 705683 h 2193257"/>
              <a:gd name="connsiteX15" fmla="*/ 1531258 w 2415214"/>
              <a:gd name="connsiteY15" fmla="*/ 496210 h 2193257"/>
              <a:gd name="connsiteX16" fmla="*/ 1554160 w 2415214"/>
              <a:gd name="connsiteY16" fmla="*/ 496210 h 2193257"/>
              <a:gd name="connsiteX17" fmla="*/ 1554159 w 2415214"/>
              <a:gd name="connsiteY17" fmla="*/ 578623 h 2193257"/>
              <a:gd name="connsiteX18" fmla="*/ 1554159 w 2415214"/>
              <a:gd name="connsiteY18" fmla="*/ 663698 h 2193257"/>
              <a:gd name="connsiteX19" fmla="*/ 1554160 w 2415214"/>
              <a:gd name="connsiteY19" fmla="*/ 663699 h 2193257"/>
              <a:gd name="connsiteX20" fmla="*/ 1554159 w 2415214"/>
              <a:gd name="connsiteY20" fmla="*/ 825858 h 2193257"/>
              <a:gd name="connsiteX21" fmla="*/ 1554159 w 2415214"/>
              <a:gd name="connsiteY21" fmla="*/ 825860 h 2193257"/>
              <a:gd name="connsiteX22" fmla="*/ 1554159 w 2415214"/>
              <a:gd name="connsiteY22" fmla="*/ 1049468 h 2193257"/>
              <a:gd name="connsiteX23" fmla="*/ 1624332 w 2415214"/>
              <a:gd name="connsiteY23" fmla="*/ 1119639 h 2193257"/>
              <a:gd name="connsiteX24" fmla="*/ 1710689 w 2415214"/>
              <a:gd name="connsiteY24" fmla="*/ 1119640 h 2193257"/>
              <a:gd name="connsiteX25" fmla="*/ 1738003 w 2415214"/>
              <a:gd name="connsiteY25" fmla="*/ 1114125 h 2193257"/>
              <a:gd name="connsiteX26" fmla="*/ 1780861 w 2415214"/>
              <a:gd name="connsiteY26" fmla="*/ 1049468 h 2193257"/>
              <a:gd name="connsiteX27" fmla="*/ 1780860 w 2415214"/>
              <a:gd name="connsiteY27" fmla="*/ 912601 h 2193257"/>
              <a:gd name="connsiteX28" fmla="*/ 1780860 w 2415214"/>
              <a:gd name="connsiteY28" fmla="*/ 496210 h 2193257"/>
              <a:gd name="connsiteX29" fmla="*/ 1803761 w 2415214"/>
              <a:gd name="connsiteY29" fmla="*/ 496210 h 2193257"/>
              <a:gd name="connsiteX30" fmla="*/ 1803761 w 2415214"/>
              <a:gd name="connsiteY30" fmla="*/ 810420 h 2193257"/>
              <a:gd name="connsiteX31" fmla="*/ 1813336 w 2415214"/>
              <a:gd name="connsiteY31" fmla="*/ 803965 h 2193257"/>
              <a:gd name="connsiteX32" fmla="*/ 1845632 w 2415214"/>
              <a:gd name="connsiteY32" fmla="*/ 725992 h 2193257"/>
              <a:gd name="connsiteX33" fmla="*/ 1845633 w 2415214"/>
              <a:gd name="connsiteY33" fmla="*/ 498895 h 2193257"/>
              <a:gd name="connsiteX34" fmla="*/ 1845634 w 2415214"/>
              <a:gd name="connsiteY34" fmla="*/ 498898 h 2193257"/>
              <a:gd name="connsiteX35" fmla="*/ 1845635 w 2415214"/>
              <a:gd name="connsiteY35" fmla="*/ 488500 h 2193257"/>
              <a:gd name="connsiteX36" fmla="*/ 1735365 w 2415214"/>
              <a:gd name="connsiteY36" fmla="*/ 378232 h 2193257"/>
              <a:gd name="connsiteX37" fmla="*/ 1651443 w 2415214"/>
              <a:gd name="connsiteY37" fmla="*/ 378231 h 2193257"/>
              <a:gd name="connsiteX38" fmla="*/ 1651442 w 2415214"/>
              <a:gd name="connsiteY38" fmla="*/ 378231 h 2193257"/>
              <a:gd name="connsiteX39" fmla="*/ 1254716 w 2415214"/>
              <a:gd name="connsiteY39" fmla="*/ 0 h 2193257"/>
              <a:gd name="connsiteX40" fmla="*/ 1556316 w 2415214"/>
              <a:gd name="connsiteY40" fmla="*/ 261630 h 2193257"/>
              <a:gd name="connsiteX41" fmla="*/ 1562002 w 2415214"/>
              <a:gd name="connsiteY41" fmla="*/ 289789 h 2193257"/>
              <a:gd name="connsiteX42" fmla="*/ 1603489 w 2415214"/>
              <a:gd name="connsiteY42" fmla="*/ 340169 h 2193257"/>
              <a:gd name="connsiteX43" fmla="*/ 1612635 w 2415214"/>
              <a:gd name="connsiteY43" fmla="*/ 344566 h 2193257"/>
              <a:gd name="connsiteX44" fmla="*/ 1608563 w 2415214"/>
              <a:gd name="connsiteY44" fmla="*/ 341034 h 2193257"/>
              <a:gd name="connsiteX45" fmla="*/ 1616700 w 2415214"/>
              <a:gd name="connsiteY45" fmla="*/ 346521 h 2193257"/>
              <a:gd name="connsiteX46" fmla="*/ 1627270 w 2415214"/>
              <a:gd name="connsiteY46" fmla="*/ 351602 h 2193257"/>
              <a:gd name="connsiteX47" fmla="*/ 1667507 w 2415214"/>
              <a:gd name="connsiteY47" fmla="*/ 359725 h 2193257"/>
              <a:gd name="connsiteX48" fmla="*/ 1667510 w 2415214"/>
              <a:gd name="connsiteY48" fmla="*/ 359726 h 2193257"/>
              <a:gd name="connsiteX49" fmla="*/ 1669043 w 2415214"/>
              <a:gd name="connsiteY49" fmla="*/ 359416 h 2193257"/>
              <a:gd name="connsiteX50" fmla="*/ 1669044 w 2415214"/>
              <a:gd name="connsiteY50" fmla="*/ 359417 h 2193257"/>
              <a:gd name="connsiteX51" fmla="*/ 1712083 w 2415214"/>
              <a:gd name="connsiteY51" fmla="*/ 350728 h 2193257"/>
              <a:gd name="connsiteX52" fmla="*/ 1782020 w 2415214"/>
              <a:gd name="connsiteY52" fmla="*/ 245218 h 2193257"/>
              <a:gd name="connsiteX53" fmla="*/ 1773020 w 2415214"/>
              <a:gd name="connsiteY53" fmla="*/ 200648 h 2193257"/>
              <a:gd name="connsiteX54" fmla="*/ 1760666 w 2415214"/>
              <a:gd name="connsiteY54" fmla="*/ 182323 h 2193257"/>
              <a:gd name="connsiteX55" fmla="*/ 2415214 w 2415214"/>
              <a:gd name="connsiteY55" fmla="*/ 750121 h 2193257"/>
              <a:gd name="connsiteX56" fmla="*/ 2415214 w 2415214"/>
              <a:gd name="connsiteY56" fmla="*/ 2193257 h 2193257"/>
              <a:gd name="connsiteX57" fmla="*/ 1311215 w 2415214"/>
              <a:gd name="connsiteY57" fmla="*/ 2193257 h 2193257"/>
              <a:gd name="connsiteX58" fmla="*/ 67649 w 2415214"/>
              <a:gd name="connsiteY58" fmla="*/ 1114506 h 2193257"/>
              <a:gd name="connsiteX59" fmla="*/ 93075 w 2415214"/>
              <a:gd name="connsiteY59" fmla="*/ 1119638 h 2193257"/>
              <a:gd name="connsiteX60" fmla="*/ 179434 w 2415214"/>
              <a:gd name="connsiteY60" fmla="*/ 1119639 h 2193257"/>
              <a:gd name="connsiteX61" fmla="*/ 249605 w 2415214"/>
              <a:gd name="connsiteY61" fmla="*/ 1049468 h 2193257"/>
              <a:gd name="connsiteX62" fmla="*/ 249606 w 2415214"/>
              <a:gd name="connsiteY62" fmla="*/ 912600 h 2193257"/>
              <a:gd name="connsiteX63" fmla="*/ 249605 w 2415214"/>
              <a:gd name="connsiteY63" fmla="*/ 496209 h 2193257"/>
              <a:gd name="connsiteX64" fmla="*/ 272506 w 2415214"/>
              <a:gd name="connsiteY64" fmla="*/ 496209 h 2193257"/>
              <a:gd name="connsiteX65" fmla="*/ 272506 w 2415214"/>
              <a:gd name="connsiteY65" fmla="*/ 810419 h 2193257"/>
              <a:gd name="connsiteX66" fmla="*/ 282080 w 2415214"/>
              <a:gd name="connsiteY66" fmla="*/ 803965 h 2193257"/>
              <a:gd name="connsiteX67" fmla="*/ 314378 w 2415214"/>
              <a:gd name="connsiteY67" fmla="*/ 725991 h 2193257"/>
              <a:gd name="connsiteX68" fmla="*/ 314377 w 2415214"/>
              <a:gd name="connsiteY68" fmla="*/ 488499 h 2193257"/>
              <a:gd name="connsiteX69" fmla="*/ 305713 w 2415214"/>
              <a:gd name="connsiteY69" fmla="*/ 445578 h 2193257"/>
              <a:gd name="connsiteX70" fmla="*/ 298055 w 2415214"/>
              <a:gd name="connsiteY70" fmla="*/ 434220 h 2193257"/>
              <a:gd name="connsiteX71" fmla="*/ 286473 w 2415214"/>
              <a:gd name="connsiteY71" fmla="*/ 417043 h 2193257"/>
              <a:gd name="connsiteX72" fmla="*/ 286475 w 2415214"/>
              <a:gd name="connsiteY72" fmla="*/ 417044 h 2193257"/>
              <a:gd name="connsiteX73" fmla="*/ 282081 w 2415214"/>
              <a:gd name="connsiteY73" fmla="*/ 410528 h 2193257"/>
              <a:gd name="connsiteX74" fmla="*/ 204109 w 2415214"/>
              <a:gd name="connsiteY74" fmla="*/ 378230 h 2193257"/>
              <a:gd name="connsiteX75" fmla="*/ 115645 w 2415214"/>
              <a:gd name="connsiteY75" fmla="*/ 378231 h 2193257"/>
              <a:gd name="connsiteX76" fmla="*/ 56919 w 2415214"/>
              <a:gd name="connsiteY76" fmla="*/ 327287 h 2193257"/>
              <a:gd name="connsiteX77" fmla="*/ 91685 w 2415214"/>
              <a:gd name="connsiteY77" fmla="*/ 350726 h 2193257"/>
              <a:gd name="connsiteX78" fmla="*/ 136255 w 2415214"/>
              <a:gd name="connsiteY78" fmla="*/ 359725 h 2193257"/>
              <a:gd name="connsiteX79" fmla="*/ 250763 w 2415214"/>
              <a:gd name="connsiteY79" fmla="*/ 245217 h 2193257"/>
              <a:gd name="connsiteX80" fmla="*/ 241764 w 2415214"/>
              <a:gd name="connsiteY80" fmla="*/ 200647 h 2193257"/>
              <a:gd name="connsiteX81" fmla="*/ 235809 w 2415214"/>
              <a:gd name="connsiteY81" fmla="*/ 191813 h 2193257"/>
              <a:gd name="connsiteX82" fmla="*/ 467911 w 2415214"/>
              <a:gd name="connsiteY82" fmla="*/ 393155 h 2193257"/>
              <a:gd name="connsiteX83" fmla="*/ 442143 w 2415214"/>
              <a:gd name="connsiteY83" fmla="*/ 410527 h 2193257"/>
              <a:gd name="connsiteX84" fmla="*/ 409847 w 2415214"/>
              <a:gd name="connsiteY84" fmla="*/ 488500 h 2193257"/>
              <a:gd name="connsiteX85" fmla="*/ 409846 w 2415214"/>
              <a:gd name="connsiteY85" fmla="*/ 633441 h 2193257"/>
              <a:gd name="connsiteX86" fmla="*/ 409846 w 2415214"/>
              <a:gd name="connsiteY86" fmla="*/ 633440 h 2193257"/>
              <a:gd name="connsiteX87" fmla="*/ 409845 w 2415214"/>
              <a:gd name="connsiteY87" fmla="*/ 725991 h 2193257"/>
              <a:gd name="connsiteX88" fmla="*/ 442142 w 2415214"/>
              <a:gd name="connsiteY88" fmla="*/ 803964 h 2193257"/>
              <a:gd name="connsiteX89" fmla="*/ 446975 w 2415214"/>
              <a:gd name="connsiteY89" fmla="*/ 807222 h 2193257"/>
              <a:gd name="connsiteX90" fmla="*/ 446973 w 2415214"/>
              <a:gd name="connsiteY90" fmla="*/ 807220 h 2193257"/>
              <a:gd name="connsiteX91" fmla="*/ 451716 w 2415214"/>
              <a:gd name="connsiteY91" fmla="*/ 810417 h 2193257"/>
              <a:gd name="connsiteX92" fmla="*/ 451715 w 2415214"/>
              <a:gd name="connsiteY92" fmla="*/ 560385 h 2193257"/>
              <a:gd name="connsiteX93" fmla="*/ 451717 w 2415214"/>
              <a:gd name="connsiteY93" fmla="*/ 560385 h 2193257"/>
              <a:gd name="connsiteX94" fmla="*/ 451716 w 2415214"/>
              <a:gd name="connsiteY94" fmla="*/ 496208 h 2193257"/>
              <a:gd name="connsiteX95" fmla="*/ 474618 w 2415214"/>
              <a:gd name="connsiteY95" fmla="*/ 496209 h 2193257"/>
              <a:gd name="connsiteX96" fmla="*/ 474618 w 2415214"/>
              <a:gd name="connsiteY96" fmla="*/ 825858 h 2193257"/>
              <a:gd name="connsiteX97" fmla="*/ 474618 w 2415214"/>
              <a:gd name="connsiteY97" fmla="*/ 825859 h 2193257"/>
              <a:gd name="connsiteX98" fmla="*/ 474618 w 2415214"/>
              <a:gd name="connsiteY98" fmla="*/ 831201 h 2193257"/>
              <a:gd name="connsiteX99" fmla="*/ 474617 w 2415214"/>
              <a:gd name="connsiteY99" fmla="*/ 1049468 h 2193257"/>
              <a:gd name="connsiteX100" fmla="*/ 495170 w 2415214"/>
              <a:gd name="connsiteY100" fmla="*/ 1099086 h 2193257"/>
              <a:gd name="connsiteX101" fmla="*/ 516957 w 2415214"/>
              <a:gd name="connsiteY101" fmla="*/ 1113776 h 2193257"/>
              <a:gd name="connsiteX102" fmla="*/ 517474 w 2415214"/>
              <a:gd name="connsiteY102" fmla="*/ 1114124 h 2193257"/>
              <a:gd name="connsiteX103" fmla="*/ 544789 w 2415214"/>
              <a:gd name="connsiteY103" fmla="*/ 1119638 h 2193257"/>
              <a:gd name="connsiteX104" fmla="*/ 631149 w 2415214"/>
              <a:gd name="connsiteY104" fmla="*/ 1119639 h 2193257"/>
              <a:gd name="connsiteX105" fmla="*/ 701320 w 2415214"/>
              <a:gd name="connsiteY105" fmla="*/ 1049467 h 2193257"/>
              <a:gd name="connsiteX106" fmla="*/ 701319 w 2415214"/>
              <a:gd name="connsiteY106" fmla="*/ 912600 h 2193257"/>
              <a:gd name="connsiteX107" fmla="*/ 701318 w 2415214"/>
              <a:gd name="connsiteY107" fmla="*/ 912600 h 2193257"/>
              <a:gd name="connsiteX108" fmla="*/ 701319 w 2415214"/>
              <a:gd name="connsiteY108" fmla="*/ 912599 h 2193257"/>
              <a:gd name="connsiteX109" fmla="*/ 701319 w 2415214"/>
              <a:gd name="connsiteY109" fmla="*/ 776907 h 2193257"/>
              <a:gd name="connsiteX110" fmla="*/ 701319 w 2415214"/>
              <a:gd name="connsiteY110" fmla="*/ 496208 h 2193257"/>
              <a:gd name="connsiteX111" fmla="*/ 724221 w 2415214"/>
              <a:gd name="connsiteY111" fmla="*/ 496208 h 2193257"/>
              <a:gd name="connsiteX112" fmla="*/ 724220 w 2415214"/>
              <a:gd name="connsiteY112" fmla="*/ 796774 h 2193257"/>
              <a:gd name="connsiteX113" fmla="*/ 724221 w 2415214"/>
              <a:gd name="connsiteY113" fmla="*/ 810418 h 2193257"/>
              <a:gd name="connsiteX114" fmla="*/ 733795 w 2415214"/>
              <a:gd name="connsiteY114" fmla="*/ 803962 h 2193257"/>
              <a:gd name="connsiteX115" fmla="*/ 766091 w 2415214"/>
              <a:gd name="connsiteY115" fmla="*/ 725990 h 2193257"/>
              <a:gd name="connsiteX116" fmla="*/ 766092 w 2415214"/>
              <a:gd name="connsiteY116" fmla="*/ 488498 h 2193257"/>
              <a:gd name="connsiteX117" fmla="*/ 757427 w 2415214"/>
              <a:gd name="connsiteY117" fmla="*/ 445578 h 2193257"/>
              <a:gd name="connsiteX118" fmla="*/ 655824 w 2415214"/>
              <a:gd name="connsiteY118" fmla="*/ 378231 h 2193257"/>
              <a:gd name="connsiteX119" fmla="*/ 573904 w 2415214"/>
              <a:gd name="connsiteY119" fmla="*/ 378230 h 2193257"/>
              <a:gd name="connsiteX120" fmla="*/ 538004 w 2415214"/>
              <a:gd name="connsiteY120" fmla="*/ 347089 h 2193257"/>
              <a:gd name="connsiteX121" fmla="*/ 543398 w 2415214"/>
              <a:gd name="connsiteY121" fmla="*/ 350726 h 2193257"/>
              <a:gd name="connsiteX122" fmla="*/ 587969 w 2415214"/>
              <a:gd name="connsiteY122" fmla="*/ 359725 h 2193257"/>
              <a:gd name="connsiteX123" fmla="*/ 702477 w 2415214"/>
              <a:gd name="connsiteY123" fmla="*/ 245217 h 2193257"/>
              <a:gd name="connsiteX124" fmla="*/ 693478 w 2415214"/>
              <a:gd name="connsiteY124" fmla="*/ 200647 h 2193257"/>
              <a:gd name="connsiteX125" fmla="*/ 678305 w 2415214"/>
              <a:gd name="connsiteY125" fmla="*/ 178140 h 2193257"/>
              <a:gd name="connsiteX126" fmla="*/ 901396 w 2415214"/>
              <a:gd name="connsiteY126" fmla="*/ 371665 h 2193257"/>
              <a:gd name="connsiteX127" fmla="*/ 874510 w 2415214"/>
              <a:gd name="connsiteY127" fmla="*/ 411542 h 2193257"/>
              <a:gd name="connsiteX128" fmla="*/ 861560 w 2415214"/>
              <a:gd name="connsiteY128" fmla="*/ 475683 h 2193257"/>
              <a:gd name="connsiteX129" fmla="*/ 861561 w 2415214"/>
              <a:gd name="connsiteY129" fmla="*/ 627763 h 2193257"/>
              <a:gd name="connsiteX130" fmla="*/ 861560 w 2415214"/>
              <a:gd name="connsiteY130" fmla="*/ 627763 h 2193257"/>
              <a:gd name="connsiteX131" fmla="*/ 861560 w 2415214"/>
              <a:gd name="connsiteY131" fmla="*/ 830581 h 2193257"/>
              <a:gd name="connsiteX132" fmla="*/ 909823 w 2415214"/>
              <a:gd name="connsiteY132" fmla="*/ 947099 h 2193257"/>
              <a:gd name="connsiteX133" fmla="*/ 924129 w 2415214"/>
              <a:gd name="connsiteY133" fmla="*/ 956743 h 2193257"/>
              <a:gd name="connsiteX134" fmla="*/ 924128 w 2415214"/>
              <a:gd name="connsiteY134" fmla="*/ 578831 h 2193257"/>
              <a:gd name="connsiteX135" fmla="*/ 924129 w 2415214"/>
              <a:gd name="connsiteY135" fmla="*/ 578832 h 2193257"/>
              <a:gd name="connsiteX136" fmla="*/ 924130 w 2415214"/>
              <a:gd name="connsiteY136" fmla="*/ 487205 h 2193257"/>
              <a:gd name="connsiteX137" fmla="*/ 958352 w 2415214"/>
              <a:gd name="connsiteY137" fmla="*/ 487205 h 2193257"/>
              <a:gd name="connsiteX138" fmla="*/ 958352 w 2415214"/>
              <a:gd name="connsiteY138" fmla="*/ 979820 h 2193257"/>
              <a:gd name="connsiteX139" fmla="*/ 958352 w 2415214"/>
              <a:gd name="connsiteY139" fmla="*/ 979821 h 2193257"/>
              <a:gd name="connsiteX140" fmla="*/ 958352 w 2415214"/>
              <a:gd name="connsiteY140" fmla="*/ 980828 h 2193257"/>
              <a:gd name="connsiteX141" fmla="*/ 958352 w 2415214"/>
              <a:gd name="connsiteY141" fmla="*/ 980829 h 2193257"/>
              <a:gd name="connsiteX142" fmla="*/ 958352 w 2415214"/>
              <a:gd name="connsiteY142" fmla="*/ 999875 h 2193257"/>
              <a:gd name="connsiteX143" fmla="*/ 958351 w 2415214"/>
              <a:gd name="connsiteY143" fmla="*/ 1313971 h 2193257"/>
              <a:gd name="connsiteX144" fmla="*/ 1063214 w 2415214"/>
              <a:gd name="connsiteY144" fmla="*/ 1418832 h 2193257"/>
              <a:gd name="connsiteX145" fmla="*/ 1192266 w 2415214"/>
              <a:gd name="connsiteY145" fmla="*/ 1418832 h 2193257"/>
              <a:gd name="connsiteX146" fmla="*/ 1297126 w 2415214"/>
              <a:gd name="connsiteY146" fmla="*/ 1313971 h 2193257"/>
              <a:gd name="connsiteX147" fmla="*/ 1297127 w 2415214"/>
              <a:gd name="connsiteY147" fmla="*/ 1293751 h 2193257"/>
              <a:gd name="connsiteX148" fmla="*/ 1297127 w 2415214"/>
              <a:gd name="connsiteY148" fmla="*/ 1109443 h 2193257"/>
              <a:gd name="connsiteX149" fmla="*/ 1297126 w 2415214"/>
              <a:gd name="connsiteY149" fmla="*/ 902394 h 2193257"/>
              <a:gd name="connsiteX150" fmla="*/ 1297127 w 2415214"/>
              <a:gd name="connsiteY150" fmla="*/ 902395 h 2193257"/>
              <a:gd name="connsiteX151" fmla="*/ 1297128 w 2415214"/>
              <a:gd name="connsiteY151" fmla="*/ 857056 h 2193257"/>
              <a:gd name="connsiteX152" fmla="*/ 1297127 w 2415214"/>
              <a:gd name="connsiteY152" fmla="*/ 727551 h 2193257"/>
              <a:gd name="connsiteX153" fmla="*/ 1297127 w 2415214"/>
              <a:gd name="connsiteY153" fmla="*/ 487204 h 2193257"/>
              <a:gd name="connsiteX154" fmla="*/ 1297127 w 2415214"/>
              <a:gd name="connsiteY154" fmla="*/ 487203 h 2193257"/>
              <a:gd name="connsiteX155" fmla="*/ 1331349 w 2415214"/>
              <a:gd name="connsiteY155" fmla="*/ 487204 h 2193257"/>
              <a:gd name="connsiteX156" fmla="*/ 1331349 w 2415214"/>
              <a:gd name="connsiteY156" fmla="*/ 487205 h 2193257"/>
              <a:gd name="connsiteX157" fmla="*/ 1331349 w 2415214"/>
              <a:gd name="connsiteY157" fmla="*/ 587653 h 2193257"/>
              <a:gd name="connsiteX158" fmla="*/ 1331349 w 2415214"/>
              <a:gd name="connsiteY158" fmla="*/ 688100 h 2193257"/>
              <a:gd name="connsiteX159" fmla="*/ 1331350 w 2415214"/>
              <a:gd name="connsiteY159" fmla="*/ 886743 h 2193257"/>
              <a:gd name="connsiteX160" fmla="*/ 1331349 w 2415214"/>
              <a:gd name="connsiteY160" fmla="*/ 886742 h 2193257"/>
              <a:gd name="connsiteX161" fmla="*/ 1331349 w 2415214"/>
              <a:gd name="connsiteY161" fmla="*/ 956745 h 2193257"/>
              <a:gd name="connsiteX162" fmla="*/ 1345656 w 2415214"/>
              <a:gd name="connsiteY162" fmla="*/ 947099 h 2193257"/>
              <a:gd name="connsiteX163" fmla="*/ 1346766 w 2415214"/>
              <a:gd name="connsiteY163" fmla="*/ 945454 h 2193257"/>
              <a:gd name="connsiteX164" fmla="*/ 1346767 w 2415214"/>
              <a:gd name="connsiteY164" fmla="*/ 945455 h 2193257"/>
              <a:gd name="connsiteX165" fmla="*/ 1380970 w 2415214"/>
              <a:gd name="connsiteY165" fmla="*/ 894723 h 2193257"/>
              <a:gd name="connsiteX166" fmla="*/ 1381692 w 2415214"/>
              <a:gd name="connsiteY166" fmla="*/ 891152 h 2193257"/>
              <a:gd name="connsiteX167" fmla="*/ 1393920 w 2415214"/>
              <a:gd name="connsiteY167" fmla="*/ 830583 h 2193257"/>
              <a:gd name="connsiteX168" fmla="*/ 1393919 w 2415214"/>
              <a:gd name="connsiteY168" fmla="*/ 615970 h 2193257"/>
              <a:gd name="connsiteX169" fmla="*/ 1393920 w 2415214"/>
              <a:gd name="connsiteY169" fmla="*/ 615970 h 2193257"/>
              <a:gd name="connsiteX170" fmla="*/ 1393921 w 2415214"/>
              <a:gd name="connsiteY170" fmla="*/ 560571 h 2193257"/>
              <a:gd name="connsiteX171" fmla="*/ 1393920 w 2415214"/>
              <a:gd name="connsiteY171" fmla="*/ 552778 h 2193257"/>
              <a:gd name="connsiteX172" fmla="*/ 1393920 w 2415214"/>
              <a:gd name="connsiteY172" fmla="*/ 524696 h 2193257"/>
              <a:gd name="connsiteX173" fmla="*/ 1393921 w 2415214"/>
              <a:gd name="connsiteY173" fmla="*/ 475683 h 2193257"/>
              <a:gd name="connsiteX174" fmla="*/ 1229138 w 2415214"/>
              <a:gd name="connsiteY174" fmla="*/ 310900 h 2193257"/>
              <a:gd name="connsiteX175" fmla="*/ 1106105 w 2415214"/>
              <a:gd name="connsiteY175" fmla="*/ 310900 h 2193257"/>
              <a:gd name="connsiteX176" fmla="*/ 1050319 w 2415214"/>
              <a:gd name="connsiteY176" fmla="*/ 262508 h 2193257"/>
              <a:gd name="connsiteX177" fmla="*/ 1061134 w 2415214"/>
              <a:gd name="connsiteY177" fmla="*/ 269799 h 2193257"/>
              <a:gd name="connsiteX178" fmla="*/ 1127740 w 2415214"/>
              <a:gd name="connsiteY178" fmla="*/ 283247 h 2193257"/>
              <a:gd name="connsiteX179" fmla="*/ 1298856 w 2415214"/>
              <a:gd name="connsiteY179" fmla="*/ 112130 h 2193257"/>
              <a:gd name="connsiteX180" fmla="*/ 1285409 w 2415214"/>
              <a:gd name="connsiteY180" fmla="*/ 45524 h 219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2415214" h="2193257">
                <a:moveTo>
                  <a:pt x="0" y="496210"/>
                </a:moveTo>
                <a:lnTo>
                  <a:pt x="22902" y="496210"/>
                </a:lnTo>
                <a:lnTo>
                  <a:pt x="22902" y="825859"/>
                </a:lnTo>
                <a:lnTo>
                  <a:pt x="22902" y="825860"/>
                </a:lnTo>
                <a:lnTo>
                  <a:pt x="22902" y="827577"/>
                </a:lnTo>
                <a:lnTo>
                  <a:pt x="0" y="807710"/>
                </a:lnTo>
                <a:close/>
                <a:moveTo>
                  <a:pt x="1599656" y="378231"/>
                </a:moveTo>
                <a:cubicBezTo>
                  <a:pt x="1538756" y="378231"/>
                  <a:pt x="1489387" y="427600"/>
                  <a:pt x="1489387" y="488500"/>
                </a:cubicBezTo>
                <a:lnTo>
                  <a:pt x="1489387" y="505918"/>
                </a:lnTo>
                <a:lnTo>
                  <a:pt x="1489386" y="607510"/>
                </a:lnTo>
                <a:lnTo>
                  <a:pt x="1489387" y="607511"/>
                </a:lnTo>
                <a:lnTo>
                  <a:pt x="1489388" y="725992"/>
                </a:lnTo>
                <a:cubicBezTo>
                  <a:pt x="1489387" y="756442"/>
                  <a:pt x="1501730" y="784009"/>
                  <a:pt x="1521684" y="803965"/>
                </a:cubicBezTo>
                <a:lnTo>
                  <a:pt x="1531258" y="810418"/>
                </a:lnTo>
                <a:lnTo>
                  <a:pt x="1531259" y="705683"/>
                </a:lnTo>
                <a:lnTo>
                  <a:pt x="1531258" y="496210"/>
                </a:lnTo>
                <a:lnTo>
                  <a:pt x="1554160" y="496210"/>
                </a:lnTo>
                <a:lnTo>
                  <a:pt x="1554159" y="578623"/>
                </a:lnTo>
                <a:lnTo>
                  <a:pt x="1554159" y="663698"/>
                </a:lnTo>
                <a:lnTo>
                  <a:pt x="1554160" y="663699"/>
                </a:lnTo>
                <a:lnTo>
                  <a:pt x="1554159" y="825858"/>
                </a:lnTo>
                <a:lnTo>
                  <a:pt x="1554159" y="825860"/>
                </a:lnTo>
                <a:lnTo>
                  <a:pt x="1554159" y="1049468"/>
                </a:lnTo>
                <a:cubicBezTo>
                  <a:pt x="1554160" y="1088222"/>
                  <a:pt x="1585576" y="1119640"/>
                  <a:pt x="1624332" y="1119639"/>
                </a:cubicBezTo>
                <a:lnTo>
                  <a:pt x="1710689" y="1119640"/>
                </a:lnTo>
                <a:lnTo>
                  <a:pt x="1738003" y="1114125"/>
                </a:lnTo>
                <a:cubicBezTo>
                  <a:pt x="1763189" y="1103473"/>
                  <a:pt x="1780860" y="1078535"/>
                  <a:pt x="1780861" y="1049468"/>
                </a:cubicBezTo>
                <a:lnTo>
                  <a:pt x="1780860" y="912601"/>
                </a:lnTo>
                <a:lnTo>
                  <a:pt x="1780860" y="496210"/>
                </a:lnTo>
                <a:lnTo>
                  <a:pt x="1803761" y="496210"/>
                </a:lnTo>
                <a:lnTo>
                  <a:pt x="1803761" y="810420"/>
                </a:lnTo>
                <a:lnTo>
                  <a:pt x="1813336" y="803965"/>
                </a:lnTo>
                <a:cubicBezTo>
                  <a:pt x="1833290" y="784009"/>
                  <a:pt x="1845633" y="756443"/>
                  <a:pt x="1845632" y="725992"/>
                </a:cubicBezTo>
                <a:lnTo>
                  <a:pt x="1845633" y="498895"/>
                </a:lnTo>
                <a:lnTo>
                  <a:pt x="1845634" y="498898"/>
                </a:lnTo>
                <a:lnTo>
                  <a:pt x="1845635" y="488500"/>
                </a:lnTo>
                <a:cubicBezTo>
                  <a:pt x="1845634" y="427600"/>
                  <a:pt x="1796265" y="378231"/>
                  <a:pt x="1735365" y="378232"/>
                </a:cubicBezTo>
                <a:lnTo>
                  <a:pt x="1651443" y="378231"/>
                </a:lnTo>
                <a:lnTo>
                  <a:pt x="1651442" y="378231"/>
                </a:lnTo>
                <a:close/>
                <a:moveTo>
                  <a:pt x="1254716" y="0"/>
                </a:moveTo>
                <a:lnTo>
                  <a:pt x="1556316" y="261630"/>
                </a:lnTo>
                <a:lnTo>
                  <a:pt x="1562002" y="289789"/>
                </a:lnTo>
                <a:cubicBezTo>
                  <a:pt x="1570693" y="310338"/>
                  <a:pt x="1585213" y="327823"/>
                  <a:pt x="1603489" y="340169"/>
                </a:cubicBezTo>
                <a:lnTo>
                  <a:pt x="1612635" y="344566"/>
                </a:lnTo>
                <a:lnTo>
                  <a:pt x="1608563" y="341034"/>
                </a:lnTo>
                <a:lnTo>
                  <a:pt x="1616700" y="346521"/>
                </a:lnTo>
                <a:lnTo>
                  <a:pt x="1627270" y="351602"/>
                </a:lnTo>
                <a:lnTo>
                  <a:pt x="1667507" y="359725"/>
                </a:lnTo>
                <a:lnTo>
                  <a:pt x="1667510" y="359726"/>
                </a:lnTo>
                <a:lnTo>
                  <a:pt x="1669043" y="359416"/>
                </a:lnTo>
                <a:lnTo>
                  <a:pt x="1669044" y="359417"/>
                </a:lnTo>
                <a:lnTo>
                  <a:pt x="1712083" y="350728"/>
                </a:lnTo>
                <a:cubicBezTo>
                  <a:pt x="1753181" y="333345"/>
                  <a:pt x="1782019" y="292649"/>
                  <a:pt x="1782020" y="245218"/>
                </a:cubicBezTo>
                <a:cubicBezTo>
                  <a:pt x="1782020" y="229408"/>
                  <a:pt x="1778815" y="214347"/>
                  <a:pt x="1773020" y="200648"/>
                </a:cubicBezTo>
                <a:lnTo>
                  <a:pt x="1760666" y="182323"/>
                </a:lnTo>
                <a:lnTo>
                  <a:pt x="2415214" y="750121"/>
                </a:lnTo>
                <a:lnTo>
                  <a:pt x="2415214" y="2193257"/>
                </a:lnTo>
                <a:lnTo>
                  <a:pt x="1311215" y="2193257"/>
                </a:lnTo>
                <a:lnTo>
                  <a:pt x="67649" y="1114506"/>
                </a:lnTo>
                <a:lnTo>
                  <a:pt x="93075" y="1119638"/>
                </a:lnTo>
                <a:lnTo>
                  <a:pt x="179434" y="1119639"/>
                </a:lnTo>
                <a:cubicBezTo>
                  <a:pt x="218188" y="1119639"/>
                  <a:pt x="249606" y="1088222"/>
                  <a:pt x="249605" y="1049468"/>
                </a:cubicBezTo>
                <a:lnTo>
                  <a:pt x="249606" y="912600"/>
                </a:lnTo>
                <a:lnTo>
                  <a:pt x="249605" y="496209"/>
                </a:lnTo>
                <a:lnTo>
                  <a:pt x="272506" y="496209"/>
                </a:lnTo>
                <a:lnTo>
                  <a:pt x="272506" y="810419"/>
                </a:lnTo>
                <a:lnTo>
                  <a:pt x="282080" y="803965"/>
                </a:lnTo>
                <a:cubicBezTo>
                  <a:pt x="302036" y="784010"/>
                  <a:pt x="314378" y="756442"/>
                  <a:pt x="314378" y="725991"/>
                </a:cubicBezTo>
                <a:lnTo>
                  <a:pt x="314377" y="488499"/>
                </a:lnTo>
                <a:lnTo>
                  <a:pt x="305713" y="445578"/>
                </a:lnTo>
                <a:lnTo>
                  <a:pt x="298055" y="434220"/>
                </a:lnTo>
                <a:lnTo>
                  <a:pt x="286473" y="417043"/>
                </a:lnTo>
                <a:lnTo>
                  <a:pt x="286475" y="417044"/>
                </a:lnTo>
                <a:lnTo>
                  <a:pt x="282081" y="410528"/>
                </a:lnTo>
                <a:cubicBezTo>
                  <a:pt x="262127" y="390573"/>
                  <a:pt x="234559" y="378230"/>
                  <a:pt x="204109" y="378230"/>
                </a:cubicBezTo>
                <a:lnTo>
                  <a:pt x="115645" y="378231"/>
                </a:lnTo>
                <a:lnTo>
                  <a:pt x="56919" y="327287"/>
                </a:lnTo>
                <a:lnTo>
                  <a:pt x="91685" y="350726"/>
                </a:lnTo>
                <a:cubicBezTo>
                  <a:pt x="105383" y="356521"/>
                  <a:pt x="120446" y="359726"/>
                  <a:pt x="136255" y="359725"/>
                </a:cubicBezTo>
                <a:cubicBezTo>
                  <a:pt x="199496" y="359726"/>
                  <a:pt x="250763" y="308458"/>
                  <a:pt x="250763" y="245217"/>
                </a:cubicBezTo>
                <a:cubicBezTo>
                  <a:pt x="250763" y="229408"/>
                  <a:pt x="247559" y="214346"/>
                  <a:pt x="241764" y="200647"/>
                </a:cubicBezTo>
                <a:lnTo>
                  <a:pt x="235809" y="191813"/>
                </a:lnTo>
                <a:lnTo>
                  <a:pt x="467911" y="393155"/>
                </a:lnTo>
                <a:lnTo>
                  <a:pt x="442143" y="410527"/>
                </a:lnTo>
                <a:cubicBezTo>
                  <a:pt x="422189" y="430483"/>
                  <a:pt x="409846" y="458049"/>
                  <a:pt x="409847" y="488500"/>
                </a:cubicBezTo>
                <a:lnTo>
                  <a:pt x="409846" y="633441"/>
                </a:lnTo>
                <a:lnTo>
                  <a:pt x="409846" y="633440"/>
                </a:lnTo>
                <a:lnTo>
                  <a:pt x="409845" y="725991"/>
                </a:lnTo>
                <a:cubicBezTo>
                  <a:pt x="409846" y="756442"/>
                  <a:pt x="422189" y="784009"/>
                  <a:pt x="442142" y="803964"/>
                </a:cubicBezTo>
                <a:lnTo>
                  <a:pt x="446975" y="807222"/>
                </a:lnTo>
                <a:lnTo>
                  <a:pt x="446973" y="807220"/>
                </a:lnTo>
                <a:lnTo>
                  <a:pt x="451716" y="810417"/>
                </a:lnTo>
                <a:lnTo>
                  <a:pt x="451715" y="560385"/>
                </a:lnTo>
                <a:lnTo>
                  <a:pt x="451717" y="560385"/>
                </a:lnTo>
                <a:lnTo>
                  <a:pt x="451716" y="496208"/>
                </a:lnTo>
                <a:lnTo>
                  <a:pt x="474618" y="496209"/>
                </a:lnTo>
                <a:lnTo>
                  <a:pt x="474618" y="825858"/>
                </a:lnTo>
                <a:lnTo>
                  <a:pt x="474618" y="825859"/>
                </a:lnTo>
                <a:lnTo>
                  <a:pt x="474618" y="831201"/>
                </a:lnTo>
                <a:lnTo>
                  <a:pt x="474617" y="1049468"/>
                </a:lnTo>
                <a:cubicBezTo>
                  <a:pt x="474617" y="1068845"/>
                  <a:pt x="482472" y="1086388"/>
                  <a:pt x="495170" y="1099086"/>
                </a:cubicBezTo>
                <a:lnTo>
                  <a:pt x="516957" y="1113776"/>
                </a:lnTo>
                <a:lnTo>
                  <a:pt x="517474" y="1114124"/>
                </a:lnTo>
                <a:cubicBezTo>
                  <a:pt x="525870" y="1117675"/>
                  <a:pt x="535100" y="1119638"/>
                  <a:pt x="544789" y="1119638"/>
                </a:cubicBezTo>
                <a:lnTo>
                  <a:pt x="631149" y="1119639"/>
                </a:lnTo>
                <a:cubicBezTo>
                  <a:pt x="669903" y="1119638"/>
                  <a:pt x="701319" y="1088221"/>
                  <a:pt x="701320" y="1049467"/>
                </a:cubicBezTo>
                <a:lnTo>
                  <a:pt x="701319" y="912600"/>
                </a:lnTo>
                <a:lnTo>
                  <a:pt x="701318" y="912600"/>
                </a:lnTo>
                <a:lnTo>
                  <a:pt x="701319" y="912599"/>
                </a:lnTo>
                <a:lnTo>
                  <a:pt x="701319" y="776907"/>
                </a:lnTo>
                <a:lnTo>
                  <a:pt x="701319" y="496208"/>
                </a:lnTo>
                <a:lnTo>
                  <a:pt x="724221" y="496208"/>
                </a:lnTo>
                <a:lnTo>
                  <a:pt x="724220" y="796774"/>
                </a:lnTo>
                <a:lnTo>
                  <a:pt x="724221" y="810418"/>
                </a:lnTo>
                <a:lnTo>
                  <a:pt x="733795" y="803962"/>
                </a:lnTo>
                <a:cubicBezTo>
                  <a:pt x="753749" y="784008"/>
                  <a:pt x="766092" y="756441"/>
                  <a:pt x="766091" y="725990"/>
                </a:cubicBezTo>
                <a:lnTo>
                  <a:pt x="766092" y="488498"/>
                </a:lnTo>
                <a:lnTo>
                  <a:pt x="757427" y="445578"/>
                </a:lnTo>
                <a:cubicBezTo>
                  <a:pt x="740687" y="406001"/>
                  <a:pt x="701499" y="378230"/>
                  <a:pt x="655824" y="378231"/>
                </a:cubicBezTo>
                <a:lnTo>
                  <a:pt x="573904" y="378230"/>
                </a:lnTo>
                <a:lnTo>
                  <a:pt x="538004" y="347089"/>
                </a:lnTo>
                <a:lnTo>
                  <a:pt x="543398" y="350726"/>
                </a:lnTo>
                <a:cubicBezTo>
                  <a:pt x="557098" y="356522"/>
                  <a:pt x="572159" y="359726"/>
                  <a:pt x="587969" y="359725"/>
                </a:cubicBezTo>
                <a:cubicBezTo>
                  <a:pt x="651211" y="359725"/>
                  <a:pt x="702478" y="308459"/>
                  <a:pt x="702477" y="245217"/>
                </a:cubicBezTo>
                <a:cubicBezTo>
                  <a:pt x="702477" y="229408"/>
                  <a:pt x="699273" y="214345"/>
                  <a:pt x="693478" y="200647"/>
                </a:cubicBezTo>
                <a:lnTo>
                  <a:pt x="678305" y="178140"/>
                </a:lnTo>
                <a:lnTo>
                  <a:pt x="901396" y="371665"/>
                </a:lnTo>
                <a:lnTo>
                  <a:pt x="874510" y="411542"/>
                </a:lnTo>
                <a:cubicBezTo>
                  <a:pt x="866171" y="431257"/>
                  <a:pt x="861560" y="452930"/>
                  <a:pt x="861560" y="475683"/>
                </a:cubicBezTo>
                <a:lnTo>
                  <a:pt x="861561" y="627763"/>
                </a:lnTo>
                <a:lnTo>
                  <a:pt x="861560" y="627763"/>
                </a:lnTo>
                <a:lnTo>
                  <a:pt x="861560" y="830581"/>
                </a:lnTo>
                <a:cubicBezTo>
                  <a:pt x="861559" y="876084"/>
                  <a:pt x="880003" y="917279"/>
                  <a:pt x="909823" y="947099"/>
                </a:cubicBezTo>
                <a:lnTo>
                  <a:pt x="924129" y="956743"/>
                </a:lnTo>
                <a:lnTo>
                  <a:pt x="924128" y="578831"/>
                </a:lnTo>
                <a:lnTo>
                  <a:pt x="924129" y="578832"/>
                </a:lnTo>
                <a:lnTo>
                  <a:pt x="924130" y="487205"/>
                </a:lnTo>
                <a:lnTo>
                  <a:pt x="958352" y="487205"/>
                </a:lnTo>
                <a:lnTo>
                  <a:pt x="958352" y="979820"/>
                </a:lnTo>
                <a:lnTo>
                  <a:pt x="958352" y="979821"/>
                </a:lnTo>
                <a:lnTo>
                  <a:pt x="958352" y="980828"/>
                </a:lnTo>
                <a:lnTo>
                  <a:pt x="958352" y="980829"/>
                </a:lnTo>
                <a:lnTo>
                  <a:pt x="958352" y="999875"/>
                </a:lnTo>
                <a:lnTo>
                  <a:pt x="958351" y="1313971"/>
                </a:lnTo>
                <a:cubicBezTo>
                  <a:pt x="958351" y="1371884"/>
                  <a:pt x="1005301" y="1418832"/>
                  <a:pt x="1063214" y="1418832"/>
                </a:cubicBezTo>
                <a:lnTo>
                  <a:pt x="1192266" y="1418832"/>
                </a:lnTo>
                <a:cubicBezTo>
                  <a:pt x="1250179" y="1418832"/>
                  <a:pt x="1297126" y="1371884"/>
                  <a:pt x="1297126" y="1313971"/>
                </a:cubicBezTo>
                <a:lnTo>
                  <a:pt x="1297127" y="1293751"/>
                </a:lnTo>
                <a:lnTo>
                  <a:pt x="1297127" y="1109443"/>
                </a:lnTo>
                <a:lnTo>
                  <a:pt x="1297126" y="902394"/>
                </a:lnTo>
                <a:lnTo>
                  <a:pt x="1297127" y="902395"/>
                </a:lnTo>
                <a:lnTo>
                  <a:pt x="1297128" y="857056"/>
                </a:lnTo>
                <a:lnTo>
                  <a:pt x="1297127" y="727551"/>
                </a:lnTo>
                <a:lnTo>
                  <a:pt x="1297127" y="487204"/>
                </a:lnTo>
                <a:lnTo>
                  <a:pt x="1297127" y="487203"/>
                </a:lnTo>
                <a:lnTo>
                  <a:pt x="1331349" y="487204"/>
                </a:lnTo>
                <a:lnTo>
                  <a:pt x="1331349" y="487205"/>
                </a:lnTo>
                <a:lnTo>
                  <a:pt x="1331349" y="587653"/>
                </a:lnTo>
                <a:lnTo>
                  <a:pt x="1331349" y="688100"/>
                </a:lnTo>
                <a:lnTo>
                  <a:pt x="1331350" y="886743"/>
                </a:lnTo>
                <a:lnTo>
                  <a:pt x="1331349" y="886742"/>
                </a:lnTo>
                <a:lnTo>
                  <a:pt x="1331349" y="956745"/>
                </a:lnTo>
                <a:lnTo>
                  <a:pt x="1345656" y="947099"/>
                </a:lnTo>
                <a:lnTo>
                  <a:pt x="1346766" y="945454"/>
                </a:lnTo>
                <a:lnTo>
                  <a:pt x="1346767" y="945455"/>
                </a:lnTo>
                <a:lnTo>
                  <a:pt x="1380970" y="894723"/>
                </a:lnTo>
                <a:lnTo>
                  <a:pt x="1381692" y="891152"/>
                </a:lnTo>
                <a:lnTo>
                  <a:pt x="1393920" y="830583"/>
                </a:lnTo>
                <a:lnTo>
                  <a:pt x="1393919" y="615970"/>
                </a:lnTo>
                <a:lnTo>
                  <a:pt x="1393920" y="615970"/>
                </a:lnTo>
                <a:lnTo>
                  <a:pt x="1393921" y="560571"/>
                </a:lnTo>
                <a:lnTo>
                  <a:pt x="1393920" y="552778"/>
                </a:lnTo>
                <a:lnTo>
                  <a:pt x="1393920" y="524696"/>
                </a:lnTo>
                <a:lnTo>
                  <a:pt x="1393921" y="475683"/>
                </a:lnTo>
                <a:cubicBezTo>
                  <a:pt x="1393920" y="384676"/>
                  <a:pt x="1320145" y="310901"/>
                  <a:pt x="1229138" y="310900"/>
                </a:cubicBezTo>
                <a:lnTo>
                  <a:pt x="1106105" y="310900"/>
                </a:lnTo>
                <a:lnTo>
                  <a:pt x="1050319" y="262508"/>
                </a:lnTo>
                <a:lnTo>
                  <a:pt x="1061134" y="269799"/>
                </a:lnTo>
                <a:cubicBezTo>
                  <a:pt x="1081607" y="278459"/>
                  <a:pt x="1104114" y="283246"/>
                  <a:pt x="1127740" y="283247"/>
                </a:cubicBezTo>
                <a:cubicBezTo>
                  <a:pt x="1222245" y="283247"/>
                  <a:pt x="1298857" y="206635"/>
                  <a:pt x="1298856" y="112130"/>
                </a:cubicBezTo>
                <a:cubicBezTo>
                  <a:pt x="1298857" y="88505"/>
                  <a:pt x="1294069" y="65996"/>
                  <a:pt x="1285409" y="45524"/>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0" name="Rectangle 49"/>
          <p:cNvSpPr/>
          <p:nvPr/>
        </p:nvSpPr>
        <p:spPr>
          <a:xfrm>
            <a:off x="4004777" y="1766306"/>
            <a:ext cx="2002535" cy="2002535"/>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smtClean="0">
                <a:solidFill>
                  <a:schemeClr val="accent1">
                    <a:lumMod val="50000"/>
                  </a:schemeClr>
                </a:solidFill>
              </a:rPr>
              <a:t>COST LEADERSHIP</a:t>
            </a:r>
            <a:endParaRPr lang="en-US" sz="1600" dirty="0">
              <a:solidFill>
                <a:schemeClr val="accent1">
                  <a:lumMod val="50000"/>
                </a:schemeClr>
              </a:solidFill>
            </a:endParaRPr>
          </a:p>
        </p:txBody>
      </p:sp>
      <p:sp>
        <p:nvSpPr>
          <p:cNvPr id="51" name="Freeform 50"/>
          <p:cNvSpPr/>
          <p:nvPr/>
        </p:nvSpPr>
        <p:spPr>
          <a:xfrm>
            <a:off x="4650339" y="2083279"/>
            <a:ext cx="708626" cy="1444160"/>
          </a:xfrm>
          <a:custGeom>
            <a:avLst/>
            <a:gdLst/>
            <a:ahLst/>
            <a:cxnLst/>
            <a:rect l="l" t="t" r="r" b="b"/>
            <a:pathLst>
              <a:path w="1071028" h="2182727">
                <a:moveTo>
                  <a:pt x="608847" y="0"/>
                </a:moveTo>
                <a:cubicBezTo>
                  <a:pt x="634318" y="0"/>
                  <a:pt x="655476" y="1232"/>
                  <a:pt x="672320" y="3697"/>
                </a:cubicBezTo>
                <a:cubicBezTo>
                  <a:pt x="689164" y="6162"/>
                  <a:pt x="702105" y="9654"/>
                  <a:pt x="711143" y="14173"/>
                </a:cubicBezTo>
                <a:cubicBezTo>
                  <a:pt x="720181" y="18692"/>
                  <a:pt x="725933" y="24649"/>
                  <a:pt x="728398" y="32044"/>
                </a:cubicBezTo>
                <a:cubicBezTo>
                  <a:pt x="730863" y="39439"/>
                  <a:pt x="732095" y="47656"/>
                  <a:pt x="732095" y="56694"/>
                </a:cubicBezTo>
                <a:lnTo>
                  <a:pt x="707445" y="289633"/>
                </a:lnTo>
                <a:cubicBezTo>
                  <a:pt x="730452" y="292920"/>
                  <a:pt x="754691" y="297439"/>
                  <a:pt x="780162" y="303190"/>
                </a:cubicBezTo>
                <a:cubicBezTo>
                  <a:pt x="805633" y="308942"/>
                  <a:pt x="829461" y="315721"/>
                  <a:pt x="851646" y="323526"/>
                </a:cubicBezTo>
                <a:cubicBezTo>
                  <a:pt x="873831" y="331332"/>
                  <a:pt x="893961" y="339549"/>
                  <a:pt x="912038" y="348176"/>
                </a:cubicBezTo>
                <a:cubicBezTo>
                  <a:pt x="930114" y="356803"/>
                  <a:pt x="942644" y="364609"/>
                  <a:pt x="949628" y="371593"/>
                </a:cubicBezTo>
                <a:cubicBezTo>
                  <a:pt x="956612" y="378577"/>
                  <a:pt x="961953" y="385561"/>
                  <a:pt x="965651" y="392545"/>
                </a:cubicBezTo>
                <a:cubicBezTo>
                  <a:pt x="969348" y="399529"/>
                  <a:pt x="972224" y="408157"/>
                  <a:pt x="974278" y="418428"/>
                </a:cubicBezTo>
                <a:cubicBezTo>
                  <a:pt x="976332" y="428698"/>
                  <a:pt x="977770" y="441023"/>
                  <a:pt x="978592" y="455402"/>
                </a:cubicBezTo>
                <a:cubicBezTo>
                  <a:pt x="979413" y="469781"/>
                  <a:pt x="979824" y="486420"/>
                  <a:pt x="979824" y="505318"/>
                </a:cubicBezTo>
                <a:cubicBezTo>
                  <a:pt x="979824" y="530789"/>
                  <a:pt x="979208" y="551741"/>
                  <a:pt x="977975" y="568174"/>
                </a:cubicBezTo>
                <a:cubicBezTo>
                  <a:pt x="976743" y="584607"/>
                  <a:pt x="974483" y="597138"/>
                  <a:pt x="971197" y="605765"/>
                </a:cubicBezTo>
                <a:cubicBezTo>
                  <a:pt x="967910" y="614392"/>
                  <a:pt x="964213" y="620144"/>
                  <a:pt x="960104" y="623020"/>
                </a:cubicBezTo>
                <a:cubicBezTo>
                  <a:pt x="955996" y="625895"/>
                  <a:pt x="951066" y="627333"/>
                  <a:pt x="945315" y="627333"/>
                </a:cubicBezTo>
                <a:cubicBezTo>
                  <a:pt x="934633" y="627333"/>
                  <a:pt x="919022" y="621993"/>
                  <a:pt x="898480" y="611311"/>
                </a:cubicBezTo>
                <a:cubicBezTo>
                  <a:pt x="877939" y="600630"/>
                  <a:pt x="852673" y="589126"/>
                  <a:pt x="822683" y="576802"/>
                </a:cubicBezTo>
                <a:cubicBezTo>
                  <a:pt x="792692" y="564477"/>
                  <a:pt x="758183" y="552974"/>
                  <a:pt x="719154" y="542292"/>
                </a:cubicBezTo>
                <a:cubicBezTo>
                  <a:pt x="680125" y="531611"/>
                  <a:pt x="637194" y="526270"/>
                  <a:pt x="590360" y="526270"/>
                </a:cubicBezTo>
                <a:cubicBezTo>
                  <a:pt x="547633" y="526270"/>
                  <a:pt x="511070" y="530378"/>
                  <a:pt x="480669" y="538595"/>
                </a:cubicBezTo>
                <a:cubicBezTo>
                  <a:pt x="450267" y="546811"/>
                  <a:pt x="425618" y="558314"/>
                  <a:pt x="406720" y="573104"/>
                </a:cubicBezTo>
                <a:cubicBezTo>
                  <a:pt x="387822" y="587894"/>
                  <a:pt x="373853" y="605560"/>
                  <a:pt x="364815" y="626101"/>
                </a:cubicBezTo>
                <a:cubicBezTo>
                  <a:pt x="355777" y="646642"/>
                  <a:pt x="351258" y="669238"/>
                  <a:pt x="351258" y="693888"/>
                </a:cubicBezTo>
                <a:cubicBezTo>
                  <a:pt x="351258" y="732505"/>
                  <a:pt x="361529" y="764961"/>
                  <a:pt x="382070" y="791254"/>
                </a:cubicBezTo>
                <a:cubicBezTo>
                  <a:pt x="402611" y="817547"/>
                  <a:pt x="429931" y="840142"/>
                  <a:pt x="464030" y="859040"/>
                </a:cubicBezTo>
                <a:cubicBezTo>
                  <a:pt x="498129" y="877938"/>
                  <a:pt x="536747" y="895193"/>
                  <a:pt x="579883" y="910805"/>
                </a:cubicBezTo>
                <a:cubicBezTo>
                  <a:pt x="623020" y="926416"/>
                  <a:pt x="666979" y="942849"/>
                  <a:pt x="711759" y="960104"/>
                </a:cubicBezTo>
                <a:cubicBezTo>
                  <a:pt x="756539" y="977359"/>
                  <a:pt x="800498" y="997284"/>
                  <a:pt x="843635" y="1019879"/>
                </a:cubicBezTo>
                <a:cubicBezTo>
                  <a:pt x="886772" y="1042475"/>
                  <a:pt x="925184" y="1070411"/>
                  <a:pt x="958872" y="1103688"/>
                </a:cubicBezTo>
                <a:cubicBezTo>
                  <a:pt x="992560" y="1136965"/>
                  <a:pt x="1019674" y="1177226"/>
                  <a:pt x="1040216" y="1224471"/>
                </a:cubicBezTo>
                <a:cubicBezTo>
                  <a:pt x="1060757" y="1271717"/>
                  <a:pt x="1071028" y="1328616"/>
                  <a:pt x="1071028" y="1395170"/>
                </a:cubicBezTo>
                <a:cubicBezTo>
                  <a:pt x="1071028" y="1465833"/>
                  <a:pt x="1058498" y="1529511"/>
                  <a:pt x="1033437" y="1586205"/>
                </a:cubicBezTo>
                <a:cubicBezTo>
                  <a:pt x="1008377" y="1642899"/>
                  <a:pt x="972840" y="1691788"/>
                  <a:pt x="926827" y="1732871"/>
                </a:cubicBezTo>
                <a:cubicBezTo>
                  <a:pt x="880815" y="1773953"/>
                  <a:pt x="825353" y="1806820"/>
                  <a:pt x="760442" y="1831469"/>
                </a:cubicBezTo>
                <a:cubicBezTo>
                  <a:pt x="695531" y="1856119"/>
                  <a:pt x="623637" y="1871730"/>
                  <a:pt x="544758" y="1878304"/>
                </a:cubicBezTo>
                <a:lnTo>
                  <a:pt x="518876" y="2142055"/>
                </a:lnTo>
                <a:cubicBezTo>
                  <a:pt x="518054" y="2148628"/>
                  <a:pt x="516205" y="2154380"/>
                  <a:pt x="513329" y="2159310"/>
                </a:cubicBezTo>
                <a:cubicBezTo>
                  <a:pt x="510454" y="2164240"/>
                  <a:pt x="505113" y="2168348"/>
                  <a:pt x="497307" y="2171635"/>
                </a:cubicBezTo>
                <a:cubicBezTo>
                  <a:pt x="489501" y="2174921"/>
                  <a:pt x="478820" y="2177592"/>
                  <a:pt x="465263" y="2179646"/>
                </a:cubicBezTo>
                <a:cubicBezTo>
                  <a:pt x="451705" y="2181700"/>
                  <a:pt x="434656" y="2182727"/>
                  <a:pt x="414114" y="2182727"/>
                </a:cubicBezTo>
                <a:cubicBezTo>
                  <a:pt x="387822" y="2182727"/>
                  <a:pt x="366664" y="2181494"/>
                  <a:pt x="350642" y="2179030"/>
                </a:cubicBezTo>
                <a:cubicBezTo>
                  <a:pt x="334619" y="2176565"/>
                  <a:pt x="322089" y="2173072"/>
                  <a:pt x="313051" y="2168553"/>
                </a:cubicBezTo>
                <a:cubicBezTo>
                  <a:pt x="304013" y="2164034"/>
                  <a:pt x="298056" y="2158077"/>
                  <a:pt x="295180" y="2150682"/>
                </a:cubicBezTo>
                <a:cubicBezTo>
                  <a:pt x="292304" y="2143288"/>
                  <a:pt x="291688" y="2135071"/>
                  <a:pt x="293331" y="2126033"/>
                </a:cubicBezTo>
                <a:lnTo>
                  <a:pt x="319213" y="1875839"/>
                </a:lnTo>
                <a:cubicBezTo>
                  <a:pt x="283882" y="1870909"/>
                  <a:pt x="250605" y="1864541"/>
                  <a:pt x="219382" y="1856735"/>
                </a:cubicBezTo>
                <a:cubicBezTo>
                  <a:pt x="188159" y="1848929"/>
                  <a:pt x="159812" y="1840302"/>
                  <a:pt x="134341" y="1830853"/>
                </a:cubicBezTo>
                <a:cubicBezTo>
                  <a:pt x="108870" y="1821404"/>
                  <a:pt x="86890" y="1811750"/>
                  <a:pt x="68403" y="1801890"/>
                </a:cubicBezTo>
                <a:cubicBezTo>
                  <a:pt x="49916" y="1792030"/>
                  <a:pt x="35948" y="1782375"/>
                  <a:pt x="26499" y="1772926"/>
                </a:cubicBezTo>
                <a:cubicBezTo>
                  <a:pt x="17050" y="1763477"/>
                  <a:pt x="10271" y="1749509"/>
                  <a:pt x="6163" y="1731022"/>
                </a:cubicBezTo>
                <a:cubicBezTo>
                  <a:pt x="2054" y="1712535"/>
                  <a:pt x="0" y="1685215"/>
                  <a:pt x="0" y="1649062"/>
                </a:cubicBezTo>
                <a:cubicBezTo>
                  <a:pt x="0" y="1621126"/>
                  <a:pt x="822" y="1598119"/>
                  <a:pt x="2465" y="1580043"/>
                </a:cubicBezTo>
                <a:cubicBezTo>
                  <a:pt x="4109" y="1561966"/>
                  <a:pt x="6984" y="1547998"/>
                  <a:pt x="11093" y="1538138"/>
                </a:cubicBezTo>
                <a:cubicBezTo>
                  <a:pt x="15201" y="1528279"/>
                  <a:pt x="20336" y="1521500"/>
                  <a:pt x="26499" y="1517803"/>
                </a:cubicBezTo>
                <a:cubicBezTo>
                  <a:pt x="32661" y="1514105"/>
                  <a:pt x="39851" y="1512256"/>
                  <a:pt x="48067" y="1512256"/>
                </a:cubicBezTo>
                <a:cubicBezTo>
                  <a:pt x="58749" y="1512256"/>
                  <a:pt x="74360" y="1518419"/>
                  <a:pt x="94901" y="1530744"/>
                </a:cubicBezTo>
                <a:cubicBezTo>
                  <a:pt x="115443" y="1543068"/>
                  <a:pt x="141736" y="1556626"/>
                  <a:pt x="173780" y="1571415"/>
                </a:cubicBezTo>
                <a:cubicBezTo>
                  <a:pt x="205825" y="1586205"/>
                  <a:pt x="244648" y="1599763"/>
                  <a:pt x="290250" y="1612087"/>
                </a:cubicBezTo>
                <a:cubicBezTo>
                  <a:pt x="335852" y="1624412"/>
                  <a:pt x="389465" y="1630575"/>
                  <a:pt x="451089" y="1630575"/>
                </a:cubicBezTo>
                <a:cubicBezTo>
                  <a:pt x="547223" y="1630575"/>
                  <a:pt x="618707" y="1612703"/>
                  <a:pt x="665541" y="1576961"/>
                </a:cubicBezTo>
                <a:cubicBezTo>
                  <a:pt x="712375" y="1541220"/>
                  <a:pt x="735793" y="1493769"/>
                  <a:pt x="735793" y="1434610"/>
                </a:cubicBezTo>
                <a:cubicBezTo>
                  <a:pt x="735793" y="1395170"/>
                  <a:pt x="725727" y="1362715"/>
                  <a:pt x="705597" y="1337244"/>
                </a:cubicBezTo>
                <a:cubicBezTo>
                  <a:pt x="685466" y="1311772"/>
                  <a:pt x="658557" y="1289382"/>
                  <a:pt x="624869" y="1270073"/>
                </a:cubicBezTo>
                <a:cubicBezTo>
                  <a:pt x="591181" y="1250764"/>
                  <a:pt x="553180" y="1233510"/>
                  <a:pt x="510864" y="1218309"/>
                </a:cubicBezTo>
                <a:cubicBezTo>
                  <a:pt x="468549" y="1203108"/>
                  <a:pt x="425207" y="1186881"/>
                  <a:pt x="380838" y="1169626"/>
                </a:cubicBezTo>
                <a:cubicBezTo>
                  <a:pt x="336468" y="1152371"/>
                  <a:pt x="293126" y="1132241"/>
                  <a:pt x="250811" y="1109234"/>
                </a:cubicBezTo>
                <a:cubicBezTo>
                  <a:pt x="208495" y="1086228"/>
                  <a:pt x="170494" y="1057881"/>
                  <a:pt x="136806" y="1024193"/>
                </a:cubicBezTo>
                <a:cubicBezTo>
                  <a:pt x="103118" y="990505"/>
                  <a:pt x="76209" y="949628"/>
                  <a:pt x="56078" y="901561"/>
                </a:cubicBezTo>
                <a:cubicBezTo>
                  <a:pt x="35948" y="853494"/>
                  <a:pt x="25882" y="795362"/>
                  <a:pt x="25882" y="727165"/>
                </a:cubicBezTo>
                <a:cubicBezTo>
                  <a:pt x="25882" y="665540"/>
                  <a:pt x="36153" y="609462"/>
                  <a:pt x="56694" y="558931"/>
                </a:cubicBezTo>
                <a:cubicBezTo>
                  <a:pt x="77236" y="508399"/>
                  <a:pt x="106815" y="464235"/>
                  <a:pt x="145433" y="426439"/>
                </a:cubicBezTo>
                <a:cubicBezTo>
                  <a:pt x="184051" y="388643"/>
                  <a:pt x="231502" y="358036"/>
                  <a:pt x="287785" y="334619"/>
                </a:cubicBezTo>
                <a:cubicBezTo>
                  <a:pt x="344068" y="311202"/>
                  <a:pt x="407952" y="295385"/>
                  <a:pt x="479436" y="287168"/>
                </a:cubicBezTo>
                <a:lnTo>
                  <a:pt x="504086" y="39439"/>
                </a:lnTo>
                <a:cubicBezTo>
                  <a:pt x="504907" y="32866"/>
                  <a:pt x="506756" y="27320"/>
                  <a:pt x="509632" y="22801"/>
                </a:cubicBezTo>
                <a:cubicBezTo>
                  <a:pt x="512508" y="18281"/>
                  <a:pt x="517848" y="14173"/>
                  <a:pt x="525654" y="10476"/>
                </a:cubicBezTo>
                <a:cubicBezTo>
                  <a:pt x="533460" y="6778"/>
                  <a:pt x="543936" y="4108"/>
                  <a:pt x="557082" y="2465"/>
                </a:cubicBezTo>
                <a:cubicBezTo>
                  <a:pt x="570229" y="821"/>
                  <a:pt x="587484" y="0"/>
                  <a:pt x="6088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2" name="Freeform 51"/>
          <p:cNvSpPr/>
          <p:nvPr/>
        </p:nvSpPr>
        <p:spPr>
          <a:xfrm>
            <a:off x="4670841" y="2105604"/>
            <a:ext cx="1336472" cy="1663238"/>
          </a:xfrm>
          <a:custGeom>
            <a:avLst/>
            <a:gdLst>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77468 w 2019965"/>
              <a:gd name="connsiteY6" fmla="*/ 955560 h 2513845"/>
              <a:gd name="connsiteX7" fmla="*/ 105821 w 2019965"/>
              <a:gd name="connsiteY7" fmla="*/ 99045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7468 w 2019965"/>
              <a:gd name="connsiteY7" fmla="*/ 95556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77468 w 2019965"/>
              <a:gd name="connsiteY17" fmla="*/ 955560 h 2513845"/>
              <a:gd name="connsiteX18" fmla="*/ 697669 w 2019965"/>
              <a:gd name="connsiteY18" fmla="*/ 0 h 2513845"/>
              <a:gd name="connsiteX19" fmla="*/ 2019965 w 2019965"/>
              <a:gd name="connsiteY19" fmla="*/ 1147048 h 2513845"/>
              <a:gd name="connsiteX20" fmla="*/ 2019965 w 2019965"/>
              <a:gd name="connsiteY20" fmla="*/ 2513845 h 2513845"/>
              <a:gd name="connsiteX21" fmla="*/ 719526 w 2019965"/>
              <a:gd name="connsiteY21" fmla="*/ 2513844 h 2513845"/>
              <a:gd name="connsiteX22" fmla="*/ 282828 w 2019965"/>
              <a:gd name="connsiteY22" fmla="*/ 2135023 h 2513845"/>
              <a:gd name="connsiteX23" fmla="*/ 319658 w 2019965"/>
              <a:gd name="connsiteY23" fmla="*/ 2145288 h 2513845"/>
              <a:gd name="connsiteX24" fmla="*/ 383130 w 2019965"/>
              <a:gd name="connsiteY24" fmla="*/ 2148985 h 2513845"/>
              <a:gd name="connsiteX25" fmla="*/ 434279 w 2019965"/>
              <a:gd name="connsiteY25" fmla="*/ 2145904 h 2513845"/>
              <a:gd name="connsiteX26" fmla="*/ 466324 w 2019965"/>
              <a:gd name="connsiteY26" fmla="*/ 2137893 h 2513845"/>
              <a:gd name="connsiteX27" fmla="*/ 482345 w 2019965"/>
              <a:gd name="connsiteY27" fmla="*/ 2125568 h 2513845"/>
              <a:gd name="connsiteX28" fmla="*/ 487893 w 2019965"/>
              <a:gd name="connsiteY28" fmla="*/ 2108313 h 2513845"/>
              <a:gd name="connsiteX29" fmla="*/ 513775 w 2019965"/>
              <a:gd name="connsiteY29" fmla="*/ 1844562 h 2513845"/>
              <a:gd name="connsiteX30" fmla="*/ 729459 w 2019965"/>
              <a:gd name="connsiteY30" fmla="*/ 1797727 h 2513845"/>
              <a:gd name="connsiteX31" fmla="*/ 895843 w 2019965"/>
              <a:gd name="connsiteY31" fmla="*/ 1699129 h 2513845"/>
              <a:gd name="connsiteX32" fmla="*/ 1002454 w 2019965"/>
              <a:gd name="connsiteY32" fmla="*/ 1552463 h 2513845"/>
              <a:gd name="connsiteX33" fmla="*/ 1040044 w 2019965"/>
              <a:gd name="connsiteY33" fmla="*/ 1361428 h 2513845"/>
              <a:gd name="connsiteX34" fmla="*/ 1009232 w 2019965"/>
              <a:gd name="connsiteY34" fmla="*/ 1190729 h 2513845"/>
              <a:gd name="connsiteX35" fmla="*/ 927889 w 2019965"/>
              <a:gd name="connsiteY35" fmla="*/ 1069946 h 2513845"/>
              <a:gd name="connsiteX36" fmla="*/ 812651 w 2019965"/>
              <a:gd name="connsiteY36" fmla="*/ 986137 h 2513845"/>
              <a:gd name="connsiteX37" fmla="*/ 680776 w 2019965"/>
              <a:gd name="connsiteY37" fmla="*/ 926362 h 2513845"/>
              <a:gd name="connsiteX38" fmla="*/ 548900 w 2019965"/>
              <a:gd name="connsiteY38" fmla="*/ 877063 h 2513845"/>
              <a:gd name="connsiteX39" fmla="*/ 433047 w 2019965"/>
              <a:gd name="connsiteY39" fmla="*/ 825298 h 2513845"/>
              <a:gd name="connsiteX40" fmla="*/ 351086 w 2019965"/>
              <a:gd name="connsiteY40" fmla="*/ 757512 h 2513845"/>
              <a:gd name="connsiteX41" fmla="*/ 320274 w 2019965"/>
              <a:gd name="connsiteY41" fmla="*/ 660146 h 2513845"/>
              <a:gd name="connsiteX42" fmla="*/ 333831 w 2019965"/>
              <a:gd name="connsiteY42" fmla="*/ 592359 h 2513845"/>
              <a:gd name="connsiteX43" fmla="*/ 375737 w 2019965"/>
              <a:gd name="connsiteY43" fmla="*/ 539362 h 2513845"/>
              <a:gd name="connsiteX44" fmla="*/ 449685 w 2019965"/>
              <a:gd name="connsiteY44" fmla="*/ 504853 h 2513845"/>
              <a:gd name="connsiteX45" fmla="*/ 559376 w 2019965"/>
              <a:gd name="connsiteY45" fmla="*/ 492527 h 2513845"/>
              <a:gd name="connsiteX46" fmla="*/ 688170 w 2019965"/>
              <a:gd name="connsiteY46" fmla="*/ 508550 h 2513845"/>
              <a:gd name="connsiteX47" fmla="*/ 791699 w 2019965"/>
              <a:gd name="connsiteY47" fmla="*/ 543060 h 2513845"/>
              <a:gd name="connsiteX48" fmla="*/ 867498 w 2019965"/>
              <a:gd name="connsiteY48" fmla="*/ 577569 h 2513845"/>
              <a:gd name="connsiteX49" fmla="*/ 914332 w 2019965"/>
              <a:gd name="connsiteY49" fmla="*/ 593591 h 2513845"/>
              <a:gd name="connsiteX50" fmla="*/ 929120 w 2019965"/>
              <a:gd name="connsiteY50" fmla="*/ 589278 h 2513845"/>
              <a:gd name="connsiteX51" fmla="*/ 940213 w 2019965"/>
              <a:gd name="connsiteY51" fmla="*/ 572023 h 2513845"/>
              <a:gd name="connsiteX52" fmla="*/ 946992 w 2019965"/>
              <a:gd name="connsiteY52" fmla="*/ 534432 h 2513845"/>
              <a:gd name="connsiteX53" fmla="*/ 948840 w 2019965"/>
              <a:gd name="connsiteY53" fmla="*/ 471576 h 2513845"/>
              <a:gd name="connsiteX54" fmla="*/ 947609 w 2019965"/>
              <a:gd name="connsiteY54" fmla="*/ 421660 h 2513845"/>
              <a:gd name="connsiteX55" fmla="*/ 943295 w 2019965"/>
              <a:gd name="connsiteY55" fmla="*/ 384686 h 2513845"/>
              <a:gd name="connsiteX56" fmla="*/ 934667 w 2019965"/>
              <a:gd name="connsiteY56" fmla="*/ 358803 h 2513845"/>
              <a:gd name="connsiteX57" fmla="*/ 918645 w 2019965"/>
              <a:gd name="connsiteY57" fmla="*/ 337851 h 2513845"/>
              <a:gd name="connsiteX58" fmla="*/ 881055 w 2019965"/>
              <a:gd name="connsiteY58" fmla="*/ 314434 h 2513845"/>
              <a:gd name="connsiteX59" fmla="*/ 820663 w 2019965"/>
              <a:gd name="connsiteY59" fmla="*/ 289784 h 2513845"/>
              <a:gd name="connsiteX60" fmla="*/ 749179 w 2019965"/>
              <a:gd name="connsiteY60" fmla="*/ 269448 h 2513845"/>
              <a:gd name="connsiteX61" fmla="*/ 676462 w 2019965"/>
              <a:gd name="connsiteY61" fmla="*/ 255891 h 2513845"/>
              <a:gd name="connsiteX62" fmla="*/ 701111 w 2019965"/>
              <a:gd name="connsiteY62" fmla="*/ 22952 h 2513845"/>
              <a:gd name="connsiteX63" fmla="*/ 697669 w 2019965"/>
              <a:gd name="connsiteY63"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2233 w 2019965"/>
              <a:gd name="connsiteY7" fmla="*/ 961595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62" fmla="*/ 697669 w 2019965"/>
              <a:gd name="connsiteY62"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681269 w 2019965"/>
              <a:gd name="connsiteY7" fmla="*/ 1489914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697669 w 2019965"/>
              <a:gd name="connsiteY16" fmla="*/ 0 h 2513845"/>
              <a:gd name="connsiteX17" fmla="*/ 2019965 w 2019965"/>
              <a:gd name="connsiteY17" fmla="*/ 1147048 h 2513845"/>
              <a:gd name="connsiteX18" fmla="*/ 2019965 w 2019965"/>
              <a:gd name="connsiteY18" fmla="*/ 2513845 h 2513845"/>
              <a:gd name="connsiteX19" fmla="*/ 719526 w 2019965"/>
              <a:gd name="connsiteY19" fmla="*/ 2513844 h 2513845"/>
              <a:gd name="connsiteX20" fmla="*/ 282828 w 2019965"/>
              <a:gd name="connsiteY20" fmla="*/ 2135023 h 2513845"/>
              <a:gd name="connsiteX21" fmla="*/ 319658 w 2019965"/>
              <a:gd name="connsiteY21" fmla="*/ 2145288 h 2513845"/>
              <a:gd name="connsiteX22" fmla="*/ 383130 w 2019965"/>
              <a:gd name="connsiteY22" fmla="*/ 2148985 h 2513845"/>
              <a:gd name="connsiteX23" fmla="*/ 434279 w 2019965"/>
              <a:gd name="connsiteY23" fmla="*/ 2145904 h 2513845"/>
              <a:gd name="connsiteX24" fmla="*/ 466324 w 2019965"/>
              <a:gd name="connsiteY24" fmla="*/ 2137893 h 2513845"/>
              <a:gd name="connsiteX25" fmla="*/ 482345 w 2019965"/>
              <a:gd name="connsiteY25" fmla="*/ 2125568 h 2513845"/>
              <a:gd name="connsiteX26" fmla="*/ 487893 w 2019965"/>
              <a:gd name="connsiteY26" fmla="*/ 2108313 h 2513845"/>
              <a:gd name="connsiteX27" fmla="*/ 513775 w 2019965"/>
              <a:gd name="connsiteY27" fmla="*/ 1844562 h 2513845"/>
              <a:gd name="connsiteX28" fmla="*/ 729459 w 2019965"/>
              <a:gd name="connsiteY28" fmla="*/ 1797727 h 2513845"/>
              <a:gd name="connsiteX29" fmla="*/ 895843 w 2019965"/>
              <a:gd name="connsiteY29" fmla="*/ 1699129 h 2513845"/>
              <a:gd name="connsiteX30" fmla="*/ 1002454 w 2019965"/>
              <a:gd name="connsiteY30" fmla="*/ 1552463 h 2513845"/>
              <a:gd name="connsiteX31" fmla="*/ 1040044 w 2019965"/>
              <a:gd name="connsiteY31" fmla="*/ 1361428 h 2513845"/>
              <a:gd name="connsiteX32" fmla="*/ 1009232 w 2019965"/>
              <a:gd name="connsiteY32" fmla="*/ 1190729 h 2513845"/>
              <a:gd name="connsiteX33" fmla="*/ 927889 w 2019965"/>
              <a:gd name="connsiteY33" fmla="*/ 1069946 h 2513845"/>
              <a:gd name="connsiteX34" fmla="*/ 812651 w 2019965"/>
              <a:gd name="connsiteY34" fmla="*/ 986137 h 2513845"/>
              <a:gd name="connsiteX35" fmla="*/ 680776 w 2019965"/>
              <a:gd name="connsiteY35" fmla="*/ 926362 h 2513845"/>
              <a:gd name="connsiteX36" fmla="*/ 548900 w 2019965"/>
              <a:gd name="connsiteY36" fmla="*/ 877063 h 2513845"/>
              <a:gd name="connsiteX37" fmla="*/ 433047 w 2019965"/>
              <a:gd name="connsiteY37" fmla="*/ 825298 h 2513845"/>
              <a:gd name="connsiteX38" fmla="*/ 351086 w 2019965"/>
              <a:gd name="connsiteY38" fmla="*/ 757512 h 2513845"/>
              <a:gd name="connsiteX39" fmla="*/ 320274 w 2019965"/>
              <a:gd name="connsiteY39" fmla="*/ 660146 h 2513845"/>
              <a:gd name="connsiteX40" fmla="*/ 333831 w 2019965"/>
              <a:gd name="connsiteY40" fmla="*/ 592359 h 2513845"/>
              <a:gd name="connsiteX41" fmla="*/ 375737 w 2019965"/>
              <a:gd name="connsiteY41" fmla="*/ 539362 h 2513845"/>
              <a:gd name="connsiteX42" fmla="*/ 449685 w 2019965"/>
              <a:gd name="connsiteY42" fmla="*/ 504853 h 2513845"/>
              <a:gd name="connsiteX43" fmla="*/ 559376 w 2019965"/>
              <a:gd name="connsiteY43" fmla="*/ 492527 h 2513845"/>
              <a:gd name="connsiteX44" fmla="*/ 688170 w 2019965"/>
              <a:gd name="connsiteY44" fmla="*/ 508550 h 2513845"/>
              <a:gd name="connsiteX45" fmla="*/ 791699 w 2019965"/>
              <a:gd name="connsiteY45" fmla="*/ 543060 h 2513845"/>
              <a:gd name="connsiteX46" fmla="*/ 867498 w 2019965"/>
              <a:gd name="connsiteY46" fmla="*/ 577569 h 2513845"/>
              <a:gd name="connsiteX47" fmla="*/ 914332 w 2019965"/>
              <a:gd name="connsiteY47" fmla="*/ 593591 h 2513845"/>
              <a:gd name="connsiteX48" fmla="*/ 929120 w 2019965"/>
              <a:gd name="connsiteY48" fmla="*/ 589278 h 2513845"/>
              <a:gd name="connsiteX49" fmla="*/ 940213 w 2019965"/>
              <a:gd name="connsiteY49" fmla="*/ 572023 h 2513845"/>
              <a:gd name="connsiteX50" fmla="*/ 946992 w 2019965"/>
              <a:gd name="connsiteY50" fmla="*/ 534432 h 2513845"/>
              <a:gd name="connsiteX51" fmla="*/ 948840 w 2019965"/>
              <a:gd name="connsiteY51" fmla="*/ 471576 h 2513845"/>
              <a:gd name="connsiteX52" fmla="*/ 947609 w 2019965"/>
              <a:gd name="connsiteY52" fmla="*/ 421660 h 2513845"/>
              <a:gd name="connsiteX53" fmla="*/ 943295 w 2019965"/>
              <a:gd name="connsiteY53" fmla="*/ 384686 h 2513845"/>
              <a:gd name="connsiteX54" fmla="*/ 934667 w 2019965"/>
              <a:gd name="connsiteY54" fmla="*/ 358803 h 2513845"/>
              <a:gd name="connsiteX55" fmla="*/ 918645 w 2019965"/>
              <a:gd name="connsiteY55" fmla="*/ 337851 h 2513845"/>
              <a:gd name="connsiteX56" fmla="*/ 881055 w 2019965"/>
              <a:gd name="connsiteY56" fmla="*/ 314434 h 2513845"/>
              <a:gd name="connsiteX57" fmla="*/ 820663 w 2019965"/>
              <a:gd name="connsiteY57" fmla="*/ 289784 h 2513845"/>
              <a:gd name="connsiteX58" fmla="*/ 749179 w 2019965"/>
              <a:gd name="connsiteY58" fmla="*/ 269448 h 2513845"/>
              <a:gd name="connsiteX59" fmla="*/ 676462 w 2019965"/>
              <a:gd name="connsiteY59" fmla="*/ 255891 h 2513845"/>
              <a:gd name="connsiteX60" fmla="*/ 701111 w 2019965"/>
              <a:gd name="connsiteY60" fmla="*/ 22952 h 2513845"/>
              <a:gd name="connsiteX61" fmla="*/ 697669 w 2019965"/>
              <a:gd name="connsiteY61" fmla="*/ 0 h 251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019965" h="2513845">
                <a:moveTo>
                  <a:pt x="0" y="1742284"/>
                </a:moveTo>
                <a:lnTo>
                  <a:pt x="37418" y="1768148"/>
                </a:lnTo>
                <a:cubicBezTo>
                  <a:pt x="55905" y="1778008"/>
                  <a:pt x="77884" y="1787662"/>
                  <a:pt x="103355" y="1797110"/>
                </a:cubicBezTo>
                <a:cubicBezTo>
                  <a:pt x="128827" y="1806560"/>
                  <a:pt x="157174" y="1815186"/>
                  <a:pt x="188397" y="1822992"/>
                </a:cubicBezTo>
                <a:cubicBezTo>
                  <a:pt x="219620" y="1830798"/>
                  <a:pt x="252897" y="1837166"/>
                  <a:pt x="288227" y="1842097"/>
                </a:cubicBezTo>
                <a:lnTo>
                  <a:pt x="273968" y="1979942"/>
                </a:lnTo>
                <a:lnTo>
                  <a:pt x="0" y="1742284"/>
                </a:lnTo>
                <a:close/>
                <a:moveTo>
                  <a:pt x="681269" y="1489914"/>
                </a:moveTo>
                <a:lnTo>
                  <a:pt x="219825" y="1075490"/>
                </a:lnTo>
                <a:cubicBezTo>
                  <a:pt x="262142" y="1098498"/>
                  <a:pt x="305483" y="1118628"/>
                  <a:pt x="349853" y="1135883"/>
                </a:cubicBezTo>
                <a:cubicBezTo>
                  <a:pt x="394223" y="1153138"/>
                  <a:pt x="437565" y="1169365"/>
                  <a:pt x="479879" y="1184566"/>
                </a:cubicBezTo>
                <a:cubicBezTo>
                  <a:pt x="522195" y="1199767"/>
                  <a:pt x="560197" y="1217021"/>
                  <a:pt x="593885" y="1236330"/>
                </a:cubicBezTo>
                <a:cubicBezTo>
                  <a:pt x="627572" y="1255638"/>
                  <a:pt x="654481" y="1278029"/>
                  <a:pt x="674613" y="1303501"/>
                </a:cubicBezTo>
                <a:cubicBezTo>
                  <a:pt x="694742" y="1328971"/>
                  <a:pt x="704809" y="1361427"/>
                  <a:pt x="704808" y="1400867"/>
                </a:cubicBezTo>
                <a:cubicBezTo>
                  <a:pt x="704808" y="1430446"/>
                  <a:pt x="698953" y="1457098"/>
                  <a:pt x="687246" y="1480824"/>
                </a:cubicBezTo>
                <a:lnTo>
                  <a:pt x="681269" y="1489914"/>
                </a:lnTo>
                <a:close/>
                <a:moveTo>
                  <a:pt x="697669" y="0"/>
                </a:moveTo>
                <a:lnTo>
                  <a:pt x="2019965" y="1147048"/>
                </a:lnTo>
                <a:lnTo>
                  <a:pt x="2019965" y="2513845"/>
                </a:lnTo>
                <a:lnTo>
                  <a:pt x="719526" y="2513844"/>
                </a:lnTo>
                <a:lnTo>
                  <a:pt x="282828" y="2135023"/>
                </a:lnTo>
                <a:lnTo>
                  <a:pt x="319658" y="2145288"/>
                </a:lnTo>
                <a:cubicBezTo>
                  <a:pt x="335681" y="2147752"/>
                  <a:pt x="356839" y="2148985"/>
                  <a:pt x="383130" y="2148985"/>
                </a:cubicBezTo>
                <a:cubicBezTo>
                  <a:pt x="403673" y="2148985"/>
                  <a:pt x="420721" y="2147958"/>
                  <a:pt x="434279" y="2145904"/>
                </a:cubicBezTo>
                <a:cubicBezTo>
                  <a:pt x="447836" y="2143850"/>
                  <a:pt x="458517" y="2141179"/>
                  <a:pt x="466324" y="2137893"/>
                </a:cubicBezTo>
                <a:cubicBezTo>
                  <a:pt x="474129" y="2134606"/>
                  <a:pt x="479470" y="2130498"/>
                  <a:pt x="482345" y="2125568"/>
                </a:cubicBezTo>
                <a:cubicBezTo>
                  <a:pt x="485221" y="2120638"/>
                  <a:pt x="487070" y="2114886"/>
                  <a:pt x="487893" y="2108313"/>
                </a:cubicBezTo>
                <a:lnTo>
                  <a:pt x="513775" y="1844562"/>
                </a:lnTo>
                <a:cubicBezTo>
                  <a:pt x="592653" y="1837989"/>
                  <a:pt x="664547" y="1822377"/>
                  <a:pt x="729459" y="1797727"/>
                </a:cubicBezTo>
                <a:cubicBezTo>
                  <a:pt x="794369" y="1773078"/>
                  <a:pt x="849832" y="1740211"/>
                  <a:pt x="895843" y="1699129"/>
                </a:cubicBezTo>
                <a:cubicBezTo>
                  <a:pt x="941857" y="1658047"/>
                  <a:pt x="977394" y="1609157"/>
                  <a:pt x="1002454" y="1552463"/>
                </a:cubicBezTo>
                <a:cubicBezTo>
                  <a:pt x="1027515" y="1495769"/>
                  <a:pt x="1040044" y="1432091"/>
                  <a:pt x="1040044" y="1361428"/>
                </a:cubicBezTo>
                <a:cubicBezTo>
                  <a:pt x="1040045" y="1294874"/>
                  <a:pt x="1029773" y="1237975"/>
                  <a:pt x="1009232" y="1190729"/>
                </a:cubicBezTo>
                <a:cubicBezTo>
                  <a:pt x="988691" y="1143485"/>
                  <a:pt x="961577" y="1103223"/>
                  <a:pt x="927889" y="1069946"/>
                </a:cubicBezTo>
                <a:cubicBezTo>
                  <a:pt x="894200" y="1036669"/>
                  <a:pt x="855789" y="1008733"/>
                  <a:pt x="812651" y="986137"/>
                </a:cubicBezTo>
                <a:cubicBezTo>
                  <a:pt x="769515" y="963542"/>
                  <a:pt x="725556" y="943617"/>
                  <a:pt x="680776" y="926362"/>
                </a:cubicBezTo>
                <a:cubicBezTo>
                  <a:pt x="635996" y="909107"/>
                  <a:pt x="592036" y="892673"/>
                  <a:pt x="548900" y="877063"/>
                </a:cubicBezTo>
                <a:cubicBezTo>
                  <a:pt x="505764" y="861451"/>
                  <a:pt x="467146" y="844196"/>
                  <a:pt x="433047" y="825298"/>
                </a:cubicBezTo>
                <a:cubicBezTo>
                  <a:pt x="398948" y="806400"/>
                  <a:pt x="371628" y="783805"/>
                  <a:pt x="351086" y="757512"/>
                </a:cubicBezTo>
                <a:cubicBezTo>
                  <a:pt x="330546" y="731218"/>
                  <a:pt x="320275" y="698763"/>
                  <a:pt x="320274" y="660146"/>
                </a:cubicBezTo>
                <a:cubicBezTo>
                  <a:pt x="320274" y="635496"/>
                  <a:pt x="324793" y="612900"/>
                  <a:pt x="333831" y="592359"/>
                </a:cubicBezTo>
                <a:cubicBezTo>
                  <a:pt x="342870" y="571818"/>
                  <a:pt x="356838" y="554152"/>
                  <a:pt x="375737" y="539362"/>
                </a:cubicBezTo>
                <a:cubicBezTo>
                  <a:pt x="394635" y="524572"/>
                  <a:pt x="419284" y="513069"/>
                  <a:pt x="449685" y="504853"/>
                </a:cubicBezTo>
                <a:cubicBezTo>
                  <a:pt x="480086" y="496635"/>
                  <a:pt x="516650" y="492528"/>
                  <a:pt x="559376" y="492527"/>
                </a:cubicBezTo>
                <a:cubicBezTo>
                  <a:pt x="606210" y="492528"/>
                  <a:pt x="649142" y="497869"/>
                  <a:pt x="688170" y="508550"/>
                </a:cubicBezTo>
                <a:cubicBezTo>
                  <a:pt x="727200" y="519232"/>
                  <a:pt x="761709" y="530735"/>
                  <a:pt x="791699" y="543060"/>
                </a:cubicBezTo>
                <a:cubicBezTo>
                  <a:pt x="821689" y="555384"/>
                  <a:pt x="846955" y="566888"/>
                  <a:pt x="867498" y="577569"/>
                </a:cubicBezTo>
                <a:cubicBezTo>
                  <a:pt x="888038" y="588250"/>
                  <a:pt x="903649" y="593591"/>
                  <a:pt x="914332" y="593591"/>
                </a:cubicBezTo>
                <a:cubicBezTo>
                  <a:pt x="920083" y="593590"/>
                  <a:pt x="925012" y="592153"/>
                  <a:pt x="929120" y="589278"/>
                </a:cubicBezTo>
                <a:cubicBezTo>
                  <a:pt x="933230" y="586402"/>
                  <a:pt x="936927" y="580649"/>
                  <a:pt x="940213" y="572023"/>
                </a:cubicBezTo>
                <a:cubicBezTo>
                  <a:pt x="943499" y="563396"/>
                  <a:pt x="945760" y="550865"/>
                  <a:pt x="946992" y="534432"/>
                </a:cubicBezTo>
                <a:cubicBezTo>
                  <a:pt x="948225" y="517999"/>
                  <a:pt x="948840" y="497047"/>
                  <a:pt x="948840" y="471576"/>
                </a:cubicBezTo>
                <a:cubicBezTo>
                  <a:pt x="948840" y="452678"/>
                  <a:pt x="948429" y="436039"/>
                  <a:pt x="947609" y="421660"/>
                </a:cubicBezTo>
                <a:cubicBezTo>
                  <a:pt x="946787" y="407281"/>
                  <a:pt x="945348" y="394955"/>
                  <a:pt x="943295" y="384686"/>
                </a:cubicBezTo>
                <a:cubicBezTo>
                  <a:pt x="941240" y="374415"/>
                  <a:pt x="938364" y="365787"/>
                  <a:pt x="934667" y="358803"/>
                </a:cubicBezTo>
                <a:cubicBezTo>
                  <a:pt x="930970" y="351819"/>
                  <a:pt x="925629" y="344835"/>
                  <a:pt x="918645" y="337851"/>
                </a:cubicBezTo>
                <a:cubicBezTo>
                  <a:pt x="911661" y="330867"/>
                  <a:pt x="899131" y="323061"/>
                  <a:pt x="881055" y="314434"/>
                </a:cubicBezTo>
                <a:cubicBezTo>
                  <a:pt x="862977" y="305807"/>
                  <a:pt x="842848" y="297590"/>
                  <a:pt x="820663" y="289784"/>
                </a:cubicBezTo>
                <a:cubicBezTo>
                  <a:pt x="798477" y="281979"/>
                  <a:pt x="774649" y="275200"/>
                  <a:pt x="749179" y="269448"/>
                </a:cubicBezTo>
                <a:cubicBezTo>
                  <a:pt x="723707" y="263697"/>
                  <a:pt x="699469" y="259178"/>
                  <a:pt x="676462" y="255891"/>
                </a:cubicBezTo>
                <a:lnTo>
                  <a:pt x="701111" y="22952"/>
                </a:lnTo>
                <a:lnTo>
                  <a:pt x="697669"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7" name="Rectangle 96"/>
          <p:cNvSpPr/>
          <p:nvPr/>
        </p:nvSpPr>
        <p:spPr>
          <a:xfrm>
            <a:off x="4004777" y="3946744"/>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smtClean="0">
                <a:solidFill>
                  <a:schemeClr val="accent2">
                    <a:lumMod val="50000"/>
                  </a:schemeClr>
                </a:solidFill>
              </a:rPr>
              <a:t>COST FOCUS</a:t>
            </a:r>
            <a:endParaRPr lang="en-US" sz="1600" dirty="0">
              <a:solidFill>
                <a:schemeClr val="accent2">
                  <a:lumMod val="50000"/>
                </a:schemeClr>
              </a:solidFill>
            </a:endParaRPr>
          </a:p>
        </p:txBody>
      </p:sp>
      <p:sp>
        <p:nvSpPr>
          <p:cNvPr id="98" name="Freeform 97"/>
          <p:cNvSpPr/>
          <p:nvPr/>
        </p:nvSpPr>
        <p:spPr>
          <a:xfrm rot="5400000">
            <a:off x="4501882" y="4444026"/>
            <a:ext cx="1007970" cy="1007971"/>
          </a:xfrm>
          <a:custGeom>
            <a:avLst/>
            <a:gdLst>
              <a:gd name="connsiteX0" fmla="*/ 1200727 w 1838037"/>
              <a:gd name="connsiteY0" fmla="*/ 189346 h 1838037"/>
              <a:gd name="connsiteX1" fmla="*/ 1200727 w 1838037"/>
              <a:gd name="connsiteY1" fmla="*/ 0 h 1838037"/>
              <a:gd name="connsiteX2" fmla="*/ 1838037 w 1838037"/>
              <a:gd name="connsiteY2" fmla="*/ 0 h 1838037"/>
              <a:gd name="connsiteX3" fmla="*/ 1838037 w 1838037"/>
              <a:gd name="connsiteY3" fmla="*/ 637310 h 1838037"/>
              <a:gd name="connsiteX4" fmla="*/ 1648691 w 1838037"/>
              <a:gd name="connsiteY4" fmla="*/ 637310 h 1838037"/>
              <a:gd name="connsiteX5" fmla="*/ 1648691 w 1838037"/>
              <a:gd name="connsiteY5" fmla="*/ 189346 h 1838037"/>
              <a:gd name="connsiteX6" fmla="*/ 1200727 w 1838037"/>
              <a:gd name="connsiteY6" fmla="*/ 1838037 h 1838037"/>
              <a:gd name="connsiteX7" fmla="*/ 1200727 w 1838037"/>
              <a:gd name="connsiteY7" fmla="*/ 1648692 h 1838037"/>
              <a:gd name="connsiteX8" fmla="*/ 1648691 w 1838037"/>
              <a:gd name="connsiteY8" fmla="*/ 1648692 h 1838037"/>
              <a:gd name="connsiteX9" fmla="*/ 1648691 w 1838037"/>
              <a:gd name="connsiteY9" fmla="*/ 1200729 h 1838037"/>
              <a:gd name="connsiteX10" fmla="*/ 1838037 w 1838037"/>
              <a:gd name="connsiteY10" fmla="*/ 1200729 h 1838037"/>
              <a:gd name="connsiteX11" fmla="*/ 1838037 w 1838037"/>
              <a:gd name="connsiteY11" fmla="*/ 1838037 h 1838037"/>
              <a:gd name="connsiteX12" fmla="*/ 967509 w 1838037"/>
              <a:gd name="connsiteY12" fmla="*/ 870528 h 1838037"/>
              <a:gd name="connsiteX13" fmla="*/ 1193347 w 1838037"/>
              <a:gd name="connsiteY13" fmla="*/ 870528 h 1838037"/>
              <a:gd name="connsiteX14" fmla="*/ 1188015 w 1838037"/>
              <a:gd name="connsiteY14" fmla="*/ 835262 h 1838037"/>
              <a:gd name="connsiteX15" fmla="*/ 1028653 w 1838037"/>
              <a:gd name="connsiteY15" fmla="*/ 659493 h 1838037"/>
              <a:gd name="connsiteX16" fmla="*/ 967509 w 1838037"/>
              <a:gd name="connsiteY16" fmla="*/ 647149 h 1838037"/>
              <a:gd name="connsiteX17" fmla="*/ 967509 w 1838037"/>
              <a:gd name="connsiteY17" fmla="*/ 1190889 h 1838037"/>
              <a:gd name="connsiteX18" fmla="*/ 1028653 w 1838037"/>
              <a:gd name="connsiteY18" fmla="*/ 1178545 h 1838037"/>
              <a:gd name="connsiteX19" fmla="*/ 1188015 w 1838037"/>
              <a:gd name="connsiteY19" fmla="*/ 1002776 h 1838037"/>
              <a:gd name="connsiteX20" fmla="*/ 1193347 w 1838037"/>
              <a:gd name="connsiteY20" fmla="*/ 967510 h 1838037"/>
              <a:gd name="connsiteX21" fmla="*/ 967509 w 1838037"/>
              <a:gd name="connsiteY21" fmla="*/ 967510 h 1838037"/>
              <a:gd name="connsiteX22" fmla="*/ 644689 w 1838037"/>
              <a:gd name="connsiteY22" fmla="*/ 870528 h 1838037"/>
              <a:gd name="connsiteX23" fmla="*/ 870527 w 1838037"/>
              <a:gd name="connsiteY23" fmla="*/ 870528 h 1838037"/>
              <a:gd name="connsiteX24" fmla="*/ 870527 w 1838037"/>
              <a:gd name="connsiteY24" fmla="*/ 647149 h 1838037"/>
              <a:gd name="connsiteX25" fmla="*/ 809383 w 1838037"/>
              <a:gd name="connsiteY25" fmla="*/ 659493 h 1838037"/>
              <a:gd name="connsiteX26" fmla="*/ 650021 w 1838037"/>
              <a:gd name="connsiteY26" fmla="*/ 835262 h 1838037"/>
              <a:gd name="connsiteX27" fmla="*/ 644689 w 1838037"/>
              <a:gd name="connsiteY27" fmla="*/ 967510 h 1838037"/>
              <a:gd name="connsiteX28" fmla="*/ 650021 w 1838037"/>
              <a:gd name="connsiteY28" fmla="*/ 1002776 h 1838037"/>
              <a:gd name="connsiteX29" fmla="*/ 809383 w 1838037"/>
              <a:gd name="connsiteY29" fmla="*/ 1178545 h 1838037"/>
              <a:gd name="connsiteX30" fmla="*/ 870527 w 1838037"/>
              <a:gd name="connsiteY30" fmla="*/ 1190889 h 1838037"/>
              <a:gd name="connsiteX31" fmla="*/ 870527 w 1838037"/>
              <a:gd name="connsiteY31" fmla="*/ 967510 h 1838037"/>
              <a:gd name="connsiteX32" fmla="*/ 297476 w 1838037"/>
              <a:gd name="connsiteY32" fmla="*/ 967510 h 1838037"/>
              <a:gd name="connsiteX33" fmla="*/ 297476 w 1838037"/>
              <a:gd name="connsiteY33" fmla="*/ 870528 h 1838037"/>
              <a:gd name="connsiteX34" fmla="*/ 544894 w 1838037"/>
              <a:gd name="connsiteY34" fmla="*/ 870528 h 1838037"/>
              <a:gd name="connsiteX35" fmla="*/ 546526 w 1838037"/>
              <a:gd name="connsiteY35" fmla="*/ 852036 h 1838037"/>
              <a:gd name="connsiteX36" fmla="*/ 842756 w 1838037"/>
              <a:gd name="connsiteY36" fmla="*/ 548305 h 1838037"/>
              <a:gd name="connsiteX37" fmla="*/ 870527 w 1838037"/>
              <a:gd name="connsiteY37" fmla="*/ 545506 h 1838037"/>
              <a:gd name="connsiteX38" fmla="*/ 870527 w 1838037"/>
              <a:gd name="connsiteY38" fmla="*/ 297477 h 1838037"/>
              <a:gd name="connsiteX39" fmla="*/ 967509 w 1838037"/>
              <a:gd name="connsiteY39" fmla="*/ 297477 h 1838037"/>
              <a:gd name="connsiteX40" fmla="*/ 967509 w 1838037"/>
              <a:gd name="connsiteY40" fmla="*/ 545506 h 1838037"/>
              <a:gd name="connsiteX41" fmla="*/ 995280 w 1838037"/>
              <a:gd name="connsiteY41" fmla="*/ 548305 h 1838037"/>
              <a:gd name="connsiteX42" fmla="*/ 1291510 w 1838037"/>
              <a:gd name="connsiteY42" fmla="*/ 852036 h 1838037"/>
              <a:gd name="connsiteX43" fmla="*/ 1293142 w 1838037"/>
              <a:gd name="connsiteY43" fmla="*/ 870528 h 1838037"/>
              <a:gd name="connsiteX44" fmla="*/ 1540560 w 1838037"/>
              <a:gd name="connsiteY44" fmla="*/ 870528 h 1838037"/>
              <a:gd name="connsiteX45" fmla="*/ 1540560 w 1838037"/>
              <a:gd name="connsiteY45" fmla="*/ 967510 h 1838037"/>
              <a:gd name="connsiteX46" fmla="*/ 1293142 w 1838037"/>
              <a:gd name="connsiteY46" fmla="*/ 967510 h 1838037"/>
              <a:gd name="connsiteX47" fmla="*/ 1291510 w 1838037"/>
              <a:gd name="connsiteY47" fmla="*/ 986003 h 1838037"/>
              <a:gd name="connsiteX48" fmla="*/ 995280 w 1838037"/>
              <a:gd name="connsiteY48" fmla="*/ 1289733 h 1838037"/>
              <a:gd name="connsiteX49" fmla="*/ 967509 w 1838037"/>
              <a:gd name="connsiteY49" fmla="*/ 1292533 h 1838037"/>
              <a:gd name="connsiteX50" fmla="*/ 967509 w 1838037"/>
              <a:gd name="connsiteY50" fmla="*/ 1540561 h 1838037"/>
              <a:gd name="connsiteX51" fmla="*/ 870527 w 1838037"/>
              <a:gd name="connsiteY51" fmla="*/ 1540561 h 1838037"/>
              <a:gd name="connsiteX52" fmla="*/ 870527 w 1838037"/>
              <a:gd name="connsiteY52" fmla="*/ 1292533 h 1838037"/>
              <a:gd name="connsiteX53" fmla="*/ 842756 w 1838037"/>
              <a:gd name="connsiteY53" fmla="*/ 1289733 h 1838037"/>
              <a:gd name="connsiteX54" fmla="*/ 546526 w 1838037"/>
              <a:gd name="connsiteY54" fmla="*/ 986003 h 1838037"/>
              <a:gd name="connsiteX55" fmla="*/ 544894 w 1838037"/>
              <a:gd name="connsiteY55" fmla="*/ 967510 h 1838037"/>
              <a:gd name="connsiteX56" fmla="*/ 0 w 1838037"/>
              <a:gd name="connsiteY56" fmla="*/ 637310 h 1838037"/>
              <a:gd name="connsiteX57" fmla="*/ 0 w 1838037"/>
              <a:gd name="connsiteY57" fmla="*/ 0 h 1838037"/>
              <a:gd name="connsiteX58" fmla="*/ 637308 w 1838037"/>
              <a:gd name="connsiteY58" fmla="*/ 0 h 1838037"/>
              <a:gd name="connsiteX59" fmla="*/ 637308 w 1838037"/>
              <a:gd name="connsiteY59" fmla="*/ 189346 h 1838037"/>
              <a:gd name="connsiteX60" fmla="*/ 189345 w 1838037"/>
              <a:gd name="connsiteY60" fmla="*/ 189346 h 1838037"/>
              <a:gd name="connsiteX61" fmla="*/ 189345 w 1838037"/>
              <a:gd name="connsiteY61" fmla="*/ 637310 h 1838037"/>
              <a:gd name="connsiteX62" fmla="*/ 0 w 1838037"/>
              <a:gd name="connsiteY62" fmla="*/ 1838037 h 1838037"/>
              <a:gd name="connsiteX63" fmla="*/ 0 w 1838037"/>
              <a:gd name="connsiteY63" fmla="*/ 1200729 h 1838037"/>
              <a:gd name="connsiteX64" fmla="*/ 189345 w 1838037"/>
              <a:gd name="connsiteY64" fmla="*/ 1200729 h 1838037"/>
              <a:gd name="connsiteX65" fmla="*/ 189345 w 1838037"/>
              <a:gd name="connsiteY65" fmla="*/ 1648692 h 1838037"/>
              <a:gd name="connsiteX66" fmla="*/ 637308 w 1838037"/>
              <a:gd name="connsiteY66" fmla="*/ 1648692 h 1838037"/>
              <a:gd name="connsiteX67" fmla="*/ 637308 w 1838037"/>
              <a:gd name="connsiteY67" fmla="*/ 1838037 h 1838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838037" h="1838037">
                <a:moveTo>
                  <a:pt x="1200727" y="189346"/>
                </a:moveTo>
                <a:lnTo>
                  <a:pt x="1200727" y="0"/>
                </a:lnTo>
                <a:lnTo>
                  <a:pt x="1838037" y="0"/>
                </a:lnTo>
                <a:lnTo>
                  <a:pt x="1838037" y="637310"/>
                </a:lnTo>
                <a:lnTo>
                  <a:pt x="1648691" y="637310"/>
                </a:lnTo>
                <a:lnTo>
                  <a:pt x="1648691" y="189346"/>
                </a:lnTo>
                <a:close/>
                <a:moveTo>
                  <a:pt x="1200727" y="1838037"/>
                </a:moveTo>
                <a:lnTo>
                  <a:pt x="1200727" y="1648692"/>
                </a:lnTo>
                <a:lnTo>
                  <a:pt x="1648691" y="1648692"/>
                </a:lnTo>
                <a:lnTo>
                  <a:pt x="1648691" y="1200729"/>
                </a:lnTo>
                <a:lnTo>
                  <a:pt x="1838037" y="1200729"/>
                </a:lnTo>
                <a:lnTo>
                  <a:pt x="1838037" y="1838037"/>
                </a:lnTo>
                <a:close/>
                <a:moveTo>
                  <a:pt x="967509" y="870528"/>
                </a:moveTo>
                <a:lnTo>
                  <a:pt x="1193347" y="870528"/>
                </a:lnTo>
                <a:lnTo>
                  <a:pt x="1188015" y="835262"/>
                </a:lnTo>
                <a:cubicBezTo>
                  <a:pt x="1163327" y="755886"/>
                  <a:pt x="1104472" y="691562"/>
                  <a:pt x="1028653" y="659493"/>
                </a:cubicBezTo>
                <a:lnTo>
                  <a:pt x="967509" y="647149"/>
                </a:lnTo>
                <a:close/>
                <a:moveTo>
                  <a:pt x="967509" y="1190889"/>
                </a:moveTo>
                <a:lnTo>
                  <a:pt x="1028653" y="1178545"/>
                </a:lnTo>
                <a:cubicBezTo>
                  <a:pt x="1104472" y="1146476"/>
                  <a:pt x="1163327" y="1082153"/>
                  <a:pt x="1188015" y="1002776"/>
                </a:cubicBezTo>
                <a:lnTo>
                  <a:pt x="1193347" y="967510"/>
                </a:lnTo>
                <a:lnTo>
                  <a:pt x="967509" y="967510"/>
                </a:lnTo>
                <a:close/>
                <a:moveTo>
                  <a:pt x="644689" y="870528"/>
                </a:moveTo>
                <a:lnTo>
                  <a:pt x="870527" y="870528"/>
                </a:lnTo>
                <a:lnTo>
                  <a:pt x="870527" y="647149"/>
                </a:lnTo>
                <a:lnTo>
                  <a:pt x="809383" y="659493"/>
                </a:lnTo>
                <a:cubicBezTo>
                  <a:pt x="733564" y="691562"/>
                  <a:pt x="674709" y="755886"/>
                  <a:pt x="650021" y="835262"/>
                </a:cubicBezTo>
                <a:close/>
                <a:moveTo>
                  <a:pt x="644689" y="967510"/>
                </a:moveTo>
                <a:lnTo>
                  <a:pt x="650021" y="1002776"/>
                </a:lnTo>
                <a:cubicBezTo>
                  <a:pt x="674709" y="1082153"/>
                  <a:pt x="733564" y="1146476"/>
                  <a:pt x="809383" y="1178545"/>
                </a:cubicBezTo>
                <a:lnTo>
                  <a:pt x="870527" y="1190889"/>
                </a:lnTo>
                <a:lnTo>
                  <a:pt x="870527" y="967510"/>
                </a:lnTo>
                <a:close/>
                <a:moveTo>
                  <a:pt x="297476" y="967510"/>
                </a:moveTo>
                <a:lnTo>
                  <a:pt x="297476" y="870528"/>
                </a:lnTo>
                <a:lnTo>
                  <a:pt x="544894" y="870528"/>
                </a:lnTo>
                <a:lnTo>
                  <a:pt x="546526" y="852036"/>
                </a:lnTo>
                <a:cubicBezTo>
                  <a:pt x="573711" y="699848"/>
                  <a:pt x="691879" y="579179"/>
                  <a:pt x="842756" y="548305"/>
                </a:cubicBezTo>
                <a:lnTo>
                  <a:pt x="870527" y="545506"/>
                </a:lnTo>
                <a:lnTo>
                  <a:pt x="870527" y="297477"/>
                </a:lnTo>
                <a:lnTo>
                  <a:pt x="967509" y="297477"/>
                </a:lnTo>
                <a:lnTo>
                  <a:pt x="967509" y="545506"/>
                </a:lnTo>
                <a:lnTo>
                  <a:pt x="995280" y="548305"/>
                </a:lnTo>
                <a:cubicBezTo>
                  <a:pt x="1146157" y="579179"/>
                  <a:pt x="1264325" y="699848"/>
                  <a:pt x="1291510" y="852036"/>
                </a:cubicBezTo>
                <a:lnTo>
                  <a:pt x="1293142" y="870528"/>
                </a:lnTo>
                <a:lnTo>
                  <a:pt x="1540560" y="870528"/>
                </a:lnTo>
                <a:lnTo>
                  <a:pt x="1540560" y="967510"/>
                </a:lnTo>
                <a:lnTo>
                  <a:pt x="1293142" y="967510"/>
                </a:lnTo>
                <a:lnTo>
                  <a:pt x="1291510" y="986003"/>
                </a:lnTo>
                <a:cubicBezTo>
                  <a:pt x="1264325" y="1138191"/>
                  <a:pt x="1146157" y="1258859"/>
                  <a:pt x="995280" y="1289733"/>
                </a:cubicBezTo>
                <a:lnTo>
                  <a:pt x="967509" y="1292533"/>
                </a:lnTo>
                <a:lnTo>
                  <a:pt x="967509" y="1540561"/>
                </a:lnTo>
                <a:lnTo>
                  <a:pt x="870527" y="1540561"/>
                </a:lnTo>
                <a:lnTo>
                  <a:pt x="870527" y="1292533"/>
                </a:lnTo>
                <a:lnTo>
                  <a:pt x="842756" y="1289733"/>
                </a:lnTo>
                <a:cubicBezTo>
                  <a:pt x="691879" y="1258859"/>
                  <a:pt x="573711" y="1138191"/>
                  <a:pt x="546526" y="986003"/>
                </a:cubicBezTo>
                <a:lnTo>
                  <a:pt x="544894" y="967510"/>
                </a:lnTo>
                <a:close/>
                <a:moveTo>
                  <a:pt x="0" y="637310"/>
                </a:moveTo>
                <a:lnTo>
                  <a:pt x="0" y="0"/>
                </a:lnTo>
                <a:lnTo>
                  <a:pt x="637308" y="0"/>
                </a:lnTo>
                <a:lnTo>
                  <a:pt x="637308" y="189346"/>
                </a:lnTo>
                <a:lnTo>
                  <a:pt x="189345" y="189346"/>
                </a:lnTo>
                <a:lnTo>
                  <a:pt x="189345" y="637310"/>
                </a:lnTo>
                <a:close/>
                <a:moveTo>
                  <a:pt x="0" y="1838037"/>
                </a:moveTo>
                <a:lnTo>
                  <a:pt x="0" y="1200729"/>
                </a:lnTo>
                <a:lnTo>
                  <a:pt x="189345" y="1200729"/>
                </a:lnTo>
                <a:lnTo>
                  <a:pt x="189345" y="1648692"/>
                </a:lnTo>
                <a:lnTo>
                  <a:pt x="637308" y="1648692"/>
                </a:lnTo>
                <a:lnTo>
                  <a:pt x="637308" y="183803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99" name="Group 98"/>
          <p:cNvGrpSpPr/>
          <p:nvPr/>
        </p:nvGrpSpPr>
        <p:grpSpPr>
          <a:xfrm>
            <a:off x="5190402" y="4934556"/>
            <a:ext cx="816911" cy="1014724"/>
            <a:chOff x="2197367" y="4774828"/>
            <a:chExt cx="1356974" cy="1685562"/>
          </a:xfrm>
        </p:grpSpPr>
        <p:sp>
          <p:nvSpPr>
            <p:cNvPr id="100" name="Freeform 99"/>
            <p:cNvSpPr/>
            <p:nvPr/>
          </p:nvSpPr>
          <p:spPr>
            <a:xfrm>
              <a:off x="2197367" y="4774828"/>
              <a:ext cx="708626" cy="1444160"/>
            </a:xfrm>
            <a:custGeom>
              <a:avLst/>
              <a:gdLst/>
              <a:ahLst/>
              <a:cxnLst/>
              <a:rect l="l" t="t" r="r" b="b"/>
              <a:pathLst>
                <a:path w="1071028" h="2182727">
                  <a:moveTo>
                    <a:pt x="608847" y="0"/>
                  </a:moveTo>
                  <a:cubicBezTo>
                    <a:pt x="634318" y="0"/>
                    <a:pt x="655476" y="1232"/>
                    <a:pt x="672320" y="3697"/>
                  </a:cubicBezTo>
                  <a:cubicBezTo>
                    <a:pt x="689164" y="6162"/>
                    <a:pt x="702105" y="9654"/>
                    <a:pt x="711143" y="14173"/>
                  </a:cubicBezTo>
                  <a:cubicBezTo>
                    <a:pt x="720181" y="18692"/>
                    <a:pt x="725933" y="24649"/>
                    <a:pt x="728398" y="32044"/>
                  </a:cubicBezTo>
                  <a:cubicBezTo>
                    <a:pt x="730863" y="39439"/>
                    <a:pt x="732095" y="47656"/>
                    <a:pt x="732095" y="56694"/>
                  </a:cubicBezTo>
                  <a:lnTo>
                    <a:pt x="707445" y="289633"/>
                  </a:lnTo>
                  <a:cubicBezTo>
                    <a:pt x="730452" y="292920"/>
                    <a:pt x="754691" y="297439"/>
                    <a:pt x="780162" y="303190"/>
                  </a:cubicBezTo>
                  <a:cubicBezTo>
                    <a:pt x="805633" y="308942"/>
                    <a:pt x="829461" y="315721"/>
                    <a:pt x="851646" y="323526"/>
                  </a:cubicBezTo>
                  <a:cubicBezTo>
                    <a:pt x="873831" y="331332"/>
                    <a:pt x="893961" y="339549"/>
                    <a:pt x="912038" y="348176"/>
                  </a:cubicBezTo>
                  <a:cubicBezTo>
                    <a:pt x="930114" y="356803"/>
                    <a:pt x="942644" y="364609"/>
                    <a:pt x="949628" y="371593"/>
                  </a:cubicBezTo>
                  <a:cubicBezTo>
                    <a:pt x="956612" y="378577"/>
                    <a:pt x="961953" y="385561"/>
                    <a:pt x="965651" y="392545"/>
                  </a:cubicBezTo>
                  <a:cubicBezTo>
                    <a:pt x="969348" y="399529"/>
                    <a:pt x="972224" y="408157"/>
                    <a:pt x="974278" y="418428"/>
                  </a:cubicBezTo>
                  <a:cubicBezTo>
                    <a:pt x="976332" y="428698"/>
                    <a:pt x="977770" y="441023"/>
                    <a:pt x="978592" y="455402"/>
                  </a:cubicBezTo>
                  <a:cubicBezTo>
                    <a:pt x="979413" y="469781"/>
                    <a:pt x="979824" y="486420"/>
                    <a:pt x="979824" y="505318"/>
                  </a:cubicBezTo>
                  <a:cubicBezTo>
                    <a:pt x="979824" y="530789"/>
                    <a:pt x="979208" y="551741"/>
                    <a:pt x="977975" y="568174"/>
                  </a:cubicBezTo>
                  <a:cubicBezTo>
                    <a:pt x="976743" y="584607"/>
                    <a:pt x="974483" y="597138"/>
                    <a:pt x="971197" y="605765"/>
                  </a:cubicBezTo>
                  <a:cubicBezTo>
                    <a:pt x="967910" y="614392"/>
                    <a:pt x="964213" y="620144"/>
                    <a:pt x="960104" y="623020"/>
                  </a:cubicBezTo>
                  <a:cubicBezTo>
                    <a:pt x="955996" y="625895"/>
                    <a:pt x="951066" y="627333"/>
                    <a:pt x="945315" y="627333"/>
                  </a:cubicBezTo>
                  <a:cubicBezTo>
                    <a:pt x="934633" y="627333"/>
                    <a:pt x="919022" y="621993"/>
                    <a:pt x="898480" y="611311"/>
                  </a:cubicBezTo>
                  <a:cubicBezTo>
                    <a:pt x="877939" y="600630"/>
                    <a:pt x="852673" y="589126"/>
                    <a:pt x="822683" y="576802"/>
                  </a:cubicBezTo>
                  <a:cubicBezTo>
                    <a:pt x="792692" y="564477"/>
                    <a:pt x="758183" y="552974"/>
                    <a:pt x="719154" y="542292"/>
                  </a:cubicBezTo>
                  <a:cubicBezTo>
                    <a:pt x="680125" y="531611"/>
                    <a:pt x="637194" y="526270"/>
                    <a:pt x="590360" y="526270"/>
                  </a:cubicBezTo>
                  <a:cubicBezTo>
                    <a:pt x="547633" y="526270"/>
                    <a:pt x="511070" y="530378"/>
                    <a:pt x="480669" y="538595"/>
                  </a:cubicBezTo>
                  <a:cubicBezTo>
                    <a:pt x="450267" y="546811"/>
                    <a:pt x="425618" y="558314"/>
                    <a:pt x="406720" y="573104"/>
                  </a:cubicBezTo>
                  <a:cubicBezTo>
                    <a:pt x="387822" y="587894"/>
                    <a:pt x="373853" y="605560"/>
                    <a:pt x="364815" y="626101"/>
                  </a:cubicBezTo>
                  <a:cubicBezTo>
                    <a:pt x="355777" y="646642"/>
                    <a:pt x="351258" y="669238"/>
                    <a:pt x="351258" y="693888"/>
                  </a:cubicBezTo>
                  <a:cubicBezTo>
                    <a:pt x="351258" y="732505"/>
                    <a:pt x="361529" y="764961"/>
                    <a:pt x="382070" y="791254"/>
                  </a:cubicBezTo>
                  <a:cubicBezTo>
                    <a:pt x="402611" y="817547"/>
                    <a:pt x="429931" y="840142"/>
                    <a:pt x="464030" y="859040"/>
                  </a:cubicBezTo>
                  <a:cubicBezTo>
                    <a:pt x="498129" y="877938"/>
                    <a:pt x="536747" y="895193"/>
                    <a:pt x="579883" y="910805"/>
                  </a:cubicBezTo>
                  <a:cubicBezTo>
                    <a:pt x="623020" y="926416"/>
                    <a:pt x="666979" y="942849"/>
                    <a:pt x="711759" y="960104"/>
                  </a:cubicBezTo>
                  <a:cubicBezTo>
                    <a:pt x="756539" y="977359"/>
                    <a:pt x="800498" y="997284"/>
                    <a:pt x="843635" y="1019879"/>
                  </a:cubicBezTo>
                  <a:cubicBezTo>
                    <a:pt x="886772" y="1042475"/>
                    <a:pt x="925184" y="1070411"/>
                    <a:pt x="958872" y="1103688"/>
                  </a:cubicBezTo>
                  <a:cubicBezTo>
                    <a:pt x="992560" y="1136965"/>
                    <a:pt x="1019674" y="1177226"/>
                    <a:pt x="1040216" y="1224471"/>
                  </a:cubicBezTo>
                  <a:cubicBezTo>
                    <a:pt x="1060757" y="1271717"/>
                    <a:pt x="1071028" y="1328616"/>
                    <a:pt x="1071028" y="1395170"/>
                  </a:cubicBezTo>
                  <a:cubicBezTo>
                    <a:pt x="1071028" y="1465833"/>
                    <a:pt x="1058498" y="1529511"/>
                    <a:pt x="1033437" y="1586205"/>
                  </a:cubicBezTo>
                  <a:cubicBezTo>
                    <a:pt x="1008377" y="1642899"/>
                    <a:pt x="972840" y="1691788"/>
                    <a:pt x="926827" y="1732871"/>
                  </a:cubicBezTo>
                  <a:cubicBezTo>
                    <a:pt x="880815" y="1773953"/>
                    <a:pt x="825353" y="1806820"/>
                    <a:pt x="760442" y="1831469"/>
                  </a:cubicBezTo>
                  <a:cubicBezTo>
                    <a:pt x="695531" y="1856119"/>
                    <a:pt x="623637" y="1871730"/>
                    <a:pt x="544758" y="1878304"/>
                  </a:cubicBezTo>
                  <a:lnTo>
                    <a:pt x="518876" y="2142055"/>
                  </a:lnTo>
                  <a:cubicBezTo>
                    <a:pt x="518054" y="2148628"/>
                    <a:pt x="516205" y="2154380"/>
                    <a:pt x="513329" y="2159310"/>
                  </a:cubicBezTo>
                  <a:cubicBezTo>
                    <a:pt x="510454" y="2164240"/>
                    <a:pt x="505113" y="2168348"/>
                    <a:pt x="497307" y="2171635"/>
                  </a:cubicBezTo>
                  <a:cubicBezTo>
                    <a:pt x="489501" y="2174921"/>
                    <a:pt x="478820" y="2177592"/>
                    <a:pt x="465263" y="2179646"/>
                  </a:cubicBezTo>
                  <a:cubicBezTo>
                    <a:pt x="451705" y="2181700"/>
                    <a:pt x="434656" y="2182727"/>
                    <a:pt x="414114" y="2182727"/>
                  </a:cubicBezTo>
                  <a:cubicBezTo>
                    <a:pt x="387822" y="2182727"/>
                    <a:pt x="366664" y="2181494"/>
                    <a:pt x="350642" y="2179030"/>
                  </a:cubicBezTo>
                  <a:cubicBezTo>
                    <a:pt x="334619" y="2176565"/>
                    <a:pt x="322089" y="2173072"/>
                    <a:pt x="313051" y="2168553"/>
                  </a:cubicBezTo>
                  <a:cubicBezTo>
                    <a:pt x="304013" y="2164034"/>
                    <a:pt x="298056" y="2158077"/>
                    <a:pt x="295180" y="2150682"/>
                  </a:cubicBezTo>
                  <a:cubicBezTo>
                    <a:pt x="292304" y="2143288"/>
                    <a:pt x="291688" y="2135071"/>
                    <a:pt x="293331" y="2126033"/>
                  </a:cubicBezTo>
                  <a:lnTo>
                    <a:pt x="319213" y="1875839"/>
                  </a:lnTo>
                  <a:cubicBezTo>
                    <a:pt x="283882" y="1870909"/>
                    <a:pt x="250605" y="1864541"/>
                    <a:pt x="219382" y="1856735"/>
                  </a:cubicBezTo>
                  <a:cubicBezTo>
                    <a:pt x="188159" y="1848929"/>
                    <a:pt x="159812" y="1840302"/>
                    <a:pt x="134341" y="1830853"/>
                  </a:cubicBezTo>
                  <a:cubicBezTo>
                    <a:pt x="108870" y="1821404"/>
                    <a:pt x="86890" y="1811750"/>
                    <a:pt x="68403" y="1801890"/>
                  </a:cubicBezTo>
                  <a:cubicBezTo>
                    <a:pt x="49916" y="1792030"/>
                    <a:pt x="35948" y="1782375"/>
                    <a:pt x="26499" y="1772926"/>
                  </a:cubicBezTo>
                  <a:cubicBezTo>
                    <a:pt x="17050" y="1763477"/>
                    <a:pt x="10271" y="1749509"/>
                    <a:pt x="6163" y="1731022"/>
                  </a:cubicBezTo>
                  <a:cubicBezTo>
                    <a:pt x="2054" y="1712535"/>
                    <a:pt x="0" y="1685215"/>
                    <a:pt x="0" y="1649062"/>
                  </a:cubicBezTo>
                  <a:cubicBezTo>
                    <a:pt x="0" y="1621126"/>
                    <a:pt x="822" y="1598119"/>
                    <a:pt x="2465" y="1580043"/>
                  </a:cubicBezTo>
                  <a:cubicBezTo>
                    <a:pt x="4109" y="1561966"/>
                    <a:pt x="6984" y="1547998"/>
                    <a:pt x="11093" y="1538138"/>
                  </a:cubicBezTo>
                  <a:cubicBezTo>
                    <a:pt x="15201" y="1528279"/>
                    <a:pt x="20336" y="1521500"/>
                    <a:pt x="26499" y="1517803"/>
                  </a:cubicBezTo>
                  <a:cubicBezTo>
                    <a:pt x="32661" y="1514105"/>
                    <a:pt x="39851" y="1512256"/>
                    <a:pt x="48067" y="1512256"/>
                  </a:cubicBezTo>
                  <a:cubicBezTo>
                    <a:pt x="58749" y="1512256"/>
                    <a:pt x="74360" y="1518419"/>
                    <a:pt x="94901" y="1530744"/>
                  </a:cubicBezTo>
                  <a:cubicBezTo>
                    <a:pt x="115443" y="1543068"/>
                    <a:pt x="141736" y="1556626"/>
                    <a:pt x="173780" y="1571415"/>
                  </a:cubicBezTo>
                  <a:cubicBezTo>
                    <a:pt x="205825" y="1586205"/>
                    <a:pt x="244648" y="1599763"/>
                    <a:pt x="290250" y="1612087"/>
                  </a:cubicBezTo>
                  <a:cubicBezTo>
                    <a:pt x="335852" y="1624412"/>
                    <a:pt x="389465" y="1630575"/>
                    <a:pt x="451089" y="1630575"/>
                  </a:cubicBezTo>
                  <a:cubicBezTo>
                    <a:pt x="547223" y="1630575"/>
                    <a:pt x="618707" y="1612703"/>
                    <a:pt x="665541" y="1576961"/>
                  </a:cubicBezTo>
                  <a:cubicBezTo>
                    <a:pt x="712375" y="1541220"/>
                    <a:pt x="735793" y="1493769"/>
                    <a:pt x="735793" y="1434610"/>
                  </a:cubicBezTo>
                  <a:cubicBezTo>
                    <a:pt x="735793" y="1395170"/>
                    <a:pt x="725727" y="1362715"/>
                    <a:pt x="705597" y="1337244"/>
                  </a:cubicBezTo>
                  <a:cubicBezTo>
                    <a:pt x="685466" y="1311772"/>
                    <a:pt x="658557" y="1289382"/>
                    <a:pt x="624869" y="1270073"/>
                  </a:cubicBezTo>
                  <a:cubicBezTo>
                    <a:pt x="591181" y="1250764"/>
                    <a:pt x="553180" y="1233510"/>
                    <a:pt x="510864" y="1218309"/>
                  </a:cubicBezTo>
                  <a:cubicBezTo>
                    <a:pt x="468549" y="1203108"/>
                    <a:pt x="425207" y="1186881"/>
                    <a:pt x="380838" y="1169626"/>
                  </a:cubicBezTo>
                  <a:cubicBezTo>
                    <a:pt x="336468" y="1152371"/>
                    <a:pt x="293126" y="1132241"/>
                    <a:pt x="250811" y="1109234"/>
                  </a:cubicBezTo>
                  <a:cubicBezTo>
                    <a:pt x="208495" y="1086228"/>
                    <a:pt x="170494" y="1057881"/>
                    <a:pt x="136806" y="1024193"/>
                  </a:cubicBezTo>
                  <a:cubicBezTo>
                    <a:pt x="103118" y="990505"/>
                    <a:pt x="76209" y="949628"/>
                    <a:pt x="56078" y="901561"/>
                  </a:cubicBezTo>
                  <a:cubicBezTo>
                    <a:pt x="35948" y="853494"/>
                    <a:pt x="25882" y="795362"/>
                    <a:pt x="25882" y="727165"/>
                  </a:cubicBezTo>
                  <a:cubicBezTo>
                    <a:pt x="25882" y="665540"/>
                    <a:pt x="36153" y="609462"/>
                    <a:pt x="56694" y="558931"/>
                  </a:cubicBezTo>
                  <a:cubicBezTo>
                    <a:pt x="77236" y="508399"/>
                    <a:pt x="106815" y="464235"/>
                    <a:pt x="145433" y="426439"/>
                  </a:cubicBezTo>
                  <a:cubicBezTo>
                    <a:pt x="184051" y="388643"/>
                    <a:pt x="231502" y="358036"/>
                    <a:pt x="287785" y="334619"/>
                  </a:cubicBezTo>
                  <a:cubicBezTo>
                    <a:pt x="344068" y="311202"/>
                    <a:pt x="407952" y="295385"/>
                    <a:pt x="479436" y="287168"/>
                  </a:cubicBezTo>
                  <a:lnTo>
                    <a:pt x="504086" y="39439"/>
                  </a:lnTo>
                  <a:cubicBezTo>
                    <a:pt x="504907" y="32866"/>
                    <a:pt x="506756" y="27320"/>
                    <a:pt x="509632" y="22801"/>
                  </a:cubicBezTo>
                  <a:cubicBezTo>
                    <a:pt x="512508" y="18281"/>
                    <a:pt x="517848" y="14173"/>
                    <a:pt x="525654" y="10476"/>
                  </a:cubicBezTo>
                  <a:cubicBezTo>
                    <a:pt x="533460" y="6778"/>
                    <a:pt x="543936" y="4108"/>
                    <a:pt x="557082" y="2465"/>
                  </a:cubicBezTo>
                  <a:cubicBezTo>
                    <a:pt x="570229" y="821"/>
                    <a:pt x="587484" y="0"/>
                    <a:pt x="6088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1" name="Freeform 100"/>
            <p:cNvSpPr/>
            <p:nvPr/>
          </p:nvSpPr>
          <p:spPr>
            <a:xfrm>
              <a:off x="2217869" y="4797152"/>
              <a:ext cx="1336472" cy="1663238"/>
            </a:xfrm>
            <a:custGeom>
              <a:avLst/>
              <a:gdLst>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77468 w 2019965"/>
                <a:gd name="connsiteY6" fmla="*/ 955560 h 2513845"/>
                <a:gd name="connsiteX7" fmla="*/ 105821 w 2019965"/>
                <a:gd name="connsiteY7" fmla="*/ 99045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7468 w 2019965"/>
                <a:gd name="connsiteY7" fmla="*/ 95556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77468 w 2019965"/>
                <a:gd name="connsiteY17" fmla="*/ 955560 h 2513845"/>
                <a:gd name="connsiteX18" fmla="*/ 697669 w 2019965"/>
                <a:gd name="connsiteY18" fmla="*/ 0 h 2513845"/>
                <a:gd name="connsiteX19" fmla="*/ 2019965 w 2019965"/>
                <a:gd name="connsiteY19" fmla="*/ 1147048 h 2513845"/>
                <a:gd name="connsiteX20" fmla="*/ 2019965 w 2019965"/>
                <a:gd name="connsiteY20" fmla="*/ 2513845 h 2513845"/>
                <a:gd name="connsiteX21" fmla="*/ 719526 w 2019965"/>
                <a:gd name="connsiteY21" fmla="*/ 2513844 h 2513845"/>
                <a:gd name="connsiteX22" fmla="*/ 282828 w 2019965"/>
                <a:gd name="connsiteY22" fmla="*/ 2135023 h 2513845"/>
                <a:gd name="connsiteX23" fmla="*/ 319658 w 2019965"/>
                <a:gd name="connsiteY23" fmla="*/ 2145288 h 2513845"/>
                <a:gd name="connsiteX24" fmla="*/ 383130 w 2019965"/>
                <a:gd name="connsiteY24" fmla="*/ 2148985 h 2513845"/>
                <a:gd name="connsiteX25" fmla="*/ 434279 w 2019965"/>
                <a:gd name="connsiteY25" fmla="*/ 2145904 h 2513845"/>
                <a:gd name="connsiteX26" fmla="*/ 466324 w 2019965"/>
                <a:gd name="connsiteY26" fmla="*/ 2137893 h 2513845"/>
                <a:gd name="connsiteX27" fmla="*/ 482345 w 2019965"/>
                <a:gd name="connsiteY27" fmla="*/ 2125568 h 2513845"/>
                <a:gd name="connsiteX28" fmla="*/ 487893 w 2019965"/>
                <a:gd name="connsiteY28" fmla="*/ 2108313 h 2513845"/>
                <a:gd name="connsiteX29" fmla="*/ 513775 w 2019965"/>
                <a:gd name="connsiteY29" fmla="*/ 1844562 h 2513845"/>
                <a:gd name="connsiteX30" fmla="*/ 729459 w 2019965"/>
                <a:gd name="connsiteY30" fmla="*/ 1797727 h 2513845"/>
                <a:gd name="connsiteX31" fmla="*/ 895843 w 2019965"/>
                <a:gd name="connsiteY31" fmla="*/ 1699129 h 2513845"/>
                <a:gd name="connsiteX32" fmla="*/ 1002454 w 2019965"/>
                <a:gd name="connsiteY32" fmla="*/ 1552463 h 2513845"/>
                <a:gd name="connsiteX33" fmla="*/ 1040044 w 2019965"/>
                <a:gd name="connsiteY33" fmla="*/ 1361428 h 2513845"/>
                <a:gd name="connsiteX34" fmla="*/ 1009232 w 2019965"/>
                <a:gd name="connsiteY34" fmla="*/ 1190729 h 2513845"/>
                <a:gd name="connsiteX35" fmla="*/ 927889 w 2019965"/>
                <a:gd name="connsiteY35" fmla="*/ 1069946 h 2513845"/>
                <a:gd name="connsiteX36" fmla="*/ 812651 w 2019965"/>
                <a:gd name="connsiteY36" fmla="*/ 986137 h 2513845"/>
                <a:gd name="connsiteX37" fmla="*/ 680776 w 2019965"/>
                <a:gd name="connsiteY37" fmla="*/ 926362 h 2513845"/>
                <a:gd name="connsiteX38" fmla="*/ 548900 w 2019965"/>
                <a:gd name="connsiteY38" fmla="*/ 877063 h 2513845"/>
                <a:gd name="connsiteX39" fmla="*/ 433047 w 2019965"/>
                <a:gd name="connsiteY39" fmla="*/ 825298 h 2513845"/>
                <a:gd name="connsiteX40" fmla="*/ 351086 w 2019965"/>
                <a:gd name="connsiteY40" fmla="*/ 757512 h 2513845"/>
                <a:gd name="connsiteX41" fmla="*/ 320274 w 2019965"/>
                <a:gd name="connsiteY41" fmla="*/ 660146 h 2513845"/>
                <a:gd name="connsiteX42" fmla="*/ 333831 w 2019965"/>
                <a:gd name="connsiteY42" fmla="*/ 592359 h 2513845"/>
                <a:gd name="connsiteX43" fmla="*/ 375737 w 2019965"/>
                <a:gd name="connsiteY43" fmla="*/ 539362 h 2513845"/>
                <a:gd name="connsiteX44" fmla="*/ 449685 w 2019965"/>
                <a:gd name="connsiteY44" fmla="*/ 504853 h 2513845"/>
                <a:gd name="connsiteX45" fmla="*/ 559376 w 2019965"/>
                <a:gd name="connsiteY45" fmla="*/ 492527 h 2513845"/>
                <a:gd name="connsiteX46" fmla="*/ 688170 w 2019965"/>
                <a:gd name="connsiteY46" fmla="*/ 508550 h 2513845"/>
                <a:gd name="connsiteX47" fmla="*/ 791699 w 2019965"/>
                <a:gd name="connsiteY47" fmla="*/ 543060 h 2513845"/>
                <a:gd name="connsiteX48" fmla="*/ 867498 w 2019965"/>
                <a:gd name="connsiteY48" fmla="*/ 577569 h 2513845"/>
                <a:gd name="connsiteX49" fmla="*/ 914332 w 2019965"/>
                <a:gd name="connsiteY49" fmla="*/ 593591 h 2513845"/>
                <a:gd name="connsiteX50" fmla="*/ 929120 w 2019965"/>
                <a:gd name="connsiteY50" fmla="*/ 589278 h 2513845"/>
                <a:gd name="connsiteX51" fmla="*/ 940213 w 2019965"/>
                <a:gd name="connsiteY51" fmla="*/ 572023 h 2513845"/>
                <a:gd name="connsiteX52" fmla="*/ 946992 w 2019965"/>
                <a:gd name="connsiteY52" fmla="*/ 534432 h 2513845"/>
                <a:gd name="connsiteX53" fmla="*/ 948840 w 2019965"/>
                <a:gd name="connsiteY53" fmla="*/ 471576 h 2513845"/>
                <a:gd name="connsiteX54" fmla="*/ 947609 w 2019965"/>
                <a:gd name="connsiteY54" fmla="*/ 421660 h 2513845"/>
                <a:gd name="connsiteX55" fmla="*/ 943295 w 2019965"/>
                <a:gd name="connsiteY55" fmla="*/ 384686 h 2513845"/>
                <a:gd name="connsiteX56" fmla="*/ 934667 w 2019965"/>
                <a:gd name="connsiteY56" fmla="*/ 358803 h 2513845"/>
                <a:gd name="connsiteX57" fmla="*/ 918645 w 2019965"/>
                <a:gd name="connsiteY57" fmla="*/ 337851 h 2513845"/>
                <a:gd name="connsiteX58" fmla="*/ 881055 w 2019965"/>
                <a:gd name="connsiteY58" fmla="*/ 314434 h 2513845"/>
                <a:gd name="connsiteX59" fmla="*/ 820663 w 2019965"/>
                <a:gd name="connsiteY59" fmla="*/ 289784 h 2513845"/>
                <a:gd name="connsiteX60" fmla="*/ 749179 w 2019965"/>
                <a:gd name="connsiteY60" fmla="*/ 269448 h 2513845"/>
                <a:gd name="connsiteX61" fmla="*/ 676462 w 2019965"/>
                <a:gd name="connsiteY61" fmla="*/ 255891 h 2513845"/>
                <a:gd name="connsiteX62" fmla="*/ 701111 w 2019965"/>
                <a:gd name="connsiteY62" fmla="*/ 22952 h 2513845"/>
                <a:gd name="connsiteX63" fmla="*/ 697669 w 2019965"/>
                <a:gd name="connsiteY63"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2233 w 2019965"/>
                <a:gd name="connsiteY7" fmla="*/ 961595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62" fmla="*/ 697669 w 2019965"/>
                <a:gd name="connsiteY62"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681269 w 2019965"/>
                <a:gd name="connsiteY7" fmla="*/ 1489914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697669 w 2019965"/>
                <a:gd name="connsiteY16" fmla="*/ 0 h 2513845"/>
                <a:gd name="connsiteX17" fmla="*/ 2019965 w 2019965"/>
                <a:gd name="connsiteY17" fmla="*/ 1147048 h 2513845"/>
                <a:gd name="connsiteX18" fmla="*/ 2019965 w 2019965"/>
                <a:gd name="connsiteY18" fmla="*/ 2513845 h 2513845"/>
                <a:gd name="connsiteX19" fmla="*/ 719526 w 2019965"/>
                <a:gd name="connsiteY19" fmla="*/ 2513844 h 2513845"/>
                <a:gd name="connsiteX20" fmla="*/ 282828 w 2019965"/>
                <a:gd name="connsiteY20" fmla="*/ 2135023 h 2513845"/>
                <a:gd name="connsiteX21" fmla="*/ 319658 w 2019965"/>
                <a:gd name="connsiteY21" fmla="*/ 2145288 h 2513845"/>
                <a:gd name="connsiteX22" fmla="*/ 383130 w 2019965"/>
                <a:gd name="connsiteY22" fmla="*/ 2148985 h 2513845"/>
                <a:gd name="connsiteX23" fmla="*/ 434279 w 2019965"/>
                <a:gd name="connsiteY23" fmla="*/ 2145904 h 2513845"/>
                <a:gd name="connsiteX24" fmla="*/ 466324 w 2019965"/>
                <a:gd name="connsiteY24" fmla="*/ 2137893 h 2513845"/>
                <a:gd name="connsiteX25" fmla="*/ 482345 w 2019965"/>
                <a:gd name="connsiteY25" fmla="*/ 2125568 h 2513845"/>
                <a:gd name="connsiteX26" fmla="*/ 487893 w 2019965"/>
                <a:gd name="connsiteY26" fmla="*/ 2108313 h 2513845"/>
                <a:gd name="connsiteX27" fmla="*/ 513775 w 2019965"/>
                <a:gd name="connsiteY27" fmla="*/ 1844562 h 2513845"/>
                <a:gd name="connsiteX28" fmla="*/ 729459 w 2019965"/>
                <a:gd name="connsiteY28" fmla="*/ 1797727 h 2513845"/>
                <a:gd name="connsiteX29" fmla="*/ 895843 w 2019965"/>
                <a:gd name="connsiteY29" fmla="*/ 1699129 h 2513845"/>
                <a:gd name="connsiteX30" fmla="*/ 1002454 w 2019965"/>
                <a:gd name="connsiteY30" fmla="*/ 1552463 h 2513845"/>
                <a:gd name="connsiteX31" fmla="*/ 1040044 w 2019965"/>
                <a:gd name="connsiteY31" fmla="*/ 1361428 h 2513845"/>
                <a:gd name="connsiteX32" fmla="*/ 1009232 w 2019965"/>
                <a:gd name="connsiteY32" fmla="*/ 1190729 h 2513845"/>
                <a:gd name="connsiteX33" fmla="*/ 927889 w 2019965"/>
                <a:gd name="connsiteY33" fmla="*/ 1069946 h 2513845"/>
                <a:gd name="connsiteX34" fmla="*/ 812651 w 2019965"/>
                <a:gd name="connsiteY34" fmla="*/ 986137 h 2513845"/>
                <a:gd name="connsiteX35" fmla="*/ 680776 w 2019965"/>
                <a:gd name="connsiteY35" fmla="*/ 926362 h 2513845"/>
                <a:gd name="connsiteX36" fmla="*/ 548900 w 2019965"/>
                <a:gd name="connsiteY36" fmla="*/ 877063 h 2513845"/>
                <a:gd name="connsiteX37" fmla="*/ 433047 w 2019965"/>
                <a:gd name="connsiteY37" fmla="*/ 825298 h 2513845"/>
                <a:gd name="connsiteX38" fmla="*/ 351086 w 2019965"/>
                <a:gd name="connsiteY38" fmla="*/ 757512 h 2513845"/>
                <a:gd name="connsiteX39" fmla="*/ 320274 w 2019965"/>
                <a:gd name="connsiteY39" fmla="*/ 660146 h 2513845"/>
                <a:gd name="connsiteX40" fmla="*/ 333831 w 2019965"/>
                <a:gd name="connsiteY40" fmla="*/ 592359 h 2513845"/>
                <a:gd name="connsiteX41" fmla="*/ 375737 w 2019965"/>
                <a:gd name="connsiteY41" fmla="*/ 539362 h 2513845"/>
                <a:gd name="connsiteX42" fmla="*/ 449685 w 2019965"/>
                <a:gd name="connsiteY42" fmla="*/ 504853 h 2513845"/>
                <a:gd name="connsiteX43" fmla="*/ 559376 w 2019965"/>
                <a:gd name="connsiteY43" fmla="*/ 492527 h 2513845"/>
                <a:gd name="connsiteX44" fmla="*/ 688170 w 2019965"/>
                <a:gd name="connsiteY44" fmla="*/ 508550 h 2513845"/>
                <a:gd name="connsiteX45" fmla="*/ 791699 w 2019965"/>
                <a:gd name="connsiteY45" fmla="*/ 543060 h 2513845"/>
                <a:gd name="connsiteX46" fmla="*/ 867498 w 2019965"/>
                <a:gd name="connsiteY46" fmla="*/ 577569 h 2513845"/>
                <a:gd name="connsiteX47" fmla="*/ 914332 w 2019965"/>
                <a:gd name="connsiteY47" fmla="*/ 593591 h 2513845"/>
                <a:gd name="connsiteX48" fmla="*/ 929120 w 2019965"/>
                <a:gd name="connsiteY48" fmla="*/ 589278 h 2513845"/>
                <a:gd name="connsiteX49" fmla="*/ 940213 w 2019965"/>
                <a:gd name="connsiteY49" fmla="*/ 572023 h 2513845"/>
                <a:gd name="connsiteX50" fmla="*/ 946992 w 2019965"/>
                <a:gd name="connsiteY50" fmla="*/ 534432 h 2513845"/>
                <a:gd name="connsiteX51" fmla="*/ 948840 w 2019965"/>
                <a:gd name="connsiteY51" fmla="*/ 471576 h 2513845"/>
                <a:gd name="connsiteX52" fmla="*/ 947609 w 2019965"/>
                <a:gd name="connsiteY52" fmla="*/ 421660 h 2513845"/>
                <a:gd name="connsiteX53" fmla="*/ 943295 w 2019965"/>
                <a:gd name="connsiteY53" fmla="*/ 384686 h 2513845"/>
                <a:gd name="connsiteX54" fmla="*/ 934667 w 2019965"/>
                <a:gd name="connsiteY54" fmla="*/ 358803 h 2513845"/>
                <a:gd name="connsiteX55" fmla="*/ 918645 w 2019965"/>
                <a:gd name="connsiteY55" fmla="*/ 337851 h 2513845"/>
                <a:gd name="connsiteX56" fmla="*/ 881055 w 2019965"/>
                <a:gd name="connsiteY56" fmla="*/ 314434 h 2513845"/>
                <a:gd name="connsiteX57" fmla="*/ 820663 w 2019965"/>
                <a:gd name="connsiteY57" fmla="*/ 289784 h 2513845"/>
                <a:gd name="connsiteX58" fmla="*/ 749179 w 2019965"/>
                <a:gd name="connsiteY58" fmla="*/ 269448 h 2513845"/>
                <a:gd name="connsiteX59" fmla="*/ 676462 w 2019965"/>
                <a:gd name="connsiteY59" fmla="*/ 255891 h 2513845"/>
                <a:gd name="connsiteX60" fmla="*/ 701111 w 2019965"/>
                <a:gd name="connsiteY60" fmla="*/ 22952 h 2513845"/>
                <a:gd name="connsiteX61" fmla="*/ 697669 w 2019965"/>
                <a:gd name="connsiteY61" fmla="*/ 0 h 251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019965" h="2513845">
                  <a:moveTo>
                    <a:pt x="0" y="1742284"/>
                  </a:moveTo>
                  <a:lnTo>
                    <a:pt x="37418" y="1768148"/>
                  </a:lnTo>
                  <a:cubicBezTo>
                    <a:pt x="55905" y="1778008"/>
                    <a:pt x="77884" y="1787662"/>
                    <a:pt x="103355" y="1797110"/>
                  </a:cubicBezTo>
                  <a:cubicBezTo>
                    <a:pt x="128827" y="1806560"/>
                    <a:pt x="157174" y="1815186"/>
                    <a:pt x="188397" y="1822992"/>
                  </a:cubicBezTo>
                  <a:cubicBezTo>
                    <a:pt x="219620" y="1830798"/>
                    <a:pt x="252897" y="1837166"/>
                    <a:pt x="288227" y="1842097"/>
                  </a:cubicBezTo>
                  <a:lnTo>
                    <a:pt x="273968" y="1979942"/>
                  </a:lnTo>
                  <a:lnTo>
                    <a:pt x="0" y="1742284"/>
                  </a:lnTo>
                  <a:close/>
                  <a:moveTo>
                    <a:pt x="681269" y="1489914"/>
                  </a:moveTo>
                  <a:lnTo>
                    <a:pt x="219825" y="1075490"/>
                  </a:lnTo>
                  <a:cubicBezTo>
                    <a:pt x="262142" y="1098498"/>
                    <a:pt x="305483" y="1118628"/>
                    <a:pt x="349853" y="1135883"/>
                  </a:cubicBezTo>
                  <a:cubicBezTo>
                    <a:pt x="394223" y="1153138"/>
                    <a:pt x="437565" y="1169365"/>
                    <a:pt x="479879" y="1184566"/>
                  </a:cubicBezTo>
                  <a:cubicBezTo>
                    <a:pt x="522195" y="1199767"/>
                    <a:pt x="560197" y="1217021"/>
                    <a:pt x="593885" y="1236330"/>
                  </a:cubicBezTo>
                  <a:cubicBezTo>
                    <a:pt x="627572" y="1255638"/>
                    <a:pt x="654481" y="1278029"/>
                    <a:pt x="674613" y="1303501"/>
                  </a:cubicBezTo>
                  <a:cubicBezTo>
                    <a:pt x="694742" y="1328971"/>
                    <a:pt x="704809" y="1361427"/>
                    <a:pt x="704808" y="1400867"/>
                  </a:cubicBezTo>
                  <a:cubicBezTo>
                    <a:pt x="704808" y="1430446"/>
                    <a:pt x="698953" y="1457098"/>
                    <a:pt x="687246" y="1480824"/>
                  </a:cubicBezTo>
                  <a:lnTo>
                    <a:pt x="681269" y="1489914"/>
                  </a:lnTo>
                  <a:close/>
                  <a:moveTo>
                    <a:pt x="697669" y="0"/>
                  </a:moveTo>
                  <a:lnTo>
                    <a:pt x="2019965" y="1147048"/>
                  </a:lnTo>
                  <a:lnTo>
                    <a:pt x="2019965" y="2513845"/>
                  </a:lnTo>
                  <a:lnTo>
                    <a:pt x="719526" y="2513844"/>
                  </a:lnTo>
                  <a:lnTo>
                    <a:pt x="282828" y="2135023"/>
                  </a:lnTo>
                  <a:lnTo>
                    <a:pt x="319658" y="2145288"/>
                  </a:lnTo>
                  <a:cubicBezTo>
                    <a:pt x="335681" y="2147752"/>
                    <a:pt x="356839" y="2148985"/>
                    <a:pt x="383130" y="2148985"/>
                  </a:cubicBezTo>
                  <a:cubicBezTo>
                    <a:pt x="403673" y="2148985"/>
                    <a:pt x="420721" y="2147958"/>
                    <a:pt x="434279" y="2145904"/>
                  </a:cubicBezTo>
                  <a:cubicBezTo>
                    <a:pt x="447836" y="2143850"/>
                    <a:pt x="458517" y="2141179"/>
                    <a:pt x="466324" y="2137893"/>
                  </a:cubicBezTo>
                  <a:cubicBezTo>
                    <a:pt x="474129" y="2134606"/>
                    <a:pt x="479470" y="2130498"/>
                    <a:pt x="482345" y="2125568"/>
                  </a:cubicBezTo>
                  <a:cubicBezTo>
                    <a:pt x="485221" y="2120638"/>
                    <a:pt x="487070" y="2114886"/>
                    <a:pt x="487893" y="2108313"/>
                  </a:cubicBezTo>
                  <a:lnTo>
                    <a:pt x="513775" y="1844562"/>
                  </a:lnTo>
                  <a:cubicBezTo>
                    <a:pt x="592653" y="1837989"/>
                    <a:pt x="664547" y="1822377"/>
                    <a:pt x="729459" y="1797727"/>
                  </a:cubicBezTo>
                  <a:cubicBezTo>
                    <a:pt x="794369" y="1773078"/>
                    <a:pt x="849832" y="1740211"/>
                    <a:pt x="895843" y="1699129"/>
                  </a:cubicBezTo>
                  <a:cubicBezTo>
                    <a:pt x="941857" y="1658047"/>
                    <a:pt x="977394" y="1609157"/>
                    <a:pt x="1002454" y="1552463"/>
                  </a:cubicBezTo>
                  <a:cubicBezTo>
                    <a:pt x="1027515" y="1495769"/>
                    <a:pt x="1040044" y="1432091"/>
                    <a:pt x="1040044" y="1361428"/>
                  </a:cubicBezTo>
                  <a:cubicBezTo>
                    <a:pt x="1040045" y="1294874"/>
                    <a:pt x="1029773" y="1237975"/>
                    <a:pt x="1009232" y="1190729"/>
                  </a:cubicBezTo>
                  <a:cubicBezTo>
                    <a:pt x="988691" y="1143485"/>
                    <a:pt x="961577" y="1103223"/>
                    <a:pt x="927889" y="1069946"/>
                  </a:cubicBezTo>
                  <a:cubicBezTo>
                    <a:pt x="894200" y="1036669"/>
                    <a:pt x="855789" y="1008733"/>
                    <a:pt x="812651" y="986137"/>
                  </a:cubicBezTo>
                  <a:cubicBezTo>
                    <a:pt x="769515" y="963542"/>
                    <a:pt x="725556" y="943617"/>
                    <a:pt x="680776" y="926362"/>
                  </a:cubicBezTo>
                  <a:cubicBezTo>
                    <a:pt x="635996" y="909107"/>
                    <a:pt x="592036" y="892673"/>
                    <a:pt x="548900" y="877063"/>
                  </a:cubicBezTo>
                  <a:cubicBezTo>
                    <a:pt x="505764" y="861451"/>
                    <a:pt x="467146" y="844196"/>
                    <a:pt x="433047" y="825298"/>
                  </a:cubicBezTo>
                  <a:cubicBezTo>
                    <a:pt x="398948" y="806400"/>
                    <a:pt x="371628" y="783805"/>
                    <a:pt x="351086" y="757512"/>
                  </a:cubicBezTo>
                  <a:cubicBezTo>
                    <a:pt x="330546" y="731218"/>
                    <a:pt x="320275" y="698763"/>
                    <a:pt x="320274" y="660146"/>
                  </a:cubicBezTo>
                  <a:cubicBezTo>
                    <a:pt x="320274" y="635496"/>
                    <a:pt x="324793" y="612900"/>
                    <a:pt x="333831" y="592359"/>
                  </a:cubicBezTo>
                  <a:cubicBezTo>
                    <a:pt x="342870" y="571818"/>
                    <a:pt x="356838" y="554152"/>
                    <a:pt x="375737" y="539362"/>
                  </a:cubicBezTo>
                  <a:cubicBezTo>
                    <a:pt x="394635" y="524572"/>
                    <a:pt x="419284" y="513069"/>
                    <a:pt x="449685" y="504853"/>
                  </a:cubicBezTo>
                  <a:cubicBezTo>
                    <a:pt x="480086" y="496635"/>
                    <a:pt x="516650" y="492528"/>
                    <a:pt x="559376" y="492527"/>
                  </a:cubicBezTo>
                  <a:cubicBezTo>
                    <a:pt x="606210" y="492528"/>
                    <a:pt x="649142" y="497869"/>
                    <a:pt x="688170" y="508550"/>
                  </a:cubicBezTo>
                  <a:cubicBezTo>
                    <a:pt x="727200" y="519232"/>
                    <a:pt x="761709" y="530735"/>
                    <a:pt x="791699" y="543060"/>
                  </a:cubicBezTo>
                  <a:cubicBezTo>
                    <a:pt x="821689" y="555384"/>
                    <a:pt x="846955" y="566888"/>
                    <a:pt x="867498" y="577569"/>
                  </a:cubicBezTo>
                  <a:cubicBezTo>
                    <a:pt x="888038" y="588250"/>
                    <a:pt x="903649" y="593591"/>
                    <a:pt x="914332" y="593591"/>
                  </a:cubicBezTo>
                  <a:cubicBezTo>
                    <a:pt x="920083" y="593590"/>
                    <a:pt x="925012" y="592153"/>
                    <a:pt x="929120" y="589278"/>
                  </a:cubicBezTo>
                  <a:cubicBezTo>
                    <a:pt x="933230" y="586402"/>
                    <a:pt x="936927" y="580649"/>
                    <a:pt x="940213" y="572023"/>
                  </a:cubicBezTo>
                  <a:cubicBezTo>
                    <a:pt x="943499" y="563396"/>
                    <a:pt x="945760" y="550865"/>
                    <a:pt x="946992" y="534432"/>
                  </a:cubicBezTo>
                  <a:cubicBezTo>
                    <a:pt x="948225" y="517999"/>
                    <a:pt x="948840" y="497047"/>
                    <a:pt x="948840" y="471576"/>
                  </a:cubicBezTo>
                  <a:cubicBezTo>
                    <a:pt x="948840" y="452678"/>
                    <a:pt x="948429" y="436039"/>
                    <a:pt x="947609" y="421660"/>
                  </a:cubicBezTo>
                  <a:cubicBezTo>
                    <a:pt x="946787" y="407281"/>
                    <a:pt x="945348" y="394955"/>
                    <a:pt x="943295" y="384686"/>
                  </a:cubicBezTo>
                  <a:cubicBezTo>
                    <a:pt x="941240" y="374415"/>
                    <a:pt x="938364" y="365787"/>
                    <a:pt x="934667" y="358803"/>
                  </a:cubicBezTo>
                  <a:cubicBezTo>
                    <a:pt x="930970" y="351819"/>
                    <a:pt x="925629" y="344835"/>
                    <a:pt x="918645" y="337851"/>
                  </a:cubicBezTo>
                  <a:cubicBezTo>
                    <a:pt x="911661" y="330867"/>
                    <a:pt x="899131" y="323061"/>
                    <a:pt x="881055" y="314434"/>
                  </a:cubicBezTo>
                  <a:cubicBezTo>
                    <a:pt x="862977" y="305807"/>
                    <a:pt x="842848" y="297590"/>
                    <a:pt x="820663" y="289784"/>
                  </a:cubicBezTo>
                  <a:cubicBezTo>
                    <a:pt x="798477" y="281979"/>
                    <a:pt x="774649" y="275200"/>
                    <a:pt x="749179" y="269448"/>
                  </a:cubicBezTo>
                  <a:cubicBezTo>
                    <a:pt x="723707" y="263697"/>
                    <a:pt x="699469" y="259178"/>
                    <a:pt x="676462" y="255891"/>
                  </a:cubicBezTo>
                  <a:lnTo>
                    <a:pt x="701111" y="22952"/>
                  </a:lnTo>
                  <a:lnTo>
                    <a:pt x="697669"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103" name="Rectangle 102"/>
          <p:cNvSpPr/>
          <p:nvPr/>
        </p:nvSpPr>
        <p:spPr>
          <a:xfrm>
            <a:off x="6183483" y="3946744"/>
            <a:ext cx="2002536" cy="2002536"/>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smtClean="0">
                <a:solidFill>
                  <a:srgbClr val="0C584A"/>
                </a:solidFill>
              </a:rPr>
              <a:t>DIFFERENTIATION FOCUS</a:t>
            </a:r>
            <a:endParaRPr lang="en-US" sz="1600" dirty="0">
              <a:solidFill>
                <a:srgbClr val="0C584A"/>
              </a:solidFill>
            </a:endParaRPr>
          </a:p>
        </p:txBody>
      </p:sp>
      <p:sp>
        <p:nvSpPr>
          <p:cNvPr id="104" name="Freeform 103"/>
          <p:cNvSpPr/>
          <p:nvPr/>
        </p:nvSpPr>
        <p:spPr>
          <a:xfrm rot="5400000">
            <a:off x="6680588" y="4444027"/>
            <a:ext cx="1007970" cy="1007970"/>
          </a:xfrm>
          <a:custGeom>
            <a:avLst/>
            <a:gdLst>
              <a:gd name="connsiteX0" fmla="*/ 1200727 w 1838037"/>
              <a:gd name="connsiteY0" fmla="*/ 189346 h 1838037"/>
              <a:gd name="connsiteX1" fmla="*/ 1200727 w 1838037"/>
              <a:gd name="connsiteY1" fmla="*/ 0 h 1838037"/>
              <a:gd name="connsiteX2" fmla="*/ 1838037 w 1838037"/>
              <a:gd name="connsiteY2" fmla="*/ 0 h 1838037"/>
              <a:gd name="connsiteX3" fmla="*/ 1838037 w 1838037"/>
              <a:gd name="connsiteY3" fmla="*/ 637310 h 1838037"/>
              <a:gd name="connsiteX4" fmla="*/ 1648691 w 1838037"/>
              <a:gd name="connsiteY4" fmla="*/ 637310 h 1838037"/>
              <a:gd name="connsiteX5" fmla="*/ 1648691 w 1838037"/>
              <a:gd name="connsiteY5" fmla="*/ 189346 h 1838037"/>
              <a:gd name="connsiteX6" fmla="*/ 1200727 w 1838037"/>
              <a:gd name="connsiteY6" fmla="*/ 1838037 h 1838037"/>
              <a:gd name="connsiteX7" fmla="*/ 1200727 w 1838037"/>
              <a:gd name="connsiteY7" fmla="*/ 1648692 h 1838037"/>
              <a:gd name="connsiteX8" fmla="*/ 1648691 w 1838037"/>
              <a:gd name="connsiteY8" fmla="*/ 1648692 h 1838037"/>
              <a:gd name="connsiteX9" fmla="*/ 1648691 w 1838037"/>
              <a:gd name="connsiteY9" fmla="*/ 1200729 h 1838037"/>
              <a:gd name="connsiteX10" fmla="*/ 1838037 w 1838037"/>
              <a:gd name="connsiteY10" fmla="*/ 1200729 h 1838037"/>
              <a:gd name="connsiteX11" fmla="*/ 1838037 w 1838037"/>
              <a:gd name="connsiteY11" fmla="*/ 1838037 h 1838037"/>
              <a:gd name="connsiteX12" fmla="*/ 967509 w 1838037"/>
              <a:gd name="connsiteY12" fmla="*/ 870528 h 1838037"/>
              <a:gd name="connsiteX13" fmla="*/ 1193347 w 1838037"/>
              <a:gd name="connsiteY13" fmla="*/ 870528 h 1838037"/>
              <a:gd name="connsiteX14" fmla="*/ 1188015 w 1838037"/>
              <a:gd name="connsiteY14" fmla="*/ 835262 h 1838037"/>
              <a:gd name="connsiteX15" fmla="*/ 1028653 w 1838037"/>
              <a:gd name="connsiteY15" fmla="*/ 659493 h 1838037"/>
              <a:gd name="connsiteX16" fmla="*/ 967509 w 1838037"/>
              <a:gd name="connsiteY16" fmla="*/ 647149 h 1838037"/>
              <a:gd name="connsiteX17" fmla="*/ 967509 w 1838037"/>
              <a:gd name="connsiteY17" fmla="*/ 1190889 h 1838037"/>
              <a:gd name="connsiteX18" fmla="*/ 1028653 w 1838037"/>
              <a:gd name="connsiteY18" fmla="*/ 1178545 h 1838037"/>
              <a:gd name="connsiteX19" fmla="*/ 1188015 w 1838037"/>
              <a:gd name="connsiteY19" fmla="*/ 1002776 h 1838037"/>
              <a:gd name="connsiteX20" fmla="*/ 1193347 w 1838037"/>
              <a:gd name="connsiteY20" fmla="*/ 967510 h 1838037"/>
              <a:gd name="connsiteX21" fmla="*/ 967509 w 1838037"/>
              <a:gd name="connsiteY21" fmla="*/ 967510 h 1838037"/>
              <a:gd name="connsiteX22" fmla="*/ 644689 w 1838037"/>
              <a:gd name="connsiteY22" fmla="*/ 870528 h 1838037"/>
              <a:gd name="connsiteX23" fmla="*/ 870527 w 1838037"/>
              <a:gd name="connsiteY23" fmla="*/ 870528 h 1838037"/>
              <a:gd name="connsiteX24" fmla="*/ 870527 w 1838037"/>
              <a:gd name="connsiteY24" fmla="*/ 647149 h 1838037"/>
              <a:gd name="connsiteX25" fmla="*/ 809383 w 1838037"/>
              <a:gd name="connsiteY25" fmla="*/ 659493 h 1838037"/>
              <a:gd name="connsiteX26" fmla="*/ 650021 w 1838037"/>
              <a:gd name="connsiteY26" fmla="*/ 835262 h 1838037"/>
              <a:gd name="connsiteX27" fmla="*/ 644689 w 1838037"/>
              <a:gd name="connsiteY27" fmla="*/ 967510 h 1838037"/>
              <a:gd name="connsiteX28" fmla="*/ 650021 w 1838037"/>
              <a:gd name="connsiteY28" fmla="*/ 1002776 h 1838037"/>
              <a:gd name="connsiteX29" fmla="*/ 809383 w 1838037"/>
              <a:gd name="connsiteY29" fmla="*/ 1178545 h 1838037"/>
              <a:gd name="connsiteX30" fmla="*/ 870527 w 1838037"/>
              <a:gd name="connsiteY30" fmla="*/ 1190889 h 1838037"/>
              <a:gd name="connsiteX31" fmla="*/ 870527 w 1838037"/>
              <a:gd name="connsiteY31" fmla="*/ 967510 h 1838037"/>
              <a:gd name="connsiteX32" fmla="*/ 297476 w 1838037"/>
              <a:gd name="connsiteY32" fmla="*/ 967510 h 1838037"/>
              <a:gd name="connsiteX33" fmla="*/ 297476 w 1838037"/>
              <a:gd name="connsiteY33" fmla="*/ 870528 h 1838037"/>
              <a:gd name="connsiteX34" fmla="*/ 544894 w 1838037"/>
              <a:gd name="connsiteY34" fmla="*/ 870528 h 1838037"/>
              <a:gd name="connsiteX35" fmla="*/ 546526 w 1838037"/>
              <a:gd name="connsiteY35" fmla="*/ 852036 h 1838037"/>
              <a:gd name="connsiteX36" fmla="*/ 842756 w 1838037"/>
              <a:gd name="connsiteY36" fmla="*/ 548305 h 1838037"/>
              <a:gd name="connsiteX37" fmla="*/ 870527 w 1838037"/>
              <a:gd name="connsiteY37" fmla="*/ 545506 h 1838037"/>
              <a:gd name="connsiteX38" fmla="*/ 870527 w 1838037"/>
              <a:gd name="connsiteY38" fmla="*/ 297477 h 1838037"/>
              <a:gd name="connsiteX39" fmla="*/ 967509 w 1838037"/>
              <a:gd name="connsiteY39" fmla="*/ 297477 h 1838037"/>
              <a:gd name="connsiteX40" fmla="*/ 967509 w 1838037"/>
              <a:gd name="connsiteY40" fmla="*/ 545506 h 1838037"/>
              <a:gd name="connsiteX41" fmla="*/ 995280 w 1838037"/>
              <a:gd name="connsiteY41" fmla="*/ 548305 h 1838037"/>
              <a:gd name="connsiteX42" fmla="*/ 1291510 w 1838037"/>
              <a:gd name="connsiteY42" fmla="*/ 852036 h 1838037"/>
              <a:gd name="connsiteX43" fmla="*/ 1293142 w 1838037"/>
              <a:gd name="connsiteY43" fmla="*/ 870528 h 1838037"/>
              <a:gd name="connsiteX44" fmla="*/ 1540560 w 1838037"/>
              <a:gd name="connsiteY44" fmla="*/ 870528 h 1838037"/>
              <a:gd name="connsiteX45" fmla="*/ 1540560 w 1838037"/>
              <a:gd name="connsiteY45" fmla="*/ 967510 h 1838037"/>
              <a:gd name="connsiteX46" fmla="*/ 1293142 w 1838037"/>
              <a:gd name="connsiteY46" fmla="*/ 967510 h 1838037"/>
              <a:gd name="connsiteX47" fmla="*/ 1291510 w 1838037"/>
              <a:gd name="connsiteY47" fmla="*/ 986003 h 1838037"/>
              <a:gd name="connsiteX48" fmla="*/ 995280 w 1838037"/>
              <a:gd name="connsiteY48" fmla="*/ 1289733 h 1838037"/>
              <a:gd name="connsiteX49" fmla="*/ 967509 w 1838037"/>
              <a:gd name="connsiteY49" fmla="*/ 1292533 h 1838037"/>
              <a:gd name="connsiteX50" fmla="*/ 967509 w 1838037"/>
              <a:gd name="connsiteY50" fmla="*/ 1540561 h 1838037"/>
              <a:gd name="connsiteX51" fmla="*/ 870527 w 1838037"/>
              <a:gd name="connsiteY51" fmla="*/ 1540561 h 1838037"/>
              <a:gd name="connsiteX52" fmla="*/ 870527 w 1838037"/>
              <a:gd name="connsiteY52" fmla="*/ 1292533 h 1838037"/>
              <a:gd name="connsiteX53" fmla="*/ 842756 w 1838037"/>
              <a:gd name="connsiteY53" fmla="*/ 1289733 h 1838037"/>
              <a:gd name="connsiteX54" fmla="*/ 546526 w 1838037"/>
              <a:gd name="connsiteY54" fmla="*/ 986003 h 1838037"/>
              <a:gd name="connsiteX55" fmla="*/ 544894 w 1838037"/>
              <a:gd name="connsiteY55" fmla="*/ 967510 h 1838037"/>
              <a:gd name="connsiteX56" fmla="*/ 0 w 1838037"/>
              <a:gd name="connsiteY56" fmla="*/ 637310 h 1838037"/>
              <a:gd name="connsiteX57" fmla="*/ 0 w 1838037"/>
              <a:gd name="connsiteY57" fmla="*/ 0 h 1838037"/>
              <a:gd name="connsiteX58" fmla="*/ 637308 w 1838037"/>
              <a:gd name="connsiteY58" fmla="*/ 0 h 1838037"/>
              <a:gd name="connsiteX59" fmla="*/ 637308 w 1838037"/>
              <a:gd name="connsiteY59" fmla="*/ 189346 h 1838037"/>
              <a:gd name="connsiteX60" fmla="*/ 189345 w 1838037"/>
              <a:gd name="connsiteY60" fmla="*/ 189346 h 1838037"/>
              <a:gd name="connsiteX61" fmla="*/ 189345 w 1838037"/>
              <a:gd name="connsiteY61" fmla="*/ 637310 h 1838037"/>
              <a:gd name="connsiteX62" fmla="*/ 0 w 1838037"/>
              <a:gd name="connsiteY62" fmla="*/ 1838037 h 1838037"/>
              <a:gd name="connsiteX63" fmla="*/ 0 w 1838037"/>
              <a:gd name="connsiteY63" fmla="*/ 1200729 h 1838037"/>
              <a:gd name="connsiteX64" fmla="*/ 189345 w 1838037"/>
              <a:gd name="connsiteY64" fmla="*/ 1200729 h 1838037"/>
              <a:gd name="connsiteX65" fmla="*/ 189345 w 1838037"/>
              <a:gd name="connsiteY65" fmla="*/ 1648692 h 1838037"/>
              <a:gd name="connsiteX66" fmla="*/ 637308 w 1838037"/>
              <a:gd name="connsiteY66" fmla="*/ 1648692 h 1838037"/>
              <a:gd name="connsiteX67" fmla="*/ 637308 w 1838037"/>
              <a:gd name="connsiteY67" fmla="*/ 1838037 h 1838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838037" h="1838037">
                <a:moveTo>
                  <a:pt x="1200727" y="189346"/>
                </a:moveTo>
                <a:lnTo>
                  <a:pt x="1200727" y="0"/>
                </a:lnTo>
                <a:lnTo>
                  <a:pt x="1838037" y="0"/>
                </a:lnTo>
                <a:lnTo>
                  <a:pt x="1838037" y="637310"/>
                </a:lnTo>
                <a:lnTo>
                  <a:pt x="1648691" y="637310"/>
                </a:lnTo>
                <a:lnTo>
                  <a:pt x="1648691" y="189346"/>
                </a:lnTo>
                <a:close/>
                <a:moveTo>
                  <a:pt x="1200727" y="1838037"/>
                </a:moveTo>
                <a:lnTo>
                  <a:pt x="1200727" y="1648692"/>
                </a:lnTo>
                <a:lnTo>
                  <a:pt x="1648691" y="1648692"/>
                </a:lnTo>
                <a:lnTo>
                  <a:pt x="1648691" y="1200729"/>
                </a:lnTo>
                <a:lnTo>
                  <a:pt x="1838037" y="1200729"/>
                </a:lnTo>
                <a:lnTo>
                  <a:pt x="1838037" y="1838037"/>
                </a:lnTo>
                <a:close/>
                <a:moveTo>
                  <a:pt x="967509" y="870528"/>
                </a:moveTo>
                <a:lnTo>
                  <a:pt x="1193347" y="870528"/>
                </a:lnTo>
                <a:lnTo>
                  <a:pt x="1188015" y="835262"/>
                </a:lnTo>
                <a:cubicBezTo>
                  <a:pt x="1163327" y="755886"/>
                  <a:pt x="1104472" y="691562"/>
                  <a:pt x="1028653" y="659493"/>
                </a:cubicBezTo>
                <a:lnTo>
                  <a:pt x="967509" y="647149"/>
                </a:lnTo>
                <a:close/>
                <a:moveTo>
                  <a:pt x="967509" y="1190889"/>
                </a:moveTo>
                <a:lnTo>
                  <a:pt x="1028653" y="1178545"/>
                </a:lnTo>
                <a:cubicBezTo>
                  <a:pt x="1104472" y="1146476"/>
                  <a:pt x="1163327" y="1082153"/>
                  <a:pt x="1188015" y="1002776"/>
                </a:cubicBezTo>
                <a:lnTo>
                  <a:pt x="1193347" y="967510"/>
                </a:lnTo>
                <a:lnTo>
                  <a:pt x="967509" y="967510"/>
                </a:lnTo>
                <a:close/>
                <a:moveTo>
                  <a:pt x="644689" y="870528"/>
                </a:moveTo>
                <a:lnTo>
                  <a:pt x="870527" y="870528"/>
                </a:lnTo>
                <a:lnTo>
                  <a:pt x="870527" y="647149"/>
                </a:lnTo>
                <a:lnTo>
                  <a:pt x="809383" y="659493"/>
                </a:lnTo>
                <a:cubicBezTo>
                  <a:pt x="733564" y="691562"/>
                  <a:pt x="674709" y="755886"/>
                  <a:pt x="650021" y="835262"/>
                </a:cubicBezTo>
                <a:close/>
                <a:moveTo>
                  <a:pt x="644689" y="967510"/>
                </a:moveTo>
                <a:lnTo>
                  <a:pt x="650021" y="1002776"/>
                </a:lnTo>
                <a:cubicBezTo>
                  <a:pt x="674709" y="1082153"/>
                  <a:pt x="733564" y="1146476"/>
                  <a:pt x="809383" y="1178545"/>
                </a:cubicBezTo>
                <a:lnTo>
                  <a:pt x="870527" y="1190889"/>
                </a:lnTo>
                <a:lnTo>
                  <a:pt x="870527" y="967510"/>
                </a:lnTo>
                <a:close/>
                <a:moveTo>
                  <a:pt x="297476" y="967510"/>
                </a:moveTo>
                <a:lnTo>
                  <a:pt x="297476" y="870528"/>
                </a:lnTo>
                <a:lnTo>
                  <a:pt x="544894" y="870528"/>
                </a:lnTo>
                <a:lnTo>
                  <a:pt x="546526" y="852036"/>
                </a:lnTo>
                <a:cubicBezTo>
                  <a:pt x="573711" y="699848"/>
                  <a:pt x="691879" y="579179"/>
                  <a:pt x="842756" y="548305"/>
                </a:cubicBezTo>
                <a:lnTo>
                  <a:pt x="870527" y="545506"/>
                </a:lnTo>
                <a:lnTo>
                  <a:pt x="870527" y="297477"/>
                </a:lnTo>
                <a:lnTo>
                  <a:pt x="967509" y="297477"/>
                </a:lnTo>
                <a:lnTo>
                  <a:pt x="967509" y="545506"/>
                </a:lnTo>
                <a:lnTo>
                  <a:pt x="995280" y="548305"/>
                </a:lnTo>
                <a:cubicBezTo>
                  <a:pt x="1146157" y="579179"/>
                  <a:pt x="1264325" y="699848"/>
                  <a:pt x="1291510" y="852036"/>
                </a:cubicBezTo>
                <a:lnTo>
                  <a:pt x="1293142" y="870528"/>
                </a:lnTo>
                <a:lnTo>
                  <a:pt x="1540560" y="870528"/>
                </a:lnTo>
                <a:lnTo>
                  <a:pt x="1540560" y="967510"/>
                </a:lnTo>
                <a:lnTo>
                  <a:pt x="1293142" y="967510"/>
                </a:lnTo>
                <a:lnTo>
                  <a:pt x="1291510" y="986003"/>
                </a:lnTo>
                <a:cubicBezTo>
                  <a:pt x="1264325" y="1138191"/>
                  <a:pt x="1146157" y="1258859"/>
                  <a:pt x="995280" y="1289733"/>
                </a:cubicBezTo>
                <a:lnTo>
                  <a:pt x="967509" y="1292533"/>
                </a:lnTo>
                <a:lnTo>
                  <a:pt x="967509" y="1540561"/>
                </a:lnTo>
                <a:lnTo>
                  <a:pt x="870527" y="1540561"/>
                </a:lnTo>
                <a:lnTo>
                  <a:pt x="870527" y="1292533"/>
                </a:lnTo>
                <a:lnTo>
                  <a:pt x="842756" y="1289733"/>
                </a:lnTo>
                <a:cubicBezTo>
                  <a:pt x="691879" y="1258859"/>
                  <a:pt x="573711" y="1138191"/>
                  <a:pt x="546526" y="986003"/>
                </a:cubicBezTo>
                <a:lnTo>
                  <a:pt x="544894" y="967510"/>
                </a:lnTo>
                <a:close/>
                <a:moveTo>
                  <a:pt x="0" y="637310"/>
                </a:moveTo>
                <a:lnTo>
                  <a:pt x="0" y="0"/>
                </a:lnTo>
                <a:lnTo>
                  <a:pt x="637308" y="0"/>
                </a:lnTo>
                <a:lnTo>
                  <a:pt x="637308" y="189346"/>
                </a:lnTo>
                <a:lnTo>
                  <a:pt x="189345" y="189346"/>
                </a:lnTo>
                <a:lnTo>
                  <a:pt x="189345" y="637310"/>
                </a:lnTo>
                <a:close/>
                <a:moveTo>
                  <a:pt x="0" y="1838037"/>
                </a:moveTo>
                <a:lnTo>
                  <a:pt x="0" y="1200729"/>
                </a:lnTo>
                <a:lnTo>
                  <a:pt x="189345" y="1200729"/>
                </a:lnTo>
                <a:lnTo>
                  <a:pt x="189345" y="1648692"/>
                </a:lnTo>
                <a:lnTo>
                  <a:pt x="637308" y="1648692"/>
                </a:lnTo>
                <a:lnTo>
                  <a:pt x="637308" y="183803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05" name="Group 104"/>
          <p:cNvGrpSpPr/>
          <p:nvPr/>
        </p:nvGrpSpPr>
        <p:grpSpPr>
          <a:xfrm>
            <a:off x="7224559" y="5067974"/>
            <a:ext cx="961460" cy="881306"/>
            <a:chOff x="9048328" y="2831467"/>
            <a:chExt cx="1625683" cy="1490154"/>
          </a:xfrm>
        </p:grpSpPr>
        <p:sp>
          <p:nvSpPr>
            <p:cNvPr id="106" name="Freeform 105"/>
            <p:cNvSpPr/>
            <p:nvPr/>
          </p:nvSpPr>
          <p:spPr>
            <a:xfrm>
              <a:off x="9048328" y="2831467"/>
              <a:ext cx="1248830" cy="977771"/>
            </a:xfrm>
            <a:custGeom>
              <a:avLst/>
              <a:gdLst>
                <a:gd name="connsiteX0" fmla="*/ 2192972 w 2521582"/>
                <a:gd name="connsiteY0" fmla="*/ 584093 h 1974273"/>
                <a:gd name="connsiteX1" fmla="*/ 2374270 w 2521582"/>
                <a:gd name="connsiteY1" fmla="*/ 584093 h 1974273"/>
                <a:gd name="connsiteX2" fmla="*/ 2521582 w 2521582"/>
                <a:gd name="connsiteY2" fmla="*/ 731405 h 1974273"/>
                <a:gd name="connsiteX3" fmla="*/ 2521582 w 2521582"/>
                <a:gd name="connsiteY3" fmla="*/ 1048680 h 1974273"/>
                <a:gd name="connsiteX4" fmla="*/ 2478435 w 2521582"/>
                <a:gd name="connsiteY4" fmla="*/ 1152846 h 1974273"/>
                <a:gd name="connsiteX5" fmla="*/ 2465644 w 2521582"/>
                <a:gd name="connsiteY5" fmla="*/ 1161470 h 1974273"/>
                <a:gd name="connsiteX6" fmla="*/ 2465644 w 2521582"/>
                <a:gd name="connsiteY6" fmla="*/ 741705 h 1974273"/>
                <a:gd name="connsiteX7" fmla="*/ 2435050 w 2521582"/>
                <a:gd name="connsiteY7" fmla="*/ 741705 h 1974273"/>
                <a:gd name="connsiteX8" fmla="*/ 2435050 w 2521582"/>
                <a:gd name="connsiteY8" fmla="*/ 1297978 h 1974273"/>
                <a:gd name="connsiteX9" fmla="*/ 2435051 w 2521582"/>
                <a:gd name="connsiteY9" fmla="*/ 1297978 h 1974273"/>
                <a:gd name="connsiteX10" fmla="*/ 2435051 w 2521582"/>
                <a:gd name="connsiteY10" fmla="*/ 1480824 h 1974273"/>
                <a:gd name="connsiteX11" fmla="*/ 2341306 w 2521582"/>
                <a:gd name="connsiteY11" fmla="*/ 1574568 h 1974273"/>
                <a:gd name="connsiteX12" fmla="*/ 2225936 w 2521582"/>
                <a:gd name="connsiteY12" fmla="*/ 1574568 h 1974273"/>
                <a:gd name="connsiteX13" fmla="*/ 2132191 w 2521582"/>
                <a:gd name="connsiteY13" fmla="*/ 1480824 h 1974273"/>
                <a:gd name="connsiteX14" fmla="*/ 2132191 w 2521582"/>
                <a:gd name="connsiteY14" fmla="*/ 1182097 h 1974273"/>
                <a:gd name="connsiteX15" fmla="*/ 2132191 w 2521582"/>
                <a:gd name="connsiteY15" fmla="*/ 1182096 h 1974273"/>
                <a:gd name="connsiteX16" fmla="*/ 2132191 w 2521582"/>
                <a:gd name="connsiteY16" fmla="*/ 741705 h 1974273"/>
                <a:gd name="connsiteX17" fmla="*/ 2101596 w 2521582"/>
                <a:gd name="connsiteY17" fmla="*/ 741705 h 1974273"/>
                <a:gd name="connsiteX18" fmla="*/ 2101596 w 2521582"/>
                <a:gd name="connsiteY18" fmla="*/ 1161469 h 1974273"/>
                <a:gd name="connsiteX19" fmla="*/ 2088807 w 2521582"/>
                <a:gd name="connsiteY19" fmla="*/ 1152846 h 1974273"/>
                <a:gd name="connsiteX20" fmla="*/ 2045660 w 2521582"/>
                <a:gd name="connsiteY20" fmla="*/ 1048680 h 1974273"/>
                <a:gd name="connsiteX21" fmla="*/ 2045660 w 2521582"/>
                <a:gd name="connsiteY21" fmla="*/ 731405 h 1974273"/>
                <a:gd name="connsiteX22" fmla="*/ 2192972 w 2521582"/>
                <a:gd name="connsiteY22" fmla="*/ 584093 h 1974273"/>
                <a:gd name="connsiteX23" fmla="*/ 750774 w 2521582"/>
                <a:gd name="connsiteY23" fmla="*/ 584093 h 1974273"/>
                <a:gd name="connsiteX24" fmla="*/ 932071 w 2521582"/>
                <a:gd name="connsiteY24" fmla="*/ 584093 h 1974273"/>
                <a:gd name="connsiteX25" fmla="*/ 1079383 w 2521582"/>
                <a:gd name="connsiteY25" fmla="*/ 731405 h 1974273"/>
                <a:gd name="connsiteX26" fmla="*/ 1079383 w 2521582"/>
                <a:gd name="connsiteY26" fmla="*/ 1048680 h 1974273"/>
                <a:gd name="connsiteX27" fmla="*/ 1036236 w 2521582"/>
                <a:gd name="connsiteY27" fmla="*/ 1152846 h 1974273"/>
                <a:gd name="connsiteX28" fmla="*/ 1023446 w 2521582"/>
                <a:gd name="connsiteY28" fmla="*/ 1161470 h 1974273"/>
                <a:gd name="connsiteX29" fmla="*/ 1023446 w 2521582"/>
                <a:gd name="connsiteY29" fmla="*/ 741705 h 1974273"/>
                <a:gd name="connsiteX30" fmla="*/ 992851 w 2521582"/>
                <a:gd name="connsiteY30" fmla="*/ 741705 h 1974273"/>
                <a:gd name="connsiteX31" fmla="*/ 992851 w 2521582"/>
                <a:gd name="connsiteY31" fmla="*/ 1297978 h 1974273"/>
                <a:gd name="connsiteX32" fmla="*/ 992852 w 2521582"/>
                <a:gd name="connsiteY32" fmla="*/ 1297978 h 1974273"/>
                <a:gd name="connsiteX33" fmla="*/ 992852 w 2521582"/>
                <a:gd name="connsiteY33" fmla="*/ 1480824 h 1974273"/>
                <a:gd name="connsiteX34" fmla="*/ 899108 w 2521582"/>
                <a:gd name="connsiteY34" fmla="*/ 1574568 h 1974273"/>
                <a:gd name="connsiteX35" fmla="*/ 783737 w 2521582"/>
                <a:gd name="connsiteY35" fmla="*/ 1574568 h 1974273"/>
                <a:gd name="connsiteX36" fmla="*/ 689992 w 2521582"/>
                <a:gd name="connsiteY36" fmla="*/ 1480824 h 1974273"/>
                <a:gd name="connsiteX37" fmla="*/ 689992 w 2521582"/>
                <a:gd name="connsiteY37" fmla="*/ 1182097 h 1974273"/>
                <a:gd name="connsiteX38" fmla="*/ 689992 w 2521582"/>
                <a:gd name="connsiteY38" fmla="*/ 1182096 h 1974273"/>
                <a:gd name="connsiteX39" fmla="*/ 689992 w 2521582"/>
                <a:gd name="connsiteY39" fmla="*/ 741705 h 1974273"/>
                <a:gd name="connsiteX40" fmla="*/ 659397 w 2521582"/>
                <a:gd name="connsiteY40" fmla="*/ 741705 h 1974273"/>
                <a:gd name="connsiteX41" fmla="*/ 659397 w 2521582"/>
                <a:gd name="connsiteY41" fmla="*/ 1161469 h 1974273"/>
                <a:gd name="connsiteX42" fmla="*/ 646608 w 2521582"/>
                <a:gd name="connsiteY42" fmla="*/ 1152846 h 1974273"/>
                <a:gd name="connsiteX43" fmla="*/ 603461 w 2521582"/>
                <a:gd name="connsiteY43" fmla="*/ 1048680 h 1974273"/>
                <a:gd name="connsiteX44" fmla="*/ 603461 w 2521582"/>
                <a:gd name="connsiteY44" fmla="*/ 731405 h 1974273"/>
                <a:gd name="connsiteX45" fmla="*/ 750774 w 2521582"/>
                <a:gd name="connsiteY45" fmla="*/ 584093 h 1974273"/>
                <a:gd name="connsiteX46" fmla="*/ 147313 w 2521582"/>
                <a:gd name="connsiteY46" fmla="*/ 584093 h 1974273"/>
                <a:gd name="connsiteX47" fmla="*/ 328610 w 2521582"/>
                <a:gd name="connsiteY47" fmla="*/ 584093 h 1974273"/>
                <a:gd name="connsiteX48" fmla="*/ 475922 w 2521582"/>
                <a:gd name="connsiteY48" fmla="*/ 731405 h 1974273"/>
                <a:gd name="connsiteX49" fmla="*/ 475922 w 2521582"/>
                <a:gd name="connsiteY49" fmla="*/ 1048680 h 1974273"/>
                <a:gd name="connsiteX50" fmla="*/ 432775 w 2521582"/>
                <a:gd name="connsiteY50" fmla="*/ 1152846 h 1974273"/>
                <a:gd name="connsiteX51" fmla="*/ 419985 w 2521582"/>
                <a:gd name="connsiteY51" fmla="*/ 1161470 h 1974273"/>
                <a:gd name="connsiteX52" fmla="*/ 419985 w 2521582"/>
                <a:gd name="connsiteY52" fmla="*/ 741705 h 1974273"/>
                <a:gd name="connsiteX53" fmla="*/ 389390 w 2521582"/>
                <a:gd name="connsiteY53" fmla="*/ 741705 h 1974273"/>
                <a:gd name="connsiteX54" fmla="*/ 389390 w 2521582"/>
                <a:gd name="connsiteY54" fmla="*/ 1297978 h 1974273"/>
                <a:gd name="connsiteX55" fmla="*/ 389391 w 2521582"/>
                <a:gd name="connsiteY55" fmla="*/ 1297978 h 1974273"/>
                <a:gd name="connsiteX56" fmla="*/ 389391 w 2521582"/>
                <a:gd name="connsiteY56" fmla="*/ 1480824 h 1974273"/>
                <a:gd name="connsiteX57" fmla="*/ 295647 w 2521582"/>
                <a:gd name="connsiteY57" fmla="*/ 1574568 h 1974273"/>
                <a:gd name="connsiteX58" fmla="*/ 180276 w 2521582"/>
                <a:gd name="connsiteY58" fmla="*/ 1574568 h 1974273"/>
                <a:gd name="connsiteX59" fmla="*/ 86531 w 2521582"/>
                <a:gd name="connsiteY59" fmla="*/ 1480824 h 1974273"/>
                <a:gd name="connsiteX60" fmla="*/ 86531 w 2521582"/>
                <a:gd name="connsiteY60" fmla="*/ 1182097 h 1974273"/>
                <a:gd name="connsiteX61" fmla="*/ 86531 w 2521582"/>
                <a:gd name="connsiteY61" fmla="*/ 1182096 h 1974273"/>
                <a:gd name="connsiteX62" fmla="*/ 86531 w 2521582"/>
                <a:gd name="connsiteY62" fmla="*/ 741705 h 1974273"/>
                <a:gd name="connsiteX63" fmla="*/ 55936 w 2521582"/>
                <a:gd name="connsiteY63" fmla="*/ 741705 h 1974273"/>
                <a:gd name="connsiteX64" fmla="*/ 55936 w 2521582"/>
                <a:gd name="connsiteY64" fmla="*/ 1161469 h 1974273"/>
                <a:gd name="connsiteX65" fmla="*/ 43147 w 2521582"/>
                <a:gd name="connsiteY65" fmla="*/ 1152846 h 1974273"/>
                <a:gd name="connsiteX66" fmla="*/ 0 w 2521582"/>
                <a:gd name="connsiteY66" fmla="*/ 1048680 h 1974273"/>
                <a:gd name="connsiteX67" fmla="*/ 0 w 2521582"/>
                <a:gd name="connsiteY67" fmla="*/ 731405 h 1974273"/>
                <a:gd name="connsiteX68" fmla="*/ 147313 w 2521582"/>
                <a:gd name="connsiteY68" fmla="*/ 584093 h 1974273"/>
                <a:gd name="connsiteX69" fmla="*/ 1427060 w 2521582"/>
                <a:gd name="connsiteY69" fmla="*/ 494144 h 1974273"/>
                <a:gd name="connsiteX70" fmla="*/ 1697984 w 2521582"/>
                <a:gd name="connsiteY70" fmla="*/ 494144 h 1974273"/>
                <a:gd name="connsiteX71" fmla="*/ 1918122 w 2521582"/>
                <a:gd name="connsiteY71" fmla="*/ 714282 h 1974273"/>
                <a:gd name="connsiteX72" fmla="*/ 1918122 w 2521582"/>
                <a:gd name="connsiteY72" fmla="*/ 1188406 h 1974273"/>
                <a:gd name="connsiteX73" fmla="*/ 1853645 w 2521582"/>
                <a:gd name="connsiteY73" fmla="*/ 1344067 h 1974273"/>
                <a:gd name="connsiteX74" fmla="*/ 1834531 w 2521582"/>
                <a:gd name="connsiteY74" fmla="*/ 1356954 h 1974273"/>
                <a:gd name="connsiteX75" fmla="*/ 1834531 w 2521582"/>
                <a:gd name="connsiteY75" fmla="*/ 729674 h 1974273"/>
                <a:gd name="connsiteX76" fmla="*/ 1788812 w 2521582"/>
                <a:gd name="connsiteY76" fmla="*/ 729674 h 1974273"/>
                <a:gd name="connsiteX77" fmla="*/ 1788812 w 2521582"/>
                <a:gd name="connsiteY77" fmla="*/ 1560947 h 1974273"/>
                <a:gd name="connsiteX78" fmla="*/ 1788813 w 2521582"/>
                <a:gd name="connsiteY78" fmla="*/ 1560947 h 1974273"/>
                <a:gd name="connsiteX79" fmla="*/ 1788813 w 2521582"/>
                <a:gd name="connsiteY79" fmla="*/ 1834185 h 1974273"/>
                <a:gd name="connsiteX80" fmla="*/ 1648725 w 2521582"/>
                <a:gd name="connsiteY80" fmla="*/ 1974273 h 1974273"/>
                <a:gd name="connsiteX81" fmla="*/ 1476319 w 2521582"/>
                <a:gd name="connsiteY81" fmla="*/ 1974273 h 1974273"/>
                <a:gd name="connsiteX82" fmla="*/ 1336231 w 2521582"/>
                <a:gd name="connsiteY82" fmla="*/ 1834185 h 1974273"/>
                <a:gd name="connsiteX83" fmla="*/ 1336231 w 2521582"/>
                <a:gd name="connsiteY83" fmla="*/ 1387778 h 1974273"/>
                <a:gd name="connsiteX84" fmla="*/ 1336230 w 2521582"/>
                <a:gd name="connsiteY84" fmla="*/ 1387777 h 1974273"/>
                <a:gd name="connsiteX85" fmla="*/ 1336230 w 2521582"/>
                <a:gd name="connsiteY85" fmla="*/ 729674 h 1974273"/>
                <a:gd name="connsiteX86" fmla="*/ 1290511 w 2521582"/>
                <a:gd name="connsiteY86" fmla="*/ 729674 h 1974273"/>
                <a:gd name="connsiteX87" fmla="*/ 1290511 w 2521582"/>
                <a:gd name="connsiteY87" fmla="*/ 1356953 h 1974273"/>
                <a:gd name="connsiteX88" fmla="*/ 1271399 w 2521582"/>
                <a:gd name="connsiteY88" fmla="*/ 1344067 h 1974273"/>
                <a:gd name="connsiteX89" fmla="*/ 1206922 w 2521582"/>
                <a:gd name="connsiteY89" fmla="*/ 1188406 h 1974273"/>
                <a:gd name="connsiteX90" fmla="*/ 1206922 w 2521582"/>
                <a:gd name="connsiteY90" fmla="*/ 714282 h 1974273"/>
                <a:gd name="connsiteX91" fmla="*/ 1427060 w 2521582"/>
                <a:gd name="connsiteY91" fmla="*/ 494144 h 1974273"/>
                <a:gd name="connsiteX92" fmla="*/ 2283621 w 2521582"/>
                <a:gd name="connsiteY92" fmla="*/ 253421 h 1974273"/>
                <a:gd name="connsiteX93" fmla="*/ 2436596 w 2521582"/>
                <a:gd name="connsiteY93" fmla="*/ 406396 h 1974273"/>
                <a:gd name="connsiteX94" fmla="*/ 2283621 w 2521582"/>
                <a:gd name="connsiteY94" fmla="*/ 559371 h 1974273"/>
                <a:gd name="connsiteX95" fmla="*/ 2130646 w 2521582"/>
                <a:gd name="connsiteY95" fmla="*/ 406396 h 1974273"/>
                <a:gd name="connsiteX96" fmla="*/ 2283621 w 2521582"/>
                <a:gd name="connsiteY96" fmla="*/ 253421 h 1974273"/>
                <a:gd name="connsiteX97" fmla="*/ 841422 w 2521582"/>
                <a:gd name="connsiteY97" fmla="*/ 253421 h 1974273"/>
                <a:gd name="connsiteX98" fmla="*/ 994397 w 2521582"/>
                <a:gd name="connsiteY98" fmla="*/ 406396 h 1974273"/>
                <a:gd name="connsiteX99" fmla="*/ 841422 w 2521582"/>
                <a:gd name="connsiteY99" fmla="*/ 559371 h 1974273"/>
                <a:gd name="connsiteX100" fmla="*/ 688447 w 2521582"/>
                <a:gd name="connsiteY100" fmla="*/ 406396 h 1974273"/>
                <a:gd name="connsiteX101" fmla="*/ 841422 w 2521582"/>
                <a:gd name="connsiteY101" fmla="*/ 253421 h 1974273"/>
                <a:gd name="connsiteX102" fmla="*/ 237961 w 2521582"/>
                <a:gd name="connsiteY102" fmla="*/ 253421 h 1974273"/>
                <a:gd name="connsiteX103" fmla="*/ 390936 w 2521582"/>
                <a:gd name="connsiteY103" fmla="*/ 406396 h 1974273"/>
                <a:gd name="connsiteX104" fmla="*/ 237961 w 2521582"/>
                <a:gd name="connsiteY104" fmla="*/ 559371 h 1974273"/>
                <a:gd name="connsiteX105" fmla="*/ 84986 w 2521582"/>
                <a:gd name="connsiteY105" fmla="*/ 406396 h 1974273"/>
                <a:gd name="connsiteX106" fmla="*/ 237961 w 2521582"/>
                <a:gd name="connsiteY106" fmla="*/ 253421 h 1974273"/>
                <a:gd name="connsiteX107" fmla="*/ 1562522 w 2521582"/>
                <a:gd name="connsiteY107" fmla="*/ 0 h 1974273"/>
                <a:gd name="connsiteX108" fmla="*/ 1791122 w 2521582"/>
                <a:gd name="connsiteY108" fmla="*/ 228600 h 1974273"/>
                <a:gd name="connsiteX109" fmla="*/ 1562522 w 2521582"/>
                <a:gd name="connsiteY109" fmla="*/ 457200 h 1974273"/>
                <a:gd name="connsiteX110" fmla="*/ 1333922 w 2521582"/>
                <a:gd name="connsiteY110" fmla="*/ 228600 h 1974273"/>
                <a:gd name="connsiteX111" fmla="*/ 1562522 w 2521582"/>
                <a:gd name="connsiteY111" fmla="*/ 0 h 197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521582" h="1974273">
                  <a:moveTo>
                    <a:pt x="2192972" y="584093"/>
                  </a:moveTo>
                  <a:lnTo>
                    <a:pt x="2374270" y="584093"/>
                  </a:lnTo>
                  <a:cubicBezTo>
                    <a:pt x="2455628" y="584093"/>
                    <a:pt x="2521582" y="650047"/>
                    <a:pt x="2521582" y="731405"/>
                  </a:cubicBezTo>
                  <a:lnTo>
                    <a:pt x="2521582" y="1048680"/>
                  </a:lnTo>
                  <a:cubicBezTo>
                    <a:pt x="2521582" y="1089360"/>
                    <a:pt x="2505093" y="1126188"/>
                    <a:pt x="2478435" y="1152846"/>
                  </a:cubicBezTo>
                  <a:lnTo>
                    <a:pt x="2465644" y="1161470"/>
                  </a:lnTo>
                  <a:lnTo>
                    <a:pt x="2465644" y="741705"/>
                  </a:lnTo>
                  <a:lnTo>
                    <a:pt x="2435050" y="741705"/>
                  </a:lnTo>
                  <a:lnTo>
                    <a:pt x="2435050" y="1297978"/>
                  </a:lnTo>
                  <a:lnTo>
                    <a:pt x="2435051" y="1297978"/>
                  </a:lnTo>
                  <a:lnTo>
                    <a:pt x="2435051" y="1480824"/>
                  </a:lnTo>
                  <a:cubicBezTo>
                    <a:pt x="2435051" y="1532597"/>
                    <a:pt x="2393080" y="1574568"/>
                    <a:pt x="2341306" y="1574568"/>
                  </a:cubicBezTo>
                  <a:lnTo>
                    <a:pt x="2225936" y="1574568"/>
                  </a:lnTo>
                  <a:cubicBezTo>
                    <a:pt x="2174162" y="1574568"/>
                    <a:pt x="2132191" y="1532597"/>
                    <a:pt x="2132191" y="1480824"/>
                  </a:cubicBezTo>
                  <a:lnTo>
                    <a:pt x="2132191" y="1182097"/>
                  </a:lnTo>
                  <a:lnTo>
                    <a:pt x="2132191" y="1182096"/>
                  </a:lnTo>
                  <a:lnTo>
                    <a:pt x="2132191" y="741705"/>
                  </a:lnTo>
                  <a:lnTo>
                    <a:pt x="2101596" y="741705"/>
                  </a:lnTo>
                  <a:lnTo>
                    <a:pt x="2101596" y="1161469"/>
                  </a:lnTo>
                  <a:lnTo>
                    <a:pt x="2088807" y="1152846"/>
                  </a:lnTo>
                  <a:cubicBezTo>
                    <a:pt x="2062149" y="1126188"/>
                    <a:pt x="2045660" y="1089360"/>
                    <a:pt x="2045660" y="1048680"/>
                  </a:cubicBezTo>
                  <a:lnTo>
                    <a:pt x="2045660" y="731405"/>
                  </a:lnTo>
                  <a:cubicBezTo>
                    <a:pt x="2045660" y="650047"/>
                    <a:pt x="2111614" y="584093"/>
                    <a:pt x="2192972" y="584093"/>
                  </a:cubicBezTo>
                  <a:close/>
                  <a:moveTo>
                    <a:pt x="750774" y="584093"/>
                  </a:moveTo>
                  <a:lnTo>
                    <a:pt x="932071" y="584093"/>
                  </a:lnTo>
                  <a:cubicBezTo>
                    <a:pt x="1013429" y="584093"/>
                    <a:pt x="1079383" y="650047"/>
                    <a:pt x="1079383" y="731405"/>
                  </a:cubicBezTo>
                  <a:lnTo>
                    <a:pt x="1079383" y="1048680"/>
                  </a:lnTo>
                  <a:cubicBezTo>
                    <a:pt x="1079383" y="1089360"/>
                    <a:pt x="1062895" y="1126188"/>
                    <a:pt x="1036236" y="1152846"/>
                  </a:cubicBezTo>
                  <a:lnTo>
                    <a:pt x="1023446" y="1161470"/>
                  </a:lnTo>
                  <a:lnTo>
                    <a:pt x="1023446" y="741705"/>
                  </a:lnTo>
                  <a:lnTo>
                    <a:pt x="992851" y="741705"/>
                  </a:lnTo>
                  <a:lnTo>
                    <a:pt x="992851" y="1297978"/>
                  </a:lnTo>
                  <a:lnTo>
                    <a:pt x="992852" y="1297978"/>
                  </a:lnTo>
                  <a:lnTo>
                    <a:pt x="992852" y="1480824"/>
                  </a:lnTo>
                  <a:cubicBezTo>
                    <a:pt x="992852" y="1532597"/>
                    <a:pt x="950881" y="1574568"/>
                    <a:pt x="899108" y="1574568"/>
                  </a:cubicBezTo>
                  <a:lnTo>
                    <a:pt x="783737" y="1574568"/>
                  </a:lnTo>
                  <a:cubicBezTo>
                    <a:pt x="731964" y="1574568"/>
                    <a:pt x="689992" y="1532597"/>
                    <a:pt x="689992" y="1480824"/>
                  </a:cubicBezTo>
                  <a:lnTo>
                    <a:pt x="689992" y="1182097"/>
                  </a:lnTo>
                  <a:lnTo>
                    <a:pt x="689992" y="1182096"/>
                  </a:lnTo>
                  <a:lnTo>
                    <a:pt x="689992" y="741705"/>
                  </a:lnTo>
                  <a:lnTo>
                    <a:pt x="659397" y="741705"/>
                  </a:lnTo>
                  <a:lnTo>
                    <a:pt x="659397" y="1161469"/>
                  </a:lnTo>
                  <a:lnTo>
                    <a:pt x="646608" y="1152846"/>
                  </a:lnTo>
                  <a:cubicBezTo>
                    <a:pt x="619950" y="1126188"/>
                    <a:pt x="603461" y="1089360"/>
                    <a:pt x="603461" y="1048680"/>
                  </a:cubicBezTo>
                  <a:lnTo>
                    <a:pt x="603461" y="731405"/>
                  </a:lnTo>
                  <a:cubicBezTo>
                    <a:pt x="603461" y="650047"/>
                    <a:pt x="669415" y="584093"/>
                    <a:pt x="750774" y="584093"/>
                  </a:cubicBezTo>
                  <a:close/>
                  <a:moveTo>
                    <a:pt x="147313" y="584093"/>
                  </a:moveTo>
                  <a:lnTo>
                    <a:pt x="328610" y="584093"/>
                  </a:lnTo>
                  <a:cubicBezTo>
                    <a:pt x="409968" y="584093"/>
                    <a:pt x="475922" y="650047"/>
                    <a:pt x="475922" y="731405"/>
                  </a:cubicBezTo>
                  <a:lnTo>
                    <a:pt x="475922" y="1048680"/>
                  </a:lnTo>
                  <a:cubicBezTo>
                    <a:pt x="475922" y="1089360"/>
                    <a:pt x="459434" y="1126188"/>
                    <a:pt x="432775" y="1152846"/>
                  </a:cubicBezTo>
                  <a:lnTo>
                    <a:pt x="419985" y="1161470"/>
                  </a:lnTo>
                  <a:lnTo>
                    <a:pt x="419985" y="741705"/>
                  </a:lnTo>
                  <a:lnTo>
                    <a:pt x="389390" y="741705"/>
                  </a:lnTo>
                  <a:lnTo>
                    <a:pt x="389390" y="1297978"/>
                  </a:lnTo>
                  <a:lnTo>
                    <a:pt x="389391" y="1297978"/>
                  </a:lnTo>
                  <a:lnTo>
                    <a:pt x="389391" y="1480824"/>
                  </a:lnTo>
                  <a:cubicBezTo>
                    <a:pt x="389391" y="1532597"/>
                    <a:pt x="347420" y="1574568"/>
                    <a:pt x="295647" y="1574568"/>
                  </a:cubicBezTo>
                  <a:lnTo>
                    <a:pt x="180276" y="1574568"/>
                  </a:lnTo>
                  <a:cubicBezTo>
                    <a:pt x="128503" y="1574568"/>
                    <a:pt x="86531" y="1532597"/>
                    <a:pt x="86531" y="1480824"/>
                  </a:cubicBezTo>
                  <a:lnTo>
                    <a:pt x="86531" y="1182097"/>
                  </a:lnTo>
                  <a:lnTo>
                    <a:pt x="86531" y="1182096"/>
                  </a:lnTo>
                  <a:lnTo>
                    <a:pt x="86531" y="741705"/>
                  </a:lnTo>
                  <a:lnTo>
                    <a:pt x="55936" y="741705"/>
                  </a:lnTo>
                  <a:lnTo>
                    <a:pt x="55936" y="1161469"/>
                  </a:lnTo>
                  <a:lnTo>
                    <a:pt x="43147" y="1152846"/>
                  </a:lnTo>
                  <a:cubicBezTo>
                    <a:pt x="16489" y="1126188"/>
                    <a:pt x="0" y="1089360"/>
                    <a:pt x="0" y="1048680"/>
                  </a:cubicBezTo>
                  <a:lnTo>
                    <a:pt x="0" y="731405"/>
                  </a:lnTo>
                  <a:cubicBezTo>
                    <a:pt x="0" y="650047"/>
                    <a:pt x="65954" y="584093"/>
                    <a:pt x="147313" y="584093"/>
                  </a:cubicBezTo>
                  <a:close/>
                  <a:moveTo>
                    <a:pt x="1427060" y="494144"/>
                  </a:moveTo>
                  <a:lnTo>
                    <a:pt x="1697984" y="494144"/>
                  </a:lnTo>
                  <a:cubicBezTo>
                    <a:pt x="1819563" y="494144"/>
                    <a:pt x="1918122" y="592703"/>
                    <a:pt x="1918122" y="714282"/>
                  </a:cubicBezTo>
                  <a:lnTo>
                    <a:pt x="1918122" y="1188406"/>
                  </a:lnTo>
                  <a:cubicBezTo>
                    <a:pt x="1918122" y="1249196"/>
                    <a:pt x="1893482" y="1304230"/>
                    <a:pt x="1853645" y="1344067"/>
                  </a:cubicBezTo>
                  <a:lnTo>
                    <a:pt x="1834531" y="1356954"/>
                  </a:lnTo>
                  <a:lnTo>
                    <a:pt x="1834531" y="729674"/>
                  </a:lnTo>
                  <a:lnTo>
                    <a:pt x="1788812" y="729674"/>
                  </a:lnTo>
                  <a:lnTo>
                    <a:pt x="1788812" y="1560947"/>
                  </a:lnTo>
                  <a:lnTo>
                    <a:pt x="1788813" y="1560947"/>
                  </a:lnTo>
                  <a:lnTo>
                    <a:pt x="1788813" y="1834185"/>
                  </a:lnTo>
                  <a:cubicBezTo>
                    <a:pt x="1788813" y="1911553"/>
                    <a:pt x="1726093" y="1974273"/>
                    <a:pt x="1648725" y="1974273"/>
                  </a:cubicBezTo>
                  <a:lnTo>
                    <a:pt x="1476319" y="1974273"/>
                  </a:lnTo>
                  <a:cubicBezTo>
                    <a:pt x="1398951" y="1974273"/>
                    <a:pt x="1336231" y="1911553"/>
                    <a:pt x="1336231" y="1834185"/>
                  </a:cubicBezTo>
                  <a:lnTo>
                    <a:pt x="1336231" y="1387778"/>
                  </a:lnTo>
                  <a:lnTo>
                    <a:pt x="1336230" y="1387777"/>
                  </a:lnTo>
                  <a:lnTo>
                    <a:pt x="1336230" y="729674"/>
                  </a:lnTo>
                  <a:lnTo>
                    <a:pt x="1290511" y="729674"/>
                  </a:lnTo>
                  <a:lnTo>
                    <a:pt x="1290511" y="1356953"/>
                  </a:lnTo>
                  <a:lnTo>
                    <a:pt x="1271399" y="1344067"/>
                  </a:lnTo>
                  <a:cubicBezTo>
                    <a:pt x="1231562" y="1304230"/>
                    <a:pt x="1206922" y="1249196"/>
                    <a:pt x="1206922" y="1188406"/>
                  </a:cubicBezTo>
                  <a:lnTo>
                    <a:pt x="1206922" y="714282"/>
                  </a:lnTo>
                  <a:cubicBezTo>
                    <a:pt x="1206922" y="592703"/>
                    <a:pt x="1305481" y="494144"/>
                    <a:pt x="1427060" y="494144"/>
                  </a:cubicBezTo>
                  <a:close/>
                  <a:moveTo>
                    <a:pt x="2283621" y="253421"/>
                  </a:moveTo>
                  <a:cubicBezTo>
                    <a:pt x="2368107" y="253421"/>
                    <a:pt x="2436596" y="321911"/>
                    <a:pt x="2436596" y="406396"/>
                  </a:cubicBezTo>
                  <a:cubicBezTo>
                    <a:pt x="2436596" y="490882"/>
                    <a:pt x="2368107" y="559371"/>
                    <a:pt x="2283621" y="559371"/>
                  </a:cubicBezTo>
                  <a:cubicBezTo>
                    <a:pt x="2199135" y="559371"/>
                    <a:pt x="2130646" y="490882"/>
                    <a:pt x="2130646" y="406396"/>
                  </a:cubicBezTo>
                  <a:cubicBezTo>
                    <a:pt x="2130646" y="321911"/>
                    <a:pt x="2199135" y="253421"/>
                    <a:pt x="2283621" y="253421"/>
                  </a:cubicBezTo>
                  <a:close/>
                  <a:moveTo>
                    <a:pt x="841422" y="253421"/>
                  </a:moveTo>
                  <a:cubicBezTo>
                    <a:pt x="925908" y="253421"/>
                    <a:pt x="994397" y="321911"/>
                    <a:pt x="994397" y="406396"/>
                  </a:cubicBezTo>
                  <a:cubicBezTo>
                    <a:pt x="994397" y="490882"/>
                    <a:pt x="925908" y="559371"/>
                    <a:pt x="841422" y="559371"/>
                  </a:cubicBezTo>
                  <a:cubicBezTo>
                    <a:pt x="756937" y="559371"/>
                    <a:pt x="688447" y="490882"/>
                    <a:pt x="688447" y="406396"/>
                  </a:cubicBezTo>
                  <a:cubicBezTo>
                    <a:pt x="688447" y="321911"/>
                    <a:pt x="756937" y="253421"/>
                    <a:pt x="841422" y="253421"/>
                  </a:cubicBezTo>
                  <a:close/>
                  <a:moveTo>
                    <a:pt x="237961" y="253421"/>
                  </a:moveTo>
                  <a:cubicBezTo>
                    <a:pt x="322447" y="253421"/>
                    <a:pt x="390936" y="321911"/>
                    <a:pt x="390936" y="406396"/>
                  </a:cubicBezTo>
                  <a:cubicBezTo>
                    <a:pt x="390936" y="490882"/>
                    <a:pt x="322447" y="559371"/>
                    <a:pt x="237961" y="559371"/>
                  </a:cubicBezTo>
                  <a:cubicBezTo>
                    <a:pt x="153476" y="559371"/>
                    <a:pt x="84986" y="490882"/>
                    <a:pt x="84986" y="406396"/>
                  </a:cubicBezTo>
                  <a:cubicBezTo>
                    <a:pt x="84986" y="321911"/>
                    <a:pt x="153476" y="253421"/>
                    <a:pt x="237961" y="253421"/>
                  </a:cubicBezTo>
                  <a:close/>
                  <a:moveTo>
                    <a:pt x="1562522" y="0"/>
                  </a:moveTo>
                  <a:cubicBezTo>
                    <a:pt x="1688774" y="0"/>
                    <a:pt x="1791122" y="102348"/>
                    <a:pt x="1791122" y="228600"/>
                  </a:cubicBezTo>
                  <a:cubicBezTo>
                    <a:pt x="1791122" y="354852"/>
                    <a:pt x="1688774" y="457200"/>
                    <a:pt x="1562522" y="457200"/>
                  </a:cubicBezTo>
                  <a:cubicBezTo>
                    <a:pt x="1436270" y="457200"/>
                    <a:pt x="1333922" y="354852"/>
                    <a:pt x="1333922" y="228600"/>
                  </a:cubicBezTo>
                  <a:cubicBezTo>
                    <a:pt x="1333922" y="102348"/>
                    <a:pt x="1436270" y="0"/>
                    <a:pt x="15625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Freeform 106"/>
            <p:cNvSpPr/>
            <p:nvPr/>
          </p:nvSpPr>
          <p:spPr>
            <a:xfrm>
              <a:off x="9076030" y="2870494"/>
              <a:ext cx="1597981" cy="1451127"/>
            </a:xfrm>
            <a:custGeom>
              <a:avLst/>
              <a:gdLst>
                <a:gd name="connsiteX0" fmla="*/ 0 w 2415214"/>
                <a:gd name="connsiteY0" fmla="*/ 496210 h 2193257"/>
                <a:gd name="connsiteX1" fmla="*/ 22902 w 2415214"/>
                <a:gd name="connsiteY1" fmla="*/ 496210 h 2193257"/>
                <a:gd name="connsiteX2" fmla="*/ 22902 w 2415214"/>
                <a:gd name="connsiteY2" fmla="*/ 825859 h 2193257"/>
                <a:gd name="connsiteX3" fmla="*/ 22902 w 2415214"/>
                <a:gd name="connsiteY3" fmla="*/ 825860 h 2193257"/>
                <a:gd name="connsiteX4" fmla="*/ 22902 w 2415214"/>
                <a:gd name="connsiteY4" fmla="*/ 827577 h 2193257"/>
                <a:gd name="connsiteX5" fmla="*/ 0 w 2415214"/>
                <a:gd name="connsiteY5" fmla="*/ 807710 h 2193257"/>
                <a:gd name="connsiteX6" fmla="*/ 1599656 w 2415214"/>
                <a:gd name="connsiteY6" fmla="*/ 378231 h 2193257"/>
                <a:gd name="connsiteX7" fmla="*/ 1489387 w 2415214"/>
                <a:gd name="connsiteY7" fmla="*/ 488500 h 2193257"/>
                <a:gd name="connsiteX8" fmla="*/ 1489387 w 2415214"/>
                <a:gd name="connsiteY8" fmla="*/ 505918 h 2193257"/>
                <a:gd name="connsiteX9" fmla="*/ 1489386 w 2415214"/>
                <a:gd name="connsiteY9" fmla="*/ 607510 h 2193257"/>
                <a:gd name="connsiteX10" fmla="*/ 1489387 w 2415214"/>
                <a:gd name="connsiteY10" fmla="*/ 607511 h 2193257"/>
                <a:gd name="connsiteX11" fmla="*/ 1489388 w 2415214"/>
                <a:gd name="connsiteY11" fmla="*/ 725992 h 2193257"/>
                <a:gd name="connsiteX12" fmla="*/ 1521684 w 2415214"/>
                <a:gd name="connsiteY12" fmla="*/ 803965 h 2193257"/>
                <a:gd name="connsiteX13" fmla="*/ 1531258 w 2415214"/>
                <a:gd name="connsiteY13" fmla="*/ 810418 h 2193257"/>
                <a:gd name="connsiteX14" fmla="*/ 1531259 w 2415214"/>
                <a:gd name="connsiteY14" fmla="*/ 705683 h 2193257"/>
                <a:gd name="connsiteX15" fmla="*/ 1531258 w 2415214"/>
                <a:gd name="connsiteY15" fmla="*/ 496210 h 2193257"/>
                <a:gd name="connsiteX16" fmla="*/ 1554160 w 2415214"/>
                <a:gd name="connsiteY16" fmla="*/ 496210 h 2193257"/>
                <a:gd name="connsiteX17" fmla="*/ 1554159 w 2415214"/>
                <a:gd name="connsiteY17" fmla="*/ 578623 h 2193257"/>
                <a:gd name="connsiteX18" fmla="*/ 1554159 w 2415214"/>
                <a:gd name="connsiteY18" fmla="*/ 663698 h 2193257"/>
                <a:gd name="connsiteX19" fmla="*/ 1554160 w 2415214"/>
                <a:gd name="connsiteY19" fmla="*/ 663699 h 2193257"/>
                <a:gd name="connsiteX20" fmla="*/ 1554159 w 2415214"/>
                <a:gd name="connsiteY20" fmla="*/ 825858 h 2193257"/>
                <a:gd name="connsiteX21" fmla="*/ 1554159 w 2415214"/>
                <a:gd name="connsiteY21" fmla="*/ 825860 h 2193257"/>
                <a:gd name="connsiteX22" fmla="*/ 1554159 w 2415214"/>
                <a:gd name="connsiteY22" fmla="*/ 1049468 h 2193257"/>
                <a:gd name="connsiteX23" fmla="*/ 1624332 w 2415214"/>
                <a:gd name="connsiteY23" fmla="*/ 1119639 h 2193257"/>
                <a:gd name="connsiteX24" fmla="*/ 1710689 w 2415214"/>
                <a:gd name="connsiteY24" fmla="*/ 1119640 h 2193257"/>
                <a:gd name="connsiteX25" fmla="*/ 1738003 w 2415214"/>
                <a:gd name="connsiteY25" fmla="*/ 1114125 h 2193257"/>
                <a:gd name="connsiteX26" fmla="*/ 1780861 w 2415214"/>
                <a:gd name="connsiteY26" fmla="*/ 1049468 h 2193257"/>
                <a:gd name="connsiteX27" fmla="*/ 1780860 w 2415214"/>
                <a:gd name="connsiteY27" fmla="*/ 912601 h 2193257"/>
                <a:gd name="connsiteX28" fmla="*/ 1780860 w 2415214"/>
                <a:gd name="connsiteY28" fmla="*/ 496210 h 2193257"/>
                <a:gd name="connsiteX29" fmla="*/ 1803761 w 2415214"/>
                <a:gd name="connsiteY29" fmla="*/ 496210 h 2193257"/>
                <a:gd name="connsiteX30" fmla="*/ 1803761 w 2415214"/>
                <a:gd name="connsiteY30" fmla="*/ 810420 h 2193257"/>
                <a:gd name="connsiteX31" fmla="*/ 1813336 w 2415214"/>
                <a:gd name="connsiteY31" fmla="*/ 803965 h 2193257"/>
                <a:gd name="connsiteX32" fmla="*/ 1845632 w 2415214"/>
                <a:gd name="connsiteY32" fmla="*/ 725992 h 2193257"/>
                <a:gd name="connsiteX33" fmla="*/ 1845633 w 2415214"/>
                <a:gd name="connsiteY33" fmla="*/ 498895 h 2193257"/>
                <a:gd name="connsiteX34" fmla="*/ 1845634 w 2415214"/>
                <a:gd name="connsiteY34" fmla="*/ 498898 h 2193257"/>
                <a:gd name="connsiteX35" fmla="*/ 1845635 w 2415214"/>
                <a:gd name="connsiteY35" fmla="*/ 488500 h 2193257"/>
                <a:gd name="connsiteX36" fmla="*/ 1735365 w 2415214"/>
                <a:gd name="connsiteY36" fmla="*/ 378232 h 2193257"/>
                <a:gd name="connsiteX37" fmla="*/ 1651443 w 2415214"/>
                <a:gd name="connsiteY37" fmla="*/ 378231 h 2193257"/>
                <a:gd name="connsiteX38" fmla="*/ 1651442 w 2415214"/>
                <a:gd name="connsiteY38" fmla="*/ 378231 h 2193257"/>
                <a:gd name="connsiteX39" fmla="*/ 1254716 w 2415214"/>
                <a:gd name="connsiteY39" fmla="*/ 0 h 2193257"/>
                <a:gd name="connsiteX40" fmla="*/ 1556316 w 2415214"/>
                <a:gd name="connsiteY40" fmla="*/ 261630 h 2193257"/>
                <a:gd name="connsiteX41" fmla="*/ 1562002 w 2415214"/>
                <a:gd name="connsiteY41" fmla="*/ 289789 h 2193257"/>
                <a:gd name="connsiteX42" fmla="*/ 1603489 w 2415214"/>
                <a:gd name="connsiteY42" fmla="*/ 340169 h 2193257"/>
                <a:gd name="connsiteX43" fmla="*/ 1612635 w 2415214"/>
                <a:gd name="connsiteY43" fmla="*/ 344566 h 2193257"/>
                <a:gd name="connsiteX44" fmla="*/ 1608563 w 2415214"/>
                <a:gd name="connsiteY44" fmla="*/ 341034 h 2193257"/>
                <a:gd name="connsiteX45" fmla="*/ 1616700 w 2415214"/>
                <a:gd name="connsiteY45" fmla="*/ 346521 h 2193257"/>
                <a:gd name="connsiteX46" fmla="*/ 1627270 w 2415214"/>
                <a:gd name="connsiteY46" fmla="*/ 351602 h 2193257"/>
                <a:gd name="connsiteX47" fmla="*/ 1667507 w 2415214"/>
                <a:gd name="connsiteY47" fmla="*/ 359725 h 2193257"/>
                <a:gd name="connsiteX48" fmla="*/ 1667510 w 2415214"/>
                <a:gd name="connsiteY48" fmla="*/ 359726 h 2193257"/>
                <a:gd name="connsiteX49" fmla="*/ 1669043 w 2415214"/>
                <a:gd name="connsiteY49" fmla="*/ 359416 h 2193257"/>
                <a:gd name="connsiteX50" fmla="*/ 1669044 w 2415214"/>
                <a:gd name="connsiteY50" fmla="*/ 359417 h 2193257"/>
                <a:gd name="connsiteX51" fmla="*/ 1712083 w 2415214"/>
                <a:gd name="connsiteY51" fmla="*/ 350728 h 2193257"/>
                <a:gd name="connsiteX52" fmla="*/ 1782020 w 2415214"/>
                <a:gd name="connsiteY52" fmla="*/ 245218 h 2193257"/>
                <a:gd name="connsiteX53" fmla="*/ 1773020 w 2415214"/>
                <a:gd name="connsiteY53" fmla="*/ 200648 h 2193257"/>
                <a:gd name="connsiteX54" fmla="*/ 1760666 w 2415214"/>
                <a:gd name="connsiteY54" fmla="*/ 182323 h 2193257"/>
                <a:gd name="connsiteX55" fmla="*/ 2415214 w 2415214"/>
                <a:gd name="connsiteY55" fmla="*/ 750121 h 2193257"/>
                <a:gd name="connsiteX56" fmla="*/ 2415214 w 2415214"/>
                <a:gd name="connsiteY56" fmla="*/ 2193257 h 2193257"/>
                <a:gd name="connsiteX57" fmla="*/ 1311215 w 2415214"/>
                <a:gd name="connsiteY57" fmla="*/ 2193257 h 2193257"/>
                <a:gd name="connsiteX58" fmla="*/ 67649 w 2415214"/>
                <a:gd name="connsiteY58" fmla="*/ 1114506 h 2193257"/>
                <a:gd name="connsiteX59" fmla="*/ 93075 w 2415214"/>
                <a:gd name="connsiteY59" fmla="*/ 1119638 h 2193257"/>
                <a:gd name="connsiteX60" fmla="*/ 179434 w 2415214"/>
                <a:gd name="connsiteY60" fmla="*/ 1119639 h 2193257"/>
                <a:gd name="connsiteX61" fmla="*/ 249605 w 2415214"/>
                <a:gd name="connsiteY61" fmla="*/ 1049468 h 2193257"/>
                <a:gd name="connsiteX62" fmla="*/ 249606 w 2415214"/>
                <a:gd name="connsiteY62" fmla="*/ 912600 h 2193257"/>
                <a:gd name="connsiteX63" fmla="*/ 249605 w 2415214"/>
                <a:gd name="connsiteY63" fmla="*/ 496209 h 2193257"/>
                <a:gd name="connsiteX64" fmla="*/ 272506 w 2415214"/>
                <a:gd name="connsiteY64" fmla="*/ 496209 h 2193257"/>
                <a:gd name="connsiteX65" fmla="*/ 272506 w 2415214"/>
                <a:gd name="connsiteY65" fmla="*/ 810419 h 2193257"/>
                <a:gd name="connsiteX66" fmla="*/ 282080 w 2415214"/>
                <a:gd name="connsiteY66" fmla="*/ 803965 h 2193257"/>
                <a:gd name="connsiteX67" fmla="*/ 314378 w 2415214"/>
                <a:gd name="connsiteY67" fmla="*/ 725991 h 2193257"/>
                <a:gd name="connsiteX68" fmla="*/ 314377 w 2415214"/>
                <a:gd name="connsiteY68" fmla="*/ 488499 h 2193257"/>
                <a:gd name="connsiteX69" fmla="*/ 305713 w 2415214"/>
                <a:gd name="connsiteY69" fmla="*/ 445578 h 2193257"/>
                <a:gd name="connsiteX70" fmla="*/ 298055 w 2415214"/>
                <a:gd name="connsiteY70" fmla="*/ 434220 h 2193257"/>
                <a:gd name="connsiteX71" fmla="*/ 286473 w 2415214"/>
                <a:gd name="connsiteY71" fmla="*/ 417043 h 2193257"/>
                <a:gd name="connsiteX72" fmla="*/ 286475 w 2415214"/>
                <a:gd name="connsiteY72" fmla="*/ 417044 h 2193257"/>
                <a:gd name="connsiteX73" fmla="*/ 282081 w 2415214"/>
                <a:gd name="connsiteY73" fmla="*/ 410528 h 2193257"/>
                <a:gd name="connsiteX74" fmla="*/ 204109 w 2415214"/>
                <a:gd name="connsiteY74" fmla="*/ 378230 h 2193257"/>
                <a:gd name="connsiteX75" fmla="*/ 115645 w 2415214"/>
                <a:gd name="connsiteY75" fmla="*/ 378231 h 2193257"/>
                <a:gd name="connsiteX76" fmla="*/ 56919 w 2415214"/>
                <a:gd name="connsiteY76" fmla="*/ 327287 h 2193257"/>
                <a:gd name="connsiteX77" fmla="*/ 91685 w 2415214"/>
                <a:gd name="connsiteY77" fmla="*/ 350726 h 2193257"/>
                <a:gd name="connsiteX78" fmla="*/ 136255 w 2415214"/>
                <a:gd name="connsiteY78" fmla="*/ 359725 h 2193257"/>
                <a:gd name="connsiteX79" fmla="*/ 250763 w 2415214"/>
                <a:gd name="connsiteY79" fmla="*/ 245217 h 2193257"/>
                <a:gd name="connsiteX80" fmla="*/ 241764 w 2415214"/>
                <a:gd name="connsiteY80" fmla="*/ 200647 h 2193257"/>
                <a:gd name="connsiteX81" fmla="*/ 235809 w 2415214"/>
                <a:gd name="connsiteY81" fmla="*/ 191813 h 2193257"/>
                <a:gd name="connsiteX82" fmla="*/ 467911 w 2415214"/>
                <a:gd name="connsiteY82" fmla="*/ 393155 h 2193257"/>
                <a:gd name="connsiteX83" fmla="*/ 442143 w 2415214"/>
                <a:gd name="connsiteY83" fmla="*/ 410527 h 2193257"/>
                <a:gd name="connsiteX84" fmla="*/ 409847 w 2415214"/>
                <a:gd name="connsiteY84" fmla="*/ 488500 h 2193257"/>
                <a:gd name="connsiteX85" fmla="*/ 409846 w 2415214"/>
                <a:gd name="connsiteY85" fmla="*/ 633441 h 2193257"/>
                <a:gd name="connsiteX86" fmla="*/ 409846 w 2415214"/>
                <a:gd name="connsiteY86" fmla="*/ 633440 h 2193257"/>
                <a:gd name="connsiteX87" fmla="*/ 409845 w 2415214"/>
                <a:gd name="connsiteY87" fmla="*/ 725991 h 2193257"/>
                <a:gd name="connsiteX88" fmla="*/ 442142 w 2415214"/>
                <a:gd name="connsiteY88" fmla="*/ 803964 h 2193257"/>
                <a:gd name="connsiteX89" fmla="*/ 446975 w 2415214"/>
                <a:gd name="connsiteY89" fmla="*/ 807222 h 2193257"/>
                <a:gd name="connsiteX90" fmla="*/ 446973 w 2415214"/>
                <a:gd name="connsiteY90" fmla="*/ 807220 h 2193257"/>
                <a:gd name="connsiteX91" fmla="*/ 451716 w 2415214"/>
                <a:gd name="connsiteY91" fmla="*/ 810417 h 2193257"/>
                <a:gd name="connsiteX92" fmla="*/ 451715 w 2415214"/>
                <a:gd name="connsiteY92" fmla="*/ 560385 h 2193257"/>
                <a:gd name="connsiteX93" fmla="*/ 451717 w 2415214"/>
                <a:gd name="connsiteY93" fmla="*/ 560385 h 2193257"/>
                <a:gd name="connsiteX94" fmla="*/ 451716 w 2415214"/>
                <a:gd name="connsiteY94" fmla="*/ 496208 h 2193257"/>
                <a:gd name="connsiteX95" fmla="*/ 474618 w 2415214"/>
                <a:gd name="connsiteY95" fmla="*/ 496209 h 2193257"/>
                <a:gd name="connsiteX96" fmla="*/ 474618 w 2415214"/>
                <a:gd name="connsiteY96" fmla="*/ 825858 h 2193257"/>
                <a:gd name="connsiteX97" fmla="*/ 474618 w 2415214"/>
                <a:gd name="connsiteY97" fmla="*/ 825859 h 2193257"/>
                <a:gd name="connsiteX98" fmla="*/ 474618 w 2415214"/>
                <a:gd name="connsiteY98" fmla="*/ 831201 h 2193257"/>
                <a:gd name="connsiteX99" fmla="*/ 474617 w 2415214"/>
                <a:gd name="connsiteY99" fmla="*/ 1049468 h 2193257"/>
                <a:gd name="connsiteX100" fmla="*/ 495170 w 2415214"/>
                <a:gd name="connsiteY100" fmla="*/ 1099086 h 2193257"/>
                <a:gd name="connsiteX101" fmla="*/ 516957 w 2415214"/>
                <a:gd name="connsiteY101" fmla="*/ 1113776 h 2193257"/>
                <a:gd name="connsiteX102" fmla="*/ 517474 w 2415214"/>
                <a:gd name="connsiteY102" fmla="*/ 1114124 h 2193257"/>
                <a:gd name="connsiteX103" fmla="*/ 544789 w 2415214"/>
                <a:gd name="connsiteY103" fmla="*/ 1119638 h 2193257"/>
                <a:gd name="connsiteX104" fmla="*/ 631149 w 2415214"/>
                <a:gd name="connsiteY104" fmla="*/ 1119639 h 2193257"/>
                <a:gd name="connsiteX105" fmla="*/ 701320 w 2415214"/>
                <a:gd name="connsiteY105" fmla="*/ 1049467 h 2193257"/>
                <a:gd name="connsiteX106" fmla="*/ 701319 w 2415214"/>
                <a:gd name="connsiteY106" fmla="*/ 912600 h 2193257"/>
                <a:gd name="connsiteX107" fmla="*/ 701318 w 2415214"/>
                <a:gd name="connsiteY107" fmla="*/ 912600 h 2193257"/>
                <a:gd name="connsiteX108" fmla="*/ 701319 w 2415214"/>
                <a:gd name="connsiteY108" fmla="*/ 912599 h 2193257"/>
                <a:gd name="connsiteX109" fmla="*/ 701319 w 2415214"/>
                <a:gd name="connsiteY109" fmla="*/ 776907 h 2193257"/>
                <a:gd name="connsiteX110" fmla="*/ 701319 w 2415214"/>
                <a:gd name="connsiteY110" fmla="*/ 496208 h 2193257"/>
                <a:gd name="connsiteX111" fmla="*/ 724221 w 2415214"/>
                <a:gd name="connsiteY111" fmla="*/ 496208 h 2193257"/>
                <a:gd name="connsiteX112" fmla="*/ 724220 w 2415214"/>
                <a:gd name="connsiteY112" fmla="*/ 796774 h 2193257"/>
                <a:gd name="connsiteX113" fmla="*/ 724221 w 2415214"/>
                <a:gd name="connsiteY113" fmla="*/ 810418 h 2193257"/>
                <a:gd name="connsiteX114" fmla="*/ 733795 w 2415214"/>
                <a:gd name="connsiteY114" fmla="*/ 803962 h 2193257"/>
                <a:gd name="connsiteX115" fmla="*/ 766091 w 2415214"/>
                <a:gd name="connsiteY115" fmla="*/ 725990 h 2193257"/>
                <a:gd name="connsiteX116" fmla="*/ 766092 w 2415214"/>
                <a:gd name="connsiteY116" fmla="*/ 488498 h 2193257"/>
                <a:gd name="connsiteX117" fmla="*/ 757427 w 2415214"/>
                <a:gd name="connsiteY117" fmla="*/ 445578 h 2193257"/>
                <a:gd name="connsiteX118" fmla="*/ 655824 w 2415214"/>
                <a:gd name="connsiteY118" fmla="*/ 378231 h 2193257"/>
                <a:gd name="connsiteX119" fmla="*/ 573904 w 2415214"/>
                <a:gd name="connsiteY119" fmla="*/ 378230 h 2193257"/>
                <a:gd name="connsiteX120" fmla="*/ 538004 w 2415214"/>
                <a:gd name="connsiteY120" fmla="*/ 347089 h 2193257"/>
                <a:gd name="connsiteX121" fmla="*/ 543398 w 2415214"/>
                <a:gd name="connsiteY121" fmla="*/ 350726 h 2193257"/>
                <a:gd name="connsiteX122" fmla="*/ 587969 w 2415214"/>
                <a:gd name="connsiteY122" fmla="*/ 359725 h 2193257"/>
                <a:gd name="connsiteX123" fmla="*/ 702477 w 2415214"/>
                <a:gd name="connsiteY123" fmla="*/ 245217 h 2193257"/>
                <a:gd name="connsiteX124" fmla="*/ 693478 w 2415214"/>
                <a:gd name="connsiteY124" fmla="*/ 200647 h 2193257"/>
                <a:gd name="connsiteX125" fmla="*/ 678305 w 2415214"/>
                <a:gd name="connsiteY125" fmla="*/ 178140 h 2193257"/>
                <a:gd name="connsiteX126" fmla="*/ 901396 w 2415214"/>
                <a:gd name="connsiteY126" fmla="*/ 371665 h 2193257"/>
                <a:gd name="connsiteX127" fmla="*/ 874510 w 2415214"/>
                <a:gd name="connsiteY127" fmla="*/ 411542 h 2193257"/>
                <a:gd name="connsiteX128" fmla="*/ 861560 w 2415214"/>
                <a:gd name="connsiteY128" fmla="*/ 475683 h 2193257"/>
                <a:gd name="connsiteX129" fmla="*/ 861561 w 2415214"/>
                <a:gd name="connsiteY129" fmla="*/ 627763 h 2193257"/>
                <a:gd name="connsiteX130" fmla="*/ 861560 w 2415214"/>
                <a:gd name="connsiteY130" fmla="*/ 627763 h 2193257"/>
                <a:gd name="connsiteX131" fmla="*/ 861560 w 2415214"/>
                <a:gd name="connsiteY131" fmla="*/ 830581 h 2193257"/>
                <a:gd name="connsiteX132" fmla="*/ 909823 w 2415214"/>
                <a:gd name="connsiteY132" fmla="*/ 947099 h 2193257"/>
                <a:gd name="connsiteX133" fmla="*/ 924129 w 2415214"/>
                <a:gd name="connsiteY133" fmla="*/ 956743 h 2193257"/>
                <a:gd name="connsiteX134" fmla="*/ 924128 w 2415214"/>
                <a:gd name="connsiteY134" fmla="*/ 578831 h 2193257"/>
                <a:gd name="connsiteX135" fmla="*/ 924129 w 2415214"/>
                <a:gd name="connsiteY135" fmla="*/ 578832 h 2193257"/>
                <a:gd name="connsiteX136" fmla="*/ 924130 w 2415214"/>
                <a:gd name="connsiteY136" fmla="*/ 487205 h 2193257"/>
                <a:gd name="connsiteX137" fmla="*/ 958352 w 2415214"/>
                <a:gd name="connsiteY137" fmla="*/ 487205 h 2193257"/>
                <a:gd name="connsiteX138" fmla="*/ 958352 w 2415214"/>
                <a:gd name="connsiteY138" fmla="*/ 979820 h 2193257"/>
                <a:gd name="connsiteX139" fmla="*/ 958352 w 2415214"/>
                <a:gd name="connsiteY139" fmla="*/ 979821 h 2193257"/>
                <a:gd name="connsiteX140" fmla="*/ 958352 w 2415214"/>
                <a:gd name="connsiteY140" fmla="*/ 980828 h 2193257"/>
                <a:gd name="connsiteX141" fmla="*/ 958352 w 2415214"/>
                <a:gd name="connsiteY141" fmla="*/ 980829 h 2193257"/>
                <a:gd name="connsiteX142" fmla="*/ 958352 w 2415214"/>
                <a:gd name="connsiteY142" fmla="*/ 999875 h 2193257"/>
                <a:gd name="connsiteX143" fmla="*/ 958351 w 2415214"/>
                <a:gd name="connsiteY143" fmla="*/ 1313971 h 2193257"/>
                <a:gd name="connsiteX144" fmla="*/ 1063214 w 2415214"/>
                <a:gd name="connsiteY144" fmla="*/ 1418832 h 2193257"/>
                <a:gd name="connsiteX145" fmla="*/ 1192266 w 2415214"/>
                <a:gd name="connsiteY145" fmla="*/ 1418832 h 2193257"/>
                <a:gd name="connsiteX146" fmla="*/ 1297126 w 2415214"/>
                <a:gd name="connsiteY146" fmla="*/ 1313971 h 2193257"/>
                <a:gd name="connsiteX147" fmla="*/ 1297127 w 2415214"/>
                <a:gd name="connsiteY147" fmla="*/ 1293751 h 2193257"/>
                <a:gd name="connsiteX148" fmla="*/ 1297127 w 2415214"/>
                <a:gd name="connsiteY148" fmla="*/ 1109443 h 2193257"/>
                <a:gd name="connsiteX149" fmla="*/ 1297126 w 2415214"/>
                <a:gd name="connsiteY149" fmla="*/ 902394 h 2193257"/>
                <a:gd name="connsiteX150" fmla="*/ 1297127 w 2415214"/>
                <a:gd name="connsiteY150" fmla="*/ 902395 h 2193257"/>
                <a:gd name="connsiteX151" fmla="*/ 1297128 w 2415214"/>
                <a:gd name="connsiteY151" fmla="*/ 857056 h 2193257"/>
                <a:gd name="connsiteX152" fmla="*/ 1297127 w 2415214"/>
                <a:gd name="connsiteY152" fmla="*/ 727551 h 2193257"/>
                <a:gd name="connsiteX153" fmla="*/ 1297127 w 2415214"/>
                <a:gd name="connsiteY153" fmla="*/ 487204 h 2193257"/>
                <a:gd name="connsiteX154" fmla="*/ 1297127 w 2415214"/>
                <a:gd name="connsiteY154" fmla="*/ 487203 h 2193257"/>
                <a:gd name="connsiteX155" fmla="*/ 1331349 w 2415214"/>
                <a:gd name="connsiteY155" fmla="*/ 487204 h 2193257"/>
                <a:gd name="connsiteX156" fmla="*/ 1331349 w 2415214"/>
                <a:gd name="connsiteY156" fmla="*/ 487205 h 2193257"/>
                <a:gd name="connsiteX157" fmla="*/ 1331349 w 2415214"/>
                <a:gd name="connsiteY157" fmla="*/ 587653 h 2193257"/>
                <a:gd name="connsiteX158" fmla="*/ 1331349 w 2415214"/>
                <a:gd name="connsiteY158" fmla="*/ 688100 h 2193257"/>
                <a:gd name="connsiteX159" fmla="*/ 1331350 w 2415214"/>
                <a:gd name="connsiteY159" fmla="*/ 886743 h 2193257"/>
                <a:gd name="connsiteX160" fmla="*/ 1331349 w 2415214"/>
                <a:gd name="connsiteY160" fmla="*/ 886742 h 2193257"/>
                <a:gd name="connsiteX161" fmla="*/ 1331349 w 2415214"/>
                <a:gd name="connsiteY161" fmla="*/ 956745 h 2193257"/>
                <a:gd name="connsiteX162" fmla="*/ 1345656 w 2415214"/>
                <a:gd name="connsiteY162" fmla="*/ 947099 h 2193257"/>
                <a:gd name="connsiteX163" fmla="*/ 1346766 w 2415214"/>
                <a:gd name="connsiteY163" fmla="*/ 945454 h 2193257"/>
                <a:gd name="connsiteX164" fmla="*/ 1346767 w 2415214"/>
                <a:gd name="connsiteY164" fmla="*/ 945455 h 2193257"/>
                <a:gd name="connsiteX165" fmla="*/ 1380970 w 2415214"/>
                <a:gd name="connsiteY165" fmla="*/ 894723 h 2193257"/>
                <a:gd name="connsiteX166" fmla="*/ 1381692 w 2415214"/>
                <a:gd name="connsiteY166" fmla="*/ 891152 h 2193257"/>
                <a:gd name="connsiteX167" fmla="*/ 1393920 w 2415214"/>
                <a:gd name="connsiteY167" fmla="*/ 830583 h 2193257"/>
                <a:gd name="connsiteX168" fmla="*/ 1393919 w 2415214"/>
                <a:gd name="connsiteY168" fmla="*/ 615970 h 2193257"/>
                <a:gd name="connsiteX169" fmla="*/ 1393920 w 2415214"/>
                <a:gd name="connsiteY169" fmla="*/ 615970 h 2193257"/>
                <a:gd name="connsiteX170" fmla="*/ 1393921 w 2415214"/>
                <a:gd name="connsiteY170" fmla="*/ 560571 h 2193257"/>
                <a:gd name="connsiteX171" fmla="*/ 1393920 w 2415214"/>
                <a:gd name="connsiteY171" fmla="*/ 552778 h 2193257"/>
                <a:gd name="connsiteX172" fmla="*/ 1393920 w 2415214"/>
                <a:gd name="connsiteY172" fmla="*/ 524696 h 2193257"/>
                <a:gd name="connsiteX173" fmla="*/ 1393921 w 2415214"/>
                <a:gd name="connsiteY173" fmla="*/ 475683 h 2193257"/>
                <a:gd name="connsiteX174" fmla="*/ 1229138 w 2415214"/>
                <a:gd name="connsiteY174" fmla="*/ 310900 h 2193257"/>
                <a:gd name="connsiteX175" fmla="*/ 1106105 w 2415214"/>
                <a:gd name="connsiteY175" fmla="*/ 310900 h 2193257"/>
                <a:gd name="connsiteX176" fmla="*/ 1050319 w 2415214"/>
                <a:gd name="connsiteY176" fmla="*/ 262508 h 2193257"/>
                <a:gd name="connsiteX177" fmla="*/ 1061134 w 2415214"/>
                <a:gd name="connsiteY177" fmla="*/ 269799 h 2193257"/>
                <a:gd name="connsiteX178" fmla="*/ 1127740 w 2415214"/>
                <a:gd name="connsiteY178" fmla="*/ 283247 h 2193257"/>
                <a:gd name="connsiteX179" fmla="*/ 1298856 w 2415214"/>
                <a:gd name="connsiteY179" fmla="*/ 112130 h 2193257"/>
                <a:gd name="connsiteX180" fmla="*/ 1285409 w 2415214"/>
                <a:gd name="connsiteY180" fmla="*/ 45524 h 219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2415214" h="2193257">
                  <a:moveTo>
                    <a:pt x="0" y="496210"/>
                  </a:moveTo>
                  <a:lnTo>
                    <a:pt x="22902" y="496210"/>
                  </a:lnTo>
                  <a:lnTo>
                    <a:pt x="22902" y="825859"/>
                  </a:lnTo>
                  <a:lnTo>
                    <a:pt x="22902" y="825860"/>
                  </a:lnTo>
                  <a:lnTo>
                    <a:pt x="22902" y="827577"/>
                  </a:lnTo>
                  <a:lnTo>
                    <a:pt x="0" y="807710"/>
                  </a:lnTo>
                  <a:close/>
                  <a:moveTo>
                    <a:pt x="1599656" y="378231"/>
                  </a:moveTo>
                  <a:cubicBezTo>
                    <a:pt x="1538756" y="378231"/>
                    <a:pt x="1489387" y="427600"/>
                    <a:pt x="1489387" y="488500"/>
                  </a:cubicBezTo>
                  <a:lnTo>
                    <a:pt x="1489387" y="505918"/>
                  </a:lnTo>
                  <a:lnTo>
                    <a:pt x="1489386" y="607510"/>
                  </a:lnTo>
                  <a:lnTo>
                    <a:pt x="1489387" y="607511"/>
                  </a:lnTo>
                  <a:lnTo>
                    <a:pt x="1489388" y="725992"/>
                  </a:lnTo>
                  <a:cubicBezTo>
                    <a:pt x="1489387" y="756442"/>
                    <a:pt x="1501730" y="784009"/>
                    <a:pt x="1521684" y="803965"/>
                  </a:cubicBezTo>
                  <a:lnTo>
                    <a:pt x="1531258" y="810418"/>
                  </a:lnTo>
                  <a:lnTo>
                    <a:pt x="1531259" y="705683"/>
                  </a:lnTo>
                  <a:lnTo>
                    <a:pt x="1531258" y="496210"/>
                  </a:lnTo>
                  <a:lnTo>
                    <a:pt x="1554160" y="496210"/>
                  </a:lnTo>
                  <a:lnTo>
                    <a:pt x="1554159" y="578623"/>
                  </a:lnTo>
                  <a:lnTo>
                    <a:pt x="1554159" y="663698"/>
                  </a:lnTo>
                  <a:lnTo>
                    <a:pt x="1554160" y="663699"/>
                  </a:lnTo>
                  <a:lnTo>
                    <a:pt x="1554159" y="825858"/>
                  </a:lnTo>
                  <a:lnTo>
                    <a:pt x="1554159" y="825860"/>
                  </a:lnTo>
                  <a:lnTo>
                    <a:pt x="1554159" y="1049468"/>
                  </a:lnTo>
                  <a:cubicBezTo>
                    <a:pt x="1554160" y="1088222"/>
                    <a:pt x="1585576" y="1119640"/>
                    <a:pt x="1624332" y="1119639"/>
                  </a:cubicBezTo>
                  <a:lnTo>
                    <a:pt x="1710689" y="1119640"/>
                  </a:lnTo>
                  <a:lnTo>
                    <a:pt x="1738003" y="1114125"/>
                  </a:lnTo>
                  <a:cubicBezTo>
                    <a:pt x="1763189" y="1103473"/>
                    <a:pt x="1780860" y="1078535"/>
                    <a:pt x="1780861" y="1049468"/>
                  </a:cubicBezTo>
                  <a:lnTo>
                    <a:pt x="1780860" y="912601"/>
                  </a:lnTo>
                  <a:lnTo>
                    <a:pt x="1780860" y="496210"/>
                  </a:lnTo>
                  <a:lnTo>
                    <a:pt x="1803761" y="496210"/>
                  </a:lnTo>
                  <a:lnTo>
                    <a:pt x="1803761" y="810420"/>
                  </a:lnTo>
                  <a:lnTo>
                    <a:pt x="1813336" y="803965"/>
                  </a:lnTo>
                  <a:cubicBezTo>
                    <a:pt x="1833290" y="784009"/>
                    <a:pt x="1845633" y="756443"/>
                    <a:pt x="1845632" y="725992"/>
                  </a:cubicBezTo>
                  <a:lnTo>
                    <a:pt x="1845633" y="498895"/>
                  </a:lnTo>
                  <a:lnTo>
                    <a:pt x="1845634" y="498898"/>
                  </a:lnTo>
                  <a:lnTo>
                    <a:pt x="1845635" y="488500"/>
                  </a:lnTo>
                  <a:cubicBezTo>
                    <a:pt x="1845634" y="427600"/>
                    <a:pt x="1796265" y="378231"/>
                    <a:pt x="1735365" y="378232"/>
                  </a:cubicBezTo>
                  <a:lnTo>
                    <a:pt x="1651443" y="378231"/>
                  </a:lnTo>
                  <a:lnTo>
                    <a:pt x="1651442" y="378231"/>
                  </a:lnTo>
                  <a:close/>
                  <a:moveTo>
                    <a:pt x="1254716" y="0"/>
                  </a:moveTo>
                  <a:lnTo>
                    <a:pt x="1556316" y="261630"/>
                  </a:lnTo>
                  <a:lnTo>
                    <a:pt x="1562002" y="289789"/>
                  </a:lnTo>
                  <a:cubicBezTo>
                    <a:pt x="1570693" y="310338"/>
                    <a:pt x="1585213" y="327823"/>
                    <a:pt x="1603489" y="340169"/>
                  </a:cubicBezTo>
                  <a:lnTo>
                    <a:pt x="1612635" y="344566"/>
                  </a:lnTo>
                  <a:lnTo>
                    <a:pt x="1608563" y="341034"/>
                  </a:lnTo>
                  <a:lnTo>
                    <a:pt x="1616700" y="346521"/>
                  </a:lnTo>
                  <a:lnTo>
                    <a:pt x="1627270" y="351602"/>
                  </a:lnTo>
                  <a:lnTo>
                    <a:pt x="1667507" y="359725"/>
                  </a:lnTo>
                  <a:lnTo>
                    <a:pt x="1667510" y="359726"/>
                  </a:lnTo>
                  <a:lnTo>
                    <a:pt x="1669043" y="359416"/>
                  </a:lnTo>
                  <a:lnTo>
                    <a:pt x="1669044" y="359417"/>
                  </a:lnTo>
                  <a:lnTo>
                    <a:pt x="1712083" y="350728"/>
                  </a:lnTo>
                  <a:cubicBezTo>
                    <a:pt x="1753181" y="333345"/>
                    <a:pt x="1782019" y="292649"/>
                    <a:pt x="1782020" y="245218"/>
                  </a:cubicBezTo>
                  <a:cubicBezTo>
                    <a:pt x="1782020" y="229408"/>
                    <a:pt x="1778815" y="214347"/>
                    <a:pt x="1773020" y="200648"/>
                  </a:cubicBezTo>
                  <a:lnTo>
                    <a:pt x="1760666" y="182323"/>
                  </a:lnTo>
                  <a:lnTo>
                    <a:pt x="2415214" y="750121"/>
                  </a:lnTo>
                  <a:lnTo>
                    <a:pt x="2415214" y="2193257"/>
                  </a:lnTo>
                  <a:lnTo>
                    <a:pt x="1311215" y="2193257"/>
                  </a:lnTo>
                  <a:lnTo>
                    <a:pt x="67649" y="1114506"/>
                  </a:lnTo>
                  <a:lnTo>
                    <a:pt x="93075" y="1119638"/>
                  </a:lnTo>
                  <a:lnTo>
                    <a:pt x="179434" y="1119639"/>
                  </a:lnTo>
                  <a:cubicBezTo>
                    <a:pt x="218188" y="1119639"/>
                    <a:pt x="249606" y="1088222"/>
                    <a:pt x="249605" y="1049468"/>
                  </a:cubicBezTo>
                  <a:lnTo>
                    <a:pt x="249606" y="912600"/>
                  </a:lnTo>
                  <a:lnTo>
                    <a:pt x="249605" y="496209"/>
                  </a:lnTo>
                  <a:lnTo>
                    <a:pt x="272506" y="496209"/>
                  </a:lnTo>
                  <a:lnTo>
                    <a:pt x="272506" y="810419"/>
                  </a:lnTo>
                  <a:lnTo>
                    <a:pt x="282080" y="803965"/>
                  </a:lnTo>
                  <a:cubicBezTo>
                    <a:pt x="302036" y="784010"/>
                    <a:pt x="314378" y="756442"/>
                    <a:pt x="314378" y="725991"/>
                  </a:cubicBezTo>
                  <a:lnTo>
                    <a:pt x="314377" y="488499"/>
                  </a:lnTo>
                  <a:lnTo>
                    <a:pt x="305713" y="445578"/>
                  </a:lnTo>
                  <a:lnTo>
                    <a:pt x="298055" y="434220"/>
                  </a:lnTo>
                  <a:lnTo>
                    <a:pt x="286473" y="417043"/>
                  </a:lnTo>
                  <a:lnTo>
                    <a:pt x="286475" y="417044"/>
                  </a:lnTo>
                  <a:lnTo>
                    <a:pt x="282081" y="410528"/>
                  </a:lnTo>
                  <a:cubicBezTo>
                    <a:pt x="262127" y="390573"/>
                    <a:pt x="234559" y="378230"/>
                    <a:pt x="204109" y="378230"/>
                  </a:cubicBezTo>
                  <a:lnTo>
                    <a:pt x="115645" y="378231"/>
                  </a:lnTo>
                  <a:lnTo>
                    <a:pt x="56919" y="327287"/>
                  </a:lnTo>
                  <a:lnTo>
                    <a:pt x="91685" y="350726"/>
                  </a:lnTo>
                  <a:cubicBezTo>
                    <a:pt x="105383" y="356521"/>
                    <a:pt x="120446" y="359726"/>
                    <a:pt x="136255" y="359725"/>
                  </a:cubicBezTo>
                  <a:cubicBezTo>
                    <a:pt x="199496" y="359726"/>
                    <a:pt x="250763" y="308458"/>
                    <a:pt x="250763" y="245217"/>
                  </a:cubicBezTo>
                  <a:cubicBezTo>
                    <a:pt x="250763" y="229408"/>
                    <a:pt x="247559" y="214346"/>
                    <a:pt x="241764" y="200647"/>
                  </a:cubicBezTo>
                  <a:lnTo>
                    <a:pt x="235809" y="191813"/>
                  </a:lnTo>
                  <a:lnTo>
                    <a:pt x="467911" y="393155"/>
                  </a:lnTo>
                  <a:lnTo>
                    <a:pt x="442143" y="410527"/>
                  </a:lnTo>
                  <a:cubicBezTo>
                    <a:pt x="422189" y="430483"/>
                    <a:pt x="409846" y="458049"/>
                    <a:pt x="409847" y="488500"/>
                  </a:cubicBezTo>
                  <a:lnTo>
                    <a:pt x="409846" y="633441"/>
                  </a:lnTo>
                  <a:lnTo>
                    <a:pt x="409846" y="633440"/>
                  </a:lnTo>
                  <a:lnTo>
                    <a:pt x="409845" y="725991"/>
                  </a:lnTo>
                  <a:cubicBezTo>
                    <a:pt x="409846" y="756442"/>
                    <a:pt x="422189" y="784009"/>
                    <a:pt x="442142" y="803964"/>
                  </a:cubicBezTo>
                  <a:lnTo>
                    <a:pt x="446975" y="807222"/>
                  </a:lnTo>
                  <a:lnTo>
                    <a:pt x="446973" y="807220"/>
                  </a:lnTo>
                  <a:lnTo>
                    <a:pt x="451716" y="810417"/>
                  </a:lnTo>
                  <a:lnTo>
                    <a:pt x="451715" y="560385"/>
                  </a:lnTo>
                  <a:lnTo>
                    <a:pt x="451717" y="560385"/>
                  </a:lnTo>
                  <a:lnTo>
                    <a:pt x="451716" y="496208"/>
                  </a:lnTo>
                  <a:lnTo>
                    <a:pt x="474618" y="496209"/>
                  </a:lnTo>
                  <a:lnTo>
                    <a:pt x="474618" y="825858"/>
                  </a:lnTo>
                  <a:lnTo>
                    <a:pt x="474618" y="825859"/>
                  </a:lnTo>
                  <a:lnTo>
                    <a:pt x="474618" y="831201"/>
                  </a:lnTo>
                  <a:lnTo>
                    <a:pt x="474617" y="1049468"/>
                  </a:lnTo>
                  <a:cubicBezTo>
                    <a:pt x="474617" y="1068845"/>
                    <a:pt x="482472" y="1086388"/>
                    <a:pt x="495170" y="1099086"/>
                  </a:cubicBezTo>
                  <a:lnTo>
                    <a:pt x="516957" y="1113776"/>
                  </a:lnTo>
                  <a:lnTo>
                    <a:pt x="517474" y="1114124"/>
                  </a:lnTo>
                  <a:cubicBezTo>
                    <a:pt x="525870" y="1117675"/>
                    <a:pt x="535100" y="1119638"/>
                    <a:pt x="544789" y="1119638"/>
                  </a:cubicBezTo>
                  <a:lnTo>
                    <a:pt x="631149" y="1119639"/>
                  </a:lnTo>
                  <a:cubicBezTo>
                    <a:pt x="669903" y="1119638"/>
                    <a:pt x="701319" y="1088221"/>
                    <a:pt x="701320" y="1049467"/>
                  </a:cubicBezTo>
                  <a:lnTo>
                    <a:pt x="701319" y="912600"/>
                  </a:lnTo>
                  <a:lnTo>
                    <a:pt x="701318" y="912600"/>
                  </a:lnTo>
                  <a:lnTo>
                    <a:pt x="701319" y="912599"/>
                  </a:lnTo>
                  <a:lnTo>
                    <a:pt x="701319" y="776907"/>
                  </a:lnTo>
                  <a:lnTo>
                    <a:pt x="701319" y="496208"/>
                  </a:lnTo>
                  <a:lnTo>
                    <a:pt x="724221" y="496208"/>
                  </a:lnTo>
                  <a:lnTo>
                    <a:pt x="724220" y="796774"/>
                  </a:lnTo>
                  <a:lnTo>
                    <a:pt x="724221" y="810418"/>
                  </a:lnTo>
                  <a:lnTo>
                    <a:pt x="733795" y="803962"/>
                  </a:lnTo>
                  <a:cubicBezTo>
                    <a:pt x="753749" y="784008"/>
                    <a:pt x="766092" y="756441"/>
                    <a:pt x="766091" y="725990"/>
                  </a:cubicBezTo>
                  <a:lnTo>
                    <a:pt x="766092" y="488498"/>
                  </a:lnTo>
                  <a:lnTo>
                    <a:pt x="757427" y="445578"/>
                  </a:lnTo>
                  <a:cubicBezTo>
                    <a:pt x="740687" y="406001"/>
                    <a:pt x="701499" y="378230"/>
                    <a:pt x="655824" y="378231"/>
                  </a:cubicBezTo>
                  <a:lnTo>
                    <a:pt x="573904" y="378230"/>
                  </a:lnTo>
                  <a:lnTo>
                    <a:pt x="538004" y="347089"/>
                  </a:lnTo>
                  <a:lnTo>
                    <a:pt x="543398" y="350726"/>
                  </a:lnTo>
                  <a:cubicBezTo>
                    <a:pt x="557098" y="356522"/>
                    <a:pt x="572159" y="359726"/>
                    <a:pt x="587969" y="359725"/>
                  </a:cubicBezTo>
                  <a:cubicBezTo>
                    <a:pt x="651211" y="359725"/>
                    <a:pt x="702478" y="308459"/>
                    <a:pt x="702477" y="245217"/>
                  </a:cubicBezTo>
                  <a:cubicBezTo>
                    <a:pt x="702477" y="229408"/>
                    <a:pt x="699273" y="214345"/>
                    <a:pt x="693478" y="200647"/>
                  </a:cubicBezTo>
                  <a:lnTo>
                    <a:pt x="678305" y="178140"/>
                  </a:lnTo>
                  <a:lnTo>
                    <a:pt x="901396" y="371665"/>
                  </a:lnTo>
                  <a:lnTo>
                    <a:pt x="874510" y="411542"/>
                  </a:lnTo>
                  <a:cubicBezTo>
                    <a:pt x="866171" y="431257"/>
                    <a:pt x="861560" y="452930"/>
                    <a:pt x="861560" y="475683"/>
                  </a:cubicBezTo>
                  <a:lnTo>
                    <a:pt x="861561" y="627763"/>
                  </a:lnTo>
                  <a:lnTo>
                    <a:pt x="861560" y="627763"/>
                  </a:lnTo>
                  <a:lnTo>
                    <a:pt x="861560" y="830581"/>
                  </a:lnTo>
                  <a:cubicBezTo>
                    <a:pt x="861559" y="876084"/>
                    <a:pt x="880003" y="917279"/>
                    <a:pt x="909823" y="947099"/>
                  </a:cubicBezTo>
                  <a:lnTo>
                    <a:pt x="924129" y="956743"/>
                  </a:lnTo>
                  <a:lnTo>
                    <a:pt x="924128" y="578831"/>
                  </a:lnTo>
                  <a:lnTo>
                    <a:pt x="924129" y="578832"/>
                  </a:lnTo>
                  <a:lnTo>
                    <a:pt x="924130" y="487205"/>
                  </a:lnTo>
                  <a:lnTo>
                    <a:pt x="958352" y="487205"/>
                  </a:lnTo>
                  <a:lnTo>
                    <a:pt x="958352" y="979820"/>
                  </a:lnTo>
                  <a:lnTo>
                    <a:pt x="958352" y="979821"/>
                  </a:lnTo>
                  <a:lnTo>
                    <a:pt x="958352" y="980828"/>
                  </a:lnTo>
                  <a:lnTo>
                    <a:pt x="958352" y="980829"/>
                  </a:lnTo>
                  <a:lnTo>
                    <a:pt x="958352" y="999875"/>
                  </a:lnTo>
                  <a:lnTo>
                    <a:pt x="958351" y="1313971"/>
                  </a:lnTo>
                  <a:cubicBezTo>
                    <a:pt x="958351" y="1371884"/>
                    <a:pt x="1005301" y="1418832"/>
                    <a:pt x="1063214" y="1418832"/>
                  </a:cubicBezTo>
                  <a:lnTo>
                    <a:pt x="1192266" y="1418832"/>
                  </a:lnTo>
                  <a:cubicBezTo>
                    <a:pt x="1250179" y="1418832"/>
                    <a:pt x="1297126" y="1371884"/>
                    <a:pt x="1297126" y="1313971"/>
                  </a:cubicBezTo>
                  <a:lnTo>
                    <a:pt x="1297127" y="1293751"/>
                  </a:lnTo>
                  <a:lnTo>
                    <a:pt x="1297127" y="1109443"/>
                  </a:lnTo>
                  <a:lnTo>
                    <a:pt x="1297126" y="902394"/>
                  </a:lnTo>
                  <a:lnTo>
                    <a:pt x="1297127" y="902395"/>
                  </a:lnTo>
                  <a:lnTo>
                    <a:pt x="1297128" y="857056"/>
                  </a:lnTo>
                  <a:lnTo>
                    <a:pt x="1297127" y="727551"/>
                  </a:lnTo>
                  <a:lnTo>
                    <a:pt x="1297127" y="487204"/>
                  </a:lnTo>
                  <a:lnTo>
                    <a:pt x="1297127" y="487203"/>
                  </a:lnTo>
                  <a:lnTo>
                    <a:pt x="1331349" y="487204"/>
                  </a:lnTo>
                  <a:lnTo>
                    <a:pt x="1331349" y="487205"/>
                  </a:lnTo>
                  <a:lnTo>
                    <a:pt x="1331349" y="587653"/>
                  </a:lnTo>
                  <a:lnTo>
                    <a:pt x="1331349" y="688100"/>
                  </a:lnTo>
                  <a:lnTo>
                    <a:pt x="1331350" y="886743"/>
                  </a:lnTo>
                  <a:lnTo>
                    <a:pt x="1331349" y="886742"/>
                  </a:lnTo>
                  <a:lnTo>
                    <a:pt x="1331349" y="956745"/>
                  </a:lnTo>
                  <a:lnTo>
                    <a:pt x="1345656" y="947099"/>
                  </a:lnTo>
                  <a:lnTo>
                    <a:pt x="1346766" y="945454"/>
                  </a:lnTo>
                  <a:lnTo>
                    <a:pt x="1346767" y="945455"/>
                  </a:lnTo>
                  <a:lnTo>
                    <a:pt x="1380970" y="894723"/>
                  </a:lnTo>
                  <a:lnTo>
                    <a:pt x="1381692" y="891152"/>
                  </a:lnTo>
                  <a:lnTo>
                    <a:pt x="1393920" y="830583"/>
                  </a:lnTo>
                  <a:lnTo>
                    <a:pt x="1393919" y="615970"/>
                  </a:lnTo>
                  <a:lnTo>
                    <a:pt x="1393920" y="615970"/>
                  </a:lnTo>
                  <a:lnTo>
                    <a:pt x="1393921" y="560571"/>
                  </a:lnTo>
                  <a:lnTo>
                    <a:pt x="1393920" y="552778"/>
                  </a:lnTo>
                  <a:lnTo>
                    <a:pt x="1393920" y="524696"/>
                  </a:lnTo>
                  <a:lnTo>
                    <a:pt x="1393921" y="475683"/>
                  </a:lnTo>
                  <a:cubicBezTo>
                    <a:pt x="1393920" y="384676"/>
                    <a:pt x="1320145" y="310901"/>
                    <a:pt x="1229138" y="310900"/>
                  </a:cubicBezTo>
                  <a:lnTo>
                    <a:pt x="1106105" y="310900"/>
                  </a:lnTo>
                  <a:lnTo>
                    <a:pt x="1050319" y="262508"/>
                  </a:lnTo>
                  <a:lnTo>
                    <a:pt x="1061134" y="269799"/>
                  </a:lnTo>
                  <a:cubicBezTo>
                    <a:pt x="1081607" y="278459"/>
                    <a:pt x="1104114" y="283246"/>
                    <a:pt x="1127740" y="283247"/>
                  </a:cubicBezTo>
                  <a:cubicBezTo>
                    <a:pt x="1222245" y="283247"/>
                    <a:pt x="1298857" y="206635"/>
                    <a:pt x="1298856" y="112130"/>
                  </a:cubicBezTo>
                  <a:cubicBezTo>
                    <a:pt x="1298857" y="88505"/>
                    <a:pt x="1294069" y="65996"/>
                    <a:pt x="1285409" y="45524"/>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116" name="TextBox 115"/>
          <p:cNvSpPr txBox="1"/>
          <p:nvPr/>
        </p:nvSpPr>
        <p:spPr>
          <a:xfrm>
            <a:off x="4008581" y="6096287"/>
            <a:ext cx="19987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Low Cost</a:t>
            </a:r>
            <a:endParaRPr lang="en-US" sz="1600" i="1" dirty="0">
              <a:solidFill>
                <a:schemeClr val="tx1">
                  <a:lumMod val="65000"/>
                  <a:lumOff val="35000"/>
                </a:schemeClr>
              </a:solidFill>
            </a:endParaRPr>
          </a:p>
        </p:txBody>
      </p:sp>
      <p:sp>
        <p:nvSpPr>
          <p:cNvPr id="117" name="TextBox 116"/>
          <p:cNvSpPr txBox="1"/>
          <p:nvPr/>
        </p:nvSpPr>
        <p:spPr>
          <a:xfrm>
            <a:off x="6183484" y="6096287"/>
            <a:ext cx="2002535"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Differentiation</a:t>
            </a:r>
            <a:endParaRPr lang="en-US" sz="1600" i="1" dirty="0">
              <a:solidFill>
                <a:schemeClr val="tx1">
                  <a:lumMod val="65000"/>
                  <a:lumOff val="35000"/>
                </a:schemeClr>
              </a:solidFill>
            </a:endParaRPr>
          </a:p>
        </p:txBody>
      </p:sp>
      <p:sp>
        <p:nvSpPr>
          <p:cNvPr id="118" name="TextBox 117"/>
          <p:cNvSpPr txBox="1"/>
          <p:nvPr/>
        </p:nvSpPr>
        <p:spPr>
          <a:xfrm rot="16200000">
            <a:off x="7552324" y="4709311"/>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Narrow</a:t>
            </a:r>
            <a:endParaRPr lang="en-US" sz="1600" i="1" dirty="0">
              <a:solidFill>
                <a:schemeClr val="tx1">
                  <a:lumMod val="65000"/>
                  <a:lumOff val="35000"/>
                </a:schemeClr>
              </a:solidFill>
            </a:endParaRPr>
          </a:p>
        </p:txBody>
      </p:sp>
      <p:sp>
        <p:nvSpPr>
          <p:cNvPr id="119" name="TextBox 118"/>
          <p:cNvSpPr txBox="1"/>
          <p:nvPr/>
        </p:nvSpPr>
        <p:spPr>
          <a:xfrm rot="16200000">
            <a:off x="7552149" y="2529046"/>
            <a:ext cx="2002535"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Broad</a:t>
            </a:r>
            <a:endParaRPr lang="en-US" sz="1600" i="1" dirty="0">
              <a:solidFill>
                <a:schemeClr val="tx1">
                  <a:lumMod val="65000"/>
                  <a:lumOff val="35000"/>
                </a:schemeClr>
              </a:solidFill>
            </a:endParaRPr>
          </a:p>
        </p:txBody>
      </p:sp>
      <p:sp>
        <p:nvSpPr>
          <p:cNvPr id="120" name="TextBox 119"/>
          <p:cNvSpPr txBox="1"/>
          <p:nvPr/>
        </p:nvSpPr>
        <p:spPr>
          <a:xfrm rot="16200000">
            <a:off x="1501670" y="3619092"/>
            <a:ext cx="4182627"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Competitive Scope</a:t>
            </a:r>
            <a:endParaRPr lang="en-US" dirty="0"/>
          </a:p>
        </p:txBody>
      </p:sp>
      <p:sp>
        <p:nvSpPr>
          <p:cNvPr id="121" name="TextBox 120"/>
          <p:cNvSpPr txBox="1"/>
          <p:nvPr/>
        </p:nvSpPr>
        <p:spPr>
          <a:xfrm>
            <a:off x="4004778" y="1215621"/>
            <a:ext cx="4181242"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Source of Competitive Advantage</a:t>
            </a:r>
            <a:endParaRPr lang="en-US" sz="1600" b="1" dirty="0">
              <a:solidFill>
                <a:schemeClr val="tx1">
                  <a:lumMod val="65000"/>
                  <a:lumOff val="35000"/>
                </a:schemeClr>
              </a:solidFill>
            </a:endParaRPr>
          </a:p>
        </p:txBody>
      </p:sp>
    </p:spTree>
    <p:extLst>
      <p:ext uri="{BB962C8B-B14F-4D97-AF65-F5344CB8AC3E}">
        <p14:creationId xmlns:p14="http://schemas.microsoft.com/office/powerpoint/2010/main" val="22727065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Advantage Matrix</a:t>
            </a:r>
          </a:p>
        </p:txBody>
      </p:sp>
      <p:sp>
        <p:nvSpPr>
          <p:cNvPr id="5" name="Title 4"/>
          <p:cNvSpPr>
            <a:spLocks noGrp="1"/>
          </p:cNvSpPr>
          <p:nvPr>
            <p:ph type="title"/>
          </p:nvPr>
        </p:nvSpPr>
        <p:spPr/>
        <p:txBody>
          <a:bodyPr/>
          <a:lstStyle/>
          <a:p>
            <a:r>
              <a:rPr lang="en-US" dirty="0"/>
              <a:t>Porter’s Generic Competitive Strategies</a:t>
            </a:r>
          </a:p>
        </p:txBody>
      </p:sp>
      <p:sp>
        <p:nvSpPr>
          <p:cNvPr id="4" name="Slide Number Placeholder 3"/>
          <p:cNvSpPr>
            <a:spLocks noGrp="1"/>
          </p:cNvSpPr>
          <p:nvPr>
            <p:ph type="sldNum" sz="quarter" idx="12"/>
          </p:nvPr>
        </p:nvSpPr>
        <p:spPr/>
        <p:txBody>
          <a:bodyPr/>
          <a:lstStyle/>
          <a:p>
            <a:fld id="{F68327C5-B821-4FE9-A59A-A60D9EB59A9A}" type="slidenum">
              <a:rPr lang="en-US" smtClean="0"/>
              <a:t>61</a:t>
            </a:fld>
            <a:endParaRPr lang="en-US"/>
          </a:p>
        </p:txBody>
      </p:sp>
      <p:sp>
        <p:nvSpPr>
          <p:cNvPr id="35" name="Rectangle 34"/>
          <p:cNvSpPr/>
          <p:nvPr/>
        </p:nvSpPr>
        <p:spPr>
          <a:xfrm>
            <a:off x="6183483" y="1766306"/>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800000"/>
              </a:solidFill>
            </a:endParaRPr>
          </a:p>
        </p:txBody>
      </p:sp>
      <p:sp>
        <p:nvSpPr>
          <p:cNvPr id="37" name="Freeform 36"/>
          <p:cNvSpPr/>
          <p:nvPr/>
        </p:nvSpPr>
        <p:spPr>
          <a:xfrm>
            <a:off x="6588038" y="2317715"/>
            <a:ext cx="1597981" cy="1451127"/>
          </a:xfrm>
          <a:custGeom>
            <a:avLst/>
            <a:gdLst>
              <a:gd name="connsiteX0" fmla="*/ 0 w 2415214"/>
              <a:gd name="connsiteY0" fmla="*/ 496210 h 2193257"/>
              <a:gd name="connsiteX1" fmla="*/ 22902 w 2415214"/>
              <a:gd name="connsiteY1" fmla="*/ 496210 h 2193257"/>
              <a:gd name="connsiteX2" fmla="*/ 22902 w 2415214"/>
              <a:gd name="connsiteY2" fmla="*/ 825859 h 2193257"/>
              <a:gd name="connsiteX3" fmla="*/ 22902 w 2415214"/>
              <a:gd name="connsiteY3" fmla="*/ 825860 h 2193257"/>
              <a:gd name="connsiteX4" fmla="*/ 22902 w 2415214"/>
              <a:gd name="connsiteY4" fmla="*/ 827577 h 2193257"/>
              <a:gd name="connsiteX5" fmla="*/ 0 w 2415214"/>
              <a:gd name="connsiteY5" fmla="*/ 807710 h 2193257"/>
              <a:gd name="connsiteX6" fmla="*/ 1599656 w 2415214"/>
              <a:gd name="connsiteY6" fmla="*/ 378231 h 2193257"/>
              <a:gd name="connsiteX7" fmla="*/ 1489387 w 2415214"/>
              <a:gd name="connsiteY7" fmla="*/ 488500 h 2193257"/>
              <a:gd name="connsiteX8" fmla="*/ 1489387 w 2415214"/>
              <a:gd name="connsiteY8" fmla="*/ 505918 h 2193257"/>
              <a:gd name="connsiteX9" fmla="*/ 1489386 w 2415214"/>
              <a:gd name="connsiteY9" fmla="*/ 607510 h 2193257"/>
              <a:gd name="connsiteX10" fmla="*/ 1489387 w 2415214"/>
              <a:gd name="connsiteY10" fmla="*/ 607511 h 2193257"/>
              <a:gd name="connsiteX11" fmla="*/ 1489388 w 2415214"/>
              <a:gd name="connsiteY11" fmla="*/ 725992 h 2193257"/>
              <a:gd name="connsiteX12" fmla="*/ 1521684 w 2415214"/>
              <a:gd name="connsiteY12" fmla="*/ 803965 h 2193257"/>
              <a:gd name="connsiteX13" fmla="*/ 1531258 w 2415214"/>
              <a:gd name="connsiteY13" fmla="*/ 810418 h 2193257"/>
              <a:gd name="connsiteX14" fmla="*/ 1531259 w 2415214"/>
              <a:gd name="connsiteY14" fmla="*/ 705683 h 2193257"/>
              <a:gd name="connsiteX15" fmla="*/ 1531258 w 2415214"/>
              <a:gd name="connsiteY15" fmla="*/ 496210 h 2193257"/>
              <a:gd name="connsiteX16" fmla="*/ 1554160 w 2415214"/>
              <a:gd name="connsiteY16" fmla="*/ 496210 h 2193257"/>
              <a:gd name="connsiteX17" fmla="*/ 1554159 w 2415214"/>
              <a:gd name="connsiteY17" fmla="*/ 578623 h 2193257"/>
              <a:gd name="connsiteX18" fmla="*/ 1554159 w 2415214"/>
              <a:gd name="connsiteY18" fmla="*/ 663698 h 2193257"/>
              <a:gd name="connsiteX19" fmla="*/ 1554160 w 2415214"/>
              <a:gd name="connsiteY19" fmla="*/ 663699 h 2193257"/>
              <a:gd name="connsiteX20" fmla="*/ 1554159 w 2415214"/>
              <a:gd name="connsiteY20" fmla="*/ 825858 h 2193257"/>
              <a:gd name="connsiteX21" fmla="*/ 1554159 w 2415214"/>
              <a:gd name="connsiteY21" fmla="*/ 825860 h 2193257"/>
              <a:gd name="connsiteX22" fmla="*/ 1554159 w 2415214"/>
              <a:gd name="connsiteY22" fmla="*/ 1049468 h 2193257"/>
              <a:gd name="connsiteX23" fmla="*/ 1624332 w 2415214"/>
              <a:gd name="connsiteY23" fmla="*/ 1119639 h 2193257"/>
              <a:gd name="connsiteX24" fmla="*/ 1710689 w 2415214"/>
              <a:gd name="connsiteY24" fmla="*/ 1119640 h 2193257"/>
              <a:gd name="connsiteX25" fmla="*/ 1738003 w 2415214"/>
              <a:gd name="connsiteY25" fmla="*/ 1114125 h 2193257"/>
              <a:gd name="connsiteX26" fmla="*/ 1780861 w 2415214"/>
              <a:gd name="connsiteY26" fmla="*/ 1049468 h 2193257"/>
              <a:gd name="connsiteX27" fmla="*/ 1780860 w 2415214"/>
              <a:gd name="connsiteY27" fmla="*/ 912601 h 2193257"/>
              <a:gd name="connsiteX28" fmla="*/ 1780860 w 2415214"/>
              <a:gd name="connsiteY28" fmla="*/ 496210 h 2193257"/>
              <a:gd name="connsiteX29" fmla="*/ 1803761 w 2415214"/>
              <a:gd name="connsiteY29" fmla="*/ 496210 h 2193257"/>
              <a:gd name="connsiteX30" fmla="*/ 1803761 w 2415214"/>
              <a:gd name="connsiteY30" fmla="*/ 810420 h 2193257"/>
              <a:gd name="connsiteX31" fmla="*/ 1813336 w 2415214"/>
              <a:gd name="connsiteY31" fmla="*/ 803965 h 2193257"/>
              <a:gd name="connsiteX32" fmla="*/ 1845632 w 2415214"/>
              <a:gd name="connsiteY32" fmla="*/ 725992 h 2193257"/>
              <a:gd name="connsiteX33" fmla="*/ 1845633 w 2415214"/>
              <a:gd name="connsiteY33" fmla="*/ 498895 h 2193257"/>
              <a:gd name="connsiteX34" fmla="*/ 1845634 w 2415214"/>
              <a:gd name="connsiteY34" fmla="*/ 498898 h 2193257"/>
              <a:gd name="connsiteX35" fmla="*/ 1845635 w 2415214"/>
              <a:gd name="connsiteY35" fmla="*/ 488500 h 2193257"/>
              <a:gd name="connsiteX36" fmla="*/ 1735365 w 2415214"/>
              <a:gd name="connsiteY36" fmla="*/ 378232 h 2193257"/>
              <a:gd name="connsiteX37" fmla="*/ 1651443 w 2415214"/>
              <a:gd name="connsiteY37" fmla="*/ 378231 h 2193257"/>
              <a:gd name="connsiteX38" fmla="*/ 1651442 w 2415214"/>
              <a:gd name="connsiteY38" fmla="*/ 378231 h 2193257"/>
              <a:gd name="connsiteX39" fmla="*/ 1254716 w 2415214"/>
              <a:gd name="connsiteY39" fmla="*/ 0 h 2193257"/>
              <a:gd name="connsiteX40" fmla="*/ 1556316 w 2415214"/>
              <a:gd name="connsiteY40" fmla="*/ 261630 h 2193257"/>
              <a:gd name="connsiteX41" fmla="*/ 1562002 w 2415214"/>
              <a:gd name="connsiteY41" fmla="*/ 289789 h 2193257"/>
              <a:gd name="connsiteX42" fmla="*/ 1603489 w 2415214"/>
              <a:gd name="connsiteY42" fmla="*/ 340169 h 2193257"/>
              <a:gd name="connsiteX43" fmla="*/ 1612635 w 2415214"/>
              <a:gd name="connsiteY43" fmla="*/ 344566 h 2193257"/>
              <a:gd name="connsiteX44" fmla="*/ 1608563 w 2415214"/>
              <a:gd name="connsiteY44" fmla="*/ 341034 h 2193257"/>
              <a:gd name="connsiteX45" fmla="*/ 1616700 w 2415214"/>
              <a:gd name="connsiteY45" fmla="*/ 346521 h 2193257"/>
              <a:gd name="connsiteX46" fmla="*/ 1627270 w 2415214"/>
              <a:gd name="connsiteY46" fmla="*/ 351602 h 2193257"/>
              <a:gd name="connsiteX47" fmla="*/ 1667507 w 2415214"/>
              <a:gd name="connsiteY47" fmla="*/ 359725 h 2193257"/>
              <a:gd name="connsiteX48" fmla="*/ 1667510 w 2415214"/>
              <a:gd name="connsiteY48" fmla="*/ 359726 h 2193257"/>
              <a:gd name="connsiteX49" fmla="*/ 1669043 w 2415214"/>
              <a:gd name="connsiteY49" fmla="*/ 359416 h 2193257"/>
              <a:gd name="connsiteX50" fmla="*/ 1669044 w 2415214"/>
              <a:gd name="connsiteY50" fmla="*/ 359417 h 2193257"/>
              <a:gd name="connsiteX51" fmla="*/ 1712083 w 2415214"/>
              <a:gd name="connsiteY51" fmla="*/ 350728 h 2193257"/>
              <a:gd name="connsiteX52" fmla="*/ 1782020 w 2415214"/>
              <a:gd name="connsiteY52" fmla="*/ 245218 h 2193257"/>
              <a:gd name="connsiteX53" fmla="*/ 1773020 w 2415214"/>
              <a:gd name="connsiteY53" fmla="*/ 200648 h 2193257"/>
              <a:gd name="connsiteX54" fmla="*/ 1760666 w 2415214"/>
              <a:gd name="connsiteY54" fmla="*/ 182323 h 2193257"/>
              <a:gd name="connsiteX55" fmla="*/ 2415214 w 2415214"/>
              <a:gd name="connsiteY55" fmla="*/ 750121 h 2193257"/>
              <a:gd name="connsiteX56" fmla="*/ 2415214 w 2415214"/>
              <a:gd name="connsiteY56" fmla="*/ 2193257 h 2193257"/>
              <a:gd name="connsiteX57" fmla="*/ 1311215 w 2415214"/>
              <a:gd name="connsiteY57" fmla="*/ 2193257 h 2193257"/>
              <a:gd name="connsiteX58" fmla="*/ 67649 w 2415214"/>
              <a:gd name="connsiteY58" fmla="*/ 1114506 h 2193257"/>
              <a:gd name="connsiteX59" fmla="*/ 93075 w 2415214"/>
              <a:gd name="connsiteY59" fmla="*/ 1119638 h 2193257"/>
              <a:gd name="connsiteX60" fmla="*/ 179434 w 2415214"/>
              <a:gd name="connsiteY60" fmla="*/ 1119639 h 2193257"/>
              <a:gd name="connsiteX61" fmla="*/ 249605 w 2415214"/>
              <a:gd name="connsiteY61" fmla="*/ 1049468 h 2193257"/>
              <a:gd name="connsiteX62" fmla="*/ 249606 w 2415214"/>
              <a:gd name="connsiteY62" fmla="*/ 912600 h 2193257"/>
              <a:gd name="connsiteX63" fmla="*/ 249605 w 2415214"/>
              <a:gd name="connsiteY63" fmla="*/ 496209 h 2193257"/>
              <a:gd name="connsiteX64" fmla="*/ 272506 w 2415214"/>
              <a:gd name="connsiteY64" fmla="*/ 496209 h 2193257"/>
              <a:gd name="connsiteX65" fmla="*/ 272506 w 2415214"/>
              <a:gd name="connsiteY65" fmla="*/ 810419 h 2193257"/>
              <a:gd name="connsiteX66" fmla="*/ 282080 w 2415214"/>
              <a:gd name="connsiteY66" fmla="*/ 803965 h 2193257"/>
              <a:gd name="connsiteX67" fmla="*/ 314378 w 2415214"/>
              <a:gd name="connsiteY67" fmla="*/ 725991 h 2193257"/>
              <a:gd name="connsiteX68" fmla="*/ 314377 w 2415214"/>
              <a:gd name="connsiteY68" fmla="*/ 488499 h 2193257"/>
              <a:gd name="connsiteX69" fmla="*/ 305713 w 2415214"/>
              <a:gd name="connsiteY69" fmla="*/ 445578 h 2193257"/>
              <a:gd name="connsiteX70" fmla="*/ 298055 w 2415214"/>
              <a:gd name="connsiteY70" fmla="*/ 434220 h 2193257"/>
              <a:gd name="connsiteX71" fmla="*/ 286473 w 2415214"/>
              <a:gd name="connsiteY71" fmla="*/ 417043 h 2193257"/>
              <a:gd name="connsiteX72" fmla="*/ 286475 w 2415214"/>
              <a:gd name="connsiteY72" fmla="*/ 417044 h 2193257"/>
              <a:gd name="connsiteX73" fmla="*/ 282081 w 2415214"/>
              <a:gd name="connsiteY73" fmla="*/ 410528 h 2193257"/>
              <a:gd name="connsiteX74" fmla="*/ 204109 w 2415214"/>
              <a:gd name="connsiteY74" fmla="*/ 378230 h 2193257"/>
              <a:gd name="connsiteX75" fmla="*/ 115645 w 2415214"/>
              <a:gd name="connsiteY75" fmla="*/ 378231 h 2193257"/>
              <a:gd name="connsiteX76" fmla="*/ 56919 w 2415214"/>
              <a:gd name="connsiteY76" fmla="*/ 327287 h 2193257"/>
              <a:gd name="connsiteX77" fmla="*/ 91685 w 2415214"/>
              <a:gd name="connsiteY77" fmla="*/ 350726 h 2193257"/>
              <a:gd name="connsiteX78" fmla="*/ 136255 w 2415214"/>
              <a:gd name="connsiteY78" fmla="*/ 359725 h 2193257"/>
              <a:gd name="connsiteX79" fmla="*/ 250763 w 2415214"/>
              <a:gd name="connsiteY79" fmla="*/ 245217 h 2193257"/>
              <a:gd name="connsiteX80" fmla="*/ 241764 w 2415214"/>
              <a:gd name="connsiteY80" fmla="*/ 200647 h 2193257"/>
              <a:gd name="connsiteX81" fmla="*/ 235809 w 2415214"/>
              <a:gd name="connsiteY81" fmla="*/ 191813 h 2193257"/>
              <a:gd name="connsiteX82" fmla="*/ 467911 w 2415214"/>
              <a:gd name="connsiteY82" fmla="*/ 393155 h 2193257"/>
              <a:gd name="connsiteX83" fmla="*/ 442143 w 2415214"/>
              <a:gd name="connsiteY83" fmla="*/ 410527 h 2193257"/>
              <a:gd name="connsiteX84" fmla="*/ 409847 w 2415214"/>
              <a:gd name="connsiteY84" fmla="*/ 488500 h 2193257"/>
              <a:gd name="connsiteX85" fmla="*/ 409846 w 2415214"/>
              <a:gd name="connsiteY85" fmla="*/ 633441 h 2193257"/>
              <a:gd name="connsiteX86" fmla="*/ 409846 w 2415214"/>
              <a:gd name="connsiteY86" fmla="*/ 633440 h 2193257"/>
              <a:gd name="connsiteX87" fmla="*/ 409845 w 2415214"/>
              <a:gd name="connsiteY87" fmla="*/ 725991 h 2193257"/>
              <a:gd name="connsiteX88" fmla="*/ 442142 w 2415214"/>
              <a:gd name="connsiteY88" fmla="*/ 803964 h 2193257"/>
              <a:gd name="connsiteX89" fmla="*/ 446975 w 2415214"/>
              <a:gd name="connsiteY89" fmla="*/ 807222 h 2193257"/>
              <a:gd name="connsiteX90" fmla="*/ 446973 w 2415214"/>
              <a:gd name="connsiteY90" fmla="*/ 807220 h 2193257"/>
              <a:gd name="connsiteX91" fmla="*/ 451716 w 2415214"/>
              <a:gd name="connsiteY91" fmla="*/ 810417 h 2193257"/>
              <a:gd name="connsiteX92" fmla="*/ 451715 w 2415214"/>
              <a:gd name="connsiteY92" fmla="*/ 560385 h 2193257"/>
              <a:gd name="connsiteX93" fmla="*/ 451717 w 2415214"/>
              <a:gd name="connsiteY93" fmla="*/ 560385 h 2193257"/>
              <a:gd name="connsiteX94" fmla="*/ 451716 w 2415214"/>
              <a:gd name="connsiteY94" fmla="*/ 496208 h 2193257"/>
              <a:gd name="connsiteX95" fmla="*/ 474618 w 2415214"/>
              <a:gd name="connsiteY95" fmla="*/ 496209 h 2193257"/>
              <a:gd name="connsiteX96" fmla="*/ 474618 w 2415214"/>
              <a:gd name="connsiteY96" fmla="*/ 825858 h 2193257"/>
              <a:gd name="connsiteX97" fmla="*/ 474618 w 2415214"/>
              <a:gd name="connsiteY97" fmla="*/ 825859 h 2193257"/>
              <a:gd name="connsiteX98" fmla="*/ 474618 w 2415214"/>
              <a:gd name="connsiteY98" fmla="*/ 831201 h 2193257"/>
              <a:gd name="connsiteX99" fmla="*/ 474617 w 2415214"/>
              <a:gd name="connsiteY99" fmla="*/ 1049468 h 2193257"/>
              <a:gd name="connsiteX100" fmla="*/ 495170 w 2415214"/>
              <a:gd name="connsiteY100" fmla="*/ 1099086 h 2193257"/>
              <a:gd name="connsiteX101" fmla="*/ 516957 w 2415214"/>
              <a:gd name="connsiteY101" fmla="*/ 1113776 h 2193257"/>
              <a:gd name="connsiteX102" fmla="*/ 517474 w 2415214"/>
              <a:gd name="connsiteY102" fmla="*/ 1114124 h 2193257"/>
              <a:gd name="connsiteX103" fmla="*/ 544789 w 2415214"/>
              <a:gd name="connsiteY103" fmla="*/ 1119638 h 2193257"/>
              <a:gd name="connsiteX104" fmla="*/ 631149 w 2415214"/>
              <a:gd name="connsiteY104" fmla="*/ 1119639 h 2193257"/>
              <a:gd name="connsiteX105" fmla="*/ 701320 w 2415214"/>
              <a:gd name="connsiteY105" fmla="*/ 1049467 h 2193257"/>
              <a:gd name="connsiteX106" fmla="*/ 701319 w 2415214"/>
              <a:gd name="connsiteY106" fmla="*/ 912600 h 2193257"/>
              <a:gd name="connsiteX107" fmla="*/ 701318 w 2415214"/>
              <a:gd name="connsiteY107" fmla="*/ 912600 h 2193257"/>
              <a:gd name="connsiteX108" fmla="*/ 701319 w 2415214"/>
              <a:gd name="connsiteY108" fmla="*/ 912599 h 2193257"/>
              <a:gd name="connsiteX109" fmla="*/ 701319 w 2415214"/>
              <a:gd name="connsiteY109" fmla="*/ 776907 h 2193257"/>
              <a:gd name="connsiteX110" fmla="*/ 701319 w 2415214"/>
              <a:gd name="connsiteY110" fmla="*/ 496208 h 2193257"/>
              <a:gd name="connsiteX111" fmla="*/ 724221 w 2415214"/>
              <a:gd name="connsiteY111" fmla="*/ 496208 h 2193257"/>
              <a:gd name="connsiteX112" fmla="*/ 724220 w 2415214"/>
              <a:gd name="connsiteY112" fmla="*/ 796774 h 2193257"/>
              <a:gd name="connsiteX113" fmla="*/ 724221 w 2415214"/>
              <a:gd name="connsiteY113" fmla="*/ 810418 h 2193257"/>
              <a:gd name="connsiteX114" fmla="*/ 733795 w 2415214"/>
              <a:gd name="connsiteY114" fmla="*/ 803962 h 2193257"/>
              <a:gd name="connsiteX115" fmla="*/ 766091 w 2415214"/>
              <a:gd name="connsiteY115" fmla="*/ 725990 h 2193257"/>
              <a:gd name="connsiteX116" fmla="*/ 766092 w 2415214"/>
              <a:gd name="connsiteY116" fmla="*/ 488498 h 2193257"/>
              <a:gd name="connsiteX117" fmla="*/ 757427 w 2415214"/>
              <a:gd name="connsiteY117" fmla="*/ 445578 h 2193257"/>
              <a:gd name="connsiteX118" fmla="*/ 655824 w 2415214"/>
              <a:gd name="connsiteY118" fmla="*/ 378231 h 2193257"/>
              <a:gd name="connsiteX119" fmla="*/ 573904 w 2415214"/>
              <a:gd name="connsiteY119" fmla="*/ 378230 h 2193257"/>
              <a:gd name="connsiteX120" fmla="*/ 538004 w 2415214"/>
              <a:gd name="connsiteY120" fmla="*/ 347089 h 2193257"/>
              <a:gd name="connsiteX121" fmla="*/ 543398 w 2415214"/>
              <a:gd name="connsiteY121" fmla="*/ 350726 h 2193257"/>
              <a:gd name="connsiteX122" fmla="*/ 587969 w 2415214"/>
              <a:gd name="connsiteY122" fmla="*/ 359725 h 2193257"/>
              <a:gd name="connsiteX123" fmla="*/ 702477 w 2415214"/>
              <a:gd name="connsiteY123" fmla="*/ 245217 h 2193257"/>
              <a:gd name="connsiteX124" fmla="*/ 693478 w 2415214"/>
              <a:gd name="connsiteY124" fmla="*/ 200647 h 2193257"/>
              <a:gd name="connsiteX125" fmla="*/ 678305 w 2415214"/>
              <a:gd name="connsiteY125" fmla="*/ 178140 h 2193257"/>
              <a:gd name="connsiteX126" fmla="*/ 901396 w 2415214"/>
              <a:gd name="connsiteY126" fmla="*/ 371665 h 2193257"/>
              <a:gd name="connsiteX127" fmla="*/ 874510 w 2415214"/>
              <a:gd name="connsiteY127" fmla="*/ 411542 h 2193257"/>
              <a:gd name="connsiteX128" fmla="*/ 861560 w 2415214"/>
              <a:gd name="connsiteY128" fmla="*/ 475683 h 2193257"/>
              <a:gd name="connsiteX129" fmla="*/ 861561 w 2415214"/>
              <a:gd name="connsiteY129" fmla="*/ 627763 h 2193257"/>
              <a:gd name="connsiteX130" fmla="*/ 861560 w 2415214"/>
              <a:gd name="connsiteY130" fmla="*/ 627763 h 2193257"/>
              <a:gd name="connsiteX131" fmla="*/ 861560 w 2415214"/>
              <a:gd name="connsiteY131" fmla="*/ 830581 h 2193257"/>
              <a:gd name="connsiteX132" fmla="*/ 909823 w 2415214"/>
              <a:gd name="connsiteY132" fmla="*/ 947099 h 2193257"/>
              <a:gd name="connsiteX133" fmla="*/ 924129 w 2415214"/>
              <a:gd name="connsiteY133" fmla="*/ 956743 h 2193257"/>
              <a:gd name="connsiteX134" fmla="*/ 924128 w 2415214"/>
              <a:gd name="connsiteY134" fmla="*/ 578831 h 2193257"/>
              <a:gd name="connsiteX135" fmla="*/ 924129 w 2415214"/>
              <a:gd name="connsiteY135" fmla="*/ 578832 h 2193257"/>
              <a:gd name="connsiteX136" fmla="*/ 924130 w 2415214"/>
              <a:gd name="connsiteY136" fmla="*/ 487205 h 2193257"/>
              <a:gd name="connsiteX137" fmla="*/ 958352 w 2415214"/>
              <a:gd name="connsiteY137" fmla="*/ 487205 h 2193257"/>
              <a:gd name="connsiteX138" fmla="*/ 958352 w 2415214"/>
              <a:gd name="connsiteY138" fmla="*/ 979820 h 2193257"/>
              <a:gd name="connsiteX139" fmla="*/ 958352 w 2415214"/>
              <a:gd name="connsiteY139" fmla="*/ 979821 h 2193257"/>
              <a:gd name="connsiteX140" fmla="*/ 958352 w 2415214"/>
              <a:gd name="connsiteY140" fmla="*/ 980828 h 2193257"/>
              <a:gd name="connsiteX141" fmla="*/ 958352 w 2415214"/>
              <a:gd name="connsiteY141" fmla="*/ 980829 h 2193257"/>
              <a:gd name="connsiteX142" fmla="*/ 958352 w 2415214"/>
              <a:gd name="connsiteY142" fmla="*/ 999875 h 2193257"/>
              <a:gd name="connsiteX143" fmla="*/ 958351 w 2415214"/>
              <a:gd name="connsiteY143" fmla="*/ 1313971 h 2193257"/>
              <a:gd name="connsiteX144" fmla="*/ 1063214 w 2415214"/>
              <a:gd name="connsiteY144" fmla="*/ 1418832 h 2193257"/>
              <a:gd name="connsiteX145" fmla="*/ 1192266 w 2415214"/>
              <a:gd name="connsiteY145" fmla="*/ 1418832 h 2193257"/>
              <a:gd name="connsiteX146" fmla="*/ 1297126 w 2415214"/>
              <a:gd name="connsiteY146" fmla="*/ 1313971 h 2193257"/>
              <a:gd name="connsiteX147" fmla="*/ 1297127 w 2415214"/>
              <a:gd name="connsiteY147" fmla="*/ 1293751 h 2193257"/>
              <a:gd name="connsiteX148" fmla="*/ 1297127 w 2415214"/>
              <a:gd name="connsiteY148" fmla="*/ 1109443 h 2193257"/>
              <a:gd name="connsiteX149" fmla="*/ 1297126 w 2415214"/>
              <a:gd name="connsiteY149" fmla="*/ 902394 h 2193257"/>
              <a:gd name="connsiteX150" fmla="*/ 1297127 w 2415214"/>
              <a:gd name="connsiteY150" fmla="*/ 902395 h 2193257"/>
              <a:gd name="connsiteX151" fmla="*/ 1297128 w 2415214"/>
              <a:gd name="connsiteY151" fmla="*/ 857056 h 2193257"/>
              <a:gd name="connsiteX152" fmla="*/ 1297127 w 2415214"/>
              <a:gd name="connsiteY152" fmla="*/ 727551 h 2193257"/>
              <a:gd name="connsiteX153" fmla="*/ 1297127 w 2415214"/>
              <a:gd name="connsiteY153" fmla="*/ 487204 h 2193257"/>
              <a:gd name="connsiteX154" fmla="*/ 1297127 w 2415214"/>
              <a:gd name="connsiteY154" fmla="*/ 487203 h 2193257"/>
              <a:gd name="connsiteX155" fmla="*/ 1331349 w 2415214"/>
              <a:gd name="connsiteY155" fmla="*/ 487204 h 2193257"/>
              <a:gd name="connsiteX156" fmla="*/ 1331349 w 2415214"/>
              <a:gd name="connsiteY156" fmla="*/ 487205 h 2193257"/>
              <a:gd name="connsiteX157" fmla="*/ 1331349 w 2415214"/>
              <a:gd name="connsiteY157" fmla="*/ 587653 h 2193257"/>
              <a:gd name="connsiteX158" fmla="*/ 1331349 w 2415214"/>
              <a:gd name="connsiteY158" fmla="*/ 688100 h 2193257"/>
              <a:gd name="connsiteX159" fmla="*/ 1331350 w 2415214"/>
              <a:gd name="connsiteY159" fmla="*/ 886743 h 2193257"/>
              <a:gd name="connsiteX160" fmla="*/ 1331349 w 2415214"/>
              <a:gd name="connsiteY160" fmla="*/ 886742 h 2193257"/>
              <a:gd name="connsiteX161" fmla="*/ 1331349 w 2415214"/>
              <a:gd name="connsiteY161" fmla="*/ 956745 h 2193257"/>
              <a:gd name="connsiteX162" fmla="*/ 1345656 w 2415214"/>
              <a:gd name="connsiteY162" fmla="*/ 947099 h 2193257"/>
              <a:gd name="connsiteX163" fmla="*/ 1346766 w 2415214"/>
              <a:gd name="connsiteY163" fmla="*/ 945454 h 2193257"/>
              <a:gd name="connsiteX164" fmla="*/ 1346767 w 2415214"/>
              <a:gd name="connsiteY164" fmla="*/ 945455 h 2193257"/>
              <a:gd name="connsiteX165" fmla="*/ 1380970 w 2415214"/>
              <a:gd name="connsiteY165" fmla="*/ 894723 h 2193257"/>
              <a:gd name="connsiteX166" fmla="*/ 1381692 w 2415214"/>
              <a:gd name="connsiteY166" fmla="*/ 891152 h 2193257"/>
              <a:gd name="connsiteX167" fmla="*/ 1393920 w 2415214"/>
              <a:gd name="connsiteY167" fmla="*/ 830583 h 2193257"/>
              <a:gd name="connsiteX168" fmla="*/ 1393919 w 2415214"/>
              <a:gd name="connsiteY168" fmla="*/ 615970 h 2193257"/>
              <a:gd name="connsiteX169" fmla="*/ 1393920 w 2415214"/>
              <a:gd name="connsiteY169" fmla="*/ 615970 h 2193257"/>
              <a:gd name="connsiteX170" fmla="*/ 1393921 w 2415214"/>
              <a:gd name="connsiteY170" fmla="*/ 560571 h 2193257"/>
              <a:gd name="connsiteX171" fmla="*/ 1393920 w 2415214"/>
              <a:gd name="connsiteY171" fmla="*/ 552778 h 2193257"/>
              <a:gd name="connsiteX172" fmla="*/ 1393920 w 2415214"/>
              <a:gd name="connsiteY172" fmla="*/ 524696 h 2193257"/>
              <a:gd name="connsiteX173" fmla="*/ 1393921 w 2415214"/>
              <a:gd name="connsiteY173" fmla="*/ 475683 h 2193257"/>
              <a:gd name="connsiteX174" fmla="*/ 1229138 w 2415214"/>
              <a:gd name="connsiteY174" fmla="*/ 310900 h 2193257"/>
              <a:gd name="connsiteX175" fmla="*/ 1106105 w 2415214"/>
              <a:gd name="connsiteY175" fmla="*/ 310900 h 2193257"/>
              <a:gd name="connsiteX176" fmla="*/ 1050319 w 2415214"/>
              <a:gd name="connsiteY176" fmla="*/ 262508 h 2193257"/>
              <a:gd name="connsiteX177" fmla="*/ 1061134 w 2415214"/>
              <a:gd name="connsiteY177" fmla="*/ 269799 h 2193257"/>
              <a:gd name="connsiteX178" fmla="*/ 1127740 w 2415214"/>
              <a:gd name="connsiteY178" fmla="*/ 283247 h 2193257"/>
              <a:gd name="connsiteX179" fmla="*/ 1298856 w 2415214"/>
              <a:gd name="connsiteY179" fmla="*/ 112130 h 2193257"/>
              <a:gd name="connsiteX180" fmla="*/ 1285409 w 2415214"/>
              <a:gd name="connsiteY180" fmla="*/ 45524 h 219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2415214" h="2193257">
                <a:moveTo>
                  <a:pt x="0" y="496210"/>
                </a:moveTo>
                <a:lnTo>
                  <a:pt x="22902" y="496210"/>
                </a:lnTo>
                <a:lnTo>
                  <a:pt x="22902" y="825859"/>
                </a:lnTo>
                <a:lnTo>
                  <a:pt x="22902" y="825860"/>
                </a:lnTo>
                <a:lnTo>
                  <a:pt x="22902" y="827577"/>
                </a:lnTo>
                <a:lnTo>
                  <a:pt x="0" y="807710"/>
                </a:lnTo>
                <a:close/>
                <a:moveTo>
                  <a:pt x="1599656" y="378231"/>
                </a:moveTo>
                <a:cubicBezTo>
                  <a:pt x="1538756" y="378231"/>
                  <a:pt x="1489387" y="427600"/>
                  <a:pt x="1489387" y="488500"/>
                </a:cubicBezTo>
                <a:lnTo>
                  <a:pt x="1489387" y="505918"/>
                </a:lnTo>
                <a:lnTo>
                  <a:pt x="1489386" y="607510"/>
                </a:lnTo>
                <a:lnTo>
                  <a:pt x="1489387" y="607511"/>
                </a:lnTo>
                <a:lnTo>
                  <a:pt x="1489388" y="725992"/>
                </a:lnTo>
                <a:cubicBezTo>
                  <a:pt x="1489387" y="756442"/>
                  <a:pt x="1501730" y="784009"/>
                  <a:pt x="1521684" y="803965"/>
                </a:cubicBezTo>
                <a:lnTo>
                  <a:pt x="1531258" y="810418"/>
                </a:lnTo>
                <a:lnTo>
                  <a:pt x="1531259" y="705683"/>
                </a:lnTo>
                <a:lnTo>
                  <a:pt x="1531258" y="496210"/>
                </a:lnTo>
                <a:lnTo>
                  <a:pt x="1554160" y="496210"/>
                </a:lnTo>
                <a:lnTo>
                  <a:pt x="1554159" y="578623"/>
                </a:lnTo>
                <a:lnTo>
                  <a:pt x="1554159" y="663698"/>
                </a:lnTo>
                <a:lnTo>
                  <a:pt x="1554160" y="663699"/>
                </a:lnTo>
                <a:lnTo>
                  <a:pt x="1554159" y="825858"/>
                </a:lnTo>
                <a:lnTo>
                  <a:pt x="1554159" y="825860"/>
                </a:lnTo>
                <a:lnTo>
                  <a:pt x="1554159" y="1049468"/>
                </a:lnTo>
                <a:cubicBezTo>
                  <a:pt x="1554160" y="1088222"/>
                  <a:pt x="1585576" y="1119640"/>
                  <a:pt x="1624332" y="1119639"/>
                </a:cubicBezTo>
                <a:lnTo>
                  <a:pt x="1710689" y="1119640"/>
                </a:lnTo>
                <a:lnTo>
                  <a:pt x="1738003" y="1114125"/>
                </a:lnTo>
                <a:cubicBezTo>
                  <a:pt x="1763189" y="1103473"/>
                  <a:pt x="1780860" y="1078535"/>
                  <a:pt x="1780861" y="1049468"/>
                </a:cubicBezTo>
                <a:lnTo>
                  <a:pt x="1780860" y="912601"/>
                </a:lnTo>
                <a:lnTo>
                  <a:pt x="1780860" y="496210"/>
                </a:lnTo>
                <a:lnTo>
                  <a:pt x="1803761" y="496210"/>
                </a:lnTo>
                <a:lnTo>
                  <a:pt x="1803761" y="810420"/>
                </a:lnTo>
                <a:lnTo>
                  <a:pt x="1813336" y="803965"/>
                </a:lnTo>
                <a:cubicBezTo>
                  <a:pt x="1833290" y="784009"/>
                  <a:pt x="1845633" y="756443"/>
                  <a:pt x="1845632" y="725992"/>
                </a:cubicBezTo>
                <a:lnTo>
                  <a:pt x="1845633" y="498895"/>
                </a:lnTo>
                <a:lnTo>
                  <a:pt x="1845634" y="498898"/>
                </a:lnTo>
                <a:lnTo>
                  <a:pt x="1845635" y="488500"/>
                </a:lnTo>
                <a:cubicBezTo>
                  <a:pt x="1845634" y="427600"/>
                  <a:pt x="1796265" y="378231"/>
                  <a:pt x="1735365" y="378232"/>
                </a:cubicBezTo>
                <a:lnTo>
                  <a:pt x="1651443" y="378231"/>
                </a:lnTo>
                <a:lnTo>
                  <a:pt x="1651442" y="378231"/>
                </a:lnTo>
                <a:close/>
                <a:moveTo>
                  <a:pt x="1254716" y="0"/>
                </a:moveTo>
                <a:lnTo>
                  <a:pt x="1556316" y="261630"/>
                </a:lnTo>
                <a:lnTo>
                  <a:pt x="1562002" y="289789"/>
                </a:lnTo>
                <a:cubicBezTo>
                  <a:pt x="1570693" y="310338"/>
                  <a:pt x="1585213" y="327823"/>
                  <a:pt x="1603489" y="340169"/>
                </a:cubicBezTo>
                <a:lnTo>
                  <a:pt x="1612635" y="344566"/>
                </a:lnTo>
                <a:lnTo>
                  <a:pt x="1608563" y="341034"/>
                </a:lnTo>
                <a:lnTo>
                  <a:pt x="1616700" y="346521"/>
                </a:lnTo>
                <a:lnTo>
                  <a:pt x="1627270" y="351602"/>
                </a:lnTo>
                <a:lnTo>
                  <a:pt x="1667507" y="359725"/>
                </a:lnTo>
                <a:lnTo>
                  <a:pt x="1667510" y="359726"/>
                </a:lnTo>
                <a:lnTo>
                  <a:pt x="1669043" y="359416"/>
                </a:lnTo>
                <a:lnTo>
                  <a:pt x="1669044" y="359417"/>
                </a:lnTo>
                <a:lnTo>
                  <a:pt x="1712083" y="350728"/>
                </a:lnTo>
                <a:cubicBezTo>
                  <a:pt x="1753181" y="333345"/>
                  <a:pt x="1782019" y="292649"/>
                  <a:pt x="1782020" y="245218"/>
                </a:cubicBezTo>
                <a:cubicBezTo>
                  <a:pt x="1782020" y="229408"/>
                  <a:pt x="1778815" y="214347"/>
                  <a:pt x="1773020" y="200648"/>
                </a:cubicBezTo>
                <a:lnTo>
                  <a:pt x="1760666" y="182323"/>
                </a:lnTo>
                <a:lnTo>
                  <a:pt x="2415214" y="750121"/>
                </a:lnTo>
                <a:lnTo>
                  <a:pt x="2415214" y="2193257"/>
                </a:lnTo>
                <a:lnTo>
                  <a:pt x="1311215" y="2193257"/>
                </a:lnTo>
                <a:lnTo>
                  <a:pt x="67649" y="1114506"/>
                </a:lnTo>
                <a:lnTo>
                  <a:pt x="93075" y="1119638"/>
                </a:lnTo>
                <a:lnTo>
                  <a:pt x="179434" y="1119639"/>
                </a:lnTo>
                <a:cubicBezTo>
                  <a:pt x="218188" y="1119639"/>
                  <a:pt x="249606" y="1088222"/>
                  <a:pt x="249605" y="1049468"/>
                </a:cubicBezTo>
                <a:lnTo>
                  <a:pt x="249606" y="912600"/>
                </a:lnTo>
                <a:lnTo>
                  <a:pt x="249605" y="496209"/>
                </a:lnTo>
                <a:lnTo>
                  <a:pt x="272506" y="496209"/>
                </a:lnTo>
                <a:lnTo>
                  <a:pt x="272506" y="810419"/>
                </a:lnTo>
                <a:lnTo>
                  <a:pt x="282080" y="803965"/>
                </a:lnTo>
                <a:cubicBezTo>
                  <a:pt x="302036" y="784010"/>
                  <a:pt x="314378" y="756442"/>
                  <a:pt x="314378" y="725991"/>
                </a:cubicBezTo>
                <a:lnTo>
                  <a:pt x="314377" y="488499"/>
                </a:lnTo>
                <a:lnTo>
                  <a:pt x="305713" y="445578"/>
                </a:lnTo>
                <a:lnTo>
                  <a:pt x="298055" y="434220"/>
                </a:lnTo>
                <a:lnTo>
                  <a:pt x="286473" y="417043"/>
                </a:lnTo>
                <a:lnTo>
                  <a:pt x="286475" y="417044"/>
                </a:lnTo>
                <a:lnTo>
                  <a:pt x="282081" y="410528"/>
                </a:lnTo>
                <a:cubicBezTo>
                  <a:pt x="262127" y="390573"/>
                  <a:pt x="234559" y="378230"/>
                  <a:pt x="204109" y="378230"/>
                </a:cubicBezTo>
                <a:lnTo>
                  <a:pt x="115645" y="378231"/>
                </a:lnTo>
                <a:lnTo>
                  <a:pt x="56919" y="327287"/>
                </a:lnTo>
                <a:lnTo>
                  <a:pt x="91685" y="350726"/>
                </a:lnTo>
                <a:cubicBezTo>
                  <a:pt x="105383" y="356521"/>
                  <a:pt x="120446" y="359726"/>
                  <a:pt x="136255" y="359725"/>
                </a:cubicBezTo>
                <a:cubicBezTo>
                  <a:pt x="199496" y="359726"/>
                  <a:pt x="250763" y="308458"/>
                  <a:pt x="250763" y="245217"/>
                </a:cubicBezTo>
                <a:cubicBezTo>
                  <a:pt x="250763" y="229408"/>
                  <a:pt x="247559" y="214346"/>
                  <a:pt x="241764" y="200647"/>
                </a:cubicBezTo>
                <a:lnTo>
                  <a:pt x="235809" y="191813"/>
                </a:lnTo>
                <a:lnTo>
                  <a:pt x="467911" y="393155"/>
                </a:lnTo>
                <a:lnTo>
                  <a:pt x="442143" y="410527"/>
                </a:lnTo>
                <a:cubicBezTo>
                  <a:pt x="422189" y="430483"/>
                  <a:pt x="409846" y="458049"/>
                  <a:pt x="409847" y="488500"/>
                </a:cubicBezTo>
                <a:lnTo>
                  <a:pt x="409846" y="633441"/>
                </a:lnTo>
                <a:lnTo>
                  <a:pt x="409846" y="633440"/>
                </a:lnTo>
                <a:lnTo>
                  <a:pt x="409845" y="725991"/>
                </a:lnTo>
                <a:cubicBezTo>
                  <a:pt x="409846" y="756442"/>
                  <a:pt x="422189" y="784009"/>
                  <a:pt x="442142" y="803964"/>
                </a:cubicBezTo>
                <a:lnTo>
                  <a:pt x="446975" y="807222"/>
                </a:lnTo>
                <a:lnTo>
                  <a:pt x="446973" y="807220"/>
                </a:lnTo>
                <a:lnTo>
                  <a:pt x="451716" y="810417"/>
                </a:lnTo>
                <a:lnTo>
                  <a:pt x="451715" y="560385"/>
                </a:lnTo>
                <a:lnTo>
                  <a:pt x="451717" y="560385"/>
                </a:lnTo>
                <a:lnTo>
                  <a:pt x="451716" y="496208"/>
                </a:lnTo>
                <a:lnTo>
                  <a:pt x="474618" y="496209"/>
                </a:lnTo>
                <a:lnTo>
                  <a:pt x="474618" y="825858"/>
                </a:lnTo>
                <a:lnTo>
                  <a:pt x="474618" y="825859"/>
                </a:lnTo>
                <a:lnTo>
                  <a:pt x="474618" y="831201"/>
                </a:lnTo>
                <a:lnTo>
                  <a:pt x="474617" y="1049468"/>
                </a:lnTo>
                <a:cubicBezTo>
                  <a:pt x="474617" y="1068845"/>
                  <a:pt x="482472" y="1086388"/>
                  <a:pt x="495170" y="1099086"/>
                </a:cubicBezTo>
                <a:lnTo>
                  <a:pt x="516957" y="1113776"/>
                </a:lnTo>
                <a:lnTo>
                  <a:pt x="517474" y="1114124"/>
                </a:lnTo>
                <a:cubicBezTo>
                  <a:pt x="525870" y="1117675"/>
                  <a:pt x="535100" y="1119638"/>
                  <a:pt x="544789" y="1119638"/>
                </a:cubicBezTo>
                <a:lnTo>
                  <a:pt x="631149" y="1119639"/>
                </a:lnTo>
                <a:cubicBezTo>
                  <a:pt x="669903" y="1119638"/>
                  <a:pt x="701319" y="1088221"/>
                  <a:pt x="701320" y="1049467"/>
                </a:cubicBezTo>
                <a:lnTo>
                  <a:pt x="701319" y="912600"/>
                </a:lnTo>
                <a:lnTo>
                  <a:pt x="701318" y="912600"/>
                </a:lnTo>
                <a:lnTo>
                  <a:pt x="701319" y="912599"/>
                </a:lnTo>
                <a:lnTo>
                  <a:pt x="701319" y="776907"/>
                </a:lnTo>
                <a:lnTo>
                  <a:pt x="701319" y="496208"/>
                </a:lnTo>
                <a:lnTo>
                  <a:pt x="724221" y="496208"/>
                </a:lnTo>
                <a:lnTo>
                  <a:pt x="724220" y="796774"/>
                </a:lnTo>
                <a:lnTo>
                  <a:pt x="724221" y="810418"/>
                </a:lnTo>
                <a:lnTo>
                  <a:pt x="733795" y="803962"/>
                </a:lnTo>
                <a:cubicBezTo>
                  <a:pt x="753749" y="784008"/>
                  <a:pt x="766092" y="756441"/>
                  <a:pt x="766091" y="725990"/>
                </a:cubicBezTo>
                <a:lnTo>
                  <a:pt x="766092" y="488498"/>
                </a:lnTo>
                <a:lnTo>
                  <a:pt x="757427" y="445578"/>
                </a:lnTo>
                <a:cubicBezTo>
                  <a:pt x="740687" y="406001"/>
                  <a:pt x="701499" y="378230"/>
                  <a:pt x="655824" y="378231"/>
                </a:cubicBezTo>
                <a:lnTo>
                  <a:pt x="573904" y="378230"/>
                </a:lnTo>
                <a:lnTo>
                  <a:pt x="538004" y="347089"/>
                </a:lnTo>
                <a:lnTo>
                  <a:pt x="543398" y="350726"/>
                </a:lnTo>
                <a:cubicBezTo>
                  <a:pt x="557098" y="356522"/>
                  <a:pt x="572159" y="359726"/>
                  <a:pt x="587969" y="359725"/>
                </a:cubicBezTo>
                <a:cubicBezTo>
                  <a:pt x="651211" y="359725"/>
                  <a:pt x="702478" y="308459"/>
                  <a:pt x="702477" y="245217"/>
                </a:cubicBezTo>
                <a:cubicBezTo>
                  <a:pt x="702477" y="229408"/>
                  <a:pt x="699273" y="214345"/>
                  <a:pt x="693478" y="200647"/>
                </a:cubicBezTo>
                <a:lnTo>
                  <a:pt x="678305" y="178140"/>
                </a:lnTo>
                <a:lnTo>
                  <a:pt x="901396" y="371665"/>
                </a:lnTo>
                <a:lnTo>
                  <a:pt x="874510" y="411542"/>
                </a:lnTo>
                <a:cubicBezTo>
                  <a:pt x="866171" y="431257"/>
                  <a:pt x="861560" y="452930"/>
                  <a:pt x="861560" y="475683"/>
                </a:cubicBezTo>
                <a:lnTo>
                  <a:pt x="861561" y="627763"/>
                </a:lnTo>
                <a:lnTo>
                  <a:pt x="861560" y="627763"/>
                </a:lnTo>
                <a:lnTo>
                  <a:pt x="861560" y="830581"/>
                </a:lnTo>
                <a:cubicBezTo>
                  <a:pt x="861559" y="876084"/>
                  <a:pt x="880003" y="917279"/>
                  <a:pt x="909823" y="947099"/>
                </a:cubicBezTo>
                <a:lnTo>
                  <a:pt x="924129" y="956743"/>
                </a:lnTo>
                <a:lnTo>
                  <a:pt x="924128" y="578831"/>
                </a:lnTo>
                <a:lnTo>
                  <a:pt x="924129" y="578832"/>
                </a:lnTo>
                <a:lnTo>
                  <a:pt x="924130" y="487205"/>
                </a:lnTo>
                <a:lnTo>
                  <a:pt x="958352" y="487205"/>
                </a:lnTo>
                <a:lnTo>
                  <a:pt x="958352" y="979820"/>
                </a:lnTo>
                <a:lnTo>
                  <a:pt x="958352" y="979821"/>
                </a:lnTo>
                <a:lnTo>
                  <a:pt x="958352" y="980828"/>
                </a:lnTo>
                <a:lnTo>
                  <a:pt x="958352" y="980829"/>
                </a:lnTo>
                <a:lnTo>
                  <a:pt x="958352" y="999875"/>
                </a:lnTo>
                <a:lnTo>
                  <a:pt x="958351" y="1313971"/>
                </a:lnTo>
                <a:cubicBezTo>
                  <a:pt x="958351" y="1371884"/>
                  <a:pt x="1005301" y="1418832"/>
                  <a:pt x="1063214" y="1418832"/>
                </a:cubicBezTo>
                <a:lnTo>
                  <a:pt x="1192266" y="1418832"/>
                </a:lnTo>
                <a:cubicBezTo>
                  <a:pt x="1250179" y="1418832"/>
                  <a:pt x="1297126" y="1371884"/>
                  <a:pt x="1297126" y="1313971"/>
                </a:cubicBezTo>
                <a:lnTo>
                  <a:pt x="1297127" y="1293751"/>
                </a:lnTo>
                <a:lnTo>
                  <a:pt x="1297127" y="1109443"/>
                </a:lnTo>
                <a:lnTo>
                  <a:pt x="1297126" y="902394"/>
                </a:lnTo>
                <a:lnTo>
                  <a:pt x="1297127" y="902395"/>
                </a:lnTo>
                <a:lnTo>
                  <a:pt x="1297128" y="857056"/>
                </a:lnTo>
                <a:lnTo>
                  <a:pt x="1297127" y="727551"/>
                </a:lnTo>
                <a:lnTo>
                  <a:pt x="1297127" y="487204"/>
                </a:lnTo>
                <a:lnTo>
                  <a:pt x="1297127" y="487203"/>
                </a:lnTo>
                <a:lnTo>
                  <a:pt x="1331349" y="487204"/>
                </a:lnTo>
                <a:lnTo>
                  <a:pt x="1331349" y="487205"/>
                </a:lnTo>
                <a:lnTo>
                  <a:pt x="1331349" y="587653"/>
                </a:lnTo>
                <a:lnTo>
                  <a:pt x="1331349" y="688100"/>
                </a:lnTo>
                <a:lnTo>
                  <a:pt x="1331350" y="886743"/>
                </a:lnTo>
                <a:lnTo>
                  <a:pt x="1331349" y="886742"/>
                </a:lnTo>
                <a:lnTo>
                  <a:pt x="1331349" y="956745"/>
                </a:lnTo>
                <a:lnTo>
                  <a:pt x="1345656" y="947099"/>
                </a:lnTo>
                <a:lnTo>
                  <a:pt x="1346766" y="945454"/>
                </a:lnTo>
                <a:lnTo>
                  <a:pt x="1346767" y="945455"/>
                </a:lnTo>
                <a:lnTo>
                  <a:pt x="1380970" y="894723"/>
                </a:lnTo>
                <a:lnTo>
                  <a:pt x="1381692" y="891152"/>
                </a:lnTo>
                <a:lnTo>
                  <a:pt x="1393920" y="830583"/>
                </a:lnTo>
                <a:lnTo>
                  <a:pt x="1393919" y="615970"/>
                </a:lnTo>
                <a:lnTo>
                  <a:pt x="1393920" y="615970"/>
                </a:lnTo>
                <a:lnTo>
                  <a:pt x="1393921" y="560571"/>
                </a:lnTo>
                <a:lnTo>
                  <a:pt x="1393920" y="552778"/>
                </a:lnTo>
                <a:lnTo>
                  <a:pt x="1393920" y="524696"/>
                </a:lnTo>
                <a:lnTo>
                  <a:pt x="1393921" y="475683"/>
                </a:lnTo>
                <a:cubicBezTo>
                  <a:pt x="1393920" y="384676"/>
                  <a:pt x="1320145" y="310901"/>
                  <a:pt x="1229138" y="310900"/>
                </a:cubicBezTo>
                <a:lnTo>
                  <a:pt x="1106105" y="310900"/>
                </a:lnTo>
                <a:lnTo>
                  <a:pt x="1050319" y="262508"/>
                </a:lnTo>
                <a:lnTo>
                  <a:pt x="1061134" y="269799"/>
                </a:lnTo>
                <a:cubicBezTo>
                  <a:pt x="1081607" y="278459"/>
                  <a:pt x="1104114" y="283246"/>
                  <a:pt x="1127740" y="283247"/>
                </a:cubicBezTo>
                <a:cubicBezTo>
                  <a:pt x="1222245" y="283247"/>
                  <a:pt x="1298857" y="206635"/>
                  <a:pt x="1298856" y="112130"/>
                </a:cubicBezTo>
                <a:cubicBezTo>
                  <a:pt x="1298857" y="88505"/>
                  <a:pt x="1294069" y="65996"/>
                  <a:pt x="1285409" y="45524"/>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0" name="Rectangle 49"/>
          <p:cNvSpPr/>
          <p:nvPr/>
        </p:nvSpPr>
        <p:spPr>
          <a:xfrm>
            <a:off x="4004777" y="1766306"/>
            <a:ext cx="2002535" cy="2002535"/>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1">
                  <a:lumMod val="50000"/>
                </a:schemeClr>
              </a:solidFill>
            </a:endParaRPr>
          </a:p>
        </p:txBody>
      </p:sp>
      <p:sp>
        <p:nvSpPr>
          <p:cNvPr id="52" name="Freeform 51"/>
          <p:cNvSpPr/>
          <p:nvPr/>
        </p:nvSpPr>
        <p:spPr>
          <a:xfrm>
            <a:off x="4670841" y="2105604"/>
            <a:ext cx="1336472" cy="1663238"/>
          </a:xfrm>
          <a:custGeom>
            <a:avLst/>
            <a:gdLst>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77468 w 2019965"/>
              <a:gd name="connsiteY6" fmla="*/ 955560 h 2513845"/>
              <a:gd name="connsiteX7" fmla="*/ 105821 w 2019965"/>
              <a:gd name="connsiteY7" fmla="*/ 99045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7468 w 2019965"/>
              <a:gd name="connsiteY7" fmla="*/ 95556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77468 w 2019965"/>
              <a:gd name="connsiteY17" fmla="*/ 955560 h 2513845"/>
              <a:gd name="connsiteX18" fmla="*/ 697669 w 2019965"/>
              <a:gd name="connsiteY18" fmla="*/ 0 h 2513845"/>
              <a:gd name="connsiteX19" fmla="*/ 2019965 w 2019965"/>
              <a:gd name="connsiteY19" fmla="*/ 1147048 h 2513845"/>
              <a:gd name="connsiteX20" fmla="*/ 2019965 w 2019965"/>
              <a:gd name="connsiteY20" fmla="*/ 2513845 h 2513845"/>
              <a:gd name="connsiteX21" fmla="*/ 719526 w 2019965"/>
              <a:gd name="connsiteY21" fmla="*/ 2513844 h 2513845"/>
              <a:gd name="connsiteX22" fmla="*/ 282828 w 2019965"/>
              <a:gd name="connsiteY22" fmla="*/ 2135023 h 2513845"/>
              <a:gd name="connsiteX23" fmla="*/ 319658 w 2019965"/>
              <a:gd name="connsiteY23" fmla="*/ 2145288 h 2513845"/>
              <a:gd name="connsiteX24" fmla="*/ 383130 w 2019965"/>
              <a:gd name="connsiteY24" fmla="*/ 2148985 h 2513845"/>
              <a:gd name="connsiteX25" fmla="*/ 434279 w 2019965"/>
              <a:gd name="connsiteY25" fmla="*/ 2145904 h 2513845"/>
              <a:gd name="connsiteX26" fmla="*/ 466324 w 2019965"/>
              <a:gd name="connsiteY26" fmla="*/ 2137893 h 2513845"/>
              <a:gd name="connsiteX27" fmla="*/ 482345 w 2019965"/>
              <a:gd name="connsiteY27" fmla="*/ 2125568 h 2513845"/>
              <a:gd name="connsiteX28" fmla="*/ 487893 w 2019965"/>
              <a:gd name="connsiteY28" fmla="*/ 2108313 h 2513845"/>
              <a:gd name="connsiteX29" fmla="*/ 513775 w 2019965"/>
              <a:gd name="connsiteY29" fmla="*/ 1844562 h 2513845"/>
              <a:gd name="connsiteX30" fmla="*/ 729459 w 2019965"/>
              <a:gd name="connsiteY30" fmla="*/ 1797727 h 2513845"/>
              <a:gd name="connsiteX31" fmla="*/ 895843 w 2019965"/>
              <a:gd name="connsiteY31" fmla="*/ 1699129 h 2513845"/>
              <a:gd name="connsiteX32" fmla="*/ 1002454 w 2019965"/>
              <a:gd name="connsiteY32" fmla="*/ 1552463 h 2513845"/>
              <a:gd name="connsiteX33" fmla="*/ 1040044 w 2019965"/>
              <a:gd name="connsiteY33" fmla="*/ 1361428 h 2513845"/>
              <a:gd name="connsiteX34" fmla="*/ 1009232 w 2019965"/>
              <a:gd name="connsiteY34" fmla="*/ 1190729 h 2513845"/>
              <a:gd name="connsiteX35" fmla="*/ 927889 w 2019965"/>
              <a:gd name="connsiteY35" fmla="*/ 1069946 h 2513845"/>
              <a:gd name="connsiteX36" fmla="*/ 812651 w 2019965"/>
              <a:gd name="connsiteY36" fmla="*/ 986137 h 2513845"/>
              <a:gd name="connsiteX37" fmla="*/ 680776 w 2019965"/>
              <a:gd name="connsiteY37" fmla="*/ 926362 h 2513845"/>
              <a:gd name="connsiteX38" fmla="*/ 548900 w 2019965"/>
              <a:gd name="connsiteY38" fmla="*/ 877063 h 2513845"/>
              <a:gd name="connsiteX39" fmla="*/ 433047 w 2019965"/>
              <a:gd name="connsiteY39" fmla="*/ 825298 h 2513845"/>
              <a:gd name="connsiteX40" fmla="*/ 351086 w 2019965"/>
              <a:gd name="connsiteY40" fmla="*/ 757512 h 2513845"/>
              <a:gd name="connsiteX41" fmla="*/ 320274 w 2019965"/>
              <a:gd name="connsiteY41" fmla="*/ 660146 h 2513845"/>
              <a:gd name="connsiteX42" fmla="*/ 333831 w 2019965"/>
              <a:gd name="connsiteY42" fmla="*/ 592359 h 2513845"/>
              <a:gd name="connsiteX43" fmla="*/ 375737 w 2019965"/>
              <a:gd name="connsiteY43" fmla="*/ 539362 h 2513845"/>
              <a:gd name="connsiteX44" fmla="*/ 449685 w 2019965"/>
              <a:gd name="connsiteY44" fmla="*/ 504853 h 2513845"/>
              <a:gd name="connsiteX45" fmla="*/ 559376 w 2019965"/>
              <a:gd name="connsiteY45" fmla="*/ 492527 h 2513845"/>
              <a:gd name="connsiteX46" fmla="*/ 688170 w 2019965"/>
              <a:gd name="connsiteY46" fmla="*/ 508550 h 2513845"/>
              <a:gd name="connsiteX47" fmla="*/ 791699 w 2019965"/>
              <a:gd name="connsiteY47" fmla="*/ 543060 h 2513845"/>
              <a:gd name="connsiteX48" fmla="*/ 867498 w 2019965"/>
              <a:gd name="connsiteY48" fmla="*/ 577569 h 2513845"/>
              <a:gd name="connsiteX49" fmla="*/ 914332 w 2019965"/>
              <a:gd name="connsiteY49" fmla="*/ 593591 h 2513845"/>
              <a:gd name="connsiteX50" fmla="*/ 929120 w 2019965"/>
              <a:gd name="connsiteY50" fmla="*/ 589278 h 2513845"/>
              <a:gd name="connsiteX51" fmla="*/ 940213 w 2019965"/>
              <a:gd name="connsiteY51" fmla="*/ 572023 h 2513845"/>
              <a:gd name="connsiteX52" fmla="*/ 946992 w 2019965"/>
              <a:gd name="connsiteY52" fmla="*/ 534432 h 2513845"/>
              <a:gd name="connsiteX53" fmla="*/ 948840 w 2019965"/>
              <a:gd name="connsiteY53" fmla="*/ 471576 h 2513845"/>
              <a:gd name="connsiteX54" fmla="*/ 947609 w 2019965"/>
              <a:gd name="connsiteY54" fmla="*/ 421660 h 2513845"/>
              <a:gd name="connsiteX55" fmla="*/ 943295 w 2019965"/>
              <a:gd name="connsiteY55" fmla="*/ 384686 h 2513845"/>
              <a:gd name="connsiteX56" fmla="*/ 934667 w 2019965"/>
              <a:gd name="connsiteY56" fmla="*/ 358803 h 2513845"/>
              <a:gd name="connsiteX57" fmla="*/ 918645 w 2019965"/>
              <a:gd name="connsiteY57" fmla="*/ 337851 h 2513845"/>
              <a:gd name="connsiteX58" fmla="*/ 881055 w 2019965"/>
              <a:gd name="connsiteY58" fmla="*/ 314434 h 2513845"/>
              <a:gd name="connsiteX59" fmla="*/ 820663 w 2019965"/>
              <a:gd name="connsiteY59" fmla="*/ 289784 h 2513845"/>
              <a:gd name="connsiteX60" fmla="*/ 749179 w 2019965"/>
              <a:gd name="connsiteY60" fmla="*/ 269448 h 2513845"/>
              <a:gd name="connsiteX61" fmla="*/ 676462 w 2019965"/>
              <a:gd name="connsiteY61" fmla="*/ 255891 h 2513845"/>
              <a:gd name="connsiteX62" fmla="*/ 701111 w 2019965"/>
              <a:gd name="connsiteY62" fmla="*/ 22952 h 2513845"/>
              <a:gd name="connsiteX63" fmla="*/ 697669 w 2019965"/>
              <a:gd name="connsiteY63"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2233 w 2019965"/>
              <a:gd name="connsiteY7" fmla="*/ 961595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62" fmla="*/ 697669 w 2019965"/>
              <a:gd name="connsiteY62"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681269 w 2019965"/>
              <a:gd name="connsiteY7" fmla="*/ 1489914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697669 w 2019965"/>
              <a:gd name="connsiteY16" fmla="*/ 0 h 2513845"/>
              <a:gd name="connsiteX17" fmla="*/ 2019965 w 2019965"/>
              <a:gd name="connsiteY17" fmla="*/ 1147048 h 2513845"/>
              <a:gd name="connsiteX18" fmla="*/ 2019965 w 2019965"/>
              <a:gd name="connsiteY18" fmla="*/ 2513845 h 2513845"/>
              <a:gd name="connsiteX19" fmla="*/ 719526 w 2019965"/>
              <a:gd name="connsiteY19" fmla="*/ 2513844 h 2513845"/>
              <a:gd name="connsiteX20" fmla="*/ 282828 w 2019965"/>
              <a:gd name="connsiteY20" fmla="*/ 2135023 h 2513845"/>
              <a:gd name="connsiteX21" fmla="*/ 319658 w 2019965"/>
              <a:gd name="connsiteY21" fmla="*/ 2145288 h 2513845"/>
              <a:gd name="connsiteX22" fmla="*/ 383130 w 2019965"/>
              <a:gd name="connsiteY22" fmla="*/ 2148985 h 2513845"/>
              <a:gd name="connsiteX23" fmla="*/ 434279 w 2019965"/>
              <a:gd name="connsiteY23" fmla="*/ 2145904 h 2513845"/>
              <a:gd name="connsiteX24" fmla="*/ 466324 w 2019965"/>
              <a:gd name="connsiteY24" fmla="*/ 2137893 h 2513845"/>
              <a:gd name="connsiteX25" fmla="*/ 482345 w 2019965"/>
              <a:gd name="connsiteY25" fmla="*/ 2125568 h 2513845"/>
              <a:gd name="connsiteX26" fmla="*/ 487893 w 2019965"/>
              <a:gd name="connsiteY26" fmla="*/ 2108313 h 2513845"/>
              <a:gd name="connsiteX27" fmla="*/ 513775 w 2019965"/>
              <a:gd name="connsiteY27" fmla="*/ 1844562 h 2513845"/>
              <a:gd name="connsiteX28" fmla="*/ 729459 w 2019965"/>
              <a:gd name="connsiteY28" fmla="*/ 1797727 h 2513845"/>
              <a:gd name="connsiteX29" fmla="*/ 895843 w 2019965"/>
              <a:gd name="connsiteY29" fmla="*/ 1699129 h 2513845"/>
              <a:gd name="connsiteX30" fmla="*/ 1002454 w 2019965"/>
              <a:gd name="connsiteY30" fmla="*/ 1552463 h 2513845"/>
              <a:gd name="connsiteX31" fmla="*/ 1040044 w 2019965"/>
              <a:gd name="connsiteY31" fmla="*/ 1361428 h 2513845"/>
              <a:gd name="connsiteX32" fmla="*/ 1009232 w 2019965"/>
              <a:gd name="connsiteY32" fmla="*/ 1190729 h 2513845"/>
              <a:gd name="connsiteX33" fmla="*/ 927889 w 2019965"/>
              <a:gd name="connsiteY33" fmla="*/ 1069946 h 2513845"/>
              <a:gd name="connsiteX34" fmla="*/ 812651 w 2019965"/>
              <a:gd name="connsiteY34" fmla="*/ 986137 h 2513845"/>
              <a:gd name="connsiteX35" fmla="*/ 680776 w 2019965"/>
              <a:gd name="connsiteY35" fmla="*/ 926362 h 2513845"/>
              <a:gd name="connsiteX36" fmla="*/ 548900 w 2019965"/>
              <a:gd name="connsiteY36" fmla="*/ 877063 h 2513845"/>
              <a:gd name="connsiteX37" fmla="*/ 433047 w 2019965"/>
              <a:gd name="connsiteY37" fmla="*/ 825298 h 2513845"/>
              <a:gd name="connsiteX38" fmla="*/ 351086 w 2019965"/>
              <a:gd name="connsiteY38" fmla="*/ 757512 h 2513845"/>
              <a:gd name="connsiteX39" fmla="*/ 320274 w 2019965"/>
              <a:gd name="connsiteY39" fmla="*/ 660146 h 2513845"/>
              <a:gd name="connsiteX40" fmla="*/ 333831 w 2019965"/>
              <a:gd name="connsiteY40" fmla="*/ 592359 h 2513845"/>
              <a:gd name="connsiteX41" fmla="*/ 375737 w 2019965"/>
              <a:gd name="connsiteY41" fmla="*/ 539362 h 2513845"/>
              <a:gd name="connsiteX42" fmla="*/ 449685 w 2019965"/>
              <a:gd name="connsiteY42" fmla="*/ 504853 h 2513845"/>
              <a:gd name="connsiteX43" fmla="*/ 559376 w 2019965"/>
              <a:gd name="connsiteY43" fmla="*/ 492527 h 2513845"/>
              <a:gd name="connsiteX44" fmla="*/ 688170 w 2019965"/>
              <a:gd name="connsiteY44" fmla="*/ 508550 h 2513845"/>
              <a:gd name="connsiteX45" fmla="*/ 791699 w 2019965"/>
              <a:gd name="connsiteY45" fmla="*/ 543060 h 2513845"/>
              <a:gd name="connsiteX46" fmla="*/ 867498 w 2019965"/>
              <a:gd name="connsiteY46" fmla="*/ 577569 h 2513845"/>
              <a:gd name="connsiteX47" fmla="*/ 914332 w 2019965"/>
              <a:gd name="connsiteY47" fmla="*/ 593591 h 2513845"/>
              <a:gd name="connsiteX48" fmla="*/ 929120 w 2019965"/>
              <a:gd name="connsiteY48" fmla="*/ 589278 h 2513845"/>
              <a:gd name="connsiteX49" fmla="*/ 940213 w 2019965"/>
              <a:gd name="connsiteY49" fmla="*/ 572023 h 2513845"/>
              <a:gd name="connsiteX50" fmla="*/ 946992 w 2019965"/>
              <a:gd name="connsiteY50" fmla="*/ 534432 h 2513845"/>
              <a:gd name="connsiteX51" fmla="*/ 948840 w 2019965"/>
              <a:gd name="connsiteY51" fmla="*/ 471576 h 2513845"/>
              <a:gd name="connsiteX52" fmla="*/ 947609 w 2019965"/>
              <a:gd name="connsiteY52" fmla="*/ 421660 h 2513845"/>
              <a:gd name="connsiteX53" fmla="*/ 943295 w 2019965"/>
              <a:gd name="connsiteY53" fmla="*/ 384686 h 2513845"/>
              <a:gd name="connsiteX54" fmla="*/ 934667 w 2019965"/>
              <a:gd name="connsiteY54" fmla="*/ 358803 h 2513845"/>
              <a:gd name="connsiteX55" fmla="*/ 918645 w 2019965"/>
              <a:gd name="connsiteY55" fmla="*/ 337851 h 2513845"/>
              <a:gd name="connsiteX56" fmla="*/ 881055 w 2019965"/>
              <a:gd name="connsiteY56" fmla="*/ 314434 h 2513845"/>
              <a:gd name="connsiteX57" fmla="*/ 820663 w 2019965"/>
              <a:gd name="connsiteY57" fmla="*/ 289784 h 2513845"/>
              <a:gd name="connsiteX58" fmla="*/ 749179 w 2019965"/>
              <a:gd name="connsiteY58" fmla="*/ 269448 h 2513845"/>
              <a:gd name="connsiteX59" fmla="*/ 676462 w 2019965"/>
              <a:gd name="connsiteY59" fmla="*/ 255891 h 2513845"/>
              <a:gd name="connsiteX60" fmla="*/ 701111 w 2019965"/>
              <a:gd name="connsiteY60" fmla="*/ 22952 h 2513845"/>
              <a:gd name="connsiteX61" fmla="*/ 697669 w 2019965"/>
              <a:gd name="connsiteY61" fmla="*/ 0 h 251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019965" h="2513845">
                <a:moveTo>
                  <a:pt x="0" y="1742284"/>
                </a:moveTo>
                <a:lnTo>
                  <a:pt x="37418" y="1768148"/>
                </a:lnTo>
                <a:cubicBezTo>
                  <a:pt x="55905" y="1778008"/>
                  <a:pt x="77884" y="1787662"/>
                  <a:pt x="103355" y="1797110"/>
                </a:cubicBezTo>
                <a:cubicBezTo>
                  <a:pt x="128827" y="1806560"/>
                  <a:pt x="157174" y="1815186"/>
                  <a:pt x="188397" y="1822992"/>
                </a:cubicBezTo>
                <a:cubicBezTo>
                  <a:pt x="219620" y="1830798"/>
                  <a:pt x="252897" y="1837166"/>
                  <a:pt x="288227" y="1842097"/>
                </a:cubicBezTo>
                <a:lnTo>
                  <a:pt x="273968" y="1979942"/>
                </a:lnTo>
                <a:lnTo>
                  <a:pt x="0" y="1742284"/>
                </a:lnTo>
                <a:close/>
                <a:moveTo>
                  <a:pt x="681269" y="1489914"/>
                </a:moveTo>
                <a:lnTo>
                  <a:pt x="219825" y="1075490"/>
                </a:lnTo>
                <a:cubicBezTo>
                  <a:pt x="262142" y="1098498"/>
                  <a:pt x="305483" y="1118628"/>
                  <a:pt x="349853" y="1135883"/>
                </a:cubicBezTo>
                <a:cubicBezTo>
                  <a:pt x="394223" y="1153138"/>
                  <a:pt x="437565" y="1169365"/>
                  <a:pt x="479879" y="1184566"/>
                </a:cubicBezTo>
                <a:cubicBezTo>
                  <a:pt x="522195" y="1199767"/>
                  <a:pt x="560197" y="1217021"/>
                  <a:pt x="593885" y="1236330"/>
                </a:cubicBezTo>
                <a:cubicBezTo>
                  <a:pt x="627572" y="1255638"/>
                  <a:pt x="654481" y="1278029"/>
                  <a:pt x="674613" y="1303501"/>
                </a:cubicBezTo>
                <a:cubicBezTo>
                  <a:pt x="694742" y="1328971"/>
                  <a:pt x="704809" y="1361427"/>
                  <a:pt x="704808" y="1400867"/>
                </a:cubicBezTo>
                <a:cubicBezTo>
                  <a:pt x="704808" y="1430446"/>
                  <a:pt x="698953" y="1457098"/>
                  <a:pt x="687246" y="1480824"/>
                </a:cubicBezTo>
                <a:lnTo>
                  <a:pt x="681269" y="1489914"/>
                </a:lnTo>
                <a:close/>
                <a:moveTo>
                  <a:pt x="697669" y="0"/>
                </a:moveTo>
                <a:lnTo>
                  <a:pt x="2019965" y="1147048"/>
                </a:lnTo>
                <a:lnTo>
                  <a:pt x="2019965" y="2513845"/>
                </a:lnTo>
                <a:lnTo>
                  <a:pt x="719526" y="2513844"/>
                </a:lnTo>
                <a:lnTo>
                  <a:pt x="282828" y="2135023"/>
                </a:lnTo>
                <a:lnTo>
                  <a:pt x="319658" y="2145288"/>
                </a:lnTo>
                <a:cubicBezTo>
                  <a:pt x="335681" y="2147752"/>
                  <a:pt x="356839" y="2148985"/>
                  <a:pt x="383130" y="2148985"/>
                </a:cubicBezTo>
                <a:cubicBezTo>
                  <a:pt x="403673" y="2148985"/>
                  <a:pt x="420721" y="2147958"/>
                  <a:pt x="434279" y="2145904"/>
                </a:cubicBezTo>
                <a:cubicBezTo>
                  <a:pt x="447836" y="2143850"/>
                  <a:pt x="458517" y="2141179"/>
                  <a:pt x="466324" y="2137893"/>
                </a:cubicBezTo>
                <a:cubicBezTo>
                  <a:pt x="474129" y="2134606"/>
                  <a:pt x="479470" y="2130498"/>
                  <a:pt x="482345" y="2125568"/>
                </a:cubicBezTo>
                <a:cubicBezTo>
                  <a:pt x="485221" y="2120638"/>
                  <a:pt x="487070" y="2114886"/>
                  <a:pt x="487893" y="2108313"/>
                </a:cubicBezTo>
                <a:lnTo>
                  <a:pt x="513775" y="1844562"/>
                </a:lnTo>
                <a:cubicBezTo>
                  <a:pt x="592653" y="1837989"/>
                  <a:pt x="664547" y="1822377"/>
                  <a:pt x="729459" y="1797727"/>
                </a:cubicBezTo>
                <a:cubicBezTo>
                  <a:pt x="794369" y="1773078"/>
                  <a:pt x="849832" y="1740211"/>
                  <a:pt x="895843" y="1699129"/>
                </a:cubicBezTo>
                <a:cubicBezTo>
                  <a:pt x="941857" y="1658047"/>
                  <a:pt x="977394" y="1609157"/>
                  <a:pt x="1002454" y="1552463"/>
                </a:cubicBezTo>
                <a:cubicBezTo>
                  <a:pt x="1027515" y="1495769"/>
                  <a:pt x="1040044" y="1432091"/>
                  <a:pt x="1040044" y="1361428"/>
                </a:cubicBezTo>
                <a:cubicBezTo>
                  <a:pt x="1040045" y="1294874"/>
                  <a:pt x="1029773" y="1237975"/>
                  <a:pt x="1009232" y="1190729"/>
                </a:cubicBezTo>
                <a:cubicBezTo>
                  <a:pt x="988691" y="1143485"/>
                  <a:pt x="961577" y="1103223"/>
                  <a:pt x="927889" y="1069946"/>
                </a:cubicBezTo>
                <a:cubicBezTo>
                  <a:pt x="894200" y="1036669"/>
                  <a:pt x="855789" y="1008733"/>
                  <a:pt x="812651" y="986137"/>
                </a:cubicBezTo>
                <a:cubicBezTo>
                  <a:pt x="769515" y="963542"/>
                  <a:pt x="725556" y="943617"/>
                  <a:pt x="680776" y="926362"/>
                </a:cubicBezTo>
                <a:cubicBezTo>
                  <a:pt x="635996" y="909107"/>
                  <a:pt x="592036" y="892673"/>
                  <a:pt x="548900" y="877063"/>
                </a:cubicBezTo>
                <a:cubicBezTo>
                  <a:pt x="505764" y="861451"/>
                  <a:pt x="467146" y="844196"/>
                  <a:pt x="433047" y="825298"/>
                </a:cubicBezTo>
                <a:cubicBezTo>
                  <a:pt x="398948" y="806400"/>
                  <a:pt x="371628" y="783805"/>
                  <a:pt x="351086" y="757512"/>
                </a:cubicBezTo>
                <a:cubicBezTo>
                  <a:pt x="330546" y="731218"/>
                  <a:pt x="320275" y="698763"/>
                  <a:pt x="320274" y="660146"/>
                </a:cubicBezTo>
                <a:cubicBezTo>
                  <a:pt x="320274" y="635496"/>
                  <a:pt x="324793" y="612900"/>
                  <a:pt x="333831" y="592359"/>
                </a:cubicBezTo>
                <a:cubicBezTo>
                  <a:pt x="342870" y="571818"/>
                  <a:pt x="356838" y="554152"/>
                  <a:pt x="375737" y="539362"/>
                </a:cubicBezTo>
                <a:cubicBezTo>
                  <a:pt x="394635" y="524572"/>
                  <a:pt x="419284" y="513069"/>
                  <a:pt x="449685" y="504853"/>
                </a:cubicBezTo>
                <a:cubicBezTo>
                  <a:pt x="480086" y="496635"/>
                  <a:pt x="516650" y="492528"/>
                  <a:pt x="559376" y="492527"/>
                </a:cubicBezTo>
                <a:cubicBezTo>
                  <a:pt x="606210" y="492528"/>
                  <a:pt x="649142" y="497869"/>
                  <a:pt x="688170" y="508550"/>
                </a:cubicBezTo>
                <a:cubicBezTo>
                  <a:pt x="727200" y="519232"/>
                  <a:pt x="761709" y="530735"/>
                  <a:pt x="791699" y="543060"/>
                </a:cubicBezTo>
                <a:cubicBezTo>
                  <a:pt x="821689" y="555384"/>
                  <a:pt x="846955" y="566888"/>
                  <a:pt x="867498" y="577569"/>
                </a:cubicBezTo>
                <a:cubicBezTo>
                  <a:pt x="888038" y="588250"/>
                  <a:pt x="903649" y="593591"/>
                  <a:pt x="914332" y="593591"/>
                </a:cubicBezTo>
                <a:cubicBezTo>
                  <a:pt x="920083" y="593590"/>
                  <a:pt x="925012" y="592153"/>
                  <a:pt x="929120" y="589278"/>
                </a:cubicBezTo>
                <a:cubicBezTo>
                  <a:pt x="933230" y="586402"/>
                  <a:pt x="936927" y="580649"/>
                  <a:pt x="940213" y="572023"/>
                </a:cubicBezTo>
                <a:cubicBezTo>
                  <a:pt x="943499" y="563396"/>
                  <a:pt x="945760" y="550865"/>
                  <a:pt x="946992" y="534432"/>
                </a:cubicBezTo>
                <a:cubicBezTo>
                  <a:pt x="948225" y="517999"/>
                  <a:pt x="948840" y="497047"/>
                  <a:pt x="948840" y="471576"/>
                </a:cubicBezTo>
                <a:cubicBezTo>
                  <a:pt x="948840" y="452678"/>
                  <a:pt x="948429" y="436039"/>
                  <a:pt x="947609" y="421660"/>
                </a:cubicBezTo>
                <a:cubicBezTo>
                  <a:pt x="946787" y="407281"/>
                  <a:pt x="945348" y="394955"/>
                  <a:pt x="943295" y="384686"/>
                </a:cubicBezTo>
                <a:cubicBezTo>
                  <a:pt x="941240" y="374415"/>
                  <a:pt x="938364" y="365787"/>
                  <a:pt x="934667" y="358803"/>
                </a:cubicBezTo>
                <a:cubicBezTo>
                  <a:pt x="930970" y="351819"/>
                  <a:pt x="925629" y="344835"/>
                  <a:pt x="918645" y="337851"/>
                </a:cubicBezTo>
                <a:cubicBezTo>
                  <a:pt x="911661" y="330867"/>
                  <a:pt x="899131" y="323061"/>
                  <a:pt x="881055" y="314434"/>
                </a:cubicBezTo>
                <a:cubicBezTo>
                  <a:pt x="862977" y="305807"/>
                  <a:pt x="842848" y="297590"/>
                  <a:pt x="820663" y="289784"/>
                </a:cubicBezTo>
                <a:cubicBezTo>
                  <a:pt x="798477" y="281979"/>
                  <a:pt x="774649" y="275200"/>
                  <a:pt x="749179" y="269448"/>
                </a:cubicBezTo>
                <a:cubicBezTo>
                  <a:pt x="723707" y="263697"/>
                  <a:pt x="699469" y="259178"/>
                  <a:pt x="676462" y="255891"/>
                </a:cubicBezTo>
                <a:lnTo>
                  <a:pt x="701111" y="22952"/>
                </a:lnTo>
                <a:lnTo>
                  <a:pt x="697669"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7" name="Rectangle 96"/>
          <p:cNvSpPr/>
          <p:nvPr/>
        </p:nvSpPr>
        <p:spPr>
          <a:xfrm>
            <a:off x="4004777" y="3946744"/>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2">
                  <a:lumMod val="50000"/>
                </a:schemeClr>
              </a:solidFill>
            </a:endParaRPr>
          </a:p>
        </p:txBody>
      </p:sp>
      <p:sp>
        <p:nvSpPr>
          <p:cNvPr id="27" name="Freeform 26"/>
          <p:cNvSpPr/>
          <p:nvPr/>
        </p:nvSpPr>
        <p:spPr>
          <a:xfrm>
            <a:off x="4501880" y="4444025"/>
            <a:ext cx="1505432" cy="1505254"/>
          </a:xfrm>
          <a:custGeom>
            <a:avLst/>
            <a:gdLst>
              <a:gd name="connsiteX0" fmla="*/ 700863 w 1505432"/>
              <a:gd name="connsiteY0" fmla="*/ 1197935 h 1505254"/>
              <a:gd name="connsiteX1" fmla="*/ 715767 w 1505432"/>
              <a:gd name="connsiteY1" fmla="*/ 1208237 h 1505254"/>
              <a:gd name="connsiteX2" fmla="*/ 742030 w 1505432"/>
              <a:gd name="connsiteY2" fmla="*/ 1219773 h 1505254"/>
              <a:gd name="connsiteX3" fmla="*/ 775903 w 1505432"/>
              <a:gd name="connsiteY3" fmla="*/ 1230082 h 1505254"/>
              <a:gd name="connsiteX4" fmla="*/ 815666 w 1505432"/>
              <a:gd name="connsiteY4" fmla="*/ 1237692 h 1505254"/>
              <a:gd name="connsiteX5" fmla="*/ 809987 w 1505432"/>
              <a:gd name="connsiteY5" fmla="*/ 1292596 h 1505254"/>
              <a:gd name="connsiteX6" fmla="*/ 0 w 1505432"/>
              <a:gd name="connsiteY6" fmla="*/ 658473 h 1505254"/>
              <a:gd name="connsiteX7" fmla="*/ 103836 w 1505432"/>
              <a:gd name="connsiteY7" fmla="*/ 658473 h 1505254"/>
              <a:gd name="connsiteX8" fmla="*/ 103836 w 1505432"/>
              <a:gd name="connsiteY8" fmla="*/ 904134 h 1505254"/>
              <a:gd name="connsiteX9" fmla="*/ 349497 w 1505432"/>
              <a:gd name="connsiteY9" fmla="*/ 904134 h 1505254"/>
              <a:gd name="connsiteX10" fmla="*/ 349497 w 1505432"/>
              <a:gd name="connsiteY10" fmla="*/ 1007971 h 1505254"/>
              <a:gd name="connsiteX11" fmla="*/ 0 w 1505432"/>
              <a:gd name="connsiteY11" fmla="*/ 1007971 h 1505254"/>
              <a:gd name="connsiteX12" fmla="*/ 530578 w 1505432"/>
              <a:gd name="connsiteY12" fmla="*/ 530578 h 1505254"/>
              <a:gd name="connsiteX13" fmla="*/ 530578 w 1505432"/>
              <a:gd name="connsiteY13" fmla="*/ 654426 h 1505254"/>
              <a:gd name="connsiteX14" fmla="*/ 549917 w 1505432"/>
              <a:gd name="connsiteY14" fmla="*/ 651502 h 1505254"/>
              <a:gd name="connsiteX15" fmla="*/ 646308 w 1505432"/>
              <a:gd name="connsiteY15" fmla="*/ 564109 h 1505254"/>
              <a:gd name="connsiteX16" fmla="*/ 653078 w 1505432"/>
              <a:gd name="connsiteY16" fmla="*/ 530578 h 1505254"/>
              <a:gd name="connsiteX17" fmla="*/ 354893 w 1505432"/>
              <a:gd name="connsiteY17" fmla="*/ 530578 h 1505254"/>
              <a:gd name="connsiteX18" fmla="*/ 361663 w 1505432"/>
              <a:gd name="connsiteY18" fmla="*/ 564109 h 1505254"/>
              <a:gd name="connsiteX19" fmla="*/ 458054 w 1505432"/>
              <a:gd name="connsiteY19" fmla="*/ 651502 h 1505254"/>
              <a:gd name="connsiteX20" fmla="*/ 477393 w 1505432"/>
              <a:gd name="connsiteY20" fmla="*/ 654426 h 1505254"/>
              <a:gd name="connsiteX21" fmla="*/ 477393 w 1505432"/>
              <a:gd name="connsiteY21" fmla="*/ 530578 h 1505254"/>
              <a:gd name="connsiteX22" fmla="*/ 978751 w 1505432"/>
              <a:gd name="connsiteY22" fmla="*/ 503969 h 1505254"/>
              <a:gd name="connsiteX23" fmla="*/ 1505432 w 1505432"/>
              <a:gd name="connsiteY23" fmla="*/ 960848 h 1505254"/>
              <a:gd name="connsiteX24" fmla="*/ 1505432 w 1505432"/>
              <a:gd name="connsiteY24" fmla="*/ 1505254 h 1505254"/>
              <a:gd name="connsiteX25" fmla="*/ 987456 w 1505432"/>
              <a:gd name="connsiteY25" fmla="*/ 1505254 h 1505254"/>
              <a:gd name="connsiteX26" fmla="*/ 813516 w 1505432"/>
              <a:gd name="connsiteY26" fmla="*/ 1354366 h 1505254"/>
              <a:gd name="connsiteX27" fmla="*/ 828186 w 1505432"/>
              <a:gd name="connsiteY27" fmla="*/ 1358455 h 1505254"/>
              <a:gd name="connsiteX28" fmla="*/ 853467 w 1505432"/>
              <a:gd name="connsiteY28" fmla="*/ 1359928 h 1505254"/>
              <a:gd name="connsiteX29" fmla="*/ 873840 w 1505432"/>
              <a:gd name="connsiteY29" fmla="*/ 1358700 h 1505254"/>
              <a:gd name="connsiteX30" fmla="*/ 886604 w 1505432"/>
              <a:gd name="connsiteY30" fmla="*/ 1355509 h 1505254"/>
              <a:gd name="connsiteX31" fmla="*/ 892985 w 1505432"/>
              <a:gd name="connsiteY31" fmla="*/ 1350600 h 1505254"/>
              <a:gd name="connsiteX32" fmla="*/ 895195 w 1505432"/>
              <a:gd name="connsiteY32" fmla="*/ 1343728 h 1505254"/>
              <a:gd name="connsiteX33" fmla="*/ 905504 w 1505432"/>
              <a:gd name="connsiteY33" fmla="*/ 1238673 h 1505254"/>
              <a:gd name="connsiteX34" fmla="*/ 991413 w 1505432"/>
              <a:gd name="connsiteY34" fmla="*/ 1220019 h 1505254"/>
              <a:gd name="connsiteX35" fmla="*/ 1057685 w 1505432"/>
              <a:gd name="connsiteY35" fmla="*/ 1180746 h 1505254"/>
              <a:gd name="connsiteX36" fmla="*/ 1100149 w 1505432"/>
              <a:gd name="connsiteY36" fmla="*/ 1122328 h 1505254"/>
              <a:gd name="connsiteX37" fmla="*/ 1115121 w 1505432"/>
              <a:gd name="connsiteY37" fmla="*/ 1046237 h 1505254"/>
              <a:gd name="connsiteX38" fmla="*/ 1102849 w 1505432"/>
              <a:gd name="connsiteY38" fmla="*/ 978246 h 1505254"/>
              <a:gd name="connsiteX39" fmla="*/ 1070449 w 1505432"/>
              <a:gd name="connsiteY39" fmla="*/ 930137 h 1505254"/>
              <a:gd name="connsiteX40" fmla="*/ 1024549 w 1505432"/>
              <a:gd name="connsiteY40" fmla="*/ 896756 h 1505254"/>
              <a:gd name="connsiteX41" fmla="*/ 1007972 w 1505432"/>
              <a:gd name="connsiteY41" fmla="*/ 889242 h 1505254"/>
              <a:gd name="connsiteX42" fmla="*/ 1007972 w 1505432"/>
              <a:gd name="connsiteY42" fmla="*/ 1007971 h 1505254"/>
              <a:gd name="connsiteX43" fmla="*/ 951307 w 1505432"/>
              <a:gd name="connsiteY43" fmla="*/ 1007971 h 1505254"/>
              <a:gd name="connsiteX44" fmla="*/ 969567 w 1505432"/>
              <a:gd name="connsiteY44" fmla="*/ 1023164 h 1505254"/>
              <a:gd name="connsiteX45" fmla="*/ 981594 w 1505432"/>
              <a:gd name="connsiteY45" fmla="*/ 1061946 h 1505254"/>
              <a:gd name="connsiteX46" fmla="*/ 974599 w 1505432"/>
              <a:gd name="connsiteY46" fmla="*/ 1093794 h 1505254"/>
              <a:gd name="connsiteX47" fmla="*/ 972218 w 1505432"/>
              <a:gd name="connsiteY47" fmla="*/ 1097414 h 1505254"/>
              <a:gd name="connsiteX48" fmla="*/ 872627 w 1505432"/>
              <a:gd name="connsiteY48" fmla="*/ 1007971 h 1505254"/>
              <a:gd name="connsiteX49" fmla="*/ 658473 w 1505432"/>
              <a:gd name="connsiteY49" fmla="*/ 1007971 h 1505254"/>
              <a:gd name="connsiteX50" fmla="*/ 658473 w 1505432"/>
              <a:gd name="connsiteY50" fmla="*/ 904134 h 1505254"/>
              <a:gd name="connsiteX51" fmla="*/ 904135 w 1505432"/>
              <a:gd name="connsiteY51" fmla="*/ 904134 h 1505254"/>
              <a:gd name="connsiteX52" fmla="*/ 904135 w 1505432"/>
              <a:gd name="connsiteY52" fmla="*/ 846448 h 1505254"/>
              <a:gd name="connsiteX53" fmla="*/ 873349 w 1505432"/>
              <a:gd name="connsiteY53" fmla="*/ 832692 h 1505254"/>
              <a:gd name="connsiteX54" fmla="*/ 840704 w 1505432"/>
              <a:gd name="connsiteY54" fmla="*/ 805692 h 1505254"/>
              <a:gd name="connsiteX55" fmla="*/ 828431 w 1505432"/>
              <a:gd name="connsiteY55" fmla="*/ 766911 h 1505254"/>
              <a:gd name="connsiteX56" fmla="*/ 833831 w 1505432"/>
              <a:gd name="connsiteY56" fmla="*/ 739911 h 1505254"/>
              <a:gd name="connsiteX57" fmla="*/ 850522 w 1505432"/>
              <a:gd name="connsiteY57" fmla="*/ 718802 h 1505254"/>
              <a:gd name="connsiteX58" fmla="*/ 879977 w 1505432"/>
              <a:gd name="connsiteY58" fmla="*/ 705056 h 1505254"/>
              <a:gd name="connsiteX59" fmla="*/ 904135 w 1505432"/>
              <a:gd name="connsiteY59" fmla="*/ 702342 h 1505254"/>
              <a:gd name="connsiteX60" fmla="*/ 904135 w 1505432"/>
              <a:gd name="connsiteY60" fmla="*/ 658473 h 1505254"/>
              <a:gd name="connsiteX61" fmla="*/ 1007972 w 1505432"/>
              <a:gd name="connsiteY61" fmla="*/ 658473 h 1505254"/>
              <a:gd name="connsiteX62" fmla="*/ 1007972 w 1505432"/>
              <a:gd name="connsiteY62" fmla="*/ 717530 h 1505254"/>
              <a:gd name="connsiteX63" fmla="*/ 1016204 w 1505432"/>
              <a:gd name="connsiteY63" fmla="*/ 720274 h 1505254"/>
              <a:gd name="connsiteX64" fmla="*/ 1046395 w 1505432"/>
              <a:gd name="connsiteY64" fmla="*/ 734020 h 1505254"/>
              <a:gd name="connsiteX65" fmla="*/ 1065049 w 1505432"/>
              <a:gd name="connsiteY65" fmla="*/ 740401 h 1505254"/>
              <a:gd name="connsiteX66" fmla="*/ 1070940 w 1505432"/>
              <a:gd name="connsiteY66" fmla="*/ 738683 h 1505254"/>
              <a:gd name="connsiteX67" fmla="*/ 1075358 w 1505432"/>
              <a:gd name="connsiteY67" fmla="*/ 731811 h 1505254"/>
              <a:gd name="connsiteX68" fmla="*/ 1078058 w 1505432"/>
              <a:gd name="connsiteY68" fmla="*/ 716838 h 1505254"/>
              <a:gd name="connsiteX69" fmla="*/ 1078794 w 1505432"/>
              <a:gd name="connsiteY69" fmla="*/ 691802 h 1505254"/>
              <a:gd name="connsiteX70" fmla="*/ 1078304 w 1505432"/>
              <a:gd name="connsiteY70" fmla="*/ 671920 h 1505254"/>
              <a:gd name="connsiteX71" fmla="*/ 1076586 w 1505432"/>
              <a:gd name="connsiteY71" fmla="*/ 657193 h 1505254"/>
              <a:gd name="connsiteX72" fmla="*/ 1073149 w 1505432"/>
              <a:gd name="connsiteY72" fmla="*/ 646883 h 1505254"/>
              <a:gd name="connsiteX73" fmla="*/ 1066767 w 1505432"/>
              <a:gd name="connsiteY73" fmla="*/ 638538 h 1505254"/>
              <a:gd name="connsiteX74" fmla="*/ 1051795 w 1505432"/>
              <a:gd name="connsiteY74" fmla="*/ 629211 h 1505254"/>
              <a:gd name="connsiteX75" fmla="*/ 1027740 w 1505432"/>
              <a:gd name="connsiteY75" fmla="*/ 619393 h 1505254"/>
              <a:gd name="connsiteX76" fmla="*/ 999268 w 1505432"/>
              <a:gd name="connsiteY76" fmla="*/ 611293 h 1505254"/>
              <a:gd name="connsiteX77" fmla="*/ 970304 w 1505432"/>
              <a:gd name="connsiteY77" fmla="*/ 605893 h 1505254"/>
              <a:gd name="connsiteX78" fmla="*/ 980122 w 1505432"/>
              <a:gd name="connsiteY78" fmla="*/ 513111 h 1505254"/>
              <a:gd name="connsiteX79" fmla="*/ 530578 w 1505432"/>
              <a:gd name="connsiteY79" fmla="*/ 353544 h 1505254"/>
              <a:gd name="connsiteX80" fmla="*/ 530578 w 1505432"/>
              <a:gd name="connsiteY80" fmla="*/ 477393 h 1505254"/>
              <a:gd name="connsiteX81" fmla="*/ 653078 w 1505432"/>
              <a:gd name="connsiteY81" fmla="*/ 477393 h 1505254"/>
              <a:gd name="connsiteX82" fmla="*/ 646308 w 1505432"/>
              <a:gd name="connsiteY82" fmla="*/ 443862 h 1505254"/>
              <a:gd name="connsiteX83" fmla="*/ 549917 w 1505432"/>
              <a:gd name="connsiteY83" fmla="*/ 356468 h 1505254"/>
              <a:gd name="connsiteX84" fmla="*/ 477393 w 1505432"/>
              <a:gd name="connsiteY84" fmla="*/ 353544 h 1505254"/>
              <a:gd name="connsiteX85" fmla="*/ 458054 w 1505432"/>
              <a:gd name="connsiteY85" fmla="*/ 356468 h 1505254"/>
              <a:gd name="connsiteX86" fmla="*/ 361663 w 1505432"/>
              <a:gd name="connsiteY86" fmla="*/ 443862 h 1505254"/>
              <a:gd name="connsiteX87" fmla="*/ 354893 w 1505432"/>
              <a:gd name="connsiteY87" fmla="*/ 477393 h 1505254"/>
              <a:gd name="connsiteX88" fmla="*/ 477393 w 1505432"/>
              <a:gd name="connsiteY88" fmla="*/ 477393 h 1505254"/>
              <a:gd name="connsiteX89" fmla="*/ 477393 w 1505432"/>
              <a:gd name="connsiteY89" fmla="*/ 163135 h 1505254"/>
              <a:gd name="connsiteX90" fmla="*/ 530578 w 1505432"/>
              <a:gd name="connsiteY90" fmla="*/ 163135 h 1505254"/>
              <a:gd name="connsiteX91" fmla="*/ 530578 w 1505432"/>
              <a:gd name="connsiteY91" fmla="*/ 298817 h 1505254"/>
              <a:gd name="connsiteX92" fmla="*/ 540719 w 1505432"/>
              <a:gd name="connsiteY92" fmla="*/ 299712 h 1505254"/>
              <a:gd name="connsiteX93" fmla="*/ 707284 w 1505432"/>
              <a:gd name="connsiteY93" fmla="*/ 462163 h 1505254"/>
              <a:gd name="connsiteX94" fmla="*/ 708819 w 1505432"/>
              <a:gd name="connsiteY94" fmla="*/ 477393 h 1505254"/>
              <a:gd name="connsiteX95" fmla="*/ 844837 w 1505432"/>
              <a:gd name="connsiteY95" fmla="*/ 477393 h 1505254"/>
              <a:gd name="connsiteX96" fmla="*/ 844837 w 1505432"/>
              <a:gd name="connsiteY96" fmla="*/ 530578 h 1505254"/>
              <a:gd name="connsiteX97" fmla="*/ 708819 w 1505432"/>
              <a:gd name="connsiteY97" fmla="*/ 530578 h 1505254"/>
              <a:gd name="connsiteX98" fmla="*/ 707284 w 1505432"/>
              <a:gd name="connsiteY98" fmla="*/ 545807 h 1505254"/>
              <a:gd name="connsiteX99" fmla="*/ 540719 w 1505432"/>
              <a:gd name="connsiteY99" fmla="*/ 708258 h 1505254"/>
              <a:gd name="connsiteX100" fmla="*/ 530578 w 1505432"/>
              <a:gd name="connsiteY100" fmla="*/ 709153 h 1505254"/>
              <a:gd name="connsiteX101" fmla="*/ 530578 w 1505432"/>
              <a:gd name="connsiteY101" fmla="*/ 844836 h 1505254"/>
              <a:gd name="connsiteX102" fmla="*/ 477393 w 1505432"/>
              <a:gd name="connsiteY102" fmla="*/ 844836 h 1505254"/>
              <a:gd name="connsiteX103" fmla="*/ 477393 w 1505432"/>
              <a:gd name="connsiteY103" fmla="*/ 709153 h 1505254"/>
              <a:gd name="connsiteX104" fmla="*/ 467252 w 1505432"/>
              <a:gd name="connsiteY104" fmla="*/ 708258 h 1505254"/>
              <a:gd name="connsiteX105" fmla="*/ 300688 w 1505432"/>
              <a:gd name="connsiteY105" fmla="*/ 545807 h 1505254"/>
              <a:gd name="connsiteX106" fmla="*/ 299152 w 1505432"/>
              <a:gd name="connsiteY106" fmla="*/ 530578 h 1505254"/>
              <a:gd name="connsiteX107" fmla="*/ 163135 w 1505432"/>
              <a:gd name="connsiteY107" fmla="*/ 530578 h 1505254"/>
              <a:gd name="connsiteX108" fmla="*/ 163135 w 1505432"/>
              <a:gd name="connsiteY108" fmla="*/ 477393 h 1505254"/>
              <a:gd name="connsiteX109" fmla="*/ 299152 w 1505432"/>
              <a:gd name="connsiteY109" fmla="*/ 477393 h 1505254"/>
              <a:gd name="connsiteX110" fmla="*/ 300688 w 1505432"/>
              <a:gd name="connsiteY110" fmla="*/ 462163 h 1505254"/>
              <a:gd name="connsiteX111" fmla="*/ 467252 w 1505432"/>
              <a:gd name="connsiteY111" fmla="*/ 299712 h 1505254"/>
              <a:gd name="connsiteX112" fmla="*/ 477393 w 1505432"/>
              <a:gd name="connsiteY112" fmla="*/ 298817 h 1505254"/>
              <a:gd name="connsiteX113" fmla="*/ 658473 w 1505432"/>
              <a:gd name="connsiteY113" fmla="*/ 0 h 1505254"/>
              <a:gd name="connsiteX114" fmla="*/ 1007972 w 1505432"/>
              <a:gd name="connsiteY114" fmla="*/ 0 h 1505254"/>
              <a:gd name="connsiteX115" fmla="*/ 1007972 w 1505432"/>
              <a:gd name="connsiteY115" fmla="*/ 349497 h 1505254"/>
              <a:gd name="connsiteX116" fmla="*/ 904135 w 1505432"/>
              <a:gd name="connsiteY116" fmla="*/ 349497 h 1505254"/>
              <a:gd name="connsiteX117" fmla="*/ 904135 w 1505432"/>
              <a:gd name="connsiteY117" fmla="*/ 103836 h 1505254"/>
              <a:gd name="connsiteX118" fmla="*/ 658473 w 1505432"/>
              <a:gd name="connsiteY118" fmla="*/ 103836 h 1505254"/>
              <a:gd name="connsiteX119" fmla="*/ 0 w 1505432"/>
              <a:gd name="connsiteY119" fmla="*/ 0 h 1505254"/>
              <a:gd name="connsiteX120" fmla="*/ 349497 w 1505432"/>
              <a:gd name="connsiteY120" fmla="*/ 0 h 1505254"/>
              <a:gd name="connsiteX121" fmla="*/ 349497 w 1505432"/>
              <a:gd name="connsiteY121" fmla="*/ 103836 h 1505254"/>
              <a:gd name="connsiteX122" fmla="*/ 103836 w 1505432"/>
              <a:gd name="connsiteY122" fmla="*/ 103836 h 1505254"/>
              <a:gd name="connsiteX123" fmla="*/ 103836 w 1505432"/>
              <a:gd name="connsiteY123" fmla="*/ 349497 h 1505254"/>
              <a:gd name="connsiteX124" fmla="*/ 0 w 1505432"/>
              <a:gd name="connsiteY124" fmla="*/ 349497 h 1505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505432" h="1505254">
                <a:moveTo>
                  <a:pt x="700863" y="1197935"/>
                </a:moveTo>
                <a:lnTo>
                  <a:pt x="715767" y="1208237"/>
                </a:lnTo>
                <a:cubicBezTo>
                  <a:pt x="723131" y="1212164"/>
                  <a:pt x="731885" y="1216010"/>
                  <a:pt x="742030" y="1219773"/>
                </a:cubicBezTo>
                <a:cubicBezTo>
                  <a:pt x="752176" y="1223537"/>
                  <a:pt x="763467" y="1226973"/>
                  <a:pt x="775903" y="1230082"/>
                </a:cubicBezTo>
                <a:cubicBezTo>
                  <a:pt x="788340" y="1233191"/>
                  <a:pt x="801594" y="1235727"/>
                  <a:pt x="815666" y="1237692"/>
                </a:cubicBezTo>
                <a:lnTo>
                  <a:pt x="809987" y="1292596"/>
                </a:lnTo>
                <a:close/>
                <a:moveTo>
                  <a:pt x="0" y="658473"/>
                </a:moveTo>
                <a:lnTo>
                  <a:pt x="103836" y="658473"/>
                </a:lnTo>
                <a:lnTo>
                  <a:pt x="103836" y="904134"/>
                </a:lnTo>
                <a:lnTo>
                  <a:pt x="349497" y="904134"/>
                </a:lnTo>
                <a:lnTo>
                  <a:pt x="349497" y="1007971"/>
                </a:lnTo>
                <a:lnTo>
                  <a:pt x="0" y="1007971"/>
                </a:lnTo>
                <a:close/>
                <a:moveTo>
                  <a:pt x="530578" y="530578"/>
                </a:moveTo>
                <a:lnTo>
                  <a:pt x="530578" y="654426"/>
                </a:lnTo>
                <a:lnTo>
                  <a:pt x="549917" y="651502"/>
                </a:lnTo>
                <a:cubicBezTo>
                  <a:pt x="593447" y="637963"/>
                  <a:pt x="628722" y="605687"/>
                  <a:pt x="646308" y="564109"/>
                </a:cubicBezTo>
                <a:lnTo>
                  <a:pt x="653078" y="530578"/>
                </a:lnTo>
                <a:close/>
                <a:moveTo>
                  <a:pt x="354893" y="530578"/>
                </a:moveTo>
                <a:lnTo>
                  <a:pt x="361663" y="564109"/>
                </a:lnTo>
                <a:cubicBezTo>
                  <a:pt x="379249" y="605687"/>
                  <a:pt x="414524" y="637963"/>
                  <a:pt x="458054" y="651502"/>
                </a:cubicBezTo>
                <a:lnTo>
                  <a:pt x="477393" y="654426"/>
                </a:lnTo>
                <a:lnTo>
                  <a:pt x="477393" y="530578"/>
                </a:lnTo>
                <a:close/>
                <a:moveTo>
                  <a:pt x="978751" y="503969"/>
                </a:moveTo>
                <a:lnTo>
                  <a:pt x="1505432" y="960848"/>
                </a:lnTo>
                <a:lnTo>
                  <a:pt x="1505432" y="1505254"/>
                </a:lnTo>
                <a:lnTo>
                  <a:pt x="987456" y="1505254"/>
                </a:lnTo>
                <a:lnTo>
                  <a:pt x="813516" y="1354366"/>
                </a:lnTo>
                <a:lnTo>
                  <a:pt x="828186" y="1358455"/>
                </a:lnTo>
                <a:cubicBezTo>
                  <a:pt x="834568" y="1359436"/>
                  <a:pt x="842995" y="1359928"/>
                  <a:pt x="853467" y="1359928"/>
                </a:cubicBezTo>
                <a:cubicBezTo>
                  <a:pt x="861650" y="1359928"/>
                  <a:pt x="868440" y="1359518"/>
                  <a:pt x="873840" y="1358700"/>
                </a:cubicBezTo>
                <a:cubicBezTo>
                  <a:pt x="879240" y="1357882"/>
                  <a:pt x="883494" y="1356818"/>
                  <a:pt x="886604" y="1355509"/>
                </a:cubicBezTo>
                <a:cubicBezTo>
                  <a:pt x="889713" y="1354200"/>
                  <a:pt x="891840" y="1352564"/>
                  <a:pt x="892985" y="1350600"/>
                </a:cubicBezTo>
                <a:cubicBezTo>
                  <a:pt x="894131" y="1348637"/>
                  <a:pt x="894867" y="1346346"/>
                  <a:pt x="895195" y="1343728"/>
                </a:cubicBezTo>
                <a:lnTo>
                  <a:pt x="905504" y="1238673"/>
                </a:lnTo>
                <a:cubicBezTo>
                  <a:pt x="936922" y="1236055"/>
                  <a:pt x="965558" y="1229837"/>
                  <a:pt x="991413" y="1220019"/>
                </a:cubicBezTo>
                <a:cubicBezTo>
                  <a:pt x="1017267" y="1210201"/>
                  <a:pt x="1039358" y="1197109"/>
                  <a:pt x="1057685" y="1180746"/>
                </a:cubicBezTo>
                <a:cubicBezTo>
                  <a:pt x="1076013" y="1164383"/>
                  <a:pt x="1090167" y="1144910"/>
                  <a:pt x="1100149" y="1122328"/>
                </a:cubicBezTo>
                <a:cubicBezTo>
                  <a:pt x="1110131" y="1099746"/>
                  <a:pt x="1115121" y="1074383"/>
                  <a:pt x="1115121" y="1046237"/>
                </a:cubicBezTo>
                <a:cubicBezTo>
                  <a:pt x="1115122" y="1019728"/>
                  <a:pt x="1111030" y="997065"/>
                  <a:pt x="1102849" y="978246"/>
                </a:cubicBezTo>
                <a:cubicBezTo>
                  <a:pt x="1094667" y="959429"/>
                  <a:pt x="1083867" y="943392"/>
                  <a:pt x="1070449" y="930137"/>
                </a:cubicBezTo>
                <a:cubicBezTo>
                  <a:pt x="1057031" y="916883"/>
                  <a:pt x="1041731" y="905756"/>
                  <a:pt x="1024549" y="896756"/>
                </a:cubicBezTo>
                <a:lnTo>
                  <a:pt x="1007972" y="889242"/>
                </a:lnTo>
                <a:lnTo>
                  <a:pt x="1007972" y="1007971"/>
                </a:lnTo>
                <a:lnTo>
                  <a:pt x="951307" y="1007971"/>
                </a:lnTo>
                <a:lnTo>
                  <a:pt x="969567" y="1023164"/>
                </a:lnTo>
                <a:cubicBezTo>
                  <a:pt x="977585" y="1033309"/>
                  <a:pt x="981595" y="1046237"/>
                  <a:pt x="981594" y="1061946"/>
                </a:cubicBezTo>
                <a:cubicBezTo>
                  <a:pt x="981594" y="1073728"/>
                  <a:pt x="979262" y="1084343"/>
                  <a:pt x="974599" y="1093794"/>
                </a:cubicBezTo>
                <a:lnTo>
                  <a:pt x="972218" y="1097414"/>
                </a:lnTo>
                <a:lnTo>
                  <a:pt x="872627" y="1007971"/>
                </a:lnTo>
                <a:lnTo>
                  <a:pt x="658473" y="1007971"/>
                </a:lnTo>
                <a:lnTo>
                  <a:pt x="658473" y="904134"/>
                </a:lnTo>
                <a:lnTo>
                  <a:pt x="904135" y="904134"/>
                </a:lnTo>
                <a:lnTo>
                  <a:pt x="904135" y="846448"/>
                </a:lnTo>
                <a:lnTo>
                  <a:pt x="873349" y="832692"/>
                </a:lnTo>
                <a:cubicBezTo>
                  <a:pt x="859768" y="825165"/>
                  <a:pt x="848886" y="816165"/>
                  <a:pt x="840704" y="805692"/>
                </a:cubicBezTo>
                <a:cubicBezTo>
                  <a:pt x="832522" y="795219"/>
                  <a:pt x="828431" y="782292"/>
                  <a:pt x="828431" y="766911"/>
                </a:cubicBezTo>
                <a:cubicBezTo>
                  <a:pt x="828431" y="757092"/>
                  <a:pt x="830231" y="748092"/>
                  <a:pt x="833831" y="739911"/>
                </a:cubicBezTo>
                <a:cubicBezTo>
                  <a:pt x="837431" y="731729"/>
                  <a:pt x="842995" y="724693"/>
                  <a:pt x="850522" y="718802"/>
                </a:cubicBezTo>
                <a:cubicBezTo>
                  <a:pt x="858050" y="712911"/>
                  <a:pt x="867868" y="708329"/>
                  <a:pt x="879977" y="705056"/>
                </a:cubicBezTo>
                <a:lnTo>
                  <a:pt x="904135" y="702342"/>
                </a:lnTo>
                <a:lnTo>
                  <a:pt x="904135" y="658473"/>
                </a:lnTo>
                <a:lnTo>
                  <a:pt x="1007972" y="658473"/>
                </a:lnTo>
                <a:lnTo>
                  <a:pt x="1007972" y="717530"/>
                </a:lnTo>
                <a:lnTo>
                  <a:pt x="1016204" y="720274"/>
                </a:lnTo>
                <a:cubicBezTo>
                  <a:pt x="1028149" y="725183"/>
                  <a:pt x="1038213" y="729765"/>
                  <a:pt x="1046395" y="734020"/>
                </a:cubicBezTo>
                <a:cubicBezTo>
                  <a:pt x="1054576" y="738274"/>
                  <a:pt x="1060794" y="740401"/>
                  <a:pt x="1065049" y="740401"/>
                </a:cubicBezTo>
                <a:cubicBezTo>
                  <a:pt x="1067340" y="740401"/>
                  <a:pt x="1069303" y="739829"/>
                  <a:pt x="1070940" y="738683"/>
                </a:cubicBezTo>
                <a:cubicBezTo>
                  <a:pt x="1072577" y="737538"/>
                  <a:pt x="1074049" y="735246"/>
                  <a:pt x="1075358" y="731811"/>
                </a:cubicBezTo>
                <a:cubicBezTo>
                  <a:pt x="1076667" y="728374"/>
                  <a:pt x="1077567" y="723383"/>
                  <a:pt x="1078058" y="716838"/>
                </a:cubicBezTo>
                <a:cubicBezTo>
                  <a:pt x="1078549" y="710292"/>
                  <a:pt x="1078794" y="701947"/>
                  <a:pt x="1078794" y="691802"/>
                </a:cubicBezTo>
                <a:cubicBezTo>
                  <a:pt x="1078794" y="684275"/>
                  <a:pt x="1078630" y="677647"/>
                  <a:pt x="1078304" y="671920"/>
                </a:cubicBezTo>
                <a:cubicBezTo>
                  <a:pt x="1077976" y="666193"/>
                  <a:pt x="1077403" y="661283"/>
                  <a:pt x="1076586" y="657193"/>
                </a:cubicBezTo>
                <a:cubicBezTo>
                  <a:pt x="1075767" y="653102"/>
                  <a:pt x="1074621" y="649665"/>
                  <a:pt x="1073149" y="646883"/>
                </a:cubicBezTo>
                <a:cubicBezTo>
                  <a:pt x="1071676" y="644102"/>
                  <a:pt x="1069549" y="641320"/>
                  <a:pt x="1066767" y="638538"/>
                </a:cubicBezTo>
                <a:cubicBezTo>
                  <a:pt x="1063985" y="635756"/>
                  <a:pt x="1058995" y="632647"/>
                  <a:pt x="1051795" y="629211"/>
                </a:cubicBezTo>
                <a:cubicBezTo>
                  <a:pt x="1044594" y="625775"/>
                  <a:pt x="1036577" y="622502"/>
                  <a:pt x="1027740" y="619393"/>
                </a:cubicBezTo>
                <a:cubicBezTo>
                  <a:pt x="1018903" y="616284"/>
                  <a:pt x="1009412" y="613584"/>
                  <a:pt x="999268" y="611293"/>
                </a:cubicBezTo>
                <a:cubicBezTo>
                  <a:pt x="989122" y="609002"/>
                  <a:pt x="979468" y="607202"/>
                  <a:pt x="970304" y="605893"/>
                </a:cubicBezTo>
                <a:lnTo>
                  <a:pt x="980122" y="513111"/>
                </a:lnTo>
                <a:close/>
                <a:moveTo>
                  <a:pt x="530578" y="353544"/>
                </a:moveTo>
                <a:lnTo>
                  <a:pt x="530578" y="477393"/>
                </a:lnTo>
                <a:lnTo>
                  <a:pt x="653078" y="477393"/>
                </a:lnTo>
                <a:lnTo>
                  <a:pt x="646308" y="443862"/>
                </a:lnTo>
                <a:cubicBezTo>
                  <a:pt x="628722" y="402283"/>
                  <a:pt x="593447" y="370007"/>
                  <a:pt x="549917" y="356468"/>
                </a:cubicBezTo>
                <a:close/>
                <a:moveTo>
                  <a:pt x="477393" y="353544"/>
                </a:moveTo>
                <a:lnTo>
                  <a:pt x="458054" y="356468"/>
                </a:lnTo>
                <a:cubicBezTo>
                  <a:pt x="414524" y="370007"/>
                  <a:pt x="379249" y="402283"/>
                  <a:pt x="361663" y="443862"/>
                </a:cubicBezTo>
                <a:lnTo>
                  <a:pt x="354893" y="477393"/>
                </a:lnTo>
                <a:lnTo>
                  <a:pt x="477393" y="477393"/>
                </a:lnTo>
                <a:close/>
                <a:moveTo>
                  <a:pt x="477393" y="163135"/>
                </a:moveTo>
                <a:lnTo>
                  <a:pt x="530578" y="163135"/>
                </a:lnTo>
                <a:lnTo>
                  <a:pt x="530578" y="298817"/>
                </a:lnTo>
                <a:lnTo>
                  <a:pt x="540719" y="299712"/>
                </a:lnTo>
                <a:cubicBezTo>
                  <a:pt x="624178" y="314620"/>
                  <a:pt x="690352" y="379423"/>
                  <a:pt x="707284" y="462163"/>
                </a:cubicBezTo>
                <a:lnTo>
                  <a:pt x="708819" y="477393"/>
                </a:lnTo>
                <a:lnTo>
                  <a:pt x="844837" y="477393"/>
                </a:lnTo>
                <a:lnTo>
                  <a:pt x="844837" y="530578"/>
                </a:lnTo>
                <a:lnTo>
                  <a:pt x="708819" y="530578"/>
                </a:lnTo>
                <a:lnTo>
                  <a:pt x="707284" y="545807"/>
                </a:lnTo>
                <a:cubicBezTo>
                  <a:pt x="690352" y="628547"/>
                  <a:pt x="624178" y="693350"/>
                  <a:pt x="540719" y="708258"/>
                </a:cubicBezTo>
                <a:lnTo>
                  <a:pt x="530578" y="709153"/>
                </a:lnTo>
                <a:lnTo>
                  <a:pt x="530578" y="844836"/>
                </a:lnTo>
                <a:lnTo>
                  <a:pt x="477393" y="844836"/>
                </a:lnTo>
                <a:lnTo>
                  <a:pt x="477393" y="709153"/>
                </a:lnTo>
                <a:lnTo>
                  <a:pt x="467252" y="708258"/>
                </a:lnTo>
                <a:cubicBezTo>
                  <a:pt x="383793" y="693350"/>
                  <a:pt x="317619" y="628547"/>
                  <a:pt x="300688" y="545807"/>
                </a:cubicBezTo>
                <a:lnTo>
                  <a:pt x="299152" y="530578"/>
                </a:lnTo>
                <a:lnTo>
                  <a:pt x="163135" y="530578"/>
                </a:lnTo>
                <a:lnTo>
                  <a:pt x="163135" y="477393"/>
                </a:lnTo>
                <a:lnTo>
                  <a:pt x="299152" y="477393"/>
                </a:lnTo>
                <a:lnTo>
                  <a:pt x="300688" y="462163"/>
                </a:lnTo>
                <a:cubicBezTo>
                  <a:pt x="317619" y="379423"/>
                  <a:pt x="383793" y="314620"/>
                  <a:pt x="467252" y="299712"/>
                </a:cubicBezTo>
                <a:lnTo>
                  <a:pt x="477393" y="298817"/>
                </a:lnTo>
                <a:close/>
                <a:moveTo>
                  <a:pt x="658473" y="0"/>
                </a:moveTo>
                <a:lnTo>
                  <a:pt x="1007972" y="0"/>
                </a:lnTo>
                <a:lnTo>
                  <a:pt x="1007972" y="349497"/>
                </a:lnTo>
                <a:lnTo>
                  <a:pt x="904135" y="349497"/>
                </a:lnTo>
                <a:lnTo>
                  <a:pt x="904135" y="103836"/>
                </a:lnTo>
                <a:lnTo>
                  <a:pt x="658473" y="103836"/>
                </a:lnTo>
                <a:close/>
                <a:moveTo>
                  <a:pt x="0" y="0"/>
                </a:moveTo>
                <a:lnTo>
                  <a:pt x="349497" y="0"/>
                </a:lnTo>
                <a:lnTo>
                  <a:pt x="349497" y="103836"/>
                </a:lnTo>
                <a:lnTo>
                  <a:pt x="103836" y="103836"/>
                </a:lnTo>
                <a:lnTo>
                  <a:pt x="103836" y="349497"/>
                </a:lnTo>
                <a:lnTo>
                  <a:pt x="0" y="34949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3" name="Rectangle 102"/>
          <p:cNvSpPr/>
          <p:nvPr/>
        </p:nvSpPr>
        <p:spPr>
          <a:xfrm>
            <a:off x="6183483" y="3946744"/>
            <a:ext cx="2002536" cy="2002536"/>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0C584A"/>
              </a:solidFill>
            </a:endParaRPr>
          </a:p>
        </p:txBody>
      </p:sp>
      <p:sp>
        <p:nvSpPr>
          <p:cNvPr id="28" name="Freeform 27"/>
          <p:cNvSpPr/>
          <p:nvPr/>
        </p:nvSpPr>
        <p:spPr>
          <a:xfrm>
            <a:off x="6680588" y="4444027"/>
            <a:ext cx="1505431" cy="1505253"/>
          </a:xfrm>
          <a:custGeom>
            <a:avLst/>
            <a:gdLst>
              <a:gd name="connsiteX0" fmla="*/ 909857 w 1505431"/>
              <a:gd name="connsiteY0" fmla="*/ 1007970 h 1505253"/>
              <a:gd name="connsiteX1" fmla="*/ 916369 w 1505431"/>
              <a:gd name="connsiteY1" fmla="*/ 1017630 h 1505253"/>
              <a:gd name="connsiteX2" fmla="*/ 921967 w 1505431"/>
              <a:gd name="connsiteY2" fmla="*/ 1021403 h 1505253"/>
              <a:gd name="connsiteX3" fmla="*/ 921967 w 1505431"/>
              <a:gd name="connsiteY3" fmla="*/ 1007970 h 1505253"/>
              <a:gd name="connsiteX4" fmla="*/ 746073 w 1505431"/>
              <a:gd name="connsiteY4" fmla="*/ 1007970 h 1505253"/>
              <a:gd name="connsiteX5" fmla="*/ 746073 w 1505431"/>
              <a:gd name="connsiteY5" fmla="*/ 1057687 h 1505253"/>
              <a:gd name="connsiteX6" fmla="*/ 754115 w 1505431"/>
              <a:gd name="connsiteY6" fmla="*/ 1077102 h 1505253"/>
              <a:gd name="connsiteX7" fmla="*/ 762640 w 1505431"/>
              <a:gd name="connsiteY7" fmla="*/ 1082851 h 1505253"/>
              <a:gd name="connsiteX8" fmla="*/ 762843 w 1505431"/>
              <a:gd name="connsiteY8" fmla="*/ 1082987 h 1505253"/>
              <a:gd name="connsiteX9" fmla="*/ 773531 w 1505431"/>
              <a:gd name="connsiteY9" fmla="*/ 1085144 h 1505253"/>
              <a:gd name="connsiteX10" fmla="*/ 807324 w 1505431"/>
              <a:gd name="connsiteY10" fmla="*/ 1085145 h 1505253"/>
              <a:gd name="connsiteX11" fmla="*/ 834782 w 1505431"/>
              <a:gd name="connsiteY11" fmla="*/ 1057686 h 1505253"/>
              <a:gd name="connsiteX12" fmla="*/ 834781 w 1505431"/>
              <a:gd name="connsiteY12" fmla="*/ 1007970 h 1505253"/>
              <a:gd name="connsiteX13" fmla="*/ 560354 w 1505431"/>
              <a:gd name="connsiteY13" fmla="*/ 841196 h 1505253"/>
              <a:gd name="connsiteX14" fmla="*/ 569316 w 1505431"/>
              <a:gd name="connsiteY14" fmla="*/ 841196 h 1505253"/>
              <a:gd name="connsiteX15" fmla="*/ 569316 w 1505431"/>
              <a:gd name="connsiteY15" fmla="*/ 970188 h 1505253"/>
              <a:gd name="connsiteX16" fmla="*/ 569316 w 1505431"/>
              <a:gd name="connsiteY16" fmla="*/ 970189 h 1505253"/>
              <a:gd name="connsiteX17" fmla="*/ 569316 w 1505431"/>
              <a:gd name="connsiteY17" fmla="*/ 970860 h 1505253"/>
              <a:gd name="connsiteX18" fmla="*/ 560354 w 1505431"/>
              <a:gd name="connsiteY18" fmla="*/ 963086 h 1505253"/>
              <a:gd name="connsiteX19" fmla="*/ 904134 w 1505431"/>
              <a:gd name="connsiteY19" fmla="*/ 805718 h 1505253"/>
              <a:gd name="connsiteX20" fmla="*/ 902551 w 1505431"/>
              <a:gd name="connsiteY20" fmla="*/ 808065 h 1505253"/>
              <a:gd name="connsiteX21" fmla="*/ 897484 w 1505431"/>
              <a:gd name="connsiteY21" fmla="*/ 833164 h 1505253"/>
              <a:gd name="connsiteX22" fmla="*/ 897484 w 1505431"/>
              <a:gd name="connsiteY22" fmla="*/ 892673 h 1505253"/>
              <a:gd name="connsiteX23" fmla="*/ 897484 w 1505431"/>
              <a:gd name="connsiteY23" fmla="*/ 904134 h 1505253"/>
              <a:gd name="connsiteX24" fmla="*/ 904134 w 1505431"/>
              <a:gd name="connsiteY24" fmla="*/ 904134 h 1505253"/>
              <a:gd name="connsiteX25" fmla="*/ 1186302 w 1505431"/>
              <a:gd name="connsiteY25" fmla="*/ 795031 h 1505253"/>
              <a:gd name="connsiteX26" fmla="*/ 1143154 w 1505431"/>
              <a:gd name="connsiteY26" fmla="*/ 838179 h 1505253"/>
              <a:gd name="connsiteX27" fmla="*/ 1143154 w 1505431"/>
              <a:gd name="connsiteY27" fmla="*/ 844995 h 1505253"/>
              <a:gd name="connsiteX28" fmla="*/ 1143153 w 1505431"/>
              <a:gd name="connsiteY28" fmla="*/ 884748 h 1505253"/>
              <a:gd name="connsiteX29" fmla="*/ 1143154 w 1505431"/>
              <a:gd name="connsiteY29" fmla="*/ 884748 h 1505253"/>
              <a:gd name="connsiteX30" fmla="*/ 1143154 w 1505431"/>
              <a:gd name="connsiteY30" fmla="*/ 931110 h 1505253"/>
              <a:gd name="connsiteX31" fmla="*/ 1155792 w 1505431"/>
              <a:gd name="connsiteY31" fmla="*/ 961621 h 1505253"/>
              <a:gd name="connsiteX32" fmla="*/ 1159538 w 1505431"/>
              <a:gd name="connsiteY32" fmla="*/ 964146 h 1505253"/>
              <a:gd name="connsiteX33" fmla="*/ 1159538 w 1505431"/>
              <a:gd name="connsiteY33" fmla="*/ 923163 h 1505253"/>
              <a:gd name="connsiteX34" fmla="*/ 1159538 w 1505431"/>
              <a:gd name="connsiteY34" fmla="*/ 841196 h 1505253"/>
              <a:gd name="connsiteX35" fmla="*/ 1168499 w 1505431"/>
              <a:gd name="connsiteY35" fmla="*/ 841196 h 1505253"/>
              <a:gd name="connsiteX36" fmla="*/ 1168499 w 1505431"/>
              <a:gd name="connsiteY36" fmla="*/ 873444 h 1505253"/>
              <a:gd name="connsiteX37" fmla="*/ 1168499 w 1505431"/>
              <a:gd name="connsiteY37" fmla="*/ 906734 h 1505253"/>
              <a:gd name="connsiteX38" fmla="*/ 1168499 w 1505431"/>
              <a:gd name="connsiteY38" fmla="*/ 906735 h 1505253"/>
              <a:gd name="connsiteX39" fmla="*/ 1168499 w 1505431"/>
              <a:gd name="connsiteY39" fmla="*/ 970188 h 1505253"/>
              <a:gd name="connsiteX40" fmla="*/ 1168499 w 1505431"/>
              <a:gd name="connsiteY40" fmla="*/ 970189 h 1505253"/>
              <a:gd name="connsiteX41" fmla="*/ 1168499 w 1505431"/>
              <a:gd name="connsiteY41" fmla="*/ 1057687 h 1505253"/>
              <a:gd name="connsiteX42" fmla="*/ 1195958 w 1505431"/>
              <a:gd name="connsiteY42" fmla="*/ 1085145 h 1505253"/>
              <a:gd name="connsiteX43" fmla="*/ 1229749 w 1505431"/>
              <a:gd name="connsiteY43" fmla="*/ 1085145 h 1505253"/>
              <a:gd name="connsiteX44" fmla="*/ 1240437 w 1505431"/>
              <a:gd name="connsiteY44" fmla="*/ 1082987 h 1505253"/>
              <a:gd name="connsiteX45" fmla="*/ 1257208 w 1505431"/>
              <a:gd name="connsiteY45" fmla="*/ 1057687 h 1505253"/>
              <a:gd name="connsiteX46" fmla="*/ 1257208 w 1505431"/>
              <a:gd name="connsiteY46" fmla="*/ 1004130 h 1505253"/>
              <a:gd name="connsiteX47" fmla="*/ 1257208 w 1505431"/>
              <a:gd name="connsiteY47" fmla="*/ 841196 h 1505253"/>
              <a:gd name="connsiteX48" fmla="*/ 1266169 w 1505431"/>
              <a:gd name="connsiteY48" fmla="*/ 841196 h 1505253"/>
              <a:gd name="connsiteX49" fmla="*/ 1266169 w 1505431"/>
              <a:gd name="connsiteY49" fmla="*/ 964147 h 1505253"/>
              <a:gd name="connsiteX50" fmla="*/ 1269915 w 1505431"/>
              <a:gd name="connsiteY50" fmla="*/ 961621 h 1505253"/>
              <a:gd name="connsiteX51" fmla="*/ 1282553 w 1505431"/>
              <a:gd name="connsiteY51" fmla="*/ 931110 h 1505253"/>
              <a:gd name="connsiteX52" fmla="*/ 1282553 w 1505431"/>
              <a:gd name="connsiteY52" fmla="*/ 842247 h 1505253"/>
              <a:gd name="connsiteX53" fmla="*/ 1282554 w 1505431"/>
              <a:gd name="connsiteY53" fmla="*/ 842248 h 1505253"/>
              <a:gd name="connsiteX54" fmla="*/ 1282554 w 1505431"/>
              <a:gd name="connsiteY54" fmla="*/ 838179 h 1505253"/>
              <a:gd name="connsiteX55" fmla="*/ 1239405 w 1505431"/>
              <a:gd name="connsiteY55" fmla="*/ 795031 h 1505253"/>
              <a:gd name="connsiteX56" fmla="*/ 1206566 w 1505431"/>
              <a:gd name="connsiteY56" fmla="*/ 795031 h 1505253"/>
              <a:gd name="connsiteX57" fmla="*/ 1007970 w 1505431"/>
              <a:gd name="connsiteY57" fmla="*/ 768684 h 1505253"/>
              <a:gd name="connsiteX58" fmla="*/ 1007970 w 1505431"/>
              <a:gd name="connsiteY58" fmla="*/ 1007970 h 1505253"/>
              <a:gd name="connsiteX59" fmla="*/ 935359 w 1505431"/>
              <a:gd name="connsiteY59" fmla="*/ 1007970 h 1505253"/>
              <a:gd name="connsiteX60" fmla="*/ 935359 w 1505431"/>
              <a:gd name="connsiteY60" fmla="*/ 1030433 h 1505253"/>
              <a:gd name="connsiteX61" fmla="*/ 935359 w 1505431"/>
              <a:gd name="connsiteY61" fmla="*/ 1030434 h 1505253"/>
              <a:gd name="connsiteX62" fmla="*/ 935359 w 1505431"/>
              <a:gd name="connsiteY62" fmla="*/ 1030828 h 1505253"/>
              <a:gd name="connsiteX63" fmla="*/ 935359 w 1505431"/>
              <a:gd name="connsiteY63" fmla="*/ 1030828 h 1505253"/>
              <a:gd name="connsiteX64" fmla="*/ 935359 w 1505431"/>
              <a:gd name="connsiteY64" fmla="*/ 1038281 h 1505253"/>
              <a:gd name="connsiteX65" fmla="*/ 935358 w 1505431"/>
              <a:gd name="connsiteY65" fmla="*/ 1161187 h 1505253"/>
              <a:gd name="connsiteX66" fmla="*/ 976392 w 1505431"/>
              <a:gd name="connsiteY66" fmla="*/ 1202219 h 1505253"/>
              <a:gd name="connsiteX67" fmla="*/ 1026890 w 1505431"/>
              <a:gd name="connsiteY67" fmla="*/ 1202219 h 1505253"/>
              <a:gd name="connsiteX68" fmla="*/ 1067922 w 1505431"/>
              <a:gd name="connsiteY68" fmla="*/ 1161187 h 1505253"/>
              <a:gd name="connsiteX69" fmla="*/ 1067922 w 1505431"/>
              <a:gd name="connsiteY69" fmla="*/ 1153275 h 1505253"/>
              <a:gd name="connsiteX70" fmla="*/ 1067922 w 1505431"/>
              <a:gd name="connsiteY70" fmla="*/ 1081155 h 1505253"/>
              <a:gd name="connsiteX71" fmla="*/ 1067922 w 1505431"/>
              <a:gd name="connsiteY71" fmla="*/ 1000136 h 1505253"/>
              <a:gd name="connsiteX72" fmla="*/ 1067922 w 1505431"/>
              <a:gd name="connsiteY72" fmla="*/ 1000137 h 1505253"/>
              <a:gd name="connsiteX73" fmla="*/ 1067922 w 1505431"/>
              <a:gd name="connsiteY73" fmla="*/ 982396 h 1505253"/>
              <a:gd name="connsiteX74" fmla="*/ 1067922 w 1505431"/>
              <a:gd name="connsiteY74" fmla="*/ 931720 h 1505253"/>
              <a:gd name="connsiteX75" fmla="*/ 1067922 w 1505431"/>
              <a:gd name="connsiteY75" fmla="*/ 837672 h 1505253"/>
              <a:gd name="connsiteX76" fmla="*/ 1081313 w 1505431"/>
              <a:gd name="connsiteY76" fmla="*/ 837672 h 1505253"/>
              <a:gd name="connsiteX77" fmla="*/ 1081313 w 1505431"/>
              <a:gd name="connsiteY77" fmla="*/ 837672 h 1505253"/>
              <a:gd name="connsiteX78" fmla="*/ 1081313 w 1505431"/>
              <a:gd name="connsiteY78" fmla="*/ 876978 h 1505253"/>
              <a:gd name="connsiteX79" fmla="*/ 1081313 w 1505431"/>
              <a:gd name="connsiteY79" fmla="*/ 916283 h 1505253"/>
              <a:gd name="connsiteX80" fmla="*/ 1081314 w 1505431"/>
              <a:gd name="connsiteY80" fmla="*/ 994012 h 1505253"/>
              <a:gd name="connsiteX81" fmla="*/ 1081313 w 1505431"/>
              <a:gd name="connsiteY81" fmla="*/ 994012 h 1505253"/>
              <a:gd name="connsiteX82" fmla="*/ 1081313 w 1505431"/>
              <a:gd name="connsiteY82" fmla="*/ 1021404 h 1505253"/>
              <a:gd name="connsiteX83" fmla="*/ 1086912 w 1505431"/>
              <a:gd name="connsiteY83" fmla="*/ 1017630 h 1505253"/>
              <a:gd name="connsiteX84" fmla="*/ 1087346 w 1505431"/>
              <a:gd name="connsiteY84" fmla="*/ 1016986 h 1505253"/>
              <a:gd name="connsiteX85" fmla="*/ 1087346 w 1505431"/>
              <a:gd name="connsiteY85" fmla="*/ 1016986 h 1505253"/>
              <a:gd name="connsiteX86" fmla="*/ 1100730 w 1505431"/>
              <a:gd name="connsiteY86" fmla="*/ 997135 h 1505253"/>
              <a:gd name="connsiteX87" fmla="*/ 1101012 w 1505431"/>
              <a:gd name="connsiteY87" fmla="*/ 995737 h 1505253"/>
              <a:gd name="connsiteX88" fmla="*/ 1105797 w 1505431"/>
              <a:gd name="connsiteY88" fmla="*/ 972037 h 1505253"/>
              <a:gd name="connsiteX89" fmla="*/ 1105797 w 1505431"/>
              <a:gd name="connsiteY89" fmla="*/ 888058 h 1505253"/>
              <a:gd name="connsiteX90" fmla="*/ 1105797 w 1505431"/>
              <a:gd name="connsiteY90" fmla="*/ 888058 h 1505253"/>
              <a:gd name="connsiteX91" fmla="*/ 1105798 w 1505431"/>
              <a:gd name="connsiteY91" fmla="*/ 866381 h 1505253"/>
              <a:gd name="connsiteX92" fmla="*/ 1105797 w 1505431"/>
              <a:gd name="connsiteY92" fmla="*/ 863331 h 1505253"/>
              <a:gd name="connsiteX93" fmla="*/ 1105797 w 1505431"/>
              <a:gd name="connsiteY93" fmla="*/ 852343 h 1505253"/>
              <a:gd name="connsiteX94" fmla="*/ 1105798 w 1505431"/>
              <a:gd name="connsiteY94" fmla="*/ 833164 h 1505253"/>
              <a:gd name="connsiteX95" fmla="*/ 1041318 w 1505431"/>
              <a:gd name="connsiteY95" fmla="*/ 768684 h 1505253"/>
              <a:gd name="connsiteX96" fmla="*/ 0 w 1505431"/>
              <a:gd name="connsiteY96" fmla="*/ 658473 h 1505253"/>
              <a:gd name="connsiteX97" fmla="*/ 103836 w 1505431"/>
              <a:gd name="connsiteY97" fmla="*/ 658473 h 1505253"/>
              <a:gd name="connsiteX98" fmla="*/ 103836 w 1505431"/>
              <a:gd name="connsiteY98" fmla="*/ 904134 h 1505253"/>
              <a:gd name="connsiteX99" fmla="*/ 349496 w 1505431"/>
              <a:gd name="connsiteY99" fmla="*/ 904134 h 1505253"/>
              <a:gd name="connsiteX100" fmla="*/ 349496 w 1505431"/>
              <a:gd name="connsiteY100" fmla="*/ 1007970 h 1505253"/>
              <a:gd name="connsiteX101" fmla="*/ 0 w 1505431"/>
              <a:gd name="connsiteY101" fmla="*/ 1007970 h 1505253"/>
              <a:gd name="connsiteX102" fmla="*/ 1051327 w 1505431"/>
              <a:gd name="connsiteY102" fmla="*/ 647028 h 1505253"/>
              <a:gd name="connsiteX103" fmla="*/ 1169343 w 1505431"/>
              <a:gd name="connsiteY103" fmla="*/ 749404 h 1505253"/>
              <a:gd name="connsiteX104" fmla="*/ 1171568 w 1505431"/>
              <a:gd name="connsiteY104" fmla="*/ 760423 h 1505253"/>
              <a:gd name="connsiteX105" fmla="*/ 1187802 w 1505431"/>
              <a:gd name="connsiteY105" fmla="*/ 780137 h 1505253"/>
              <a:gd name="connsiteX106" fmla="*/ 1191381 w 1505431"/>
              <a:gd name="connsiteY106" fmla="*/ 781857 h 1505253"/>
              <a:gd name="connsiteX107" fmla="*/ 1189787 w 1505431"/>
              <a:gd name="connsiteY107" fmla="*/ 780475 h 1505253"/>
              <a:gd name="connsiteX108" fmla="*/ 1192971 w 1505431"/>
              <a:gd name="connsiteY108" fmla="*/ 782622 h 1505253"/>
              <a:gd name="connsiteX109" fmla="*/ 1197108 w 1505431"/>
              <a:gd name="connsiteY109" fmla="*/ 784611 h 1505253"/>
              <a:gd name="connsiteX110" fmla="*/ 1212852 w 1505431"/>
              <a:gd name="connsiteY110" fmla="*/ 787789 h 1505253"/>
              <a:gd name="connsiteX111" fmla="*/ 1212853 w 1505431"/>
              <a:gd name="connsiteY111" fmla="*/ 787790 h 1505253"/>
              <a:gd name="connsiteX112" fmla="*/ 1213453 w 1505431"/>
              <a:gd name="connsiteY112" fmla="*/ 787668 h 1505253"/>
              <a:gd name="connsiteX113" fmla="*/ 1213454 w 1505431"/>
              <a:gd name="connsiteY113" fmla="*/ 787669 h 1505253"/>
              <a:gd name="connsiteX114" fmla="*/ 1230295 w 1505431"/>
              <a:gd name="connsiteY114" fmla="*/ 784269 h 1505253"/>
              <a:gd name="connsiteX115" fmla="*/ 1257661 w 1505431"/>
              <a:gd name="connsiteY115" fmla="*/ 742982 h 1505253"/>
              <a:gd name="connsiteX116" fmla="*/ 1254140 w 1505431"/>
              <a:gd name="connsiteY116" fmla="*/ 725542 h 1505253"/>
              <a:gd name="connsiteX117" fmla="*/ 1249306 w 1505431"/>
              <a:gd name="connsiteY117" fmla="*/ 718372 h 1505253"/>
              <a:gd name="connsiteX118" fmla="*/ 1505431 w 1505431"/>
              <a:gd name="connsiteY118" fmla="*/ 940552 h 1505253"/>
              <a:gd name="connsiteX119" fmla="*/ 1505431 w 1505431"/>
              <a:gd name="connsiteY119" fmla="*/ 1505253 h 1505253"/>
              <a:gd name="connsiteX120" fmla="*/ 1073435 w 1505431"/>
              <a:gd name="connsiteY120" fmla="*/ 1505253 h 1505253"/>
              <a:gd name="connsiteX121" fmla="*/ 586825 w 1505431"/>
              <a:gd name="connsiteY121" fmla="*/ 1083136 h 1505253"/>
              <a:gd name="connsiteX122" fmla="*/ 596775 w 1505431"/>
              <a:gd name="connsiteY122" fmla="*/ 1085144 h 1505253"/>
              <a:gd name="connsiteX123" fmla="*/ 630567 w 1505431"/>
              <a:gd name="connsiteY123" fmla="*/ 1085145 h 1505253"/>
              <a:gd name="connsiteX124" fmla="*/ 658025 w 1505431"/>
              <a:gd name="connsiteY124" fmla="*/ 1057687 h 1505253"/>
              <a:gd name="connsiteX125" fmla="*/ 658025 w 1505431"/>
              <a:gd name="connsiteY125" fmla="*/ 1004130 h 1505253"/>
              <a:gd name="connsiteX126" fmla="*/ 658025 w 1505431"/>
              <a:gd name="connsiteY126" fmla="*/ 841196 h 1505253"/>
              <a:gd name="connsiteX127" fmla="*/ 666986 w 1505431"/>
              <a:gd name="connsiteY127" fmla="*/ 841196 h 1505253"/>
              <a:gd name="connsiteX128" fmla="*/ 666986 w 1505431"/>
              <a:gd name="connsiteY128" fmla="*/ 904134 h 1505253"/>
              <a:gd name="connsiteX129" fmla="*/ 683371 w 1505431"/>
              <a:gd name="connsiteY129" fmla="*/ 904134 h 1505253"/>
              <a:gd name="connsiteX130" fmla="*/ 683370 w 1505431"/>
              <a:gd name="connsiteY130" fmla="*/ 838179 h 1505253"/>
              <a:gd name="connsiteX131" fmla="*/ 679980 w 1505431"/>
              <a:gd name="connsiteY131" fmla="*/ 821384 h 1505253"/>
              <a:gd name="connsiteX132" fmla="*/ 676984 w 1505431"/>
              <a:gd name="connsiteY132" fmla="*/ 816939 h 1505253"/>
              <a:gd name="connsiteX133" fmla="*/ 672452 w 1505431"/>
              <a:gd name="connsiteY133" fmla="*/ 810218 h 1505253"/>
              <a:gd name="connsiteX134" fmla="*/ 672452 w 1505431"/>
              <a:gd name="connsiteY134" fmla="*/ 810218 h 1505253"/>
              <a:gd name="connsiteX135" fmla="*/ 670733 w 1505431"/>
              <a:gd name="connsiteY135" fmla="*/ 807669 h 1505253"/>
              <a:gd name="connsiteX136" fmla="*/ 640222 w 1505431"/>
              <a:gd name="connsiteY136" fmla="*/ 795030 h 1505253"/>
              <a:gd name="connsiteX137" fmla="*/ 605606 w 1505431"/>
              <a:gd name="connsiteY137" fmla="*/ 795031 h 1505253"/>
              <a:gd name="connsiteX138" fmla="*/ 582627 w 1505431"/>
              <a:gd name="connsiteY138" fmla="*/ 775096 h 1505253"/>
              <a:gd name="connsiteX139" fmla="*/ 596231 w 1505431"/>
              <a:gd name="connsiteY139" fmla="*/ 784268 h 1505253"/>
              <a:gd name="connsiteX140" fmla="*/ 613671 w 1505431"/>
              <a:gd name="connsiteY140" fmla="*/ 787789 h 1505253"/>
              <a:gd name="connsiteX141" fmla="*/ 658478 w 1505431"/>
              <a:gd name="connsiteY141" fmla="*/ 742982 h 1505253"/>
              <a:gd name="connsiteX142" fmla="*/ 654957 w 1505431"/>
              <a:gd name="connsiteY142" fmla="*/ 725542 h 1505253"/>
              <a:gd name="connsiteX143" fmla="*/ 652627 w 1505431"/>
              <a:gd name="connsiteY143" fmla="*/ 722085 h 1505253"/>
              <a:gd name="connsiteX144" fmla="*/ 743449 w 1505431"/>
              <a:gd name="connsiteY144" fmla="*/ 800870 h 1505253"/>
              <a:gd name="connsiteX145" fmla="*/ 733365 w 1505431"/>
              <a:gd name="connsiteY145" fmla="*/ 807668 h 1505253"/>
              <a:gd name="connsiteX146" fmla="*/ 720728 w 1505431"/>
              <a:gd name="connsiteY146" fmla="*/ 838179 h 1505253"/>
              <a:gd name="connsiteX147" fmla="*/ 720728 w 1505431"/>
              <a:gd name="connsiteY147" fmla="*/ 894895 h 1505253"/>
              <a:gd name="connsiteX148" fmla="*/ 720728 w 1505431"/>
              <a:gd name="connsiteY148" fmla="*/ 894894 h 1505253"/>
              <a:gd name="connsiteX149" fmla="*/ 720728 w 1505431"/>
              <a:gd name="connsiteY149" fmla="*/ 904134 h 1505253"/>
              <a:gd name="connsiteX150" fmla="*/ 737111 w 1505431"/>
              <a:gd name="connsiteY150" fmla="*/ 904134 h 1505253"/>
              <a:gd name="connsiteX151" fmla="*/ 737111 w 1505431"/>
              <a:gd name="connsiteY151" fmla="*/ 866308 h 1505253"/>
              <a:gd name="connsiteX152" fmla="*/ 737112 w 1505431"/>
              <a:gd name="connsiteY152" fmla="*/ 866308 h 1505253"/>
              <a:gd name="connsiteX153" fmla="*/ 737111 w 1505431"/>
              <a:gd name="connsiteY153" fmla="*/ 841195 h 1505253"/>
              <a:gd name="connsiteX154" fmla="*/ 746073 w 1505431"/>
              <a:gd name="connsiteY154" fmla="*/ 841196 h 1505253"/>
              <a:gd name="connsiteX155" fmla="*/ 746073 w 1505431"/>
              <a:gd name="connsiteY155" fmla="*/ 904134 h 1505253"/>
              <a:gd name="connsiteX156" fmla="*/ 834781 w 1505431"/>
              <a:gd name="connsiteY156" fmla="*/ 904134 h 1505253"/>
              <a:gd name="connsiteX157" fmla="*/ 834781 w 1505431"/>
              <a:gd name="connsiteY157" fmla="*/ 841195 h 1505253"/>
              <a:gd name="connsiteX158" fmla="*/ 843743 w 1505431"/>
              <a:gd name="connsiteY158" fmla="*/ 841195 h 1505253"/>
              <a:gd name="connsiteX159" fmla="*/ 843743 w 1505431"/>
              <a:gd name="connsiteY159" fmla="*/ 904134 h 1505253"/>
              <a:gd name="connsiteX160" fmla="*/ 860127 w 1505431"/>
              <a:gd name="connsiteY160" fmla="*/ 904134 h 1505253"/>
              <a:gd name="connsiteX161" fmla="*/ 860127 w 1505431"/>
              <a:gd name="connsiteY161" fmla="*/ 838178 h 1505253"/>
              <a:gd name="connsiteX162" fmla="*/ 856737 w 1505431"/>
              <a:gd name="connsiteY162" fmla="*/ 821384 h 1505253"/>
              <a:gd name="connsiteX163" fmla="*/ 816979 w 1505431"/>
              <a:gd name="connsiteY163" fmla="*/ 795031 h 1505253"/>
              <a:gd name="connsiteX164" fmla="*/ 784924 w 1505431"/>
              <a:gd name="connsiteY164" fmla="*/ 795030 h 1505253"/>
              <a:gd name="connsiteX165" fmla="*/ 770876 w 1505431"/>
              <a:gd name="connsiteY165" fmla="*/ 782845 h 1505253"/>
              <a:gd name="connsiteX166" fmla="*/ 772987 w 1505431"/>
              <a:gd name="connsiteY166" fmla="*/ 784268 h 1505253"/>
              <a:gd name="connsiteX167" fmla="*/ 790427 w 1505431"/>
              <a:gd name="connsiteY167" fmla="*/ 787789 h 1505253"/>
              <a:gd name="connsiteX168" fmla="*/ 835235 w 1505431"/>
              <a:gd name="connsiteY168" fmla="*/ 742982 h 1505253"/>
              <a:gd name="connsiteX169" fmla="*/ 831713 w 1505431"/>
              <a:gd name="connsiteY169" fmla="*/ 725542 h 1505253"/>
              <a:gd name="connsiteX170" fmla="*/ 825776 w 1505431"/>
              <a:gd name="connsiteY170" fmla="*/ 716735 h 1505253"/>
              <a:gd name="connsiteX171" fmla="*/ 904134 w 1505431"/>
              <a:gd name="connsiteY171" fmla="*/ 784708 h 1505253"/>
              <a:gd name="connsiteX172" fmla="*/ 904134 w 1505431"/>
              <a:gd name="connsiteY172" fmla="*/ 658473 h 1505253"/>
              <a:gd name="connsiteX173" fmla="*/ 1007970 w 1505431"/>
              <a:gd name="connsiteY173" fmla="*/ 658473 h 1505253"/>
              <a:gd name="connsiteX174" fmla="*/ 1007970 w 1505431"/>
              <a:gd name="connsiteY174" fmla="*/ 756585 h 1505253"/>
              <a:gd name="connsiteX175" fmla="*/ 1027704 w 1505431"/>
              <a:gd name="connsiteY175" fmla="*/ 752601 h 1505253"/>
              <a:gd name="connsiteX176" fmla="*/ 1068599 w 1505431"/>
              <a:gd name="connsiteY176" fmla="*/ 690905 h 1505253"/>
              <a:gd name="connsiteX177" fmla="*/ 1063337 w 1505431"/>
              <a:gd name="connsiteY177" fmla="*/ 664842 h 1505253"/>
              <a:gd name="connsiteX178" fmla="*/ 530577 w 1505431"/>
              <a:gd name="connsiteY178" fmla="*/ 530577 h 1505253"/>
              <a:gd name="connsiteX179" fmla="*/ 530577 w 1505431"/>
              <a:gd name="connsiteY179" fmla="*/ 654426 h 1505253"/>
              <a:gd name="connsiteX180" fmla="*/ 549916 w 1505431"/>
              <a:gd name="connsiteY180" fmla="*/ 651502 h 1505253"/>
              <a:gd name="connsiteX181" fmla="*/ 646308 w 1505431"/>
              <a:gd name="connsiteY181" fmla="*/ 564108 h 1505253"/>
              <a:gd name="connsiteX182" fmla="*/ 653077 w 1505431"/>
              <a:gd name="connsiteY182" fmla="*/ 530577 h 1505253"/>
              <a:gd name="connsiteX183" fmla="*/ 354892 w 1505431"/>
              <a:gd name="connsiteY183" fmla="*/ 530577 h 1505253"/>
              <a:gd name="connsiteX184" fmla="*/ 361662 w 1505431"/>
              <a:gd name="connsiteY184" fmla="*/ 564108 h 1505253"/>
              <a:gd name="connsiteX185" fmla="*/ 458053 w 1505431"/>
              <a:gd name="connsiteY185" fmla="*/ 651502 h 1505253"/>
              <a:gd name="connsiteX186" fmla="*/ 477392 w 1505431"/>
              <a:gd name="connsiteY186" fmla="*/ 654426 h 1505253"/>
              <a:gd name="connsiteX187" fmla="*/ 477392 w 1505431"/>
              <a:gd name="connsiteY187" fmla="*/ 530577 h 1505253"/>
              <a:gd name="connsiteX188" fmla="*/ 530577 w 1505431"/>
              <a:gd name="connsiteY188" fmla="*/ 353544 h 1505253"/>
              <a:gd name="connsiteX189" fmla="*/ 530577 w 1505431"/>
              <a:gd name="connsiteY189" fmla="*/ 477392 h 1505253"/>
              <a:gd name="connsiteX190" fmla="*/ 653077 w 1505431"/>
              <a:gd name="connsiteY190" fmla="*/ 477392 h 1505253"/>
              <a:gd name="connsiteX191" fmla="*/ 646308 w 1505431"/>
              <a:gd name="connsiteY191" fmla="*/ 443861 h 1505253"/>
              <a:gd name="connsiteX192" fmla="*/ 549916 w 1505431"/>
              <a:gd name="connsiteY192" fmla="*/ 356468 h 1505253"/>
              <a:gd name="connsiteX193" fmla="*/ 477392 w 1505431"/>
              <a:gd name="connsiteY193" fmla="*/ 353544 h 1505253"/>
              <a:gd name="connsiteX194" fmla="*/ 458053 w 1505431"/>
              <a:gd name="connsiteY194" fmla="*/ 356468 h 1505253"/>
              <a:gd name="connsiteX195" fmla="*/ 361662 w 1505431"/>
              <a:gd name="connsiteY195" fmla="*/ 443861 h 1505253"/>
              <a:gd name="connsiteX196" fmla="*/ 354892 w 1505431"/>
              <a:gd name="connsiteY196" fmla="*/ 477392 h 1505253"/>
              <a:gd name="connsiteX197" fmla="*/ 477392 w 1505431"/>
              <a:gd name="connsiteY197" fmla="*/ 477392 h 1505253"/>
              <a:gd name="connsiteX198" fmla="*/ 477392 w 1505431"/>
              <a:gd name="connsiteY198" fmla="*/ 163134 h 1505253"/>
              <a:gd name="connsiteX199" fmla="*/ 530577 w 1505431"/>
              <a:gd name="connsiteY199" fmla="*/ 163134 h 1505253"/>
              <a:gd name="connsiteX200" fmla="*/ 530577 w 1505431"/>
              <a:gd name="connsiteY200" fmla="*/ 298817 h 1505253"/>
              <a:gd name="connsiteX201" fmla="*/ 540718 w 1505431"/>
              <a:gd name="connsiteY201" fmla="*/ 299712 h 1505253"/>
              <a:gd name="connsiteX202" fmla="*/ 707283 w 1505431"/>
              <a:gd name="connsiteY202" fmla="*/ 462163 h 1505253"/>
              <a:gd name="connsiteX203" fmla="*/ 708818 w 1505431"/>
              <a:gd name="connsiteY203" fmla="*/ 477392 h 1505253"/>
              <a:gd name="connsiteX204" fmla="*/ 844835 w 1505431"/>
              <a:gd name="connsiteY204" fmla="*/ 477392 h 1505253"/>
              <a:gd name="connsiteX205" fmla="*/ 844835 w 1505431"/>
              <a:gd name="connsiteY205" fmla="*/ 530577 h 1505253"/>
              <a:gd name="connsiteX206" fmla="*/ 708818 w 1505431"/>
              <a:gd name="connsiteY206" fmla="*/ 530577 h 1505253"/>
              <a:gd name="connsiteX207" fmla="*/ 707283 w 1505431"/>
              <a:gd name="connsiteY207" fmla="*/ 545806 h 1505253"/>
              <a:gd name="connsiteX208" fmla="*/ 540718 w 1505431"/>
              <a:gd name="connsiteY208" fmla="*/ 708258 h 1505253"/>
              <a:gd name="connsiteX209" fmla="*/ 530577 w 1505431"/>
              <a:gd name="connsiteY209" fmla="*/ 709153 h 1505253"/>
              <a:gd name="connsiteX210" fmla="*/ 530577 w 1505431"/>
              <a:gd name="connsiteY210" fmla="*/ 844835 h 1505253"/>
              <a:gd name="connsiteX211" fmla="*/ 477392 w 1505431"/>
              <a:gd name="connsiteY211" fmla="*/ 844835 h 1505253"/>
              <a:gd name="connsiteX212" fmla="*/ 477392 w 1505431"/>
              <a:gd name="connsiteY212" fmla="*/ 709153 h 1505253"/>
              <a:gd name="connsiteX213" fmla="*/ 467251 w 1505431"/>
              <a:gd name="connsiteY213" fmla="*/ 708258 h 1505253"/>
              <a:gd name="connsiteX214" fmla="*/ 300687 w 1505431"/>
              <a:gd name="connsiteY214" fmla="*/ 545806 h 1505253"/>
              <a:gd name="connsiteX215" fmla="*/ 299151 w 1505431"/>
              <a:gd name="connsiteY215" fmla="*/ 530577 h 1505253"/>
              <a:gd name="connsiteX216" fmla="*/ 163134 w 1505431"/>
              <a:gd name="connsiteY216" fmla="*/ 530577 h 1505253"/>
              <a:gd name="connsiteX217" fmla="*/ 163134 w 1505431"/>
              <a:gd name="connsiteY217" fmla="*/ 477392 h 1505253"/>
              <a:gd name="connsiteX218" fmla="*/ 299151 w 1505431"/>
              <a:gd name="connsiteY218" fmla="*/ 477392 h 1505253"/>
              <a:gd name="connsiteX219" fmla="*/ 300687 w 1505431"/>
              <a:gd name="connsiteY219" fmla="*/ 462163 h 1505253"/>
              <a:gd name="connsiteX220" fmla="*/ 467251 w 1505431"/>
              <a:gd name="connsiteY220" fmla="*/ 299712 h 1505253"/>
              <a:gd name="connsiteX221" fmla="*/ 477392 w 1505431"/>
              <a:gd name="connsiteY221" fmla="*/ 298817 h 1505253"/>
              <a:gd name="connsiteX222" fmla="*/ 658473 w 1505431"/>
              <a:gd name="connsiteY222" fmla="*/ 0 h 1505253"/>
              <a:gd name="connsiteX223" fmla="*/ 1007970 w 1505431"/>
              <a:gd name="connsiteY223" fmla="*/ 0 h 1505253"/>
              <a:gd name="connsiteX224" fmla="*/ 1007970 w 1505431"/>
              <a:gd name="connsiteY224" fmla="*/ 349496 h 1505253"/>
              <a:gd name="connsiteX225" fmla="*/ 904134 w 1505431"/>
              <a:gd name="connsiteY225" fmla="*/ 349496 h 1505253"/>
              <a:gd name="connsiteX226" fmla="*/ 904134 w 1505431"/>
              <a:gd name="connsiteY226" fmla="*/ 103836 h 1505253"/>
              <a:gd name="connsiteX227" fmla="*/ 658473 w 1505431"/>
              <a:gd name="connsiteY227" fmla="*/ 103836 h 1505253"/>
              <a:gd name="connsiteX228" fmla="*/ 0 w 1505431"/>
              <a:gd name="connsiteY228" fmla="*/ 0 h 1505253"/>
              <a:gd name="connsiteX229" fmla="*/ 349496 w 1505431"/>
              <a:gd name="connsiteY229" fmla="*/ 0 h 1505253"/>
              <a:gd name="connsiteX230" fmla="*/ 349496 w 1505431"/>
              <a:gd name="connsiteY230" fmla="*/ 103836 h 1505253"/>
              <a:gd name="connsiteX231" fmla="*/ 103836 w 1505431"/>
              <a:gd name="connsiteY231" fmla="*/ 103836 h 1505253"/>
              <a:gd name="connsiteX232" fmla="*/ 103836 w 1505431"/>
              <a:gd name="connsiteY232" fmla="*/ 349496 h 1505253"/>
              <a:gd name="connsiteX233" fmla="*/ 0 w 1505431"/>
              <a:gd name="connsiteY233" fmla="*/ 349496 h 150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1505431" h="1505253">
                <a:moveTo>
                  <a:pt x="909857" y="1007970"/>
                </a:moveTo>
                <a:lnTo>
                  <a:pt x="916369" y="1017630"/>
                </a:lnTo>
                <a:lnTo>
                  <a:pt x="921967" y="1021403"/>
                </a:lnTo>
                <a:lnTo>
                  <a:pt x="921967" y="1007970"/>
                </a:lnTo>
                <a:close/>
                <a:moveTo>
                  <a:pt x="746073" y="1007970"/>
                </a:moveTo>
                <a:lnTo>
                  <a:pt x="746073" y="1057687"/>
                </a:lnTo>
                <a:cubicBezTo>
                  <a:pt x="746073" y="1065269"/>
                  <a:pt x="749146" y="1072134"/>
                  <a:pt x="754115" y="1077102"/>
                </a:cubicBezTo>
                <a:lnTo>
                  <a:pt x="762640" y="1082851"/>
                </a:lnTo>
                <a:lnTo>
                  <a:pt x="762843" y="1082987"/>
                </a:lnTo>
                <a:cubicBezTo>
                  <a:pt x="766128" y="1084376"/>
                  <a:pt x="769740" y="1085144"/>
                  <a:pt x="773531" y="1085144"/>
                </a:cubicBezTo>
                <a:lnTo>
                  <a:pt x="807324" y="1085145"/>
                </a:lnTo>
                <a:cubicBezTo>
                  <a:pt x="822488" y="1085144"/>
                  <a:pt x="834781" y="1072851"/>
                  <a:pt x="834782" y="1057686"/>
                </a:cubicBezTo>
                <a:lnTo>
                  <a:pt x="834781" y="1007970"/>
                </a:lnTo>
                <a:close/>
                <a:moveTo>
                  <a:pt x="560354" y="841196"/>
                </a:moveTo>
                <a:lnTo>
                  <a:pt x="569316" y="841196"/>
                </a:lnTo>
                <a:lnTo>
                  <a:pt x="569316" y="970188"/>
                </a:lnTo>
                <a:lnTo>
                  <a:pt x="569316" y="970189"/>
                </a:lnTo>
                <a:lnTo>
                  <a:pt x="569316" y="970860"/>
                </a:lnTo>
                <a:lnTo>
                  <a:pt x="560354" y="963086"/>
                </a:lnTo>
                <a:close/>
                <a:moveTo>
                  <a:pt x="904134" y="805718"/>
                </a:moveTo>
                <a:lnTo>
                  <a:pt x="902551" y="808065"/>
                </a:lnTo>
                <a:cubicBezTo>
                  <a:pt x="899288" y="815780"/>
                  <a:pt x="897484" y="824260"/>
                  <a:pt x="897484" y="833164"/>
                </a:cubicBezTo>
                <a:lnTo>
                  <a:pt x="897484" y="892673"/>
                </a:lnTo>
                <a:lnTo>
                  <a:pt x="897484" y="904134"/>
                </a:lnTo>
                <a:lnTo>
                  <a:pt x="904134" y="904134"/>
                </a:lnTo>
                <a:close/>
                <a:moveTo>
                  <a:pt x="1186302" y="795031"/>
                </a:moveTo>
                <a:cubicBezTo>
                  <a:pt x="1162472" y="795031"/>
                  <a:pt x="1143154" y="814349"/>
                  <a:pt x="1143154" y="838179"/>
                </a:cubicBezTo>
                <a:lnTo>
                  <a:pt x="1143154" y="844995"/>
                </a:lnTo>
                <a:lnTo>
                  <a:pt x="1143153" y="884748"/>
                </a:lnTo>
                <a:lnTo>
                  <a:pt x="1143154" y="884748"/>
                </a:lnTo>
                <a:lnTo>
                  <a:pt x="1143154" y="931110"/>
                </a:lnTo>
                <a:cubicBezTo>
                  <a:pt x="1143154" y="943025"/>
                  <a:pt x="1147984" y="953812"/>
                  <a:pt x="1155792" y="961621"/>
                </a:cubicBezTo>
                <a:lnTo>
                  <a:pt x="1159538" y="964146"/>
                </a:lnTo>
                <a:lnTo>
                  <a:pt x="1159538" y="923163"/>
                </a:lnTo>
                <a:lnTo>
                  <a:pt x="1159538" y="841196"/>
                </a:lnTo>
                <a:lnTo>
                  <a:pt x="1168499" y="841196"/>
                </a:lnTo>
                <a:lnTo>
                  <a:pt x="1168499" y="873444"/>
                </a:lnTo>
                <a:lnTo>
                  <a:pt x="1168499" y="906734"/>
                </a:lnTo>
                <a:lnTo>
                  <a:pt x="1168499" y="906735"/>
                </a:lnTo>
                <a:lnTo>
                  <a:pt x="1168499" y="970188"/>
                </a:lnTo>
                <a:lnTo>
                  <a:pt x="1168499" y="970189"/>
                </a:lnTo>
                <a:lnTo>
                  <a:pt x="1168499" y="1057687"/>
                </a:lnTo>
                <a:cubicBezTo>
                  <a:pt x="1168499" y="1072851"/>
                  <a:pt x="1180793" y="1085145"/>
                  <a:pt x="1195958" y="1085145"/>
                </a:cubicBezTo>
                <a:lnTo>
                  <a:pt x="1229749" y="1085145"/>
                </a:lnTo>
                <a:lnTo>
                  <a:pt x="1240437" y="1082987"/>
                </a:lnTo>
                <a:cubicBezTo>
                  <a:pt x="1250293" y="1078819"/>
                  <a:pt x="1257208" y="1069061"/>
                  <a:pt x="1257208" y="1057687"/>
                </a:cubicBezTo>
                <a:lnTo>
                  <a:pt x="1257208" y="1004130"/>
                </a:lnTo>
                <a:lnTo>
                  <a:pt x="1257208" y="841196"/>
                </a:lnTo>
                <a:lnTo>
                  <a:pt x="1266169" y="841196"/>
                </a:lnTo>
                <a:lnTo>
                  <a:pt x="1266169" y="964147"/>
                </a:lnTo>
                <a:lnTo>
                  <a:pt x="1269915" y="961621"/>
                </a:lnTo>
                <a:cubicBezTo>
                  <a:pt x="1277723" y="953812"/>
                  <a:pt x="1282553" y="943026"/>
                  <a:pt x="1282553" y="931110"/>
                </a:cubicBezTo>
                <a:lnTo>
                  <a:pt x="1282553" y="842247"/>
                </a:lnTo>
                <a:lnTo>
                  <a:pt x="1282554" y="842248"/>
                </a:lnTo>
                <a:lnTo>
                  <a:pt x="1282554" y="838179"/>
                </a:lnTo>
                <a:cubicBezTo>
                  <a:pt x="1282554" y="814349"/>
                  <a:pt x="1263236" y="795031"/>
                  <a:pt x="1239405" y="795031"/>
                </a:cubicBezTo>
                <a:lnTo>
                  <a:pt x="1206566" y="795031"/>
                </a:lnTo>
                <a:close/>
                <a:moveTo>
                  <a:pt x="1007970" y="768684"/>
                </a:moveTo>
                <a:lnTo>
                  <a:pt x="1007970" y="1007970"/>
                </a:lnTo>
                <a:lnTo>
                  <a:pt x="935359" y="1007970"/>
                </a:lnTo>
                <a:lnTo>
                  <a:pt x="935359" y="1030433"/>
                </a:lnTo>
                <a:lnTo>
                  <a:pt x="935359" y="1030434"/>
                </a:lnTo>
                <a:lnTo>
                  <a:pt x="935359" y="1030828"/>
                </a:lnTo>
                <a:lnTo>
                  <a:pt x="935359" y="1030828"/>
                </a:lnTo>
                <a:lnTo>
                  <a:pt x="935359" y="1038281"/>
                </a:lnTo>
                <a:lnTo>
                  <a:pt x="935358" y="1161187"/>
                </a:lnTo>
                <a:cubicBezTo>
                  <a:pt x="935358" y="1183849"/>
                  <a:pt x="953730" y="1202219"/>
                  <a:pt x="976392" y="1202219"/>
                </a:cubicBezTo>
                <a:lnTo>
                  <a:pt x="1026890" y="1202219"/>
                </a:lnTo>
                <a:cubicBezTo>
                  <a:pt x="1049551" y="1202219"/>
                  <a:pt x="1067922" y="1183849"/>
                  <a:pt x="1067922" y="1161187"/>
                </a:cubicBezTo>
                <a:lnTo>
                  <a:pt x="1067922" y="1153275"/>
                </a:lnTo>
                <a:lnTo>
                  <a:pt x="1067922" y="1081155"/>
                </a:lnTo>
                <a:lnTo>
                  <a:pt x="1067922" y="1000136"/>
                </a:lnTo>
                <a:lnTo>
                  <a:pt x="1067922" y="1000137"/>
                </a:lnTo>
                <a:lnTo>
                  <a:pt x="1067922" y="982396"/>
                </a:lnTo>
                <a:lnTo>
                  <a:pt x="1067922" y="931720"/>
                </a:lnTo>
                <a:lnTo>
                  <a:pt x="1067922" y="837672"/>
                </a:lnTo>
                <a:lnTo>
                  <a:pt x="1081313" y="837672"/>
                </a:lnTo>
                <a:lnTo>
                  <a:pt x="1081313" y="837672"/>
                </a:lnTo>
                <a:lnTo>
                  <a:pt x="1081313" y="876978"/>
                </a:lnTo>
                <a:lnTo>
                  <a:pt x="1081313" y="916283"/>
                </a:lnTo>
                <a:lnTo>
                  <a:pt x="1081314" y="994012"/>
                </a:lnTo>
                <a:lnTo>
                  <a:pt x="1081313" y="994012"/>
                </a:lnTo>
                <a:lnTo>
                  <a:pt x="1081313" y="1021404"/>
                </a:lnTo>
                <a:lnTo>
                  <a:pt x="1086912" y="1017630"/>
                </a:lnTo>
                <a:lnTo>
                  <a:pt x="1087346" y="1016986"/>
                </a:lnTo>
                <a:lnTo>
                  <a:pt x="1087346" y="1016986"/>
                </a:lnTo>
                <a:lnTo>
                  <a:pt x="1100730" y="997135"/>
                </a:lnTo>
                <a:lnTo>
                  <a:pt x="1101012" y="995737"/>
                </a:lnTo>
                <a:lnTo>
                  <a:pt x="1105797" y="972037"/>
                </a:lnTo>
                <a:lnTo>
                  <a:pt x="1105797" y="888058"/>
                </a:lnTo>
                <a:lnTo>
                  <a:pt x="1105797" y="888058"/>
                </a:lnTo>
                <a:lnTo>
                  <a:pt x="1105798" y="866381"/>
                </a:lnTo>
                <a:lnTo>
                  <a:pt x="1105797" y="863331"/>
                </a:lnTo>
                <a:lnTo>
                  <a:pt x="1105797" y="852343"/>
                </a:lnTo>
                <a:lnTo>
                  <a:pt x="1105798" y="833164"/>
                </a:lnTo>
                <a:cubicBezTo>
                  <a:pt x="1105797" y="797553"/>
                  <a:pt x="1076929" y="768684"/>
                  <a:pt x="1041318" y="768684"/>
                </a:cubicBezTo>
                <a:close/>
                <a:moveTo>
                  <a:pt x="0" y="658473"/>
                </a:moveTo>
                <a:lnTo>
                  <a:pt x="103836" y="658473"/>
                </a:lnTo>
                <a:lnTo>
                  <a:pt x="103836" y="904134"/>
                </a:lnTo>
                <a:lnTo>
                  <a:pt x="349496" y="904134"/>
                </a:lnTo>
                <a:lnTo>
                  <a:pt x="349496" y="1007970"/>
                </a:lnTo>
                <a:lnTo>
                  <a:pt x="0" y="1007970"/>
                </a:lnTo>
                <a:close/>
                <a:moveTo>
                  <a:pt x="1051327" y="647028"/>
                </a:moveTo>
                <a:lnTo>
                  <a:pt x="1169343" y="749404"/>
                </a:lnTo>
                <a:lnTo>
                  <a:pt x="1171568" y="760423"/>
                </a:lnTo>
                <a:cubicBezTo>
                  <a:pt x="1174969" y="768464"/>
                  <a:pt x="1180651" y="775306"/>
                  <a:pt x="1187802" y="780137"/>
                </a:cubicBezTo>
                <a:lnTo>
                  <a:pt x="1191381" y="781857"/>
                </a:lnTo>
                <a:lnTo>
                  <a:pt x="1189787" y="780475"/>
                </a:lnTo>
                <a:lnTo>
                  <a:pt x="1192971" y="782622"/>
                </a:lnTo>
                <a:lnTo>
                  <a:pt x="1197108" y="784611"/>
                </a:lnTo>
                <a:lnTo>
                  <a:pt x="1212852" y="787789"/>
                </a:lnTo>
                <a:lnTo>
                  <a:pt x="1212853" y="787790"/>
                </a:lnTo>
                <a:lnTo>
                  <a:pt x="1213453" y="787668"/>
                </a:lnTo>
                <a:lnTo>
                  <a:pt x="1213454" y="787669"/>
                </a:lnTo>
                <a:lnTo>
                  <a:pt x="1230295" y="784269"/>
                </a:lnTo>
                <a:cubicBezTo>
                  <a:pt x="1246377" y="777467"/>
                  <a:pt x="1257661" y="761542"/>
                  <a:pt x="1257661" y="742982"/>
                </a:cubicBezTo>
                <a:cubicBezTo>
                  <a:pt x="1257661" y="736796"/>
                  <a:pt x="1256407" y="730903"/>
                  <a:pt x="1254140" y="725542"/>
                </a:cubicBezTo>
                <a:lnTo>
                  <a:pt x="1249306" y="718372"/>
                </a:lnTo>
                <a:lnTo>
                  <a:pt x="1505431" y="940552"/>
                </a:lnTo>
                <a:lnTo>
                  <a:pt x="1505431" y="1505253"/>
                </a:lnTo>
                <a:lnTo>
                  <a:pt x="1073435" y="1505253"/>
                </a:lnTo>
                <a:lnTo>
                  <a:pt x="586825" y="1083136"/>
                </a:lnTo>
                <a:lnTo>
                  <a:pt x="596775" y="1085144"/>
                </a:lnTo>
                <a:lnTo>
                  <a:pt x="630567" y="1085145"/>
                </a:lnTo>
                <a:cubicBezTo>
                  <a:pt x="645732" y="1085145"/>
                  <a:pt x="658025" y="1072851"/>
                  <a:pt x="658025" y="1057687"/>
                </a:cubicBezTo>
                <a:lnTo>
                  <a:pt x="658025" y="1004130"/>
                </a:lnTo>
                <a:lnTo>
                  <a:pt x="658025" y="841196"/>
                </a:lnTo>
                <a:lnTo>
                  <a:pt x="666986" y="841196"/>
                </a:lnTo>
                <a:lnTo>
                  <a:pt x="666986" y="904134"/>
                </a:lnTo>
                <a:lnTo>
                  <a:pt x="683371" y="904134"/>
                </a:lnTo>
                <a:lnTo>
                  <a:pt x="683370" y="838179"/>
                </a:lnTo>
                <a:lnTo>
                  <a:pt x="679980" y="821384"/>
                </a:lnTo>
                <a:lnTo>
                  <a:pt x="676984" y="816939"/>
                </a:lnTo>
                <a:lnTo>
                  <a:pt x="672452" y="810218"/>
                </a:lnTo>
                <a:lnTo>
                  <a:pt x="672452" y="810218"/>
                </a:lnTo>
                <a:lnTo>
                  <a:pt x="670733" y="807669"/>
                </a:lnTo>
                <a:cubicBezTo>
                  <a:pt x="662925" y="799860"/>
                  <a:pt x="652138" y="795030"/>
                  <a:pt x="640222" y="795030"/>
                </a:cubicBezTo>
                <a:lnTo>
                  <a:pt x="605606" y="795031"/>
                </a:lnTo>
                <a:lnTo>
                  <a:pt x="582627" y="775096"/>
                </a:lnTo>
                <a:lnTo>
                  <a:pt x="596231" y="784268"/>
                </a:lnTo>
                <a:cubicBezTo>
                  <a:pt x="601591" y="786535"/>
                  <a:pt x="607485" y="787790"/>
                  <a:pt x="613671" y="787789"/>
                </a:cubicBezTo>
                <a:cubicBezTo>
                  <a:pt x="638417" y="787790"/>
                  <a:pt x="658478" y="767728"/>
                  <a:pt x="658478" y="742982"/>
                </a:cubicBezTo>
                <a:cubicBezTo>
                  <a:pt x="658478" y="736796"/>
                  <a:pt x="657224" y="730902"/>
                  <a:pt x="654957" y="725542"/>
                </a:cubicBezTo>
                <a:lnTo>
                  <a:pt x="652627" y="722085"/>
                </a:lnTo>
                <a:lnTo>
                  <a:pt x="743449" y="800870"/>
                </a:lnTo>
                <a:lnTo>
                  <a:pt x="733365" y="807668"/>
                </a:lnTo>
                <a:cubicBezTo>
                  <a:pt x="725557" y="815477"/>
                  <a:pt x="720728" y="826264"/>
                  <a:pt x="720728" y="838179"/>
                </a:cubicBezTo>
                <a:lnTo>
                  <a:pt x="720728" y="894895"/>
                </a:lnTo>
                <a:lnTo>
                  <a:pt x="720728" y="894894"/>
                </a:lnTo>
                <a:lnTo>
                  <a:pt x="720728" y="904134"/>
                </a:lnTo>
                <a:lnTo>
                  <a:pt x="737111" y="904134"/>
                </a:lnTo>
                <a:lnTo>
                  <a:pt x="737111" y="866308"/>
                </a:lnTo>
                <a:lnTo>
                  <a:pt x="737112" y="866308"/>
                </a:lnTo>
                <a:lnTo>
                  <a:pt x="737111" y="841195"/>
                </a:lnTo>
                <a:lnTo>
                  <a:pt x="746073" y="841196"/>
                </a:lnTo>
                <a:lnTo>
                  <a:pt x="746073" y="904134"/>
                </a:lnTo>
                <a:lnTo>
                  <a:pt x="834781" y="904134"/>
                </a:lnTo>
                <a:lnTo>
                  <a:pt x="834781" y="841195"/>
                </a:lnTo>
                <a:lnTo>
                  <a:pt x="843743" y="841195"/>
                </a:lnTo>
                <a:lnTo>
                  <a:pt x="843743" y="904134"/>
                </a:lnTo>
                <a:lnTo>
                  <a:pt x="860127" y="904134"/>
                </a:lnTo>
                <a:lnTo>
                  <a:pt x="860127" y="838178"/>
                </a:lnTo>
                <a:lnTo>
                  <a:pt x="856737" y="821384"/>
                </a:lnTo>
                <a:cubicBezTo>
                  <a:pt x="850186" y="805897"/>
                  <a:pt x="834852" y="795030"/>
                  <a:pt x="816979" y="795031"/>
                </a:cubicBezTo>
                <a:lnTo>
                  <a:pt x="784924" y="795030"/>
                </a:lnTo>
                <a:lnTo>
                  <a:pt x="770876" y="782845"/>
                </a:lnTo>
                <a:lnTo>
                  <a:pt x="772987" y="784268"/>
                </a:lnTo>
                <a:cubicBezTo>
                  <a:pt x="778348" y="786536"/>
                  <a:pt x="784241" y="787790"/>
                  <a:pt x="790427" y="787789"/>
                </a:cubicBezTo>
                <a:cubicBezTo>
                  <a:pt x="815174" y="787789"/>
                  <a:pt x="835235" y="767729"/>
                  <a:pt x="835235" y="742982"/>
                </a:cubicBezTo>
                <a:cubicBezTo>
                  <a:pt x="835235" y="736796"/>
                  <a:pt x="833981" y="730902"/>
                  <a:pt x="831713" y="725542"/>
                </a:cubicBezTo>
                <a:lnTo>
                  <a:pt x="825776" y="716735"/>
                </a:lnTo>
                <a:lnTo>
                  <a:pt x="904134" y="784708"/>
                </a:lnTo>
                <a:lnTo>
                  <a:pt x="904134" y="658473"/>
                </a:lnTo>
                <a:lnTo>
                  <a:pt x="1007970" y="658473"/>
                </a:lnTo>
                <a:lnTo>
                  <a:pt x="1007970" y="756585"/>
                </a:lnTo>
                <a:lnTo>
                  <a:pt x="1027704" y="752601"/>
                </a:lnTo>
                <a:cubicBezTo>
                  <a:pt x="1051736" y="742436"/>
                  <a:pt x="1068599" y="718640"/>
                  <a:pt x="1068599" y="690905"/>
                </a:cubicBezTo>
                <a:cubicBezTo>
                  <a:pt x="1068599" y="681660"/>
                  <a:pt x="1066725" y="672853"/>
                  <a:pt x="1063337" y="664842"/>
                </a:cubicBezTo>
                <a:close/>
                <a:moveTo>
                  <a:pt x="530577" y="530577"/>
                </a:moveTo>
                <a:lnTo>
                  <a:pt x="530577" y="654426"/>
                </a:lnTo>
                <a:lnTo>
                  <a:pt x="549916" y="651502"/>
                </a:lnTo>
                <a:cubicBezTo>
                  <a:pt x="593446" y="637962"/>
                  <a:pt x="628721" y="605687"/>
                  <a:pt x="646308" y="564108"/>
                </a:cubicBezTo>
                <a:lnTo>
                  <a:pt x="653077" y="530577"/>
                </a:lnTo>
                <a:close/>
                <a:moveTo>
                  <a:pt x="354892" y="530577"/>
                </a:moveTo>
                <a:lnTo>
                  <a:pt x="361662" y="564108"/>
                </a:lnTo>
                <a:cubicBezTo>
                  <a:pt x="379248" y="605687"/>
                  <a:pt x="414523" y="637962"/>
                  <a:pt x="458053" y="651502"/>
                </a:cubicBezTo>
                <a:lnTo>
                  <a:pt x="477392" y="654426"/>
                </a:lnTo>
                <a:lnTo>
                  <a:pt x="477392" y="530577"/>
                </a:lnTo>
                <a:close/>
                <a:moveTo>
                  <a:pt x="530577" y="353544"/>
                </a:moveTo>
                <a:lnTo>
                  <a:pt x="530577" y="477392"/>
                </a:lnTo>
                <a:lnTo>
                  <a:pt x="653077" y="477392"/>
                </a:lnTo>
                <a:lnTo>
                  <a:pt x="646308" y="443861"/>
                </a:lnTo>
                <a:cubicBezTo>
                  <a:pt x="628721" y="402282"/>
                  <a:pt x="593446" y="370007"/>
                  <a:pt x="549916" y="356468"/>
                </a:cubicBezTo>
                <a:close/>
                <a:moveTo>
                  <a:pt x="477392" y="353544"/>
                </a:moveTo>
                <a:lnTo>
                  <a:pt x="458053" y="356468"/>
                </a:lnTo>
                <a:cubicBezTo>
                  <a:pt x="414523" y="370007"/>
                  <a:pt x="379248" y="402282"/>
                  <a:pt x="361662" y="443861"/>
                </a:cubicBezTo>
                <a:lnTo>
                  <a:pt x="354892" y="477392"/>
                </a:lnTo>
                <a:lnTo>
                  <a:pt x="477392" y="477392"/>
                </a:lnTo>
                <a:close/>
                <a:moveTo>
                  <a:pt x="477392" y="163134"/>
                </a:moveTo>
                <a:lnTo>
                  <a:pt x="530577" y="163134"/>
                </a:lnTo>
                <a:lnTo>
                  <a:pt x="530577" y="298817"/>
                </a:lnTo>
                <a:lnTo>
                  <a:pt x="540718" y="299712"/>
                </a:lnTo>
                <a:cubicBezTo>
                  <a:pt x="624177" y="314620"/>
                  <a:pt x="690351" y="379423"/>
                  <a:pt x="707283" y="462163"/>
                </a:cubicBezTo>
                <a:lnTo>
                  <a:pt x="708818" y="477392"/>
                </a:lnTo>
                <a:lnTo>
                  <a:pt x="844835" y="477392"/>
                </a:lnTo>
                <a:lnTo>
                  <a:pt x="844835" y="530577"/>
                </a:lnTo>
                <a:lnTo>
                  <a:pt x="708818" y="530577"/>
                </a:lnTo>
                <a:lnTo>
                  <a:pt x="707283" y="545806"/>
                </a:lnTo>
                <a:cubicBezTo>
                  <a:pt x="690351" y="628546"/>
                  <a:pt x="624177" y="693350"/>
                  <a:pt x="540718" y="708258"/>
                </a:cubicBezTo>
                <a:lnTo>
                  <a:pt x="530577" y="709153"/>
                </a:lnTo>
                <a:lnTo>
                  <a:pt x="530577" y="844835"/>
                </a:lnTo>
                <a:lnTo>
                  <a:pt x="477392" y="844835"/>
                </a:lnTo>
                <a:lnTo>
                  <a:pt x="477392" y="709153"/>
                </a:lnTo>
                <a:lnTo>
                  <a:pt x="467251" y="708258"/>
                </a:lnTo>
                <a:cubicBezTo>
                  <a:pt x="383792" y="693350"/>
                  <a:pt x="317618" y="628546"/>
                  <a:pt x="300687" y="545806"/>
                </a:cubicBezTo>
                <a:lnTo>
                  <a:pt x="299151" y="530577"/>
                </a:lnTo>
                <a:lnTo>
                  <a:pt x="163134" y="530577"/>
                </a:lnTo>
                <a:lnTo>
                  <a:pt x="163134" y="477392"/>
                </a:lnTo>
                <a:lnTo>
                  <a:pt x="299151" y="477392"/>
                </a:lnTo>
                <a:lnTo>
                  <a:pt x="300687" y="462163"/>
                </a:lnTo>
                <a:cubicBezTo>
                  <a:pt x="317618" y="379423"/>
                  <a:pt x="383792" y="314620"/>
                  <a:pt x="467251" y="299712"/>
                </a:cubicBezTo>
                <a:lnTo>
                  <a:pt x="477392" y="298817"/>
                </a:lnTo>
                <a:close/>
                <a:moveTo>
                  <a:pt x="658473" y="0"/>
                </a:moveTo>
                <a:lnTo>
                  <a:pt x="1007970" y="0"/>
                </a:lnTo>
                <a:lnTo>
                  <a:pt x="1007970" y="349496"/>
                </a:lnTo>
                <a:lnTo>
                  <a:pt x="904134" y="349496"/>
                </a:lnTo>
                <a:lnTo>
                  <a:pt x="904134" y="103836"/>
                </a:lnTo>
                <a:lnTo>
                  <a:pt x="658473" y="103836"/>
                </a:lnTo>
                <a:close/>
                <a:moveTo>
                  <a:pt x="0" y="0"/>
                </a:moveTo>
                <a:lnTo>
                  <a:pt x="349496" y="0"/>
                </a:lnTo>
                <a:lnTo>
                  <a:pt x="349496" y="103836"/>
                </a:lnTo>
                <a:lnTo>
                  <a:pt x="103836" y="103836"/>
                </a:lnTo>
                <a:lnTo>
                  <a:pt x="103836" y="349496"/>
                </a:lnTo>
                <a:lnTo>
                  <a:pt x="0" y="349496"/>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6" name="TextBox 115"/>
          <p:cNvSpPr txBox="1"/>
          <p:nvPr/>
        </p:nvSpPr>
        <p:spPr>
          <a:xfrm>
            <a:off x="4008581" y="6096287"/>
            <a:ext cx="19987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Low Cost</a:t>
            </a:r>
            <a:endParaRPr lang="en-US" sz="1600" i="1" dirty="0">
              <a:solidFill>
                <a:schemeClr val="tx1">
                  <a:lumMod val="65000"/>
                  <a:lumOff val="35000"/>
                </a:schemeClr>
              </a:solidFill>
            </a:endParaRPr>
          </a:p>
        </p:txBody>
      </p:sp>
      <p:sp>
        <p:nvSpPr>
          <p:cNvPr id="117" name="TextBox 116"/>
          <p:cNvSpPr txBox="1"/>
          <p:nvPr/>
        </p:nvSpPr>
        <p:spPr>
          <a:xfrm>
            <a:off x="6183484" y="6096287"/>
            <a:ext cx="2002535"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Differentiation</a:t>
            </a:r>
            <a:endParaRPr lang="en-US" sz="1600" i="1" dirty="0">
              <a:solidFill>
                <a:schemeClr val="tx1">
                  <a:lumMod val="65000"/>
                  <a:lumOff val="35000"/>
                </a:schemeClr>
              </a:solidFill>
            </a:endParaRPr>
          </a:p>
        </p:txBody>
      </p:sp>
      <p:sp>
        <p:nvSpPr>
          <p:cNvPr id="118" name="TextBox 117"/>
          <p:cNvSpPr txBox="1"/>
          <p:nvPr/>
        </p:nvSpPr>
        <p:spPr>
          <a:xfrm rot="16200000">
            <a:off x="7552324" y="4709311"/>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Narrow</a:t>
            </a:r>
            <a:endParaRPr lang="en-US" sz="1600" i="1" dirty="0">
              <a:solidFill>
                <a:schemeClr val="tx1">
                  <a:lumMod val="65000"/>
                  <a:lumOff val="35000"/>
                </a:schemeClr>
              </a:solidFill>
            </a:endParaRPr>
          </a:p>
        </p:txBody>
      </p:sp>
      <p:sp>
        <p:nvSpPr>
          <p:cNvPr id="119" name="TextBox 118"/>
          <p:cNvSpPr txBox="1"/>
          <p:nvPr/>
        </p:nvSpPr>
        <p:spPr>
          <a:xfrm rot="16200000">
            <a:off x="7552149" y="2529046"/>
            <a:ext cx="2002535"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Broad</a:t>
            </a:r>
            <a:endParaRPr lang="en-US" sz="1600" i="1" dirty="0">
              <a:solidFill>
                <a:schemeClr val="tx1">
                  <a:lumMod val="65000"/>
                  <a:lumOff val="35000"/>
                </a:schemeClr>
              </a:solidFill>
            </a:endParaRPr>
          </a:p>
        </p:txBody>
      </p:sp>
      <p:sp>
        <p:nvSpPr>
          <p:cNvPr id="120" name="TextBox 119"/>
          <p:cNvSpPr txBox="1"/>
          <p:nvPr/>
        </p:nvSpPr>
        <p:spPr>
          <a:xfrm rot="16200000">
            <a:off x="1501670" y="3619092"/>
            <a:ext cx="4182627"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Competitive Scope</a:t>
            </a:r>
            <a:endParaRPr lang="en-US" dirty="0"/>
          </a:p>
        </p:txBody>
      </p:sp>
      <p:sp>
        <p:nvSpPr>
          <p:cNvPr id="121" name="TextBox 120"/>
          <p:cNvSpPr txBox="1"/>
          <p:nvPr/>
        </p:nvSpPr>
        <p:spPr>
          <a:xfrm>
            <a:off x="4004778" y="1215621"/>
            <a:ext cx="4181242"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Source of Competitive Advantage</a:t>
            </a:r>
            <a:endParaRPr lang="en-US" sz="1600" b="1" dirty="0">
              <a:solidFill>
                <a:schemeClr val="tx1">
                  <a:lumMod val="65000"/>
                  <a:lumOff val="35000"/>
                </a:schemeClr>
              </a:solidFill>
            </a:endParaRPr>
          </a:p>
        </p:txBody>
      </p:sp>
      <p:sp>
        <p:nvSpPr>
          <p:cNvPr id="100" name="Freeform 99"/>
          <p:cNvSpPr/>
          <p:nvPr/>
        </p:nvSpPr>
        <p:spPr>
          <a:xfrm>
            <a:off x="5190402" y="4934556"/>
            <a:ext cx="426599" cy="869398"/>
          </a:xfrm>
          <a:custGeom>
            <a:avLst/>
            <a:gdLst/>
            <a:ahLst/>
            <a:cxnLst/>
            <a:rect l="l" t="t" r="r" b="b"/>
            <a:pathLst>
              <a:path w="1071028" h="2182727">
                <a:moveTo>
                  <a:pt x="608847" y="0"/>
                </a:moveTo>
                <a:cubicBezTo>
                  <a:pt x="634318" y="0"/>
                  <a:pt x="655476" y="1232"/>
                  <a:pt x="672320" y="3697"/>
                </a:cubicBezTo>
                <a:cubicBezTo>
                  <a:pt x="689164" y="6162"/>
                  <a:pt x="702105" y="9654"/>
                  <a:pt x="711143" y="14173"/>
                </a:cubicBezTo>
                <a:cubicBezTo>
                  <a:pt x="720181" y="18692"/>
                  <a:pt x="725933" y="24649"/>
                  <a:pt x="728398" y="32044"/>
                </a:cubicBezTo>
                <a:cubicBezTo>
                  <a:pt x="730863" y="39439"/>
                  <a:pt x="732095" y="47656"/>
                  <a:pt x="732095" y="56694"/>
                </a:cubicBezTo>
                <a:lnTo>
                  <a:pt x="707445" y="289633"/>
                </a:lnTo>
                <a:cubicBezTo>
                  <a:pt x="730452" y="292920"/>
                  <a:pt x="754691" y="297439"/>
                  <a:pt x="780162" y="303190"/>
                </a:cubicBezTo>
                <a:cubicBezTo>
                  <a:pt x="805633" y="308942"/>
                  <a:pt x="829461" y="315721"/>
                  <a:pt x="851646" y="323526"/>
                </a:cubicBezTo>
                <a:cubicBezTo>
                  <a:pt x="873831" y="331332"/>
                  <a:pt x="893961" y="339549"/>
                  <a:pt x="912038" y="348176"/>
                </a:cubicBezTo>
                <a:cubicBezTo>
                  <a:pt x="930114" y="356803"/>
                  <a:pt x="942644" y="364609"/>
                  <a:pt x="949628" y="371593"/>
                </a:cubicBezTo>
                <a:cubicBezTo>
                  <a:pt x="956612" y="378577"/>
                  <a:pt x="961953" y="385561"/>
                  <a:pt x="965651" y="392545"/>
                </a:cubicBezTo>
                <a:cubicBezTo>
                  <a:pt x="969348" y="399529"/>
                  <a:pt x="972224" y="408157"/>
                  <a:pt x="974278" y="418428"/>
                </a:cubicBezTo>
                <a:cubicBezTo>
                  <a:pt x="976332" y="428698"/>
                  <a:pt x="977770" y="441023"/>
                  <a:pt x="978592" y="455402"/>
                </a:cubicBezTo>
                <a:cubicBezTo>
                  <a:pt x="979413" y="469781"/>
                  <a:pt x="979824" y="486420"/>
                  <a:pt x="979824" y="505318"/>
                </a:cubicBezTo>
                <a:cubicBezTo>
                  <a:pt x="979824" y="530789"/>
                  <a:pt x="979208" y="551741"/>
                  <a:pt x="977975" y="568174"/>
                </a:cubicBezTo>
                <a:cubicBezTo>
                  <a:pt x="976743" y="584607"/>
                  <a:pt x="974483" y="597138"/>
                  <a:pt x="971197" y="605765"/>
                </a:cubicBezTo>
                <a:cubicBezTo>
                  <a:pt x="967910" y="614392"/>
                  <a:pt x="964213" y="620144"/>
                  <a:pt x="960104" y="623020"/>
                </a:cubicBezTo>
                <a:cubicBezTo>
                  <a:pt x="955996" y="625895"/>
                  <a:pt x="951066" y="627333"/>
                  <a:pt x="945315" y="627333"/>
                </a:cubicBezTo>
                <a:cubicBezTo>
                  <a:pt x="934633" y="627333"/>
                  <a:pt x="919022" y="621993"/>
                  <a:pt x="898480" y="611311"/>
                </a:cubicBezTo>
                <a:cubicBezTo>
                  <a:pt x="877939" y="600630"/>
                  <a:pt x="852673" y="589126"/>
                  <a:pt x="822683" y="576802"/>
                </a:cubicBezTo>
                <a:cubicBezTo>
                  <a:pt x="792692" y="564477"/>
                  <a:pt x="758183" y="552974"/>
                  <a:pt x="719154" y="542292"/>
                </a:cubicBezTo>
                <a:cubicBezTo>
                  <a:pt x="680125" y="531611"/>
                  <a:pt x="637194" y="526270"/>
                  <a:pt x="590360" y="526270"/>
                </a:cubicBezTo>
                <a:cubicBezTo>
                  <a:pt x="547633" y="526270"/>
                  <a:pt x="511070" y="530378"/>
                  <a:pt x="480669" y="538595"/>
                </a:cubicBezTo>
                <a:cubicBezTo>
                  <a:pt x="450267" y="546811"/>
                  <a:pt x="425618" y="558314"/>
                  <a:pt x="406720" y="573104"/>
                </a:cubicBezTo>
                <a:cubicBezTo>
                  <a:pt x="387822" y="587894"/>
                  <a:pt x="373853" y="605560"/>
                  <a:pt x="364815" y="626101"/>
                </a:cubicBezTo>
                <a:cubicBezTo>
                  <a:pt x="355777" y="646642"/>
                  <a:pt x="351258" y="669238"/>
                  <a:pt x="351258" y="693888"/>
                </a:cubicBezTo>
                <a:cubicBezTo>
                  <a:pt x="351258" y="732505"/>
                  <a:pt x="361529" y="764961"/>
                  <a:pt x="382070" y="791254"/>
                </a:cubicBezTo>
                <a:cubicBezTo>
                  <a:pt x="402611" y="817547"/>
                  <a:pt x="429931" y="840142"/>
                  <a:pt x="464030" y="859040"/>
                </a:cubicBezTo>
                <a:cubicBezTo>
                  <a:pt x="498129" y="877938"/>
                  <a:pt x="536747" y="895193"/>
                  <a:pt x="579883" y="910805"/>
                </a:cubicBezTo>
                <a:cubicBezTo>
                  <a:pt x="623020" y="926416"/>
                  <a:pt x="666979" y="942849"/>
                  <a:pt x="711759" y="960104"/>
                </a:cubicBezTo>
                <a:cubicBezTo>
                  <a:pt x="756539" y="977359"/>
                  <a:pt x="800498" y="997284"/>
                  <a:pt x="843635" y="1019879"/>
                </a:cubicBezTo>
                <a:cubicBezTo>
                  <a:pt x="886772" y="1042475"/>
                  <a:pt x="925184" y="1070411"/>
                  <a:pt x="958872" y="1103688"/>
                </a:cubicBezTo>
                <a:cubicBezTo>
                  <a:pt x="992560" y="1136965"/>
                  <a:pt x="1019674" y="1177226"/>
                  <a:pt x="1040216" y="1224471"/>
                </a:cubicBezTo>
                <a:cubicBezTo>
                  <a:pt x="1060757" y="1271717"/>
                  <a:pt x="1071028" y="1328616"/>
                  <a:pt x="1071028" y="1395170"/>
                </a:cubicBezTo>
                <a:cubicBezTo>
                  <a:pt x="1071028" y="1465833"/>
                  <a:pt x="1058498" y="1529511"/>
                  <a:pt x="1033437" y="1586205"/>
                </a:cubicBezTo>
                <a:cubicBezTo>
                  <a:pt x="1008377" y="1642899"/>
                  <a:pt x="972840" y="1691788"/>
                  <a:pt x="926827" y="1732871"/>
                </a:cubicBezTo>
                <a:cubicBezTo>
                  <a:pt x="880815" y="1773953"/>
                  <a:pt x="825353" y="1806820"/>
                  <a:pt x="760442" y="1831469"/>
                </a:cubicBezTo>
                <a:cubicBezTo>
                  <a:pt x="695531" y="1856119"/>
                  <a:pt x="623637" y="1871730"/>
                  <a:pt x="544758" y="1878304"/>
                </a:cubicBezTo>
                <a:lnTo>
                  <a:pt x="518876" y="2142055"/>
                </a:lnTo>
                <a:cubicBezTo>
                  <a:pt x="518054" y="2148628"/>
                  <a:pt x="516205" y="2154380"/>
                  <a:pt x="513329" y="2159310"/>
                </a:cubicBezTo>
                <a:cubicBezTo>
                  <a:pt x="510454" y="2164240"/>
                  <a:pt x="505113" y="2168348"/>
                  <a:pt x="497307" y="2171635"/>
                </a:cubicBezTo>
                <a:cubicBezTo>
                  <a:pt x="489501" y="2174921"/>
                  <a:pt x="478820" y="2177592"/>
                  <a:pt x="465263" y="2179646"/>
                </a:cubicBezTo>
                <a:cubicBezTo>
                  <a:pt x="451705" y="2181700"/>
                  <a:pt x="434656" y="2182727"/>
                  <a:pt x="414114" y="2182727"/>
                </a:cubicBezTo>
                <a:cubicBezTo>
                  <a:pt x="387822" y="2182727"/>
                  <a:pt x="366664" y="2181494"/>
                  <a:pt x="350642" y="2179030"/>
                </a:cubicBezTo>
                <a:cubicBezTo>
                  <a:pt x="334619" y="2176565"/>
                  <a:pt x="322089" y="2173072"/>
                  <a:pt x="313051" y="2168553"/>
                </a:cubicBezTo>
                <a:cubicBezTo>
                  <a:pt x="304013" y="2164034"/>
                  <a:pt x="298056" y="2158077"/>
                  <a:pt x="295180" y="2150682"/>
                </a:cubicBezTo>
                <a:cubicBezTo>
                  <a:pt x="292304" y="2143288"/>
                  <a:pt x="291688" y="2135071"/>
                  <a:pt x="293331" y="2126033"/>
                </a:cubicBezTo>
                <a:lnTo>
                  <a:pt x="319213" y="1875839"/>
                </a:lnTo>
                <a:cubicBezTo>
                  <a:pt x="283882" y="1870909"/>
                  <a:pt x="250605" y="1864541"/>
                  <a:pt x="219382" y="1856735"/>
                </a:cubicBezTo>
                <a:cubicBezTo>
                  <a:pt x="188159" y="1848929"/>
                  <a:pt x="159812" y="1840302"/>
                  <a:pt x="134341" y="1830853"/>
                </a:cubicBezTo>
                <a:cubicBezTo>
                  <a:pt x="108870" y="1821404"/>
                  <a:pt x="86890" y="1811750"/>
                  <a:pt x="68403" y="1801890"/>
                </a:cubicBezTo>
                <a:cubicBezTo>
                  <a:pt x="49916" y="1792030"/>
                  <a:pt x="35948" y="1782375"/>
                  <a:pt x="26499" y="1772926"/>
                </a:cubicBezTo>
                <a:cubicBezTo>
                  <a:pt x="17050" y="1763477"/>
                  <a:pt x="10271" y="1749509"/>
                  <a:pt x="6163" y="1731022"/>
                </a:cubicBezTo>
                <a:cubicBezTo>
                  <a:pt x="2054" y="1712535"/>
                  <a:pt x="0" y="1685215"/>
                  <a:pt x="0" y="1649062"/>
                </a:cubicBezTo>
                <a:cubicBezTo>
                  <a:pt x="0" y="1621126"/>
                  <a:pt x="822" y="1598119"/>
                  <a:pt x="2465" y="1580043"/>
                </a:cubicBezTo>
                <a:cubicBezTo>
                  <a:pt x="4109" y="1561966"/>
                  <a:pt x="6984" y="1547998"/>
                  <a:pt x="11093" y="1538138"/>
                </a:cubicBezTo>
                <a:cubicBezTo>
                  <a:pt x="15201" y="1528279"/>
                  <a:pt x="20336" y="1521500"/>
                  <a:pt x="26499" y="1517803"/>
                </a:cubicBezTo>
                <a:cubicBezTo>
                  <a:pt x="32661" y="1514105"/>
                  <a:pt x="39851" y="1512256"/>
                  <a:pt x="48067" y="1512256"/>
                </a:cubicBezTo>
                <a:cubicBezTo>
                  <a:pt x="58749" y="1512256"/>
                  <a:pt x="74360" y="1518419"/>
                  <a:pt x="94901" y="1530744"/>
                </a:cubicBezTo>
                <a:cubicBezTo>
                  <a:pt x="115443" y="1543068"/>
                  <a:pt x="141736" y="1556626"/>
                  <a:pt x="173780" y="1571415"/>
                </a:cubicBezTo>
                <a:cubicBezTo>
                  <a:pt x="205825" y="1586205"/>
                  <a:pt x="244648" y="1599763"/>
                  <a:pt x="290250" y="1612087"/>
                </a:cubicBezTo>
                <a:cubicBezTo>
                  <a:pt x="335852" y="1624412"/>
                  <a:pt x="389465" y="1630575"/>
                  <a:pt x="451089" y="1630575"/>
                </a:cubicBezTo>
                <a:cubicBezTo>
                  <a:pt x="547223" y="1630575"/>
                  <a:pt x="618707" y="1612703"/>
                  <a:pt x="665541" y="1576961"/>
                </a:cubicBezTo>
                <a:cubicBezTo>
                  <a:pt x="712375" y="1541220"/>
                  <a:pt x="735793" y="1493769"/>
                  <a:pt x="735793" y="1434610"/>
                </a:cubicBezTo>
                <a:cubicBezTo>
                  <a:pt x="735793" y="1395170"/>
                  <a:pt x="725727" y="1362715"/>
                  <a:pt x="705597" y="1337244"/>
                </a:cubicBezTo>
                <a:cubicBezTo>
                  <a:pt x="685466" y="1311772"/>
                  <a:pt x="658557" y="1289382"/>
                  <a:pt x="624869" y="1270073"/>
                </a:cubicBezTo>
                <a:cubicBezTo>
                  <a:pt x="591181" y="1250764"/>
                  <a:pt x="553180" y="1233510"/>
                  <a:pt x="510864" y="1218309"/>
                </a:cubicBezTo>
                <a:cubicBezTo>
                  <a:pt x="468549" y="1203108"/>
                  <a:pt x="425207" y="1186881"/>
                  <a:pt x="380838" y="1169626"/>
                </a:cubicBezTo>
                <a:cubicBezTo>
                  <a:pt x="336468" y="1152371"/>
                  <a:pt x="293126" y="1132241"/>
                  <a:pt x="250811" y="1109234"/>
                </a:cubicBezTo>
                <a:cubicBezTo>
                  <a:pt x="208495" y="1086228"/>
                  <a:pt x="170494" y="1057881"/>
                  <a:pt x="136806" y="1024193"/>
                </a:cubicBezTo>
                <a:cubicBezTo>
                  <a:pt x="103118" y="990505"/>
                  <a:pt x="76209" y="949628"/>
                  <a:pt x="56078" y="901561"/>
                </a:cubicBezTo>
                <a:cubicBezTo>
                  <a:pt x="35948" y="853494"/>
                  <a:pt x="25882" y="795362"/>
                  <a:pt x="25882" y="727165"/>
                </a:cubicBezTo>
                <a:cubicBezTo>
                  <a:pt x="25882" y="665540"/>
                  <a:pt x="36153" y="609462"/>
                  <a:pt x="56694" y="558931"/>
                </a:cubicBezTo>
                <a:cubicBezTo>
                  <a:pt x="77236" y="508399"/>
                  <a:pt x="106815" y="464235"/>
                  <a:pt x="145433" y="426439"/>
                </a:cubicBezTo>
                <a:cubicBezTo>
                  <a:pt x="184051" y="388643"/>
                  <a:pt x="231502" y="358036"/>
                  <a:pt x="287785" y="334619"/>
                </a:cubicBezTo>
                <a:cubicBezTo>
                  <a:pt x="344068" y="311202"/>
                  <a:pt x="407952" y="295385"/>
                  <a:pt x="479436" y="287168"/>
                </a:cubicBezTo>
                <a:lnTo>
                  <a:pt x="504086" y="39439"/>
                </a:lnTo>
                <a:cubicBezTo>
                  <a:pt x="504907" y="32866"/>
                  <a:pt x="506756" y="27320"/>
                  <a:pt x="509632" y="22801"/>
                </a:cubicBezTo>
                <a:cubicBezTo>
                  <a:pt x="512508" y="18281"/>
                  <a:pt x="517848" y="14173"/>
                  <a:pt x="525654" y="10476"/>
                </a:cubicBezTo>
                <a:cubicBezTo>
                  <a:pt x="533460" y="6778"/>
                  <a:pt x="543936" y="4108"/>
                  <a:pt x="557082" y="2465"/>
                </a:cubicBezTo>
                <a:cubicBezTo>
                  <a:pt x="570229" y="821"/>
                  <a:pt x="587484" y="0"/>
                  <a:pt x="608847" y="0"/>
                </a:cubicBezTo>
                <a:close/>
              </a:path>
            </a:pathLst>
          </a:custGeom>
          <a:solidFill>
            <a:srgbClr val="F5AD3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6" name="Freeform 105"/>
          <p:cNvSpPr/>
          <p:nvPr/>
        </p:nvSpPr>
        <p:spPr>
          <a:xfrm>
            <a:off x="7224559" y="5067974"/>
            <a:ext cx="738582" cy="578273"/>
          </a:xfrm>
          <a:custGeom>
            <a:avLst/>
            <a:gdLst>
              <a:gd name="connsiteX0" fmla="*/ 2192972 w 2521582"/>
              <a:gd name="connsiteY0" fmla="*/ 584093 h 1974273"/>
              <a:gd name="connsiteX1" fmla="*/ 2374270 w 2521582"/>
              <a:gd name="connsiteY1" fmla="*/ 584093 h 1974273"/>
              <a:gd name="connsiteX2" fmla="*/ 2521582 w 2521582"/>
              <a:gd name="connsiteY2" fmla="*/ 731405 h 1974273"/>
              <a:gd name="connsiteX3" fmla="*/ 2521582 w 2521582"/>
              <a:gd name="connsiteY3" fmla="*/ 1048680 h 1974273"/>
              <a:gd name="connsiteX4" fmla="*/ 2478435 w 2521582"/>
              <a:gd name="connsiteY4" fmla="*/ 1152846 h 1974273"/>
              <a:gd name="connsiteX5" fmla="*/ 2465644 w 2521582"/>
              <a:gd name="connsiteY5" fmla="*/ 1161470 h 1974273"/>
              <a:gd name="connsiteX6" fmla="*/ 2465644 w 2521582"/>
              <a:gd name="connsiteY6" fmla="*/ 741705 h 1974273"/>
              <a:gd name="connsiteX7" fmla="*/ 2435050 w 2521582"/>
              <a:gd name="connsiteY7" fmla="*/ 741705 h 1974273"/>
              <a:gd name="connsiteX8" fmla="*/ 2435050 w 2521582"/>
              <a:gd name="connsiteY8" fmla="*/ 1297978 h 1974273"/>
              <a:gd name="connsiteX9" fmla="*/ 2435051 w 2521582"/>
              <a:gd name="connsiteY9" fmla="*/ 1297978 h 1974273"/>
              <a:gd name="connsiteX10" fmla="*/ 2435051 w 2521582"/>
              <a:gd name="connsiteY10" fmla="*/ 1480824 h 1974273"/>
              <a:gd name="connsiteX11" fmla="*/ 2341306 w 2521582"/>
              <a:gd name="connsiteY11" fmla="*/ 1574568 h 1974273"/>
              <a:gd name="connsiteX12" fmla="*/ 2225936 w 2521582"/>
              <a:gd name="connsiteY12" fmla="*/ 1574568 h 1974273"/>
              <a:gd name="connsiteX13" fmla="*/ 2132191 w 2521582"/>
              <a:gd name="connsiteY13" fmla="*/ 1480824 h 1974273"/>
              <a:gd name="connsiteX14" fmla="*/ 2132191 w 2521582"/>
              <a:gd name="connsiteY14" fmla="*/ 1182097 h 1974273"/>
              <a:gd name="connsiteX15" fmla="*/ 2132191 w 2521582"/>
              <a:gd name="connsiteY15" fmla="*/ 1182096 h 1974273"/>
              <a:gd name="connsiteX16" fmla="*/ 2132191 w 2521582"/>
              <a:gd name="connsiteY16" fmla="*/ 741705 h 1974273"/>
              <a:gd name="connsiteX17" fmla="*/ 2101596 w 2521582"/>
              <a:gd name="connsiteY17" fmla="*/ 741705 h 1974273"/>
              <a:gd name="connsiteX18" fmla="*/ 2101596 w 2521582"/>
              <a:gd name="connsiteY18" fmla="*/ 1161469 h 1974273"/>
              <a:gd name="connsiteX19" fmla="*/ 2088807 w 2521582"/>
              <a:gd name="connsiteY19" fmla="*/ 1152846 h 1974273"/>
              <a:gd name="connsiteX20" fmla="*/ 2045660 w 2521582"/>
              <a:gd name="connsiteY20" fmla="*/ 1048680 h 1974273"/>
              <a:gd name="connsiteX21" fmla="*/ 2045660 w 2521582"/>
              <a:gd name="connsiteY21" fmla="*/ 731405 h 1974273"/>
              <a:gd name="connsiteX22" fmla="*/ 2192972 w 2521582"/>
              <a:gd name="connsiteY22" fmla="*/ 584093 h 1974273"/>
              <a:gd name="connsiteX23" fmla="*/ 750774 w 2521582"/>
              <a:gd name="connsiteY23" fmla="*/ 584093 h 1974273"/>
              <a:gd name="connsiteX24" fmla="*/ 932071 w 2521582"/>
              <a:gd name="connsiteY24" fmla="*/ 584093 h 1974273"/>
              <a:gd name="connsiteX25" fmla="*/ 1079383 w 2521582"/>
              <a:gd name="connsiteY25" fmla="*/ 731405 h 1974273"/>
              <a:gd name="connsiteX26" fmla="*/ 1079383 w 2521582"/>
              <a:gd name="connsiteY26" fmla="*/ 1048680 h 1974273"/>
              <a:gd name="connsiteX27" fmla="*/ 1036236 w 2521582"/>
              <a:gd name="connsiteY27" fmla="*/ 1152846 h 1974273"/>
              <a:gd name="connsiteX28" fmla="*/ 1023446 w 2521582"/>
              <a:gd name="connsiteY28" fmla="*/ 1161470 h 1974273"/>
              <a:gd name="connsiteX29" fmla="*/ 1023446 w 2521582"/>
              <a:gd name="connsiteY29" fmla="*/ 741705 h 1974273"/>
              <a:gd name="connsiteX30" fmla="*/ 992851 w 2521582"/>
              <a:gd name="connsiteY30" fmla="*/ 741705 h 1974273"/>
              <a:gd name="connsiteX31" fmla="*/ 992851 w 2521582"/>
              <a:gd name="connsiteY31" fmla="*/ 1297978 h 1974273"/>
              <a:gd name="connsiteX32" fmla="*/ 992852 w 2521582"/>
              <a:gd name="connsiteY32" fmla="*/ 1297978 h 1974273"/>
              <a:gd name="connsiteX33" fmla="*/ 992852 w 2521582"/>
              <a:gd name="connsiteY33" fmla="*/ 1480824 h 1974273"/>
              <a:gd name="connsiteX34" fmla="*/ 899108 w 2521582"/>
              <a:gd name="connsiteY34" fmla="*/ 1574568 h 1974273"/>
              <a:gd name="connsiteX35" fmla="*/ 783737 w 2521582"/>
              <a:gd name="connsiteY35" fmla="*/ 1574568 h 1974273"/>
              <a:gd name="connsiteX36" fmla="*/ 689992 w 2521582"/>
              <a:gd name="connsiteY36" fmla="*/ 1480824 h 1974273"/>
              <a:gd name="connsiteX37" fmla="*/ 689992 w 2521582"/>
              <a:gd name="connsiteY37" fmla="*/ 1182097 h 1974273"/>
              <a:gd name="connsiteX38" fmla="*/ 689992 w 2521582"/>
              <a:gd name="connsiteY38" fmla="*/ 1182096 h 1974273"/>
              <a:gd name="connsiteX39" fmla="*/ 689992 w 2521582"/>
              <a:gd name="connsiteY39" fmla="*/ 741705 h 1974273"/>
              <a:gd name="connsiteX40" fmla="*/ 659397 w 2521582"/>
              <a:gd name="connsiteY40" fmla="*/ 741705 h 1974273"/>
              <a:gd name="connsiteX41" fmla="*/ 659397 w 2521582"/>
              <a:gd name="connsiteY41" fmla="*/ 1161469 h 1974273"/>
              <a:gd name="connsiteX42" fmla="*/ 646608 w 2521582"/>
              <a:gd name="connsiteY42" fmla="*/ 1152846 h 1974273"/>
              <a:gd name="connsiteX43" fmla="*/ 603461 w 2521582"/>
              <a:gd name="connsiteY43" fmla="*/ 1048680 h 1974273"/>
              <a:gd name="connsiteX44" fmla="*/ 603461 w 2521582"/>
              <a:gd name="connsiteY44" fmla="*/ 731405 h 1974273"/>
              <a:gd name="connsiteX45" fmla="*/ 750774 w 2521582"/>
              <a:gd name="connsiteY45" fmla="*/ 584093 h 1974273"/>
              <a:gd name="connsiteX46" fmla="*/ 147313 w 2521582"/>
              <a:gd name="connsiteY46" fmla="*/ 584093 h 1974273"/>
              <a:gd name="connsiteX47" fmla="*/ 328610 w 2521582"/>
              <a:gd name="connsiteY47" fmla="*/ 584093 h 1974273"/>
              <a:gd name="connsiteX48" fmla="*/ 475922 w 2521582"/>
              <a:gd name="connsiteY48" fmla="*/ 731405 h 1974273"/>
              <a:gd name="connsiteX49" fmla="*/ 475922 w 2521582"/>
              <a:gd name="connsiteY49" fmla="*/ 1048680 h 1974273"/>
              <a:gd name="connsiteX50" fmla="*/ 432775 w 2521582"/>
              <a:gd name="connsiteY50" fmla="*/ 1152846 h 1974273"/>
              <a:gd name="connsiteX51" fmla="*/ 419985 w 2521582"/>
              <a:gd name="connsiteY51" fmla="*/ 1161470 h 1974273"/>
              <a:gd name="connsiteX52" fmla="*/ 419985 w 2521582"/>
              <a:gd name="connsiteY52" fmla="*/ 741705 h 1974273"/>
              <a:gd name="connsiteX53" fmla="*/ 389390 w 2521582"/>
              <a:gd name="connsiteY53" fmla="*/ 741705 h 1974273"/>
              <a:gd name="connsiteX54" fmla="*/ 389390 w 2521582"/>
              <a:gd name="connsiteY54" fmla="*/ 1297978 h 1974273"/>
              <a:gd name="connsiteX55" fmla="*/ 389391 w 2521582"/>
              <a:gd name="connsiteY55" fmla="*/ 1297978 h 1974273"/>
              <a:gd name="connsiteX56" fmla="*/ 389391 w 2521582"/>
              <a:gd name="connsiteY56" fmla="*/ 1480824 h 1974273"/>
              <a:gd name="connsiteX57" fmla="*/ 295647 w 2521582"/>
              <a:gd name="connsiteY57" fmla="*/ 1574568 h 1974273"/>
              <a:gd name="connsiteX58" fmla="*/ 180276 w 2521582"/>
              <a:gd name="connsiteY58" fmla="*/ 1574568 h 1974273"/>
              <a:gd name="connsiteX59" fmla="*/ 86531 w 2521582"/>
              <a:gd name="connsiteY59" fmla="*/ 1480824 h 1974273"/>
              <a:gd name="connsiteX60" fmla="*/ 86531 w 2521582"/>
              <a:gd name="connsiteY60" fmla="*/ 1182097 h 1974273"/>
              <a:gd name="connsiteX61" fmla="*/ 86531 w 2521582"/>
              <a:gd name="connsiteY61" fmla="*/ 1182096 h 1974273"/>
              <a:gd name="connsiteX62" fmla="*/ 86531 w 2521582"/>
              <a:gd name="connsiteY62" fmla="*/ 741705 h 1974273"/>
              <a:gd name="connsiteX63" fmla="*/ 55936 w 2521582"/>
              <a:gd name="connsiteY63" fmla="*/ 741705 h 1974273"/>
              <a:gd name="connsiteX64" fmla="*/ 55936 w 2521582"/>
              <a:gd name="connsiteY64" fmla="*/ 1161469 h 1974273"/>
              <a:gd name="connsiteX65" fmla="*/ 43147 w 2521582"/>
              <a:gd name="connsiteY65" fmla="*/ 1152846 h 1974273"/>
              <a:gd name="connsiteX66" fmla="*/ 0 w 2521582"/>
              <a:gd name="connsiteY66" fmla="*/ 1048680 h 1974273"/>
              <a:gd name="connsiteX67" fmla="*/ 0 w 2521582"/>
              <a:gd name="connsiteY67" fmla="*/ 731405 h 1974273"/>
              <a:gd name="connsiteX68" fmla="*/ 147313 w 2521582"/>
              <a:gd name="connsiteY68" fmla="*/ 584093 h 1974273"/>
              <a:gd name="connsiteX69" fmla="*/ 1427060 w 2521582"/>
              <a:gd name="connsiteY69" fmla="*/ 494144 h 1974273"/>
              <a:gd name="connsiteX70" fmla="*/ 1697984 w 2521582"/>
              <a:gd name="connsiteY70" fmla="*/ 494144 h 1974273"/>
              <a:gd name="connsiteX71" fmla="*/ 1918122 w 2521582"/>
              <a:gd name="connsiteY71" fmla="*/ 714282 h 1974273"/>
              <a:gd name="connsiteX72" fmla="*/ 1918122 w 2521582"/>
              <a:gd name="connsiteY72" fmla="*/ 1188406 h 1974273"/>
              <a:gd name="connsiteX73" fmla="*/ 1853645 w 2521582"/>
              <a:gd name="connsiteY73" fmla="*/ 1344067 h 1974273"/>
              <a:gd name="connsiteX74" fmla="*/ 1834531 w 2521582"/>
              <a:gd name="connsiteY74" fmla="*/ 1356954 h 1974273"/>
              <a:gd name="connsiteX75" fmla="*/ 1834531 w 2521582"/>
              <a:gd name="connsiteY75" fmla="*/ 729674 h 1974273"/>
              <a:gd name="connsiteX76" fmla="*/ 1788812 w 2521582"/>
              <a:gd name="connsiteY76" fmla="*/ 729674 h 1974273"/>
              <a:gd name="connsiteX77" fmla="*/ 1788812 w 2521582"/>
              <a:gd name="connsiteY77" fmla="*/ 1560947 h 1974273"/>
              <a:gd name="connsiteX78" fmla="*/ 1788813 w 2521582"/>
              <a:gd name="connsiteY78" fmla="*/ 1560947 h 1974273"/>
              <a:gd name="connsiteX79" fmla="*/ 1788813 w 2521582"/>
              <a:gd name="connsiteY79" fmla="*/ 1834185 h 1974273"/>
              <a:gd name="connsiteX80" fmla="*/ 1648725 w 2521582"/>
              <a:gd name="connsiteY80" fmla="*/ 1974273 h 1974273"/>
              <a:gd name="connsiteX81" fmla="*/ 1476319 w 2521582"/>
              <a:gd name="connsiteY81" fmla="*/ 1974273 h 1974273"/>
              <a:gd name="connsiteX82" fmla="*/ 1336231 w 2521582"/>
              <a:gd name="connsiteY82" fmla="*/ 1834185 h 1974273"/>
              <a:gd name="connsiteX83" fmla="*/ 1336231 w 2521582"/>
              <a:gd name="connsiteY83" fmla="*/ 1387778 h 1974273"/>
              <a:gd name="connsiteX84" fmla="*/ 1336230 w 2521582"/>
              <a:gd name="connsiteY84" fmla="*/ 1387777 h 1974273"/>
              <a:gd name="connsiteX85" fmla="*/ 1336230 w 2521582"/>
              <a:gd name="connsiteY85" fmla="*/ 729674 h 1974273"/>
              <a:gd name="connsiteX86" fmla="*/ 1290511 w 2521582"/>
              <a:gd name="connsiteY86" fmla="*/ 729674 h 1974273"/>
              <a:gd name="connsiteX87" fmla="*/ 1290511 w 2521582"/>
              <a:gd name="connsiteY87" fmla="*/ 1356953 h 1974273"/>
              <a:gd name="connsiteX88" fmla="*/ 1271399 w 2521582"/>
              <a:gd name="connsiteY88" fmla="*/ 1344067 h 1974273"/>
              <a:gd name="connsiteX89" fmla="*/ 1206922 w 2521582"/>
              <a:gd name="connsiteY89" fmla="*/ 1188406 h 1974273"/>
              <a:gd name="connsiteX90" fmla="*/ 1206922 w 2521582"/>
              <a:gd name="connsiteY90" fmla="*/ 714282 h 1974273"/>
              <a:gd name="connsiteX91" fmla="*/ 1427060 w 2521582"/>
              <a:gd name="connsiteY91" fmla="*/ 494144 h 1974273"/>
              <a:gd name="connsiteX92" fmla="*/ 2283621 w 2521582"/>
              <a:gd name="connsiteY92" fmla="*/ 253421 h 1974273"/>
              <a:gd name="connsiteX93" fmla="*/ 2436596 w 2521582"/>
              <a:gd name="connsiteY93" fmla="*/ 406396 h 1974273"/>
              <a:gd name="connsiteX94" fmla="*/ 2283621 w 2521582"/>
              <a:gd name="connsiteY94" fmla="*/ 559371 h 1974273"/>
              <a:gd name="connsiteX95" fmla="*/ 2130646 w 2521582"/>
              <a:gd name="connsiteY95" fmla="*/ 406396 h 1974273"/>
              <a:gd name="connsiteX96" fmla="*/ 2283621 w 2521582"/>
              <a:gd name="connsiteY96" fmla="*/ 253421 h 1974273"/>
              <a:gd name="connsiteX97" fmla="*/ 841422 w 2521582"/>
              <a:gd name="connsiteY97" fmla="*/ 253421 h 1974273"/>
              <a:gd name="connsiteX98" fmla="*/ 994397 w 2521582"/>
              <a:gd name="connsiteY98" fmla="*/ 406396 h 1974273"/>
              <a:gd name="connsiteX99" fmla="*/ 841422 w 2521582"/>
              <a:gd name="connsiteY99" fmla="*/ 559371 h 1974273"/>
              <a:gd name="connsiteX100" fmla="*/ 688447 w 2521582"/>
              <a:gd name="connsiteY100" fmla="*/ 406396 h 1974273"/>
              <a:gd name="connsiteX101" fmla="*/ 841422 w 2521582"/>
              <a:gd name="connsiteY101" fmla="*/ 253421 h 1974273"/>
              <a:gd name="connsiteX102" fmla="*/ 237961 w 2521582"/>
              <a:gd name="connsiteY102" fmla="*/ 253421 h 1974273"/>
              <a:gd name="connsiteX103" fmla="*/ 390936 w 2521582"/>
              <a:gd name="connsiteY103" fmla="*/ 406396 h 1974273"/>
              <a:gd name="connsiteX104" fmla="*/ 237961 w 2521582"/>
              <a:gd name="connsiteY104" fmla="*/ 559371 h 1974273"/>
              <a:gd name="connsiteX105" fmla="*/ 84986 w 2521582"/>
              <a:gd name="connsiteY105" fmla="*/ 406396 h 1974273"/>
              <a:gd name="connsiteX106" fmla="*/ 237961 w 2521582"/>
              <a:gd name="connsiteY106" fmla="*/ 253421 h 1974273"/>
              <a:gd name="connsiteX107" fmla="*/ 1562522 w 2521582"/>
              <a:gd name="connsiteY107" fmla="*/ 0 h 1974273"/>
              <a:gd name="connsiteX108" fmla="*/ 1791122 w 2521582"/>
              <a:gd name="connsiteY108" fmla="*/ 228600 h 1974273"/>
              <a:gd name="connsiteX109" fmla="*/ 1562522 w 2521582"/>
              <a:gd name="connsiteY109" fmla="*/ 457200 h 1974273"/>
              <a:gd name="connsiteX110" fmla="*/ 1333922 w 2521582"/>
              <a:gd name="connsiteY110" fmla="*/ 228600 h 1974273"/>
              <a:gd name="connsiteX111" fmla="*/ 1562522 w 2521582"/>
              <a:gd name="connsiteY111" fmla="*/ 0 h 197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521582" h="1974273">
                <a:moveTo>
                  <a:pt x="2192972" y="584093"/>
                </a:moveTo>
                <a:lnTo>
                  <a:pt x="2374270" y="584093"/>
                </a:lnTo>
                <a:cubicBezTo>
                  <a:pt x="2455628" y="584093"/>
                  <a:pt x="2521582" y="650047"/>
                  <a:pt x="2521582" y="731405"/>
                </a:cubicBezTo>
                <a:lnTo>
                  <a:pt x="2521582" y="1048680"/>
                </a:lnTo>
                <a:cubicBezTo>
                  <a:pt x="2521582" y="1089360"/>
                  <a:pt x="2505093" y="1126188"/>
                  <a:pt x="2478435" y="1152846"/>
                </a:cubicBezTo>
                <a:lnTo>
                  <a:pt x="2465644" y="1161470"/>
                </a:lnTo>
                <a:lnTo>
                  <a:pt x="2465644" y="741705"/>
                </a:lnTo>
                <a:lnTo>
                  <a:pt x="2435050" y="741705"/>
                </a:lnTo>
                <a:lnTo>
                  <a:pt x="2435050" y="1297978"/>
                </a:lnTo>
                <a:lnTo>
                  <a:pt x="2435051" y="1297978"/>
                </a:lnTo>
                <a:lnTo>
                  <a:pt x="2435051" y="1480824"/>
                </a:lnTo>
                <a:cubicBezTo>
                  <a:pt x="2435051" y="1532597"/>
                  <a:pt x="2393080" y="1574568"/>
                  <a:pt x="2341306" y="1574568"/>
                </a:cubicBezTo>
                <a:lnTo>
                  <a:pt x="2225936" y="1574568"/>
                </a:lnTo>
                <a:cubicBezTo>
                  <a:pt x="2174162" y="1574568"/>
                  <a:pt x="2132191" y="1532597"/>
                  <a:pt x="2132191" y="1480824"/>
                </a:cubicBezTo>
                <a:lnTo>
                  <a:pt x="2132191" y="1182097"/>
                </a:lnTo>
                <a:lnTo>
                  <a:pt x="2132191" y="1182096"/>
                </a:lnTo>
                <a:lnTo>
                  <a:pt x="2132191" y="741705"/>
                </a:lnTo>
                <a:lnTo>
                  <a:pt x="2101596" y="741705"/>
                </a:lnTo>
                <a:lnTo>
                  <a:pt x="2101596" y="1161469"/>
                </a:lnTo>
                <a:lnTo>
                  <a:pt x="2088807" y="1152846"/>
                </a:lnTo>
                <a:cubicBezTo>
                  <a:pt x="2062149" y="1126188"/>
                  <a:pt x="2045660" y="1089360"/>
                  <a:pt x="2045660" y="1048680"/>
                </a:cubicBezTo>
                <a:lnTo>
                  <a:pt x="2045660" y="731405"/>
                </a:lnTo>
                <a:cubicBezTo>
                  <a:pt x="2045660" y="650047"/>
                  <a:pt x="2111614" y="584093"/>
                  <a:pt x="2192972" y="584093"/>
                </a:cubicBezTo>
                <a:close/>
                <a:moveTo>
                  <a:pt x="750774" y="584093"/>
                </a:moveTo>
                <a:lnTo>
                  <a:pt x="932071" y="584093"/>
                </a:lnTo>
                <a:cubicBezTo>
                  <a:pt x="1013429" y="584093"/>
                  <a:pt x="1079383" y="650047"/>
                  <a:pt x="1079383" y="731405"/>
                </a:cubicBezTo>
                <a:lnTo>
                  <a:pt x="1079383" y="1048680"/>
                </a:lnTo>
                <a:cubicBezTo>
                  <a:pt x="1079383" y="1089360"/>
                  <a:pt x="1062895" y="1126188"/>
                  <a:pt x="1036236" y="1152846"/>
                </a:cubicBezTo>
                <a:lnTo>
                  <a:pt x="1023446" y="1161470"/>
                </a:lnTo>
                <a:lnTo>
                  <a:pt x="1023446" y="741705"/>
                </a:lnTo>
                <a:lnTo>
                  <a:pt x="992851" y="741705"/>
                </a:lnTo>
                <a:lnTo>
                  <a:pt x="992851" y="1297978"/>
                </a:lnTo>
                <a:lnTo>
                  <a:pt x="992852" y="1297978"/>
                </a:lnTo>
                <a:lnTo>
                  <a:pt x="992852" y="1480824"/>
                </a:lnTo>
                <a:cubicBezTo>
                  <a:pt x="992852" y="1532597"/>
                  <a:pt x="950881" y="1574568"/>
                  <a:pt x="899108" y="1574568"/>
                </a:cubicBezTo>
                <a:lnTo>
                  <a:pt x="783737" y="1574568"/>
                </a:lnTo>
                <a:cubicBezTo>
                  <a:pt x="731964" y="1574568"/>
                  <a:pt x="689992" y="1532597"/>
                  <a:pt x="689992" y="1480824"/>
                </a:cubicBezTo>
                <a:lnTo>
                  <a:pt x="689992" y="1182097"/>
                </a:lnTo>
                <a:lnTo>
                  <a:pt x="689992" y="1182096"/>
                </a:lnTo>
                <a:lnTo>
                  <a:pt x="689992" y="741705"/>
                </a:lnTo>
                <a:lnTo>
                  <a:pt x="659397" y="741705"/>
                </a:lnTo>
                <a:lnTo>
                  <a:pt x="659397" y="1161469"/>
                </a:lnTo>
                <a:lnTo>
                  <a:pt x="646608" y="1152846"/>
                </a:lnTo>
                <a:cubicBezTo>
                  <a:pt x="619950" y="1126188"/>
                  <a:pt x="603461" y="1089360"/>
                  <a:pt x="603461" y="1048680"/>
                </a:cubicBezTo>
                <a:lnTo>
                  <a:pt x="603461" y="731405"/>
                </a:lnTo>
                <a:cubicBezTo>
                  <a:pt x="603461" y="650047"/>
                  <a:pt x="669415" y="584093"/>
                  <a:pt x="750774" y="584093"/>
                </a:cubicBezTo>
                <a:close/>
                <a:moveTo>
                  <a:pt x="147313" y="584093"/>
                </a:moveTo>
                <a:lnTo>
                  <a:pt x="328610" y="584093"/>
                </a:lnTo>
                <a:cubicBezTo>
                  <a:pt x="409968" y="584093"/>
                  <a:pt x="475922" y="650047"/>
                  <a:pt x="475922" y="731405"/>
                </a:cubicBezTo>
                <a:lnTo>
                  <a:pt x="475922" y="1048680"/>
                </a:lnTo>
                <a:cubicBezTo>
                  <a:pt x="475922" y="1089360"/>
                  <a:pt x="459434" y="1126188"/>
                  <a:pt x="432775" y="1152846"/>
                </a:cubicBezTo>
                <a:lnTo>
                  <a:pt x="419985" y="1161470"/>
                </a:lnTo>
                <a:lnTo>
                  <a:pt x="419985" y="741705"/>
                </a:lnTo>
                <a:lnTo>
                  <a:pt x="389390" y="741705"/>
                </a:lnTo>
                <a:lnTo>
                  <a:pt x="389390" y="1297978"/>
                </a:lnTo>
                <a:lnTo>
                  <a:pt x="389391" y="1297978"/>
                </a:lnTo>
                <a:lnTo>
                  <a:pt x="389391" y="1480824"/>
                </a:lnTo>
                <a:cubicBezTo>
                  <a:pt x="389391" y="1532597"/>
                  <a:pt x="347420" y="1574568"/>
                  <a:pt x="295647" y="1574568"/>
                </a:cubicBezTo>
                <a:lnTo>
                  <a:pt x="180276" y="1574568"/>
                </a:lnTo>
                <a:cubicBezTo>
                  <a:pt x="128503" y="1574568"/>
                  <a:pt x="86531" y="1532597"/>
                  <a:pt x="86531" y="1480824"/>
                </a:cubicBezTo>
                <a:lnTo>
                  <a:pt x="86531" y="1182097"/>
                </a:lnTo>
                <a:lnTo>
                  <a:pt x="86531" y="1182096"/>
                </a:lnTo>
                <a:lnTo>
                  <a:pt x="86531" y="741705"/>
                </a:lnTo>
                <a:lnTo>
                  <a:pt x="55936" y="741705"/>
                </a:lnTo>
                <a:lnTo>
                  <a:pt x="55936" y="1161469"/>
                </a:lnTo>
                <a:lnTo>
                  <a:pt x="43147" y="1152846"/>
                </a:lnTo>
                <a:cubicBezTo>
                  <a:pt x="16489" y="1126188"/>
                  <a:pt x="0" y="1089360"/>
                  <a:pt x="0" y="1048680"/>
                </a:cubicBezTo>
                <a:lnTo>
                  <a:pt x="0" y="731405"/>
                </a:lnTo>
                <a:cubicBezTo>
                  <a:pt x="0" y="650047"/>
                  <a:pt x="65954" y="584093"/>
                  <a:pt x="147313" y="584093"/>
                </a:cubicBezTo>
                <a:close/>
                <a:moveTo>
                  <a:pt x="1427060" y="494144"/>
                </a:moveTo>
                <a:lnTo>
                  <a:pt x="1697984" y="494144"/>
                </a:lnTo>
                <a:cubicBezTo>
                  <a:pt x="1819563" y="494144"/>
                  <a:pt x="1918122" y="592703"/>
                  <a:pt x="1918122" y="714282"/>
                </a:cubicBezTo>
                <a:lnTo>
                  <a:pt x="1918122" y="1188406"/>
                </a:lnTo>
                <a:cubicBezTo>
                  <a:pt x="1918122" y="1249196"/>
                  <a:pt x="1893482" y="1304230"/>
                  <a:pt x="1853645" y="1344067"/>
                </a:cubicBezTo>
                <a:lnTo>
                  <a:pt x="1834531" y="1356954"/>
                </a:lnTo>
                <a:lnTo>
                  <a:pt x="1834531" y="729674"/>
                </a:lnTo>
                <a:lnTo>
                  <a:pt x="1788812" y="729674"/>
                </a:lnTo>
                <a:lnTo>
                  <a:pt x="1788812" y="1560947"/>
                </a:lnTo>
                <a:lnTo>
                  <a:pt x="1788813" y="1560947"/>
                </a:lnTo>
                <a:lnTo>
                  <a:pt x="1788813" y="1834185"/>
                </a:lnTo>
                <a:cubicBezTo>
                  <a:pt x="1788813" y="1911553"/>
                  <a:pt x="1726093" y="1974273"/>
                  <a:pt x="1648725" y="1974273"/>
                </a:cubicBezTo>
                <a:lnTo>
                  <a:pt x="1476319" y="1974273"/>
                </a:lnTo>
                <a:cubicBezTo>
                  <a:pt x="1398951" y="1974273"/>
                  <a:pt x="1336231" y="1911553"/>
                  <a:pt x="1336231" y="1834185"/>
                </a:cubicBezTo>
                <a:lnTo>
                  <a:pt x="1336231" y="1387778"/>
                </a:lnTo>
                <a:lnTo>
                  <a:pt x="1336230" y="1387777"/>
                </a:lnTo>
                <a:lnTo>
                  <a:pt x="1336230" y="729674"/>
                </a:lnTo>
                <a:lnTo>
                  <a:pt x="1290511" y="729674"/>
                </a:lnTo>
                <a:lnTo>
                  <a:pt x="1290511" y="1356953"/>
                </a:lnTo>
                <a:lnTo>
                  <a:pt x="1271399" y="1344067"/>
                </a:lnTo>
                <a:cubicBezTo>
                  <a:pt x="1231562" y="1304230"/>
                  <a:pt x="1206922" y="1249196"/>
                  <a:pt x="1206922" y="1188406"/>
                </a:cubicBezTo>
                <a:lnTo>
                  <a:pt x="1206922" y="714282"/>
                </a:lnTo>
                <a:cubicBezTo>
                  <a:pt x="1206922" y="592703"/>
                  <a:pt x="1305481" y="494144"/>
                  <a:pt x="1427060" y="494144"/>
                </a:cubicBezTo>
                <a:close/>
                <a:moveTo>
                  <a:pt x="2283621" y="253421"/>
                </a:moveTo>
                <a:cubicBezTo>
                  <a:pt x="2368107" y="253421"/>
                  <a:pt x="2436596" y="321911"/>
                  <a:pt x="2436596" y="406396"/>
                </a:cubicBezTo>
                <a:cubicBezTo>
                  <a:pt x="2436596" y="490882"/>
                  <a:pt x="2368107" y="559371"/>
                  <a:pt x="2283621" y="559371"/>
                </a:cubicBezTo>
                <a:cubicBezTo>
                  <a:pt x="2199135" y="559371"/>
                  <a:pt x="2130646" y="490882"/>
                  <a:pt x="2130646" y="406396"/>
                </a:cubicBezTo>
                <a:cubicBezTo>
                  <a:pt x="2130646" y="321911"/>
                  <a:pt x="2199135" y="253421"/>
                  <a:pt x="2283621" y="253421"/>
                </a:cubicBezTo>
                <a:close/>
                <a:moveTo>
                  <a:pt x="841422" y="253421"/>
                </a:moveTo>
                <a:cubicBezTo>
                  <a:pt x="925908" y="253421"/>
                  <a:pt x="994397" y="321911"/>
                  <a:pt x="994397" y="406396"/>
                </a:cubicBezTo>
                <a:cubicBezTo>
                  <a:pt x="994397" y="490882"/>
                  <a:pt x="925908" y="559371"/>
                  <a:pt x="841422" y="559371"/>
                </a:cubicBezTo>
                <a:cubicBezTo>
                  <a:pt x="756937" y="559371"/>
                  <a:pt x="688447" y="490882"/>
                  <a:pt x="688447" y="406396"/>
                </a:cubicBezTo>
                <a:cubicBezTo>
                  <a:pt x="688447" y="321911"/>
                  <a:pt x="756937" y="253421"/>
                  <a:pt x="841422" y="253421"/>
                </a:cubicBezTo>
                <a:close/>
                <a:moveTo>
                  <a:pt x="237961" y="253421"/>
                </a:moveTo>
                <a:cubicBezTo>
                  <a:pt x="322447" y="253421"/>
                  <a:pt x="390936" y="321911"/>
                  <a:pt x="390936" y="406396"/>
                </a:cubicBezTo>
                <a:cubicBezTo>
                  <a:pt x="390936" y="490882"/>
                  <a:pt x="322447" y="559371"/>
                  <a:pt x="237961" y="559371"/>
                </a:cubicBezTo>
                <a:cubicBezTo>
                  <a:pt x="153476" y="559371"/>
                  <a:pt x="84986" y="490882"/>
                  <a:pt x="84986" y="406396"/>
                </a:cubicBezTo>
                <a:cubicBezTo>
                  <a:pt x="84986" y="321911"/>
                  <a:pt x="153476" y="253421"/>
                  <a:pt x="237961" y="253421"/>
                </a:cubicBezTo>
                <a:close/>
                <a:moveTo>
                  <a:pt x="1562522" y="0"/>
                </a:moveTo>
                <a:cubicBezTo>
                  <a:pt x="1688774" y="0"/>
                  <a:pt x="1791122" y="102348"/>
                  <a:pt x="1791122" y="228600"/>
                </a:cubicBezTo>
                <a:cubicBezTo>
                  <a:pt x="1791122" y="354852"/>
                  <a:pt x="1688774" y="457200"/>
                  <a:pt x="1562522" y="457200"/>
                </a:cubicBezTo>
                <a:cubicBezTo>
                  <a:pt x="1436270" y="457200"/>
                  <a:pt x="1333922" y="354852"/>
                  <a:pt x="1333922" y="228600"/>
                </a:cubicBezTo>
                <a:cubicBezTo>
                  <a:pt x="1333922" y="102348"/>
                  <a:pt x="1436270" y="0"/>
                  <a:pt x="1562522" y="0"/>
                </a:cubicBezTo>
                <a:close/>
              </a:path>
            </a:pathLst>
          </a:custGeom>
          <a:solidFill>
            <a:srgbClr val="1AB8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4003393" y="2567518"/>
            <a:ext cx="2003919" cy="400110"/>
          </a:xfrm>
          <a:prstGeom prst="rect">
            <a:avLst/>
          </a:prstGeom>
        </p:spPr>
        <p:txBody>
          <a:bodyPr wrap="square" anchor="ctr">
            <a:spAutoFit/>
          </a:bodyPr>
          <a:lstStyle/>
          <a:p>
            <a:pPr algn="ctr"/>
            <a:r>
              <a:rPr lang="en-US" sz="2000" b="1" dirty="0" smtClean="0">
                <a:solidFill>
                  <a:prstClr val="white"/>
                </a:solidFill>
              </a:rPr>
              <a:t>Cost Leadershi</a:t>
            </a:r>
            <a:r>
              <a:rPr lang="en-US" sz="2000" b="1" dirty="0">
                <a:solidFill>
                  <a:prstClr val="white"/>
                </a:solidFill>
              </a:rPr>
              <a:t>p</a:t>
            </a:r>
            <a:endParaRPr lang="en-US" sz="1400" dirty="0"/>
          </a:p>
        </p:txBody>
      </p:sp>
      <p:sp>
        <p:nvSpPr>
          <p:cNvPr id="30" name="Rectangle 29"/>
          <p:cNvSpPr/>
          <p:nvPr/>
        </p:nvSpPr>
        <p:spPr>
          <a:xfrm>
            <a:off x="6183482" y="2567519"/>
            <a:ext cx="2002535" cy="400110"/>
          </a:xfrm>
          <a:prstGeom prst="rect">
            <a:avLst/>
          </a:prstGeom>
        </p:spPr>
        <p:txBody>
          <a:bodyPr wrap="square" anchor="ctr">
            <a:spAutoFit/>
          </a:bodyPr>
          <a:lstStyle/>
          <a:p>
            <a:pPr lvl="0" algn="ctr"/>
            <a:r>
              <a:rPr lang="en-US" sz="2000" b="1" dirty="0" smtClean="0">
                <a:solidFill>
                  <a:prstClr val="white"/>
                </a:solidFill>
              </a:rPr>
              <a:t>Differentiation</a:t>
            </a:r>
            <a:endParaRPr lang="en-US" sz="2000" b="1" dirty="0">
              <a:solidFill>
                <a:prstClr val="white"/>
              </a:solidFill>
            </a:endParaRPr>
          </a:p>
        </p:txBody>
      </p:sp>
      <p:sp>
        <p:nvSpPr>
          <p:cNvPr id="31" name="Rectangle 30"/>
          <p:cNvSpPr/>
          <p:nvPr/>
        </p:nvSpPr>
        <p:spPr>
          <a:xfrm>
            <a:off x="4004775" y="4747957"/>
            <a:ext cx="2002537" cy="400110"/>
          </a:xfrm>
          <a:prstGeom prst="rect">
            <a:avLst/>
          </a:prstGeom>
        </p:spPr>
        <p:txBody>
          <a:bodyPr wrap="square" anchor="ctr">
            <a:spAutoFit/>
          </a:bodyPr>
          <a:lstStyle/>
          <a:p>
            <a:pPr lvl="0" algn="ctr"/>
            <a:r>
              <a:rPr lang="en-US" sz="2000" b="1" dirty="0" smtClean="0">
                <a:solidFill>
                  <a:prstClr val="white"/>
                </a:solidFill>
              </a:rPr>
              <a:t>Cost Focus</a:t>
            </a:r>
            <a:endParaRPr lang="en-US" sz="2000" b="1" dirty="0">
              <a:solidFill>
                <a:prstClr val="white"/>
              </a:solidFill>
            </a:endParaRPr>
          </a:p>
        </p:txBody>
      </p:sp>
      <p:sp>
        <p:nvSpPr>
          <p:cNvPr id="32" name="Rectangle 31"/>
          <p:cNvSpPr/>
          <p:nvPr/>
        </p:nvSpPr>
        <p:spPr>
          <a:xfrm>
            <a:off x="6183482" y="4594068"/>
            <a:ext cx="2002535" cy="707886"/>
          </a:xfrm>
          <a:prstGeom prst="rect">
            <a:avLst/>
          </a:prstGeom>
        </p:spPr>
        <p:txBody>
          <a:bodyPr wrap="square" anchor="ctr">
            <a:spAutoFit/>
          </a:bodyPr>
          <a:lstStyle/>
          <a:p>
            <a:pPr lvl="0" algn="ctr"/>
            <a:r>
              <a:rPr lang="en-US" sz="2000" b="1" dirty="0" smtClean="0">
                <a:solidFill>
                  <a:prstClr val="white"/>
                </a:solidFill>
              </a:rPr>
              <a:t>Differentiation Focus</a:t>
            </a:r>
            <a:endParaRPr lang="en-US" sz="2000" b="1" dirty="0">
              <a:solidFill>
                <a:prstClr val="white"/>
              </a:solidFill>
            </a:endParaRPr>
          </a:p>
        </p:txBody>
      </p:sp>
    </p:spTree>
    <p:extLst>
      <p:ext uri="{BB962C8B-B14F-4D97-AF65-F5344CB8AC3E}">
        <p14:creationId xmlns:p14="http://schemas.microsoft.com/office/powerpoint/2010/main" val="257636740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Advantage Matrix</a:t>
            </a:r>
          </a:p>
        </p:txBody>
      </p:sp>
      <p:sp>
        <p:nvSpPr>
          <p:cNvPr id="5" name="Title 4"/>
          <p:cNvSpPr>
            <a:spLocks noGrp="1"/>
          </p:cNvSpPr>
          <p:nvPr>
            <p:ph type="title"/>
          </p:nvPr>
        </p:nvSpPr>
        <p:spPr/>
        <p:txBody>
          <a:bodyPr/>
          <a:lstStyle/>
          <a:p>
            <a:r>
              <a:rPr lang="en-US" dirty="0"/>
              <a:t>Porter’s Generic Competitive Strategies</a:t>
            </a:r>
          </a:p>
        </p:txBody>
      </p:sp>
      <p:sp>
        <p:nvSpPr>
          <p:cNvPr id="4" name="Slide Number Placeholder 3"/>
          <p:cNvSpPr>
            <a:spLocks noGrp="1"/>
          </p:cNvSpPr>
          <p:nvPr>
            <p:ph type="sldNum" sz="quarter" idx="12"/>
          </p:nvPr>
        </p:nvSpPr>
        <p:spPr/>
        <p:txBody>
          <a:bodyPr/>
          <a:lstStyle/>
          <a:p>
            <a:fld id="{F68327C5-B821-4FE9-A59A-A60D9EB59A9A}" type="slidenum">
              <a:rPr lang="en-US" smtClean="0"/>
              <a:t>62</a:t>
            </a:fld>
            <a:endParaRPr lang="en-US"/>
          </a:p>
        </p:txBody>
      </p:sp>
      <p:sp>
        <p:nvSpPr>
          <p:cNvPr id="35" name="Rectangle 34"/>
          <p:cNvSpPr/>
          <p:nvPr/>
        </p:nvSpPr>
        <p:spPr>
          <a:xfrm>
            <a:off x="6183483" y="1766306"/>
            <a:ext cx="2002536"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800000"/>
              </a:solidFill>
            </a:endParaRPr>
          </a:p>
        </p:txBody>
      </p:sp>
      <p:sp>
        <p:nvSpPr>
          <p:cNvPr id="37" name="Freeform 36"/>
          <p:cNvSpPr/>
          <p:nvPr/>
        </p:nvSpPr>
        <p:spPr>
          <a:xfrm>
            <a:off x="6588038" y="2317715"/>
            <a:ext cx="1597981" cy="1451127"/>
          </a:xfrm>
          <a:custGeom>
            <a:avLst/>
            <a:gdLst>
              <a:gd name="connsiteX0" fmla="*/ 0 w 2415214"/>
              <a:gd name="connsiteY0" fmla="*/ 496210 h 2193257"/>
              <a:gd name="connsiteX1" fmla="*/ 22902 w 2415214"/>
              <a:gd name="connsiteY1" fmla="*/ 496210 h 2193257"/>
              <a:gd name="connsiteX2" fmla="*/ 22902 w 2415214"/>
              <a:gd name="connsiteY2" fmla="*/ 825859 h 2193257"/>
              <a:gd name="connsiteX3" fmla="*/ 22902 w 2415214"/>
              <a:gd name="connsiteY3" fmla="*/ 825860 h 2193257"/>
              <a:gd name="connsiteX4" fmla="*/ 22902 w 2415214"/>
              <a:gd name="connsiteY4" fmla="*/ 827577 h 2193257"/>
              <a:gd name="connsiteX5" fmla="*/ 0 w 2415214"/>
              <a:gd name="connsiteY5" fmla="*/ 807710 h 2193257"/>
              <a:gd name="connsiteX6" fmla="*/ 1599656 w 2415214"/>
              <a:gd name="connsiteY6" fmla="*/ 378231 h 2193257"/>
              <a:gd name="connsiteX7" fmla="*/ 1489387 w 2415214"/>
              <a:gd name="connsiteY7" fmla="*/ 488500 h 2193257"/>
              <a:gd name="connsiteX8" fmla="*/ 1489387 w 2415214"/>
              <a:gd name="connsiteY8" fmla="*/ 505918 h 2193257"/>
              <a:gd name="connsiteX9" fmla="*/ 1489386 w 2415214"/>
              <a:gd name="connsiteY9" fmla="*/ 607510 h 2193257"/>
              <a:gd name="connsiteX10" fmla="*/ 1489387 w 2415214"/>
              <a:gd name="connsiteY10" fmla="*/ 607511 h 2193257"/>
              <a:gd name="connsiteX11" fmla="*/ 1489388 w 2415214"/>
              <a:gd name="connsiteY11" fmla="*/ 725992 h 2193257"/>
              <a:gd name="connsiteX12" fmla="*/ 1521684 w 2415214"/>
              <a:gd name="connsiteY12" fmla="*/ 803965 h 2193257"/>
              <a:gd name="connsiteX13" fmla="*/ 1531258 w 2415214"/>
              <a:gd name="connsiteY13" fmla="*/ 810418 h 2193257"/>
              <a:gd name="connsiteX14" fmla="*/ 1531259 w 2415214"/>
              <a:gd name="connsiteY14" fmla="*/ 705683 h 2193257"/>
              <a:gd name="connsiteX15" fmla="*/ 1531258 w 2415214"/>
              <a:gd name="connsiteY15" fmla="*/ 496210 h 2193257"/>
              <a:gd name="connsiteX16" fmla="*/ 1554160 w 2415214"/>
              <a:gd name="connsiteY16" fmla="*/ 496210 h 2193257"/>
              <a:gd name="connsiteX17" fmla="*/ 1554159 w 2415214"/>
              <a:gd name="connsiteY17" fmla="*/ 578623 h 2193257"/>
              <a:gd name="connsiteX18" fmla="*/ 1554159 w 2415214"/>
              <a:gd name="connsiteY18" fmla="*/ 663698 h 2193257"/>
              <a:gd name="connsiteX19" fmla="*/ 1554160 w 2415214"/>
              <a:gd name="connsiteY19" fmla="*/ 663699 h 2193257"/>
              <a:gd name="connsiteX20" fmla="*/ 1554159 w 2415214"/>
              <a:gd name="connsiteY20" fmla="*/ 825858 h 2193257"/>
              <a:gd name="connsiteX21" fmla="*/ 1554159 w 2415214"/>
              <a:gd name="connsiteY21" fmla="*/ 825860 h 2193257"/>
              <a:gd name="connsiteX22" fmla="*/ 1554159 w 2415214"/>
              <a:gd name="connsiteY22" fmla="*/ 1049468 h 2193257"/>
              <a:gd name="connsiteX23" fmla="*/ 1624332 w 2415214"/>
              <a:gd name="connsiteY23" fmla="*/ 1119639 h 2193257"/>
              <a:gd name="connsiteX24" fmla="*/ 1710689 w 2415214"/>
              <a:gd name="connsiteY24" fmla="*/ 1119640 h 2193257"/>
              <a:gd name="connsiteX25" fmla="*/ 1738003 w 2415214"/>
              <a:gd name="connsiteY25" fmla="*/ 1114125 h 2193257"/>
              <a:gd name="connsiteX26" fmla="*/ 1780861 w 2415214"/>
              <a:gd name="connsiteY26" fmla="*/ 1049468 h 2193257"/>
              <a:gd name="connsiteX27" fmla="*/ 1780860 w 2415214"/>
              <a:gd name="connsiteY27" fmla="*/ 912601 h 2193257"/>
              <a:gd name="connsiteX28" fmla="*/ 1780860 w 2415214"/>
              <a:gd name="connsiteY28" fmla="*/ 496210 h 2193257"/>
              <a:gd name="connsiteX29" fmla="*/ 1803761 w 2415214"/>
              <a:gd name="connsiteY29" fmla="*/ 496210 h 2193257"/>
              <a:gd name="connsiteX30" fmla="*/ 1803761 w 2415214"/>
              <a:gd name="connsiteY30" fmla="*/ 810420 h 2193257"/>
              <a:gd name="connsiteX31" fmla="*/ 1813336 w 2415214"/>
              <a:gd name="connsiteY31" fmla="*/ 803965 h 2193257"/>
              <a:gd name="connsiteX32" fmla="*/ 1845632 w 2415214"/>
              <a:gd name="connsiteY32" fmla="*/ 725992 h 2193257"/>
              <a:gd name="connsiteX33" fmla="*/ 1845633 w 2415214"/>
              <a:gd name="connsiteY33" fmla="*/ 498895 h 2193257"/>
              <a:gd name="connsiteX34" fmla="*/ 1845634 w 2415214"/>
              <a:gd name="connsiteY34" fmla="*/ 498898 h 2193257"/>
              <a:gd name="connsiteX35" fmla="*/ 1845635 w 2415214"/>
              <a:gd name="connsiteY35" fmla="*/ 488500 h 2193257"/>
              <a:gd name="connsiteX36" fmla="*/ 1735365 w 2415214"/>
              <a:gd name="connsiteY36" fmla="*/ 378232 h 2193257"/>
              <a:gd name="connsiteX37" fmla="*/ 1651443 w 2415214"/>
              <a:gd name="connsiteY37" fmla="*/ 378231 h 2193257"/>
              <a:gd name="connsiteX38" fmla="*/ 1651442 w 2415214"/>
              <a:gd name="connsiteY38" fmla="*/ 378231 h 2193257"/>
              <a:gd name="connsiteX39" fmla="*/ 1254716 w 2415214"/>
              <a:gd name="connsiteY39" fmla="*/ 0 h 2193257"/>
              <a:gd name="connsiteX40" fmla="*/ 1556316 w 2415214"/>
              <a:gd name="connsiteY40" fmla="*/ 261630 h 2193257"/>
              <a:gd name="connsiteX41" fmla="*/ 1562002 w 2415214"/>
              <a:gd name="connsiteY41" fmla="*/ 289789 h 2193257"/>
              <a:gd name="connsiteX42" fmla="*/ 1603489 w 2415214"/>
              <a:gd name="connsiteY42" fmla="*/ 340169 h 2193257"/>
              <a:gd name="connsiteX43" fmla="*/ 1612635 w 2415214"/>
              <a:gd name="connsiteY43" fmla="*/ 344566 h 2193257"/>
              <a:gd name="connsiteX44" fmla="*/ 1608563 w 2415214"/>
              <a:gd name="connsiteY44" fmla="*/ 341034 h 2193257"/>
              <a:gd name="connsiteX45" fmla="*/ 1616700 w 2415214"/>
              <a:gd name="connsiteY45" fmla="*/ 346521 h 2193257"/>
              <a:gd name="connsiteX46" fmla="*/ 1627270 w 2415214"/>
              <a:gd name="connsiteY46" fmla="*/ 351602 h 2193257"/>
              <a:gd name="connsiteX47" fmla="*/ 1667507 w 2415214"/>
              <a:gd name="connsiteY47" fmla="*/ 359725 h 2193257"/>
              <a:gd name="connsiteX48" fmla="*/ 1667510 w 2415214"/>
              <a:gd name="connsiteY48" fmla="*/ 359726 h 2193257"/>
              <a:gd name="connsiteX49" fmla="*/ 1669043 w 2415214"/>
              <a:gd name="connsiteY49" fmla="*/ 359416 h 2193257"/>
              <a:gd name="connsiteX50" fmla="*/ 1669044 w 2415214"/>
              <a:gd name="connsiteY50" fmla="*/ 359417 h 2193257"/>
              <a:gd name="connsiteX51" fmla="*/ 1712083 w 2415214"/>
              <a:gd name="connsiteY51" fmla="*/ 350728 h 2193257"/>
              <a:gd name="connsiteX52" fmla="*/ 1782020 w 2415214"/>
              <a:gd name="connsiteY52" fmla="*/ 245218 h 2193257"/>
              <a:gd name="connsiteX53" fmla="*/ 1773020 w 2415214"/>
              <a:gd name="connsiteY53" fmla="*/ 200648 h 2193257"/>
              <a:gd name="connsiteX54" fmla="*/ 1760666 w 2415214"/>
              <a:gd name="connsiteY54" fmla="*/ 182323 h 2193257"/>
              <a:gd name="connsiteX55" fmla="*/ 2415214 w 2415214"/>
              <a:gd name="connsiteY55" fmla="*/ 750121 h 2193257"/>
              <a:gd name="connsiteX56" fmla="*/ 2415214 w 2415214"/>
              <a:gd name="connsiteY56" fmla="*/ 2193257 h 2193257"/>
              <a:gd name="connsiteX57" fmla="*/ 1311215 w 2415214"/>
              <a:gd name="connsiteY57" fmla="*/ 2193257 h 2193257"/>
              <a:gd name="connsiteX58" fmla="*/ 67649 w 2415214"/>
              <a:gd name="connsiteY58" fmla="*/ 1114506 h 2193257"/>
              <a:gd name="connsiteX59" fmla="*/ 93075 w 2415214"/>
              <a:gd name="connsiteY59" fmla="*/ 1119638 h 2193257"/>
              <a:gd name="connsiteX60" fmla="*/ 179434 w 2415214"/>
              <a:gd name="connsiteY60" fmla="*/ 1119639 h 2193257"/>
              <a:gd name="connsiteX61" fmla="*/ 249605 w 2415214"/>
              <a:gd name="connsiteY61" fmla="*/ 1049468 h 2193257"/>
              <a:gd name="connsiteX62" fmla="*/ 249606 w 2415214"/>
              <a:gd name="connsiteY62" fmla="*/ 912600 h 2193257"/>
              <a:gd name="connsiteX63" fmla="*/ 249605 w 2415214"/>
              <a:gd name="connsiteY63" fmla="*/ 496209 h 2193257"/>
              <a:gd name="connsiteX64" fmla="*/ 272506 w 2415214"/>
              <a:gd name="connsiteY64" fmla="*/ 496209 h 2193257"/>
              <a:gd name="connsiteX65" fmla="*/ 272506 w 2415214"/>
              <a:gd name="connsiteY65" fmla="*/ 810419 h 2193257"/>
              <a:gd name="connsiteX66" fmla="*/ 282080 w 2415214"/>
              <a:gd name="connsiteY66" fmla="*/ 803965 h 2193257"/>
              <a:gd name="connsiteX67" fmla="*/ 314378 w 2415214"/>
              <a:gd name="connsiteY67" fmla="*/ 725991 h 2193257"/>
              <a:gd name="connsiteX68" fmla="*/ 314377 w 2415214"/>
              <a:gd name="connsiteY68" fmla="*/ 488499 h 2193257"/>
              <a:gd name="connsiteX69" fmla="*/ 305713 w 2415214"/>
              <a:gd name="connsiteY69" fmla="*/ 445578 h 2193257"/>
              <a:gd name="connsiteX70" fmla="*/ 298055 w 2415214"/>
              <a:gd name="connsiteY70" fmla="*/ 434220 h 2193257"/>
              <a:gd name="connsiteX71" fmla="*/ 286473 w 2415214"/>
              <a:gd name="connsiteY71" fmla="*/ 417043 h 2193257"/>
              <a:gd name="connsiteX72" fmla="*/ 286475 w 2415214"/>
              <a:gd name="connsiteY72" fmla="*/ 417044 h 2193257"/>
              <a:gd name="connsiteX73" fmla="*/ 282081 w 2415214"/>
              <a:gd name="connsiteY73" fmla="*/ 410528 h 2193257"/>
              <a:gd name="connsiteX74" fmla="*/ 204109 w 2415214"/>
              <a:gd name="connsiteY74" fmla="*/ 378230 h 2193257"/>
              <a:gd name="connsiteX75" fmla="*/ 115645 w 2415214"/>
              <a:gd name="connsiteY75" fmla="*/ 378231 h 2193257"/>
              <a:gd name="connsiteX76" fmla="*/ 56919 w 2415214"/>
              <a:gd name="connsiteY76" fmla="*/ 327287 h 2193257"/>
              <a:gd name="connsiteX77" fmla="*/ 91685 w 2415214"/>
              <a:gd name="connsiteY77" fmla="*/ 350726 h 2193257"/>
              <a:gd name="connsiteX78" fmla="*/ 136255 w 2415214"/>
              <a:gd name="connsiteY78" fmla="*/ 359725 h 2193257"/>
              <a:gd name="connsiteX79" fmla="*/ 250763 w 2415214"/>
              <a:gd name="connsiteY79" fmla="*/ 245217 h 2193257"/>
              <a:gd name="connsiteX80" fmla="*/ 241764 w 2415214"/>
              <a:gd name="connsiteY80" fmla="*/ 200647 h 2193257"/>
              <a:gd name="connsiteX81" fmla="*/ 235809 w 2415214"/>
              <a:gd name="connsiteY81" fmla="*/ 191813 h 2193257"/>
              <a:gd name="connsiteX82" fmla="*/ 467911 w 2415214"/>
              <a:gd name="connsiteY82" fmla="*/ 393155 h 2193257"/>
              <a:gd name="connsiteX83" fmla="*/ 442143 w 2415214"/>
              <a:gd name="connsiteY83" fmla="*/ 410527 h 2193257"/>
              <a:gd name="connsiteX84" fmla="*/ 409847 w 2415214"/>
              <a:gd name="connsiteY84" fmla="*/ 488500 h 2193257"/>
              <a:gd name="connsiteX85" fmla="*/ 409846 w 2415214"/>
              <a:gd name="connsiteY85" fmla="*/ 633441 h 2193257"/>
              <a:gd name="connsiteX86" fmla="*/ 409846 w 2415214"/>
              <a:gd name="connsiteY86" fmla="*/ 633440 h 2193257"/>
              <a:gd name="connsiteX87" fmla="*/ 409845 w 2415214"/>
              <a:gd name="connsiteY87" fmla="*/ 725991 h 2193257"/>
              <a:gd name="connsiteX88" fmla="*/ 442142 w 2415214"/>
              <a:gd name="connsiteY88" fmla="*/ 803964 h 2193257"/>
              <a:gd name="connsiteX89" fmla="*/ 446975 w 2415214"/>
              <a:gd name="connsiteY89" fmla="*/ 807222 h 2193257"/>
              <a:gd name="connsiteX90" fmla="*/ 446973 w 2415214"/>
              <a:gd name="connsiteY90" fmla="*/ 807220 h 2193257"/>
              <a:gd name="connsiteX91" fmla="*/ 451716 w 2415214"/>
              <a:gd name="connsiteY91" fmla="*/ 810417 h 2193257"/>
              <a:gd name="connsiteX92" fmla="*/ 451715 w 2415214"/>
              <a:gd name="connsiteY92" fmla="*/ 560385 h 2193257"/>
              <a:gd name="connsiteX93" fmla="*/ 451717 w 2415214"/>
              <a:gd name="connsiteY93" fmla="*/ 560385 h 2193257"/>
              <a:gd name="connsiteX94" fmla="*/ 451716 w 2415214"/>
              <a:gd name="connsiteY94" fmla="*/ 496208 h 2193257"/>
              <a:gd name="connsiteX95" fmla="*/ 474618 w 2415214"/>
              <a:gd name="connsiteY95" fmla="*/ 496209 h 2193257"/>
              <a:gd name="connsiteX96" fmla="*/ 474618 w 2415214"/>
              <a:gd name="connsiteY96" fmla="*/ 825858 h 2193257"/>
              <a:gd name="connsiteX97" fmla="*/ 474618 w 2415214"/>
              <a:gd name="connsiteY97" fmla="*/ 825859 h 2193257"/>
              <a:gd name="connsiteX98" fmla="*/ 474618 w 2415214"/>
              <a:gd name="connsiteY98" fmla="*/ 831201 h 2193257"/>
              <a:gd name="connsiteX99" fmla="*/ 474617 w 2415214"/>
              <a:gd name="connsiteY99" fmla="*/ 1049468 h 2193257"/>
              <a:gd name="connsiteX100" fmla="*/ 495170 w 2415214"/>
              <a:gd name="connsiteY100" fmla="*/ 1099086 h 2193257"/>
              <a:gd name="connsiteX101" fmla="*/ 516957 w 2415214"/>
              <a:gd name="connsiteY101" fmla="*/ 1113776 h 2193257"/>
              <a:gd name="connsiteX102" fmla="*/ 517474 w 2415214"/>
              <a:gd name="connsiteY102" fmla="*/ 1114124 h 2193257"/>
              <a:gd name="connsiteX103" fmla="*/ 544789 w 2415214"/>
              <a:gd name="connsiteY103" fmla="*/ 1119638 h 2193257"/>
              <a:gd name="connsiteX104" fmla="*/ 631149 w 2415214"/>
              <a:gd name="connsiteY104" fmla="*/ 1119639 h 2193257"/>
              <a:gd name="connsiteX105" fmla="*/ 701320 w 2415214"/>
              <a:gd name="connsiteY105" fmla="*/ 1049467 h 2193257"/>
              <a:gd name="connsiteX106" fmla="*/ 701319 w 2415214"/>
              <a:gd name="connsiteY106" fmla="*/ 912600 h 2193257"/>
              <a:gd name="connsiteX107" fmla="*/ 701318 w 2415214"/>
              <a:gd name="connsiteY107" fmla="*/ 912600 h 2193257"/>
              <a:gd name="connsiteX108" fmla="*/ 701319 w 2415214"/>
              <a:gd name="connsiteY108" fmla="*/ 912599 h 2193257"/>
              <a:gd name="connsiteX109" fmla="*/ 701319 w 2415214"/>
              <a:gd name="connsiteY109" fmla="*/ 776907 h 2193257"/>
              <a:gd name="connsiteX110" fmla="*/ 701319 w 2415214"/>
              <a:gd name="connsiteY110" fmla="*/ 496208 h 2193257"/>
              <a:gd name="connsiteX111" fmla="*/ 724221 w 2415214"/>
              <a:gd name="connsiteY111" fmla="*/ 496208 h 2193257"/>
              <a:gd name="connsiteX112" fmla="*/ 724220 w 2415214"/>
              <a:gd name="connsiteY112" fmla="*/ 796774 h 2193257"/>
              <a:gd name="connsiteX113" fmla="*/ 724221 w 2415214"/>
              <a:gd name="connsiteY113" fmla="*/ 810418 h 2193257"/>
              <a:gd name="connsiteX114" fmla="*/ 733795 w 2415214"/>
              <a:gd name="connsiteY114" fmla="*/ 803962 h 2193257"/>
              <a:gd name="connsiteX115" fmla="*/ 766091 w 2415214"/>
              <a:gd name="connsiteY115" fmla="*/ 725990 h 2193257"/>
              <a:gd name="connsiteX116" fmla="*/ 766092 w 2415214"/>
              <a:gd name="connsiteY116" fmla="*/ 488498 h 2193257"/>
              <a:gd name="connsiteX117" fmla="*/ 757427 w 2415214"/>
              <a:gd name="connsiteY117" fmla="*/ 445578 h 2193257"/>
              <a:gd name="connsiteX118" fmla="*/ 655824 w 2415214"/>
              <a:gd name="connsiteY118" fmla="*/ 378231 h 2193257"/>
              <a:gd name="connsiteX119" fmla="*/ 573904 w 2415214"/>
              <a:gd name="connsiteY119" fmla="*/ 378230 h 2193257"/>
              <a:gd name="connsiteX120" fmla="*/ 538004 w 2415214"/>
              <a:gd name="connsiteY120" fmla="*/ 347089 h 2193257"/>
              <a:gd name="connsiteX121" fmla="*/ 543398 w 2415214"/>
              <a:gd name="connsiteY121" fmla="*/ 350726 h 2193257"/>
              <a:gd name="connsiteX122" fmla="*/ 587969 w 2415214"/>
              <a:gd name="connsiteY122" fmla="*/ 359725 h 2193257"/>
              <a:gd name="connsiteX123" fmla="*/ 702477 w 2415214"/>
              <a:gd name="connsiteY123" fmla="*/ 245217 h 2193257"/>
              <a:gd name="connsiteX124" fmla="*/ 693478 w 2415214"/>
              <a:gd name="connsiteY124" fmla="*/ 200647 h 2193257"/>
              <a:gd name="connsiteX125" fmla="*/ 678305 w 2415214"/>
              <a:gd name="connsiteY125" fmla="*/ 178140 h 2193257"/>
              <a:gd name="connsiteX126" fmla="*/ 901396 w 2415214"/>
              <a:gd name="connsiteY126" fmla="*/ 371665 h 2193257"/>
              <a:gd name="connsiteX127" fmla="*/ 874510 w 2415214"/>
              <a:gd name="connsiteY127" fmla="*/ 411542 h 2193257"/>
              <a:gd name="connsiteX128" fmla="*/ 861560 w 2415214"/>
              <a:gd name="connsiteY128" fmla="*/ 475683 h 2193257"/>
              <a:gd name="connsiteX129" fmla="*/ 861561 w 2415214"/>
              <a:gd name="connsiteY129" fmla="*/ 627763 h 2193257"/>
              <a:gd name="connsiteX130" fmla="*/ 861560 w 2415214"/>
              <a:gd name="connsiteY130" fmla="*/ 627763 h 2193257"/>
              <a:gd name="connsiteX131" fmla="*/ 861560 w 2415214"/>
              <a:gd name="connsiteY131" fmla="*/ 830581 h 2193257"/>
              <a:gd name="connsiteX132" fmla="*/ 909823 w 2415214"/>
              <a:gd name="connsiteY132" fmla="*/ 947099 h 2193257"/>
              <a:gd name="connsiteX133" fmla="*/ 924129 w 2415214"/>
              <a:gd name="connsiteY133" fmla="*/ 956743 h 2193257"/>
              <a:gd name="connsiteX134" fmla="*/ 924128 w 2415214"/>
              <a:gd name="connsiteY134" fmla="*/ 578831 h 2193257"/>
              <a:gd name="connsiteX135" fmla="*/ 924129 w 2415214"/>
              <a:gd name="connsiteY135" fmla="*/ 578832 h 2193257"/>
              <a:gd name="connsiteX136" fmla="*/ 924130 w 2415214"/>
              <a:gd name="connsiteY136" fmla="*/ 487205 h 2193257"/>
              <a:gd name="connsiteX137" fmla="*/ 958352 w 2415214"/>
              <a:gd name="connsiteY137" fmla="*/ 487205 h 2193257"/>
              <a:gd name="connsiteX138" fmla="*/ 958352 w 2415214"/>
              <a:gd name="connsiteY138" fmla="*/ 979820 h 2193257"/>
              <a:gd name="connsiteX139" fmla="*/ 958352 w 2415214"/>
              <a:gd name="connsiteY139" fmla="*/ 979821 h 2193257"/>
              <a:gd name="connsiteX140" fmla="*/ 958352 w 2415214"/>
              <a:gd name="connsiteY140" fmla="*/ 980828 h 2193257"/>
              <a:gd name="connsiteX141" fmla="*/ 958352 w 2415214"/>
              <a:gd name="connsiteY141" fmla="*/ 980829 h 2193257"/>
              <a:gd name="connsiteX142" fmla="*/ 958352 w 2415214"/>
              <a:gd name="connsiteY142" fmla="*/ 999875 h 2193257"/>
              <a:gd name="connsiteX143" fmla="*/ 958351 w 2415214"/>
              <a:gd name="connsiteY143" fmla="*/ 1313971 h 2193257"/>
              <a:gd name="connsiteX144" fmla="*/ 1063214 w 2415214"/>
              <a:gd name="connsiteY144" fmla="*/ 1418832 h 2193257"/>
              <a:gd name="connsiteX145" fmla="*/ 1192266 w 2415214"/>
              <a:gd name="connsiteY145" fmla="*/ 1418832 h 2193257"/>
              <a:gd name="connsiteX146" fmla="*/ 1297126 w 2415214"/>
              <a:gd name="connsiteY146" fmla="*/ 1313971 h 2193257"/>
              <a:gd name="connsiteX147" fmla="*/ 1297127 w 2415214"/>
              <a:gd name="connsiteY147" fmla="*/ 1293751 h 2193257"/>
              <a:gd name="connsiteX148" fmla="*/ 1297127 w 2415214"/>
              <a:gd name="connsiteY148" fmla="*/ 1109443 h 2193257"/>
              <a:gd name="connsiteX149" fmla="*/ 1297126 w 2415214"/>
              <a:gd name="connsiteY149" fmla="*/ 902394 h 2193257"/>
              <a:gd name="connsiteX150" fmla="*/ 1297127 w 2415214"/>
              <a:gd name="connsiteY150" fmla="*/ 902395 h 2193257"/>
              <a:gd name="connsiteX151" fmla="*/ 1297128 w 2415214"/>
              <a:gd name="connsiteY151" fmla="*/ 857056 h 2193257"/>
              <a:gd name="connsiteX152" fmla="*/ 1297127 w 2415214"/>
              <a:gd name="connsiteY152" fmla="*/ 727551 h 2193257"/>
              <a:gd name="connsiteX153" fmla="*/ 1297127 w 2415214"/>
              <a:gd name="connsiteY153" fmla="*/ 487204 h 2193257"/>
              <a:gd name="connsiteX154" fmla="*/ 1297127 w 2415214"/>
              <a:gd name="connsiteY154" fmla="*/ 487203 h 2193257"/>
              <a:gd name="connsiteX155" fmla="*/ 1331349 w 2415214"/>
              <a:gd name="connsiteY155" fmla="*/ 487204 h 2193257"/>
              <a:gd name="connsiteX156" fmla="*/ 1331349 w 2415214"/>
              <a:gd name="connsiteY156" fmla="*/ 487205 h 2193257"/>
              <a:gd name="connsiteX157" fmla="*/ 1331349 w 2415214"/>
              <a:gd name="connsiteY157" fmla="*/ 587653 h 2193257"/>
              <a:gd name="connsiteX158" fmla="*/ 1331349 w 2415214"/>
              <a:gd name="connsiteY158" fmla="*/ 688100 h 2193257"/>
              <a:gd name="connsiteX159" fmla="*/ 1331350 w 2415214"/>
              <a:gd name="connsiteY159" fmla="*/ 886743 h 2193257"/>
              <a:gd name="connsiteX160" fmla="*/ 1331349 w 2415214"/>
              <a:gd name="connsiteY160" fmla="*/ 886742 h 2193257"/>
              <a:gd name="connsiteX161" fmla="*/ 1331349 w 2415214"/>
              <a:gd name="connsiteY161" fmla="*/ 956745 h 2193257"/>
              <a:gd name="connsiteX162" fmla="*/ 1345656 w 2415214"/>
              <a:gd name="connsiteY162" fmla="*/ 947099 h 2193257"/>
              <a:gd name="connsiteX163" fmla="*/ 1346766 w 2415214"/>
              <a:gd name="connsiteY163" fmla="*/ 945454 h 2193257"/>
              <a:gd name="connsiteX164" fmla="*/ 1346767 w 2415214"/>
              <a:gd name="connsiteY164" fmla="*/ 945455 h 2193257"/>
              <a:gd name="connsiteX165" fmla="*/ 1380970 w 2415214"/>
              <a:gd name="connsiteY165" fmla="*/ 894723 h 2193257"/>
              <a:gd name="connsiteX166" fmla="*/ 1381692 w 2415214"/>
              <a:gd name="connsiteY166" fmla="*/ 891152 h 2193257"/>
              <a:gd name="connsiteX167" fmla="*/ 1393920 w 2415214"/>
              <a:gd name="connsiteY167" fmla="*/ 830583 h 2193257"/>
              <a:gd name="connsiteX168" fmla="*/ 1393919 w 2415214"/>
              <a:gd name="connsiteY168" fmla="*/ 615970 h 2193257"/>
              <a:gd name="connsiteX169" fmla="*/ 1393920 w 2415214"/>
              <a:gd name="connsiteY169" fmla="*/ 615970 h 2193257"/>
              <a:gd name="connsiteX170" fmla="*/ 1393921 w 2415214"/>
              <a:gd name="connsiteY170" fmla="*/ 560571 h 2193257"/>
              <a:gd name="connsiteX171" fmla="*/ 1393920 w 2415214"/>
              <a:gd name="connsiteY171" fmla="*/ 552778 h 2193257"/>
              <a:gd name="connsiteX172" fmla="*/ 1393920 w 2415214"/>
              <a:gd name="connsiteY172" fmla="*/ 524696 h 2193257"/>
              <a:gd name="connsiteX173" fmla="*/ 1393921 w 2415214"/>
              <a:gd name="connsiteY173" fmla="*/ 475683 h 2193257"/>
              <a:gd name="connsiteX174" fmla="*/ 1229138 w 2415214"/>
              <a:gd name="connsiteY174" fmla="*/ 310900 h 2193257"/>
              <a:gd name="connsiteX175" fmla="*/ 1106105 w 2415214"/>
              <a:gd name="connsiteY175" fmla="*/ 310900 h 2193257"/>
              <a:gd name="connsiteX176" fmla="*/ 1050319 w 2415214"/>
              <a:gd name="connsiteY176" fmla="*/ 262508 h 2193257"/>
              <a:gd name="connsiteX177" fmla="*/ 1061134 w 2415214"/>
              <a:gd name="connsiteY177" fmla="*/ 269799 h 2193257"/>
              <a:gd name="connsiteX178" fmla="*/ 1127740 w 2415214"/>
              <a:gd name="connsiteY178" fmla="*/ 283247 h 2193257"/>
              <a:gd name="connsiteX179" fmla="*/ 1298856 w 2415214"/>
              <a:gd name="connsiteY179" fmla="*/ 112130 h 2193257"/>
              <a:gd name="connsiteX180" fmla="*/ 1285409 w 2415214"/>
              <a:gd name="connsiteY180" fmla="*/ 45524 h 219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2415214" h="2193257">
                <a:moveTo>
                  <a:pt x="0" y="496210"/>
                </a:moveTo>
                <a:lnTo>
                  <a:pt x="22902" y="496210"/>
                </a:lnTo>
                <a:lnTo>
                  <a:pt x="22902" y="825859"/>
                </a:lnTo>
                <a:lnTo>
                  <a:pt x="22902" y="825860"/>
                </a:lnTo>
                <a:lnTo>
                  <a:pt x="22902" y="827577"/>
                </a:lnTo>
                <a:lnTo>
                  <a:pt x="0" y="807710"/>
                </a:lnTo>
                <a:close/>
                <a:moveTo>
                  <a:pt x="1599656" y="378231"/>
                </a:moveTo>
                <a:cubicBezTo>
                  <a:pt x="1538756" y="378231"/>
                  <a:pt x="1489387" y="427600"/>
                  <a:pt x="1489387" y="488500"/>
                </a:cubicBezTo>
                <a:lnTo>
                  <a:pt x="1489387" y="505918"/>
                </a:lnTo>
                <a:lnTo>
                  <a:pt x="1489386" y="607510"/>
                </a:lnTo>
                <a:lnTo>
                  <a:pt x="1489387" y="607511"/>
                </a:lnTo>
                <a:lnTo>
                  <a:pt x="1489388" y="725992"/>
                </a:lnTo>
                <a:cubicBezTo>
                  <a:pt x="1489387" y="756442"/>
                  <a:pt x="1501730" y="784009"/>
                  <a:pt x="1521684" y="803965"/>
                </a:cubicBezTo>
                <a:lnTo>
                  <a:pt x="1531258" y="810418"/>
                </a:lnTo>
                <a:lnTo>
                  <a:pt x="1531259" y="705683"/>
                </a:lnTo>
                <a:lnTo>
                  <a:pt x="1531258" y="496210"/>
                </a:lnTo>
                <a:lnTo>
                  <a:pt x="1554160" y="496210"/>
                </a:lnTo>
                <a:lnTo>
                  <a:pt x="1554159" y="578623"/>
                </a:lnTo>
                <a:lnTo>
                  <a:pt x="1554159" y="663698"/>
                </a:lnTo>
                <a:lnTo>
                  <a:pt x="1554160" y="663699"/>
                </a:lnTo>
                <a:lnTo>
                  <a:pt x="1554159" y="825858"/>
                </a:lnTo>
                <a:lnTo>
                  <a:pt x="1554159" y="825860"/>
                </a:lnTo>
                <a:lnTo>
                  <a:pt x="1554159" y="1049468"/>
                </a:lnTo>
                <a:cubicBezTo>
                  <a:pt x="1554160" y="1088222"/>
                  <a:pt x="1585576" y="1119640"/>
                  <a:pt x="1624332" y="1119639"/>
                </a:cubicBezTo>
                <a:lnTo>
                  <a:pt x="1710689" y="1119640"/>
                </a:lnTo>
                <a:lnTo>
                  <a:pt x="1738003" y="1114125"/>
                </a:lnTo>
                <a:cubicBezTo>
                  <a:pt x="1763189" y="1103473"/>
                  <a:pt x="1780860" y="1078535"/>
                  <a:pt x="1780861" y="1049468"/>
                </a:cubicBezTo>
                <a:lnTo>
                  <a:pt x="1780860" y="912601"/>
                </a:lnTo>
                <a:lnTo>
                  <a:pt x="1780860" y="496210"/>
                </a:lnTo>
                <a:lnTo>
                  <a:pt x="1803761" y="496210"/>
                </a:lnTo>
                <a:lnTo>
                  <a:pt x="1803761" y="810420"/>
                </a:lnTo>
                <a:lnTo>
                  <a:pt x="1813336" y="803965"/>
                </a:lnTo>
                <a:cubicBezTo>
                  <a:pt x="1833290" y="784009"/>
                  <a:pt x="1845633" y="756443"/>
                  <a:pt x="1845632" y="725992"/>
                </a:cubicBezTo>
                <a:lnTo>
                  <a:pt x="1845633" y="498895"/>
                </a:lnTo>
                <a:lnTo>
                  <a:pt x="1845634" y="498898"/>
                </a:lnTo>
                <a:lnTo>
                  <a:pt x="1845635" y="488500"/>
                </a:lnTo>
                <a:cubicBezTo>
                  <a:pt x="1845634" y="427600"/>
                  <a:pt x="1796265" y="378231"/>
                  <a:pt x="1735365" y="378232"/>
                </a:cubicBezTo>
                <a:lnTo>
                  <a:pt x="1651443" y="378231"/>
                </a:lnTo>
                <a:lnTo>
                  <a:pt x="1651442" y="378231"/>
                </a:lnTo>
                <a:close/>
                <a:moveTo>
                  <a:pt x="1254716" y="0"/>
                </a:moveTo>
                <a:lnTo>
                  <a:pt x="1556316" y="261630"/>
                </a:lnTo>
                <a:lnTo>
                  <a:pt x="1562002" y="289789"/>
                </a:lnTo>
                <a:cubicBezTo>
                  <a:pt x="1570693" y="310338"/>
                  <a:pt x="1585213" y="327823"/>
                  <a:pt x="1603489" y="340169"/>
                </a:cubicBezTo>
                <a:lnTo>
                  <a:pt x="1612635" y="344566"/>
                </a:lnTo>
                <a:lnTo>
                  <a:pt x="1608563" y="341034"/>
                </a:lnTo>
                <a:lnTo>
                  <a:pt x="1616700" y="346521"/>
                </a:lnTo>
                <a:lnTo>
                  <a:pt x="1627270" y="351602"/>
                </a:lnTo>
                <a:lnTo>
                  <a:pt x="1667507" y="359725"/>
                </a:lnTo>
                <a:lnTo>
                  <a:pt x="1667510" y="359726"/>
                </a:lnTo>
                <a:lnTo>
                  <a:pt x="1669043" y="359416"/>
                </a:lnTo>
                <a:lnTo>
                  <a:pt x="1669044" y="359417"/>
                </a:lnTo>
                <a:lnTo>
                  <a:pt x="1712083" y="350728"/>
                </a:lnTo>
                <a:cubicBezTo>
                  <a:pt x="1753181" y="333345"/>
                  <a:pt x="1782019" y="292649"/>
                  <a:pt x="1782020" y="245218"/>
                </a:cubicBezTo>
                <a:cubicBezTo>
                  <a:pt x="1782020" y="229408"/>
                  <a:pt x="1778815" y="214347"/>
                  <a:pt x="1773020" y="200648"/>
                </a:cubicBezTo>
                <a:lnTo>
                  <a:pt x="1760666" y="182323"/>
                </a:lnTo>
                <a:lnTo>
                  <a:pt x="2415214" y="750121"/>
                </a:lnTo>
                <a:lnTo>
                  <a:pt x="2415214" y="2193257"/>
                </a:lnTo>
                <a:lnTo>
                  <a:pt x="1311215" y="2193257"/>
                </a:lnTo>
                <a:lnTo>
                  <a:pt x="67649" y="1114506"/>
                </a:lnTo>
                <a:lnTo>
                  <a:pt x="93075" y="1119638"/>
                </a:lnTo>
                <a:lnTo>
                  <a:pt x="179434" y="1119639"/>
                </a:lnTo>
                <a:cubicBezTo>
                  <a:pt x="218188" y="1119639"/>
                  <a:pt x="249606" y="1088222"/>
                  <a:pt x="249605" y="1049468"/>
                </a:cubicBezTo>
                <a:lnTo>
                  <a:pt x="249606" y="912600"/>
                </a:lnTo>
                <a:lnTo>
                  <a:pt x="249605" y="496209"/>
                </a:lnTo>
                <a:lnTo>
                  <a:pt x="272506" y="496209"/>
                </a:lnTo>
                <a:lnTo>
                  <a:pt x="272506" y="810419"/>
                </a:lnTo>
                <a:lnTo>
                  <a:pt x="282080" y="803965"/>
                </a:lnTo>
                <a:cubicBezTo>
                  <a:pt x="302036" y="784010"/>
                  <a:pt x="314378" y="756442"/>
                  <a:pt x="314378" y="725991"/>
                </a:cubicBezTo>
                <a:lnTo>
                  <a:pt x="314377" y="488499"/>
                </a:lnTo>
                <a:lnTo>
                  <a:pt x="305713" y="445578"/>
                </a:lnTo>
                <a:lnTo>
                  <a:pt x="298055" y="434220"/>
                </a:lnTo>
                <a:lnTo>
                  <a:pt x="286473" y="417043"/>
                </a:lnTo>
                <a:lnTo>
                  <a:pt x="286475" y="417044"/>
                </a:lnTo>
                <a:lnTo>
                  <a:pt x="282081" y="410528"/>
                </a:lnTo>
                <a:cubicBezTo>
                  <a:pt x="262127" y="390573"/>
                  <a:pt x="234559" y="378230"/>
                  <a:pt x="204109" y="378230"/>
                </a:cubicBezTo>
                <a:lnTo>
                  <a:pt x="115645" y="378231"/>
                </a:lnTo>
                <a:lnTo>
                  <a:pt x="56919" y="327287"/>
                </a:lnTo>
                <a:lnTo>
                  <a:pt x="91685" y="350726"/>
                </a:lnTo>
                <a:cubicBezTo>
                  <a:pt x="105383" y="356521"/>
                  <a:pt x="120446" y="359726"/>
                  <a:pt x="136255" y="359725"/>
                </a:cubicBezTo>
                <a:cubicBezTo>
                  <a:pt x="199496" y="359726"/>
                  <a:pt x="250763" y="308458"/>
                  <a:pt x="250763" y="245217"/>
                </a:cubicBezTo>
                <a:cubicBezTo>
                  <a:pt x="250763" y="229408"/>
                  <a:pt x="247559" y="214346"/>
                  <a:pt x="241764" y="200647"/>
                </a:cubicBezTo>
                <a:lnTo>
                  <a:pt x="235809" y="191813"/>
                </a:lnTo>
                <a:lnTo>
                  <a:pt x="467911" y="393155"/>
                </a:lnTo>
                <a:lnTo>
                  <a:pt x="442143" y="410527"/>
                </a:lnTo>
                <a:cubicBezTo>
                  <a:pt x="422189" y="430483"/>
                  <a:pt x="409846" y="458049"/>
                  <a:pt x="409847" y="488500"/>
                </a:cubicBezTo>
                <a:lnTo>
                  <a:pt x="409846" y="633441"/>
                </a:lnTo>
                <a:lnTo>
                  <a:pt x="409846" y="633440"/>
                </a:lnTo>
                <a:lnTo>
                  <a:pt x="409845" y="725991"/>
                </a:lnTo>
                <a:cubicBezTo>
                  <a:pt x="409846" y="756442"/>
                  <a:pt x="422189" y="784009"/>
                  <a:pt x="442142" y="803964"/>
                </a:cubicBezTo>
                <a:lnTo>
                  <a:pt x="446975" y="807222"/>
                </a:lnTo>
                <a:lnTo>
                  <a:pt x="446973" y="807220"/>
                </a:lnTo>
                <a:lnTo>
                  <a:pt x="451716" y="810417"/>
                </a:lnTo>
                <a:lnTo>
                  <a:pt x="451715" y="560385"/>
                </a:lnTo>
                <a:lnTo>
                  <a:pt x="451717" y="560385"/>
                </a:lnTo>
                <a:lnTo>
                  <a:pt x="451716" y="496208"/>
                </a:lnTo>
                <a:lnTo>
                  <a:pt x="474618" y="496209"/>
                </a:lnTo>
                <a:lnTo>
                  <a:pt x="474618" y="825858"/>
                </a:lnTo>
                <a:lnTo>
                  <a:pt x="474618" y="825859"/>
                </a:lnTo>
                <a:lnTo>
                  <a:pt x="474618" y="831201"/>
                </a:lnTo>
                <a:lnTo>
                  <a:pt x="474617" y="1049468"/>
                </a:lnTo>
                <a:cubicBezTo>
                  <a:pt x="474617" y="1068845"/>
                  <a:pt x="482472" y="1086388"/>
                  <a:pt x="495170" y="1099086"/>
                </a:cubicBezTo>
                <a:lnTo>
                  <a:pt x="516957" y="1113776"/>
                </a:lnTo>
                <a:lnTo>
                  <a:pt x="517474" y="1114124"/>
                </a:lnTo>
                <a:cubicBezTo>
                  <a:pt x="525870" y="1117675"/>
                  <a:pt x="535100" y="1119638"/>
                  <a:pt x="544789" y="1119638"/>
                </a:cubicBezTo>
                <a:lnTo>
                  <a:pt x="631149" y="1119639"/>
                </a:lnTo>
                <a:cubicBezTo>
                  <a:pt x="669903" y="1119638"/>
                  <a:pt x="701319" y="1088221"/>
                  <a:pt x="701320" y="1049467"/>
                </a:cubicBezTo>
                <a:lnTo>
                  <a:pt x="701319" y="912600"/>
                </a:lnTo>
                <a:lnTo>
                  <a:pt x="701318" y="912600"/>
                </a:lnTo>
                <a:lnTo>
                  <a:pt x="701319" y="912599"/>
                </a:lnTo>
                <a:lnTo>
                  <a:pt x="701319" y="776907"/>
                </a:lnTo>
                <a:lnTo>
                  <a:pt x="701319" y="496208"/>
                </a:lnTo>
                <a:lnTo>
                  <a:pt x="724221" y="496208"/>
                </a:lnTo>
                <a:lnTo>
                  <a:pt x="724220" y="796774"/>
                </a:lnTo>
                <a:lnTo>
                  <a:pt x="724221" y="810418"/>
                </a:lnTo>
                <a:lnTo>
                  <a:pt x="733795" y="803962"/>
                </a:lnTo>
                <a:cubicBezTo>
                  <a:pt x="753749" y="784008"/>
                  <a:pt x="766092" y="756441"/>
                  <a:pt x="766091" y="725990"/>
                </a:cubicBezTo>
                <a:lnTo>
                  <a:pt x="766092" y="488498"/>
                </a:lnTo>
                <a:lnTo>
                  <a:pt x="757427" y="445578"/>
                </a:lnTo>
                <a:cubicBezTo>
                  <a:pt x="740687" y="406001"/>
                  <a:pt x="701499" y="378230"/>
                  <a:pt x="655824" y="378231"/>
                </a:cubicBezTo>
                <a:lnTo>
                  <a:pt x="573904" y="378230"/>
                </a:lnTo>
                <a:lnTo>
                  <a:pt x="538004" y="347089"/>
                </a:lnTo>
                <a:lnTo>
                  <a:pt x="543398" y="350726"/>
                </a:lnTo>
                <a:cubicBezTo>
                  <a:pt x="557098" y="356522"/>
                  <a:pt x="572159" y="359726"/>
                  <a:pt x="587969" y="359725"/>
                </a:cubicBezTo>
                <a:cubicBezTo>
                  <a:pt x="651211" y="359725"/>
                  <a:pt x="702478" y="308459"/>
                  <a:pt x="702477" y="245217"/>
                </a:cubicBezTo>
                <a:cubicBezTo>
                  <a:pt x="702477" y="229408"/>
                  <a:pt x="699273" y="214345"/>
                  <a:pt x="693478" y="200647"/>
                </a:cubicBezTo>
                <a:lnTo>
                  <a:pt x="678305" y="178140"/>
                </a:lnTo>
                <a:lnTo>
                  <a:pt x="901396" y="371665"/>
                </a:lnTo>
                <a:lnTo>
                  <a:pt x="874510" y="411542"/>
                </a:lnTo>
                <a:cubicBezTo>
                  <a:pt x="866171" y="431257"/>
                  <a:pt x="861560" y="452930"/>
                  <a:pt x="861560" y="475683"/>
                </a:cubicBezTo>
                <a:lnTo>
                  <a:pt x="861561" y="627763"/>
                </a:lnTo>
                <a:lnTo>
                  <a:pt x="861560" y="627763"/>
                </a:lnTo>
                <a:lnTo>
                  <a:pt x="861560" y="830581"/>
                </a:lnTo>
                <a:cubicBezTo>
                  <a:pt x="861559" y="876084"/>
                  <a:pt x="880003" y="917279"/>
                  <a:pt x="909823" y="947099"/>
                </a:cubicBezTo>
                <a:lnTo>
                  <a:pt x="924129" y="956743"/>
                </a:lnTo>
                <a:lnTo>
                  <a:pt x="924128" y="578831"/>
                </a:lnTo>
                <a:lnTo>
                  <a:pt x="924129" y="578832"/>
                </a:lnTo>
                <a:lnTo>
                  <a:pt x="924130" y="487205"/>
                </a:lnTo>
                <a:lnTo>
                  <a:pt x="958352" y="487205"/>
                </a:lnTo>
                <a:lnTo>
                  <a:pt x="958352" y="979820"/>
                </a:lnTo>
                <a:lnTo>
                  <a:pt x="958352" y="979821"/>
                </a:lnTo>
                <a:lnTo>
                  <a:pt x="958352" y="980828"/>
                </a:lnTo>
                <a:lnTo>
                  <a:pt x="958352" y="980829"/>
                </a:lnTo>
                <a:lnTo>
                  <a:pt x="958352" y="999875"/>
                </a:lnTo>
                <a:lnTo>
                  <a:pt x="958351" y="1313971"/>
                </a:lnTo>
                <a:cubicBezTo>
                  <a:pt x="958351" y="1371884"/>
                  <a:pt x="1005301" y="1418832"/>
                  <a:pt x="1063214" y="1418832"/>
                </a:cubicBezTo>
                <a:lnTo>
                  <a:pt x="1192266" y="1418832"/>
                </a:lnTo>
                <a:cubicBezTo>
                  <a:pt x="1250179" y="1418832"/>
                  <a:pt x="1297126" y="1371884"/>
                  <a:pt x="1297126" y="1313971"/>
                </a:cubicBezTo>
                <a:lnTo>
                  <a:pt x="1297127" y="1293751"/>
                </a:lnTo>
                <a:lnTo>
                  <a:pt x="1297127" y="1109443"/>
                </a:lnTo>
                <a:lnTo>
                  <a:pt x="1297126" y="902394"/>
                </a:lnTo>
                <a:lnTo>
                  <a:pt x="1297127" y="902395"/>
                </a:lnTo>
                <a:lnTo>
                  <a:pt x="1297128" y="857056"/>
                </a:lnTo>
                <a:lnTo>
                  <a:pt x="1297127" y="727551"/>
                </a:lnTo>
                <a:lnTo>
                  <a:pt x="1297127" y="487204"/>
                </a:lnTo>
                <a:lnTo>
                  <a:pt x="1297127" y="487203"/>
                </a:lnTo>
                <a:lnTo>
                  <a:pt x="1331349" y="487204"/>
                </a:lnTo>
                <a:lnTo>
                  <a:pt x="1331349" y="487205"/>
                </a:lnTo>
                <a:lnTo>
                  <a:pt x="1331349" y="587653"/>
                </a:lnTo>
                <a:lnTo>
                  <a:pt x="1331349" y="688100"/>
                </a:lnTo>
                <a:lnTo>
                  <a:pt x="1331350" y="886743"/>
                </a:lnTo>
                <a:lnTo>
                  <a:pt x="1331349" y="886742"/>
                </a:lnTo>
                <a:lnTo>
                  <a:pt x="1331349" y="956745"/>
                </a:lnTo>
                <a:lnTo>
                  <a:pt x="1345656" y="947099"/>
                </a:lnTo>
                <a:lnTo>
                  <a:pt x="1346766" y="945454"/>
                </a:lnTo>
                <a:lnTo>
                  <a:pt x="1346767" y="945455"/>
                </a:lnTo>
                <a:lnTo>
                  <a:pt x="1380970" y="894723"/>
                </a:lnTo>
                <a:lnTo>
                  <a:pt x="1381692" y="891152"/>
                </a:lnTo>
                <a:lnTo>
                  <a:pt x="1393920" y="830583"/>
                </a:lnTo>
                <a:lnTo>
                  <a:pt x="1393919" y="615970"/>
                </a:lnTo>
                <a:lnTo>
                  <a:pt x="1393920" y="615970"/>
                </a:lnTo>
                <a:lnTo>
                  <a:pt x="1393921" y="560571"/>
                </a:lnTo>
                <a:lnTo>
                  <a:pt x="1393920" y="552778"/>
                </a:lnTo>
                <a:lnTo>
                  <a:pt x="1393920" y="524696"/>
                </a:lnTo>
                <a:lnTo>
                  <a:pt x="1393921" y="475683"/>
                </a:lnTo>
                <a:cubicBezTo>
                  <a:pt x="1393920" y="384676"/>
                  <a:pt x="1320145" y="310901"/>
                  <a:pt x="1229138" y="310900"/>
                </a:cubicBezTo>
                <a:lnTo>
                  <a:pt x="1106105" y="310900"/>
                </a:lnTo>
                <a:lnTo>
                  <a:pt x="1050319" y="262508"/>
                </a:lnTo>
                <a:lnTo>
                  <a:pt x="1061134" y="269799"/>
                </a:lnTo>
                <a:cubicBezTo>
                  <a:pt x="1081607" y="278459"/>
                  <a:pt x="1104114" y="283246"/>
                  <a:pt x="1127740" y="283247"/>
                </a:cubicBezTo>
                <a:cubicBezTo>
                  <a:pt x="1222245" y="283247"/>
                  <a:pt x="1298857" y="206635"/>
                  <a:pt x="1298856" y="112130"/>
                </a:cubicBezTo>
                <a:cubicBezTo>
                  <a:pt x="1298857" y="88505"/>
                  <a:pt x="1294069" y="65996"/>
                  <a:pt x="1285409" y="45524"/>
                </a:cubicBezTo>
                <a:close/>
              </a:path>
            </a:pathLst>
          </a:cu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0" name="Rectangle 49"/>
          <p:cNvSpPr/>
          <p:nvPr/>
        </p:nvSpPr>
        <p:spPr>
          <a:xfrm>
            <a:off x="4004777" y="1766306"/>
            <a:ext cx="2002535" cy="20025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1">
                  <a:lumMod val="50000"/>
                </a:schemeClr>
              </a:solidFill>
            </a:endParaRPr>
          </a:p>
        </p:txBody>
      </p:sp>
      <p:sp>
        <p:nvSpPr>
          <p:cNvPr id="52" name="Freeform 51"/>
          <p:cNvSpPr/>
          <p:nvPr/>
        </p:nvSpPr>
        <p:spPr>
          <a:xfrm>
            <a:off x="4670841" y="2105604"/>
            <a:ext cx="1336472" cy="1663238"/>
          </a:xfrm>
          <a:custGeom>
            <a:avLst/>
            <a:gdLst>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77468 w 2019965"/>
              <a:gd name="connsiteY6" fmla="*/ 955560 h 2513845"/>
              <a:gd name="connsiteX7" fmla="*/ 105821 w 2019965"/>
              <a:gd name="connsiteY7" fmla="*/ 99045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7468 w 2019965"/>
              <a:gd name="connsiteY7" fmla="*/ 95556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77468 w 2019965"/>
              <a:gd name="connsiteY17" fmla="*/ 955560 h 2513845"/>
              <a:gd name="connsiteX18" fmla="*/ 697669 w 2019965"/>
              <a:gd name="connsiteY18" fmla="*/ 0 h 2513845"/>
              <a:gd name="connsiteX19" fmla="*/ 2019965 w 2019965"/>
              <a:gd name="connsiteY19" fmla="*/ 1147048 h 2513845"/>
              <a:gd name="connsiteX20" fmla="*/ 2019965 w 2019965"/>
              <a:gd name="connsiteY20" fmla="*/ 2513845 h 2513845"/>
              <a:gd name="connsiteX21" fmla="*/ 719526 w 2019965"/>
              <a:gd name="connsiteY21" fmla="*/ 2513844 h 2513845"/>
              <a:gd name="connsiteX22" fmla="*/ 282828 w 2019965"/>
              <a:gd name="connsiteY22" fmla="*/ 2135023 h 2513845"/>
              <a:gd name="connsiteX23" fmla="*/ 319658 w 2019965"/>
              <a:gd name="connsiteY23" fmla="*/ 2145288 h 2513845"/>
              <a:gd name="connsiteX24" fmla="*/ 383130 w 2019965"/>
              <a:gd name="connsiteY24" fmla="*/ 2148985 h 2513845"/>
              <a:gd name="connsiteX25" fmla="*/ 434279 w 2019965"/>
              <a:gd name="connsiteY25" fmla="*/ 2145904 h 2513845"/>
              <a:gd name="connsiteX26" fmla="*/ 466324 w 2019965"/>
              <a:gd name="connsiteY26" fmla="*/ 2137893 h 2513845"/>
              <a:gd name="connsiteX27" fmla="*/ 482345 w 2019965"/>
              <a:gd name="connsiteY27" fmla="*/ 2125568 h 2513845"/>
              <a:gd name="connsiteX28" fmla="*/ 487893 w 2019965"/>
              <a:gd name="connsiteY28" fmla="*/ 2108313 h 2513845"/>
              <a:gd name="connsiteX29" fmla="*/ 513775 w 2019965"/>
              <a:gd name="connsiteY29" fmla="*/ 1844562 h 2513845"/>
              <a:gd name="connsiteX30" fmla="*/ 729459 w 2019965"/>
              <a:gd name="connsiteY30" fmla="*/ 1797727 h 2513845"/>
              <a:gd name="connsiteX31" fmla="*/ 895843 w 2019965"/>
              <a:gd name="connsiteY31" fmla="*/ 1699129 h 2513845"/>
              <a:gd name="connsiteX32" fmla="*/ 1002454 w 2019965"/>
              <a:gd name="connsiteY32" fmla="*/ 1552463 h 2513845"/>
              <a:gd name="connsiteX33" fmla="*/ 1040044 w 2019965"/>
              <a:gd name="connsiteY33" fmla="*/ 1361428 h 2513845"/>
              <a:gd name="connsiteX34" fmla="*/ 1009232 w 2019965"/>
              <a:gd name="connsiteY34" fmla="*/ 1190729 h 2513845"/>
              <a:gd name="connsiteX35" fmla="*/ 927889 w 2019965"/>
              <a:gd name="connsiteY35" fmla="*/ 1069946 h 2513845"/>
              <a:gd name="connsiteX36" fmla="*/ 812651 w 2019965"/>
              <a:gd name="connsiteY36" fmla="*/ 986137 h 2513845"/>
              <a:gd name="connsiteX37" fmla="*/ 680776 w 2019965"/>
              <a:gd name="connsiteY37" fmla="*/ 926362 h 2513845"/>
              <a:gd name="connsiteX38" fmla="*/ 548900 w 2019965"/>
              <a:gd name="connsiteY38" fmla="*/ 877063 h 2513845"/>
              <a:gd name="connsiteX39" fmla="*/ 433047 w 2019965"/>
              <a:gd name="connsiteY39" fmla="*/ 825298 h 2513845"/>
              <a:gd name="connsiteX40" fmla="*/ 351086 w 2019965"/>
              <a:gd name="connsiteY40" fmla="*/ 757512 h 2513845"/>
              <a:gd name="connsiteX41" fmla="*/ 320274 w 2019965"/>
              <a:gd name="connsiteY41" fmla="*/ 660146 h 2513845"/>
              <a:gd name="connsiteX42" fmla="*/ 333831 w 2019965"/>
              <a:gd name="connsiteY42" fmla="*/ 592359 h 2513845"/>
              <a:gd name="connsiteX43" fmla="*/ 375737 w 2019965"/>
              <a:gd name="connsiteY43" fmla="*/ 539362 h 2513845"/>
              <a:gd name="connsiteX44" fmla="*/ 449685 w 2019965"/>
              <a:gd name="connsiteY44" fmla="*/ 504853 h 2513845"/>
              <a:gd name="connsiteX45" fmla="*/ 559376 w 2019965"/>
              <a:gd name="connsiteY45" fmla="*/ 492527 h 2513845"/>
              <a:gd name="connsiteX46" fmla="*/ 688170 w 2019965"/>
              <a:gd name="connsiteY46" fmla="*/ 508550 h 2513845"/>
              <a:gd name="connsiteX47" fmla="*/ 791699 w 2019965"/>
              <a:gd name="connsiteY47" fmla="*/ 543060 h 2513845"/>
              <a:gd name="connsiteX48" fmla="*/ 867498 w 2019965"/>
              <a:gd name="connsiteY48" fmla="*/ 577569 h 2513845"/>
              <a:gd name="connsiteX49" fmla="*/ 914332 w 2019965"/>
              <a:gd name="connsiteY49" fmla="*/ 593591 h 2513845"/>
              <a:gd name="connsiteX50" fmla="*/ 929120 w 2019965"/>
              <a:gd name="connsiteY50" fmla="*/ 589278 h 2513845"/>
              <a:gd name="connsiteX51" fmla="*/ 940213 w 2019965"/>
              <a:gd name="connsiteY51" fmla="*/ 572023 h 2513845"/>
              <a:gd name="connsiteX52" fmla="*/ 946992 w 2019965"/>
              <a:gd name="connsiteY52" fmla="*/ 534432 h 2513845"/>
              <a:gd name="connsiteX53" fmla="*/ 948840 w 2019965"/>
              <a:gd name="connsiteY53" fmla="*/ 471576 h 2513845"/>
              <a:gd name="connsiteX54" fmla="*/ 947609 w 2019965"/>
              <a:gd name="connsiteY54" fmla="*/ 421660 h 2513845"/>
              <a:gd name="connsiteX55" fmla="*/ 943295 w 2019965"/>
              <a:gd name="connsiteY55" fmla="*/ 384686 h 2513845"/>
              <a:gd name="connsiteX56" fmla="*/ 934667 w 2019965"/>
              <a:gd name="connsiteY56" fmla="*/ 358803 h 2513845"/>
              <a:gd name="connsiteX57" fmla="*/ 918645 w 2019965"/>
              <a:gd name="connsiteY57" fmla="*/ 337851 h 2513845"/>
              <a:gd name="connsiteX58" fmla="*/ 881055 w 2019965"/>
              <a:gd name="connsiteY58" fmla="*/ 314434 h 2513845"/>
              <a:gd name="connsiteX59" fmla="*/ 820663 w 2019965"/>
              <a:gd name="connsiteY59" fmla="*/ 289784 h 2513845"/>
              <a:gd name="connsiteX60" fmla="*/ 749179 w 2019965"/>
              <a:gd name="connsiteY60" fmla="*/ 269448 h 2513845"/>
              <a:gd name="connsiteX61" fmla="*/ 676462 w 2019965"/>
              <a:gd name="connsiteY61" fmla="*/ 255891 h 2513845"/>
              <a:gd name="connsiteX62" fmla="*/ 701111 w 2019965"/>
              <a:gd name="connsiteY62" fmla="*/ 22952 h 2513845"/>
              <a:gd name="connsiteX63" fmla="*/ 697669 w 2019965"/>
              <a:gd name="connsiteY63"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2233 w 2019965"/>
              <a:gd name="connsiteY7" fmla="*/ 961595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62" fmla="*/ 697669 w 2019965"/>
              <a:gd name="connsiteY62"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681269 w 2019965"/>
              <a:gd name="connsiteY7" fmla="*/ 1489914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697669 w 2019965"/>
              <a:gd name="connsiteY16" fmla="*/ 0 h 2513845"/>
              <a:gd name="connsiteX17" fmla="*/ 2019965 w 2019965"/>
              <a:gd name="connsiteY17" fmla="*/ 1147048 h 2513845"/>
              <a:gd name="connsiteX18" fmla="*/ 2019965 w 2019965"/>
              <a:gd name="connsiteY18" fmla="*/ 2513845 h 2513845"/>
              <a:gd name="connsiteX19" fmla="*/ 719526 w 2019965"/>
              <a:gd name="connsiteY19" fmla="*/ 2513844 h 2513845"/>
              <a:gd name="connsiteX20" fmla="*/ 282828 w 2019965"/>
              <a:gd name="connsiteY20" fmla="*/ 2135023 h 2513845"/>
              <a:gd name="connsiteX21" fmla="*/ 319658 w 2019965"/>
              <a:gd name="connsiteY21" fmla="*/ 2145288 h 2513845"/>
              <a:gd name="connsiteX22" fmla="*/ 383130 w 2019965"/>
              <a:gd name="connsiteY22" fmla="*/ 2148985 h 2513845"/>
              <a:gd name="connsiteX23" fmla="*/ 434279 w 2019965"/>
              <a:gd name="connsiteY23" fmla="*/ 2145904 h 2513845"/>
              <a:gd name="connsiteX24" fmla="*/ 466324 w 2019965"/>
              <a:gd name="connsiteY24" fmla="*/ 2137893 h 2513845"/>
              <a:gd name="connsiteX25" fmla="*/ 482345 w 2019965"/>
              <a:gd name="connsiteY25" fmla="*/ 2125568 h 2513845"/>
              <a:gd name="connsiteX26" fmla="*/ 487893 w 2019965"/>
              <a:gd name="connsiteY26" fmla="*/ 2108313 h 2513845"/>
              <a:gd name="connsiteX27" fmla="*/ 513775 w 2019965"/>
              <a:gd name="connsiteY27" fmla="*/ 1844562 h 2513845"/>
              <a:gd name="connsiteX28" fmla="*/ 729459 w 2019965"/>
              <a:gd name="connsiteY28" fmla="*/ 1797727 h 2513845"/>
              <a:gd name="connsiteX29" fmla="*/ 895843 w 2019965"/>
              <a:gd name="connsiteY29" fmla="*/ 1699129 h 2513845"/>
              <a:gd name="connsiteX30" fmla="*/ 1002454 w 2019965"/>
              <a:gd name="connsiteY30" fmla="*/ 1552463 h 2513845"/>
              <a:gd name="connsiteX31" fmla="*/ 1040044 w 2019965"/>
              <a:gd name="connsiteY31" fmla="*/ 1361428 h 2513845"/>
              <a:gd name="connsiteX32" fmla="*/ 1009232 w 2019965"/>
              <a:gd name="connsiteY32" fmla="*/ 1190729 h 2513845"/>
              <a:gd name="connsiteX33" fmla="*/ 927889 w 2019965"/>
              <a:gd name="connsiteY33" fmla="*/ 1069946 h 2513845"/>
              <a:gd name="connsiteX34" fmla="*/ 812651 w 2019965"/>
              <a:gd name="connsiteY34" fmla="*/ 986137 h 2513845"/>
              <a:gd name="connsiteX35" fmla="*/ 680776 w 2019965"/>
              <a:gd name="connsiteY35" fmla="*/ 926362 h 2513845"/>
              <a:gd name="connsiteX36" fmla="*/ 548900 w 2019965"/>
              <a:gd name="connsiteY36" fmla="*/ 877063 h 2513845"/>
              <a:gd name="connsiteX37" fmla="*/ 433047 w 2019965"/>
              <a:gd name="connsiteY37" fmla="*/ 825298 h 2513845"/>
              <a:gd name="connsiteX38" fmla="*/ 351086 w 2019965"/>
              <a:gd name="connsiteY38" fmla="*/ 757512 h 2513845"/>
              <a:gd name="connsiteX39" fmla="*/ 320274 w 2019965"/>
              <a:gd name="connsiteY39" fmla="*/ 660146 h 2513845"/>
              <a:gd name="connsiteX40" fmla="*/ 333831 w 2019965"/>
              <a:gd name="connsiteY40" fmla="*/ 592359 h 2513845"/>
              <a:gd name="connsiteX41" fmla="*/ 375737 w 2019965"/>
              <a:gd name="connsiteY41" fmla="*/ 539362 h 2513845"/>
              <a:gd name="connsiteX42" fmla="*/ 449685 w 2019965"/>
              <a:gd name="connsiteY42" fmla="*/ 504853 h 2513845"/>
              <a:gd name="connsiteX43" fmla="*/ 559376 w 2019965"/>
              <a:gd name="connsiteY43" fmla="*/ 492527 h 2513845"/>
              <a:gd name="connsiteX44" fmla="*/ 688170 w 2019965"/>
              <a:gd name="connsiteY44" fmla="*/ 508550 h 2513845"/>
              <a:gd name="connsiteX45" fmla="*/ 791699 w 2019965"/>
              <a:gd name="connsiteY45" fmla="*/ 543060 h 2513845"/>
              <a:gd name="connsiteX46" fmla="*/ 867498 w 2019965"/>
              <a:gd name="connsiteY46" fmla="*/ 577569 h 2513845"/>
              <a:gd name="connsiteX47" fmla="*/ 914332 w 2019965"/>
              <a:gd name="connsiteY47" fmla="*/ 593591 h 2513845"/>
              <a:gd name="connsiteX48" fmla="*/ 929120 w 2019965"/>
              <a:gd name="connsiteY48" fmla="*/ 589278 h 2513845"/>
              <a:gd name="connsiteX49" fmla="*/ 940213 w 2019965"/>
              <a:gd name="connsiteY49" fmla="*/ 572023 h 2513845"/>
              <a:gd name="connsiteX50" fmla="*/ 946992 w 2019965"/>
              <a:gd name="connsiteY50" fmla="*/ 534432 h 2513845"/>
              <a:gd name="connsiteX51" fmla="*/ 948840 w 2019965"/>
              <a:gd name="connsiteY51" fmla="*/ 471576 h 2513845"/>
              <a:gd name="connsiteX52" fmla="*/ 947609 w 2019965"/>
              <a:gd name="connsiteY52" fmla="*/ 421660 h 2513845"/>
              <a:gd name="connsiteX53" fmla="*/ 943295 w 2019965"/>
              <a:gd name="connsiteY53" fmla="*/ 384686 h 2513845"/>
              <a:gd name="connsiteX54" fmla="*/ 934667 w 2019965"/>
              <a:gd name="connsiteY54" fmla="*/ 358803 h 2513845"/>
              <a:gd name="connsiteX55" fmla="*/ 918645 w 2019965"/>
              <a:gd name="connsiteY55" fmla="*/ 337851 h 2513845"/>
              <a:gd name="connsiteX56" fmla="*/ 881055 w 2019965"/>
              <a:gd name="connsiteY56" fmla="*/ 314434 h 2513845"/>
              <a:gd name="connsiteX57" fmla="*/ 820663 w 2019965"/>
              <a:gd name="connsiteY57" fmla="*/ 289784 h 2513845"/>
              <a:gd name="connsiteX58" fmla="*/ 749179 w 2019965"/>
              <a:gd name="connsiteY58" fmla="*/ 269448 h 2513845"/>
              <a:gd name="connsiteX59" fmla="*/ 676462 w 2019965"/>
              <a:gd name="connsiteY59" fmla="*/ 255891 h 2513845"/>
              <a:gd name="connsiteX60" fmla="*/ 701111 w 2019965"/>
              <a:gd name="connsiteY60" fmla="*/ 22952 h 2513845"/>
              <a:gd name="connsiteX61" fmla="*/ 697669 w 2019965"/>
              <a:gd name="connsiteY61" fmla="*/ 0 h 251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019965" h="2513845">
                <a:moveTo>
                  <a:pt x="0" y="1742284"/>
                </a:moveTo>
                <a:lnTo>
                  <a:pt x="37418" y="1768148"/>
                </a:lnTo>
                <a:cubicBezTo>
                  <a:pt x="55905" y="1778008"/>
                  <a:pt x="77884" y="1787662"/>
                  <a:pt x="103355" y="1797110"/>
                </a:cubicBezTo>
                <a:cubicBezTo>
                  <a:pt x="128827" y="1806560"/>
                  <a:pt x="157174" y="1815186"/>
                  <a:pt x="188397" y="1822992"/>
                </a:cubicBezTo>
                <a:cubicBezTo>
                  <a:pt x="219620" y="1830798"/>
                  <a:pt x="252897" y="1837166"/>
                  <a:pt x="288227" y="1842097"/>
                </a:cubicBezTo>
                <a:lnTo>
                  <a:pt x="273968" y="1979942"/>
                </a:lnTo>
                <a:lnTo>
                  <a:pt x="0" y="1742284"/>
                </a:lnTo>
                <a:close/>
                <a:moveTo>
                  <a:pt x="681269" y="1489914"/>
                </a:moveTo>
                <a:lnTo>
                  <a:pt x="219825" y="1075490"/>
                </a:lnTo>
                <a:cubicBezTo>
                  <a:pt x="262142" y="1098498"/>
                  <a:pt x="305483" y="1118628"/>
                  <a:pt x="349853" y="1135883"/>
                </a:cubicBezTo>
                <a:cubicBezTo>
                  <a:pt x="394223" y="1153138"/>
                  <a:pt x="437565" y="1169365"/>
                  <a:pt x="479879" y="1184566"/>
                </a:cubicBezTo>
                <a:cubicBezTo>
                  <a:pt x="522195" y="1199767"/>
                  <a:pt x="560197" y="1217021"/>
                  <a:pt x="593885" y="1236330"/>
                </a:cubicBezTo>
                <a:cubicBezTo>
                  <a:pt x="627572" y="1255638"/>
                  <a:pt x="654481" y="1278029"/>
                  <a:pt x="674613" y="1303501"/>
                </a:cubicBezTo>
                <a:cubicBezTo>
                  <a:pt x="694742" y="1328971"/>
                  <a:pt x="704809" y="1361427"/>
                  <a:pt x="704808" y="1400867"/>
                </a:cubicBezTo>
                <a:cubicBezTo>
                  <a:pt x="704808" y="1430446"/>
                  <a:pt x="698953" y="1457098"/>
                  <a:pt x="687246" y="1480824"/>
                </a:cubicBezTo>
                <a:lnTo>
                  <a:pt x="681269" y="1489914"/>
                </a:lnTo>
                <a:close/>
                <a:moveTo>
                  <a:pt x="697669" y="0"/>
                </a:moveTo>
                <a:lnTo>
                  <a:pt x="2019965" y="1147048"/>
                </a:lnTo>
                <a:lnTo>
                  <a:pt x="2019965" y="2513845"/>
                </a:lnTo>
                <a:lnTo>
                  <a:pt x="719526" y="2513844"/>
                </a:lnTo>
                <a:lnTo>
                  <a:pt x="282828" y="2135023"/>
                </a:lnTo>
                <a:lnTo>
                  <a:pt x="319658" y="2145288"/>
                </a:lnTo>
                <a:cubicBezTo>
                  <a:pt x="335681" y="2147752"/>
                  <a:pt x="356839" y="2148985"/>
                  <a:pt x="383130" y="2148985"/>
                </a:cubicBezTo>
                <a:cubicBezTo>
                  <a:pt x="403673" y="2148985"/>
                  <a:pt x="420721" y="2147958"/>
                  <a:pt x="434279" y="2145904"/>
                </a:cubicBezTo>
                <a:cubicBezTo>
                  <a:pt x="447836" y="2143850"/>
                  <a:pt x="458517" y="2141179"/>
                  <a:pt x="466324" y="2137893"/>
                </a:cubicBezTo>
                <a:cubicBezTo>
                  <a:pt x="474129" y="2134606"/>
                  <a:pt x="479470" y="2130498"/>
                  <a:pt x="482345" y="2125568"/>
                </a:cubicBezTo>
                <a:cubicBezTo>
                  <a:pt x="485221" y="2120638"/>
                  <a:pt x="487070" y="2114886"/>
                  <a:pt x="487893" y="2108313"/>
                </a:cubicBezTo>
                <a:lnTo>
                  <a:pt x="513775" y="1844562"/>
                </a:lnTo>
                <a:cubicBezTo>
                  <a:pt x="592653" y="1837989"/>
                  <a:pt x="664547" y="1822377"/>
                  <a:pt x="729459" y="1797727"/>
                </a:cubicBezTo>
                <a:cubicBezTo>
                  <a:pt x="794369" y="1773078"/>
                  <a:pt x="849832" y="1740211"/>
                  <a:pt x="895843" y="1699129"/>
                </a:cubicBezTo>
                <a:cubicBezTo>
                  <a:pt x="941857" y="1658047"/>
                  <a:pt x="977394" y="1609157"/>
                  <a:pt x="1002454" y="1552463"/>
                </a:cubicBezTo>
                <a:cubicBezTo>
                  <a:pt x="1027515" y="1495769"/>
                  <a:pt x="1040044" y="1432091"/>
                  <a:pt x="1040044" y="1361428"/>
                </a:cubicBezTo>
                <a:cubicBezTo>
                  <a:pt x="1040045" y="1294874"/>
                  <a:pt x="1029773" y="1237975"/>
                  <a:pt x="1009232" y="1190729"/>
                </a:cubicBezTo>
                <a:cubicBezTo>
                  <a:pt x="988691" y="1143485"/>
                  <a:pt x="961577" y="1103223"/>
                  <a:pt x="927889" y="1069946"/>
                </a:cubicBezTo>
                <a:cubicBezTo>
                  <a:pt x="894200" y="1036669"/>
                  <a:pt x="855789" y="1008733"/>
                  <a:pt x="812651" y="986137"/>
                </a:cubicBezTo>
                <a:cubicBezTo>
                  <a:pt x="769515" y="963542"/>
                  <a:pt x="725556" y="943617"/>
                  <a:pt x="680776" y="926362"/>
                </a:cubicBezTo>
                <a:cubicBezTo>
                  <a:pt x="635996" y="909107"/>
                  <a:pt x="592036" y="892673"/>
                  <a:pt x="548900" y="877063"/>
                </a:cubicBezTo>
                <a:cubicBezTo>
                  <a:pt x="505764" y="861451"/>
                  <a:pt x="467146" y="844196"/>
                  <a:pt x="433047" y="825298"/>
                </a:cubicBezTo>
                <a:cubicBezTo>
                  <a:pt x="398948" y="806400"/>
                  <a:pt x="371628" y="783805"/>
                  <a:pt x="351086" y="757512"/>
                </a:cubicBezTo>
                <a:cubicBezTo>
                  <a:pt x="330546" y="731218"/>
                  <a:pt x="320275" y="698763"/>
                  <a:pt x="320274" y="660146"/>
                </a:cubicBezTo>
                <a:cubicBezTo>
                  <a:pt x="320274" y="635496"/>
                  <a:pt x="324793" y="612900"/>
                  <a:pt x="333831" y="592359"/>
                </a:cubicBezTo>
                <a:cubicBezTo>
                  <a:pt x="342870" y="571818"/>
                  <a:pt x="356838" y="554152"/>
                  <a:pt x="375737" y="539362"/>
                </a:cubicBezTo>
                <a:cubicBezTo>
                  <a:pt x="394635" y="524572"/>
                  <a:pt x="419284" y="513069"/>
                  <a:pt x="449685" y="504853"/>
                </a:cubicBezTo>
                <a:cubicBezTo>
                  <a:pt x="480086" y="496635"/>
                  <a:pt x="516650" y="492528"/>
                  <a:pt x="559376" y="492527"/>
                </a:cubicBezTo>
                <a:cubicBezTo>
                  <a:pt x="606210" y="492528"/>
                  <a:pt x="649142" y="497869"/>
                  <a:pt x="688170" y="508550"/>
                </a:cubicBezTo>
                <a:cubicBezTo>
                  <a:pt x="727200" y="519232"/>
                  <a:pt x="761709" y="530735"/>
                  <a:pt x="791699" y="543060"/>
                </a:cubicBezTo>
                <a:cubicBezTo>
                  <a:pt x="821689" y="555384"/>
                  <a:pt x="846955" y="566888"/>
                  <a:pt x="867498" y="577569"/>
                </a:cubicBezTo>
                <a:cubicBezTo>
                  <a:pt x="888038" y="588250"/>
                  <a:pt x="903649" y="593591"/>
                  <a:pt x="914332" y="593591"/>
                </a:cubicBezTo>
                <a:cubicBezTo>
                  <a:pt x="920083" y="593590"/>
                  <a:pt x="925012" y="592153"/>
                  <a:pt x="929120" y="589278"/>
                </a:cubicBezTo>
                <a:cubicBezTo>
                  <a:pt x="933230" y="586402"/>
                  <a:pt x="936927" y="580649"/>
                  <a:pt x="940213" y="572023"/>
                </a:cubicBezTo>
                <a:cubicBezTo>
                  <a:pt x="943499" y="563396"/>
                  <a:pt x="945760" y="550865"/>
                  <a:pt x="946992" y="534432"/>
                </a:cubicBezTo>
                <a:cubicBezTo>
                  <a:pt x="948225" y="517999"/>
                  <a:pt x="948840" y="497047"/>
                  <a:pt x="948840" y="471576"/>
                </a:cubicBezTo>
                <a:cubicBezTo>
                  <a:pt x="948840" y="452678"/>
                  <a:pt x="948429" y="436039"/>
                  <a:pt x="947609" y="421660"/>
                </a:cubicBezTo>
                <a:cubicBezTo>
                  <a:pt x="946787" y="407281"/>
                  <a:pt x="945348" y="394955"/>
                  <a:pt x="943295" y="384686"/>
                </a:cubicBezTo>
                <a:cubicBezTo>
                  <a:pt x="941240" y="374415"/>
                  <a:pt x="938364" y="365787"/>
                  <a:pt x="934667" y="358803"/>
                </a:cubicBezTo>
                <a:cubicBezTo>
                  <a:pt x="930970" y="351819"/>
                  <a:pt x="925629" y="344835"/>
                  <a:pt x="918645" y="337851"/>
                </a:cubicBezTo>
                <a:cubicBezTo>
                  <a:pt x="911661" y="330867"/>
                  <a:pt x="899131" y="323061"/>
                  <a:pt x="881055" y="314434"/>
                </a:cubicBezTo>
                <a:cubicBezTo>
                  <a:pt x="862977" y="305807"/>
                  <a:pt x="842848" y="297590"/>
                  <a:pt x="820663" y="289784"/>
                </a:cubicBezTo>
                <a:cubicBezTo>
                  <a:pt x="798477" y="281979"/>
                  <a:pt x="774649" y="275200"/>
                  <a:pt x="749179" y="269448"/>
                </a:cubicBezTo>
                <a:cubicBezTo>
                  <a:pt x="723707" y="263697"/>
                  <a:pt x="699469" y="259178"/>
                  <a:pt x="676462" y="255891"/>
                </a:cubicBezTo>
                <a:lnTo>
                  <a:pt x="701111" y="22952"/>
                </a:lnTo>
                <a:lnTo>
                  <a:pt x="697669" y="0"/>
                </a:lnTo>
                <a:close/>
              </a:path>
            </a:pathLst>
          </a:cu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7" name="Rectangle 96"/>
          <p:cNvSpPr/>
          <p:nvPr/>
        </p:nvSpPr>
        <p:spPr>
          <a:xfrm>
            <a:off x="4004777" y="3946744"/>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2">
                  <a:lumMod val="50000"/>
                </a:schemeClr>
              </a:solidFill>
            </a:endParaRPr>
          </a:p>
        </p:txBody>
      </p:sp>
      <p:sp>
        <p:nvSpPr>
          <p:cNvPr id="27" name="Freeform 26"/>
          <p:cNvSpPr/>
          <p:nvPr/>
        </p:nvSpPr>
        <p:spPr>
          <a:xfrm>
            <a:off x="4501880" y="4444025"/>
            <a:ext cx="1505432" cy="1505254"/>
          </a:xfrm>
          <a:custGeom>
            <a:avLst/>
            <a:gdLst>
              <a:gd name="connsiteX0" fmla="*/ 700863 w 1505432"/>
              <a:gd name="connsiteY0" fmla="*/ 1197935 h 1505254"/>
              <a:gd name="connsiteX1" fmla="*/ 715767 w 1505432"/>
              <a:gd name="connsiteY1" fmla="*/ 1208237 h 1505254"/>
              <a:gd name="connsiteX2" fmla="*/ 742030 w 1505432"/>
              <a:gd name="connsiteY2" fmla="*/ 1219773 h 1505254"/>
              <a:gd name="connsiteX3" fmla="*/ 775903 w 1505432"/>
              <a:gd name="connsiteY3" fmla="*/ 1230082 h 1505254"/>
              <a:gd name="connsiteX4" fmla="*/ 815666 w 1505432"/>
              <a:gd name="connsiteY4" fmla="*/ 1237692 h 1505254"/>
              <a:gd name="connsiteX5" fmla="*/ 809987 w 1505432"/>
              <a:gd name="connsiteY5" fmla="*/ 1292596 h 1505254"/>
              <a:gd name="connsiteX6" fmla="*/ 0 w 1505432"/>
              <a:gd name="connsiteY6" fmla="*/ 658473 h 1505254"/>
              <a:gd name="connsiteX7" fmla="*/ 103836 w 1505432"/>
              <a:gd name="connsiteY7" fmla="*/ 658473 h 1505254"/>
              <a:gd name="connsiteX8" fmla="*/ 103836 w 1505432"/>
              <a:gd name="connsiteY8" fmla="*/ 904134 h 1505254"/>
              <a:gd name="connsiteX9" fmla="*/ 349497 w 1505432"/>
              <a:gd name="connsiteY9" fmla="*/ 904134 h 1505254"/>
              <a:gd name="connsiteX10" fmla="*/ 349497 w 1505432"/>
              <a:gd name="connsiteY10" fmla="*/ 1007971 h 1505254"/>
              <a:gd name="connsiteX11" fmla="*/ 0 w 1505432"/>
              <a:gd name="connsiteY11" fmla="*/ 1007971 h 1505254"/>
              <a:gd name="connsiteX12" fmla="*/ 530578 w 1505432"/>
              <a:gd name="connsiteY12" fmla="*/ 530578 h 1505254"/>
              <a:gd name="connsiteX13" fmla="*/ 530578 w 1505432"/>
              <a:gd name="connsiteY13" fmla="*/ 654426 h 1505254"/>
              <a:gd name="connsiteX14" fmla="*/ 549917 w 1505432"/>
              <a:gd name="connsiteY14" fmla="*/ 651502 h 1505254"/>
              <a:gd name="connsiteX15" fmla="*/ 646308 w 1505432"/>
              <a:gd name="connsiteY15" fmla="*/ 564109 h 1505254"/>
              <a:gd name="connsiteX16" fmla="*/ 653078 w 1505432"/>
              <a:gd name="connsiteY16" fmla="*/ 530578 h 1505254"/>
              <a:gd name="connsiteX17" fmla="*/ 354893 w 1505432"/>
              <a:gd name="connsiteY17" fmla="*/ 530578 h 1505254"/>
              <a:gd name="connsiteX18" fmla="*/ 361663 w 1505432"/>
              <a:gd name="connsiteY18" fmla="*/ 564109 h 1505254"/>
              <a:gd name="connsiteX19" fmla="*/ 458054 w 1505432"/>
              <a:gd name="connsiteY19" fmla="*/ 651502 h 1505254"/>
              <a:gd name="connsiteX20" fmla="*/ 477393 w 1505432"/>
              <a:gd name="connsiteY20" fmla="*/ 654426 h 1505254"/>
              <a:gd name="connsiteX21" fmla="*/ 477393 w 1505432"/>
              <a:gd name="connsiteY21" fmla="*/ 530578 h 1505254"/>
              <a:gd name="connsiteX22" fmla="*/ 978751 w 1505432"/>
              <a:gd name="connsiteY22" fmla="*/ 503969 h 1505254"/>
              <a:gd name="connsiteX23" fmla="*/ 1505432 w 1505432"/>
              <a:gd name="connsiteY23" fmla="*/ 960848 h 1505254"/>
              <a:gd name="connsiteX24" fmla="*/ 1505432 w 1505432"/>
              <a:gd name="connsiteY24" fmla="*/ 1505254 h 1505254"/>
              <a:gd name="connsiteX25" fmla="*/ 987456 w 1505432"/>
              <a:gd name="connsiteY25" fmla="*/ 1505254 h 1505254"/>
              <a:gd name="connsiteX26" fmla="*/ 813516 w 1505432"/>
              <a:gd name="connsiteY26" fmla="*/ 1354366 h 1505254"/>
              <a:gd name="connsiteX27" fmla="*/ 828186 w 1505432"/>
              <a:gd name="connsiteY27" fmla="*/ 1358455 h 1505254"/>
              <a:gd name="connsiteX28" fmla="*/ 853467 w 1505432"/>
              <a:gd name="connsiteY28" fmla="*/ 1359928 h 1505254"/>
              <a:gd name="connsiteX29" fmla="*/ 873840 w 1505432"/>
              <a:gd name="connsiteY29" fmla="*/ 1358700 h 1505254"/>
              <a:gd name="connsiteX30" fmla="*/ 886604 w 1505432"/>
              <a:gd name="connsiteY30" fmla="*/ 1355509 h 1505254"/>
              <a:gd name="connsiteX31" fmla="*/ 892985 w 1505432"/>
              <a:gd name="connsiteY31" fmla="*/ 1350600 h 1505254"/>
              <a:gd name="connsiteX32" fmla="*/ 895195 w 1505432"/>
              <a:gd name="connsiteY32" fmla="*/ 1343728 h 1505254"/>
              <a:gd name="connsiteX33" fmla="*/ 905504 w 1505432"/>
              <a:gd name="connsiteY33" fmla="*/ 1238673 h 1505254"/>
              <a:gd name="connsiteX34" fmla="*/ 991413 w 1505432"/>
              <a:gd name="connsiteY34" fmla="*/ 1220019 h 1505254"/>
              <a:gd name="connsiteX35" fmla="*/ 1057685 w 1505432"/>
              <a:gd name="connsiteY35" fmla="*/ 1180746 h 1505254"/>
              <a:gd name="connsiteX36" fmla="*/ 1100149 w 1505432"/>
              <a:gd name="connsiteY36" fmla="*/ 1122328 h 1505254"/>
              <a:gd name="connsiteX37" fmla="*/ 1115121 w 1505432"/>
              <a:gd name="connsiteY37" fmla="*/ 1046237 h 1505254"/>
              <a:gd name="connsiteX38" fmla="*/ 1102849 w 1505432"/>
              <a:gd name="connsiteY38" fmla="*/ 978246 h 1505254"/>
              <a:gd name="connsiteX39" fmla="*/ 1070449 w 1505432"/>
              <a:gd name="connsiteY39" fmla="*/ 930137 h 1505254"/>
              <a:gd name="connsiteX40" fmla="*/ 1024549 w 1505432"/>
              <a:gd name="connsiteY40" fmla="*/ 896756 h 1505254"/>
              <a:gd name="connsiteX41" fmla="*/ 1007972 w 1505432"/>
              <a:gd name="connsiteY41" fmla="*/ 889242 h 1505254"/>
              <a:gd name="connsiteX42" fmla="*/ 1007972 w 1505432"/>
              <a:gd name="connsiteY42" fmla="*/ 1007971 h 1505254"/>
              <a:gd name="connsiteX43" fmla="*/ 951307 w 1505432"/>
              <a:gd name="connsiteY43" fmla="*/ 1007971 h 1505254"/>
              <a:gd name="connsiteX44" fmla="*/ 969567 w 1505432"/>
              <a:gd name="connsiteY44" fmla="*/ 1023164 h 1505254"/>
              <a:gd name="connsiteX45" fmla="*/ 981594 w 1505432"/>
              <a:gd name="connsiteY45" fmla="*/ 1061946 h 1505254"/>
              <a:gd name="connsiteX46" fmla="*/ 974599 w 1505432"/>
              <a:gd name="connsiteY46" fmla="*/ 1093794 h 1505254"/>
              <a:gd name="connsiteX47" fmla="*/ 972218 w 1505432"/>
              <a:gd name="connsiteY47" fmla="*/ 1097414 h 1505254"/>
              <a:gd name="connsiteX48" fmla="*/ 872627 w 1505432"/>
              <a:gd name="connsiteY48" fmla="*/ 1007971 h 1505254"/>
              <a:gd name="connsiteX49" fmla="*/ 658473 w 1505432"/>
              <a:gd name="connsiteY49" fmla="*/ 1007971 h 1505254"/>
              <a:gd name="connsiteX50" fmla="*/ 658473 w 1505432"/>
              <a:gd name="connsiteY50" fmla="*/ 904134 h 1505254"/>
              <a:gd name="connsiteX51" fmla="*/ 904135 w 1505432"/>
              <a:gd name="connsiteY51" fmla="*/ 904134 h 1505254"/>
              <a:gd name="connsiteX52" fmla="*/ 904135 w 1505432"/>
              <a:gd name="connsiteY52" fmla="*/ 846448 h 1505254"/>
              <a:gd name="connsiteX53" fmla="*/ 873349 w 1505432"/>
              <a:gd name="connsiteY53" fmla="*/ 832692 h 1505254"/>
              <a:gd name="connsiteX54" fmla="*/ 840704 w 1505432"/>
              <a:gd name="connsiteY54" fmla="*/ 805692 h 1505254"/>
              <a:gd name="connsiteX55" fmla="*/ 828431 w 1505432"/>
              <a:gd name="connsiteY55" fmla="*/ 766911 h 1505254"/>
              <a:gd name="connsiteX56" fmla="*/ 833831 w 1505432"/>
              <a:gd name="connsiteY56" fmla="*/ 739911 h 1505254"/>
              <a:gd name="connsiteX57" fmla="*/ 850522 w 1505432"/>
              <a:gd name="connsiteY57" fmla="*/ 718802 h 1505254"/>
              <a:gd name="connsiteX58" fmla="*/ 879977 w 1505432"/>
              <a:gd name="connsiteY58" fmla="*/ 705056 h 1505254"/>
              <a:gd name="connsiteX59" fmla="*/ 904135 w 1505432"/>
              <a:gd name="connsiteY59" fmla="*/ 702342 h 1505254"/>
              <a:gd name="connsiteX60" fmla="*/ 904135 w 1505432"/>
              <a:gd name="connsiteY60" fmla="*/ 658473 h 1505254"/>
              <a:gd name="connsiteX61" fmla="*/ 1007972 w 1505432"/>
              <a:gd name="connsiteY61" fmla="*/ 658473 h 1505254"/>
              <a:gd name="connsiteX62" fmla="*/ 1007972 w 1505432"/>
              <a:gd name="connsiteY62" fmla="*/ 717530 h 1505254"/>
              <a:gd name="connsiteX63" fmla="*/ 1016204 w 1505432"/>
              <a:gd name="connsiteY63" fmla="*/ 720274 h 1505254"/>
              <a:gd name="connsiteX64" fmla="*/ 1046395 w 1505432"/>
              <a:gd name="connsiteY64" fmla="*/ 734020 h 1505254"/>
              <a:gd name="connsiteX65" fmla="*/ 1065049 w 1505432"/>
              <a:gd name="connsiteY65" fmla="*/ 740401 h 1505254"/>
              <a:gd name="connsiteX66" fmla="*/ 1070940 w 1505432"/>
              <a:gd name="connsiteY66" fmla="*/ 738683 h 1505254"/>
              <a:gd name="connsiteX67" fmla="*/ 1075358 w 1505432"/>
              <a:gd name="connsiteY67" fmla="*/ 731811 h 1505254"/>
              <a:gd name="connsiteX68" fmla="*/ 1078058 w 1505432"/>
              <a:gd name="connsiteY68" fmla="*/ 716838 h 1505254"/>
              <a:gd name="connsiteX69" fmla="*/ 1078794 w 1505432"/>
              <a:gd name="connsiteY69" fmla="*/ 691802 h 1505254"/>
              <a:gd name="connsiteX70" fmla="*/ 1078304 w 1505432"/>
              <a:gd name="connsiteY70" fmla="*/ 671920 h 1505254"/>
              <a:gd name="connsiteX71" fmla="*/ 1076586 w 1505432"/>
              <a:gd name="connsiteY71" fmla="*/ 657193 h 1505254"/>
              <a:gd name="connsiteX72" fmla="*/ 1073149 w 1505432"/>
              <a:gd name="connsiteY72" fmla="*/ 646883 h 1505254"/>
              <a:gd name="connsiteX73" fmla="*/ 1066767 w 1505432"/>
              <a:gd name="connsiteY73" fmla="*/ 638538 h 1505254"/>
              <a:gd name="connsiteX74" fmla="*/ 1051795 w 1505432"/>
              <a:gd name="connsiteY74" fmla="*/ 629211 h 1505254"/>
              <a:gd name="connsiteX75" fmla="*/ 1027740 w 1505432"/>
              <a:gd name="connsiteY75" fmla="*/ 619393 h 1505254"/>
              <a:gd name="connsiteX76" fmla="*/ 999268 w 1505432"/>
              <a:gd name="connsiteY76" fmla="*/ 611293 h 1505254"/>
              <a:gd name="connsiteX77" fmla="*/ 970304 w 1505432"/>
              <a:gd name="connsiteY77" fmla="*/ 605893 h 1505254"/>
              <a:gd name="connsiteX78" fmla="*/ 980122 w 1505432"/>
              <a:gd name="connsiteY78" fmla="*/ 513111 h 1505254"/>
              <a:gd name="connsiteX79" fmla="*/ 530578 w 1505432"/>
              <a:gd name="connsiteY79" fmla="*/ 353544 h 1505254"/>
              <a:gd name="connsiteX80" fmla="*/ 530578 w 1505432"/>
              <a:gd name="connsiteY80" fmla="*/ 477393 h 1505254"/>
              <a:gd name="connsiteX81" fmla="*/ 653078 w 1505432"/>
              <a:gd name="connsiteY81" fmla="*/ 477393 h 1505254"/>
              <a:gd name="connsiteX82" fmla="*/ 646308 w 1505432"/>
              <a:gd name="connsiteY82" fmla="*/ 443862 h 1505254"/>
              <a:gd name="connsiteX83" fmla="*/ 549917 w 1505432"/>
              <a:gd name="connsiteY83" fmla="*/ 356468 h 1505254"/>
              <a:gd name="connsiteX84" fmla="*/ 477393 w 1505432"/>
              <a:gd name="connsiteY84" fmla="*/ 353544 h 1505254"/>
              <a:gd name="connsiteX85" fmla="*/ 458054 w 1505432"/>
              <a:gd name="connsiteY85" fmla="*/ 356468 h 1505254"/>
              <a:gd name="connsiteX86" fmla="*/ 361663 w 1505432"/>
              <a:gd name="connsiteY86" fmla="*/ 443862 h 1505254"/>
              <a:gd name="connsiteX87" fmla="*/ 354893 w 1505432"/>
              <a:gd name="connsiteY87" fmla="*/ 477393 h 1505254"/>
              <a:gd name="connsiteX88" fmla="*/ 477393 w 1505432"/>
              <a:gd name="connsiteY88" fmla="*/ 477393 h 1505254"/>
              <a:gd name="connsiteX89" fmla="*/ 477393 w 1505432"/>
              <a:gd name="connsiteY89" fmla="*/ 163135 h 1505254"/>
              <a:gd name="connsiteX90" fmla="*/ 530578 w 1505432"/>
              <a:gd name="connsiteY90" fmla="*/ 163135 h 1505254"/>
              <a:gd name="connsiteX91" fmla="*/ 530578 w 1505432"/>
              <a:gd name="connsiteY91" fmla="*/ 298817 h 1505254"/>
              <a:gd name="connsiteX92" fmla="*/ 540719 w 1505432"/>
              <a:gd name="connsiteY92" fmla="*/ 299712 h 1505254"/>
              <a:gd name="connsiteX93" fmla="*/ 707284 w 1505432"/>
              <a:gd name="connsiteY93" fmla="*/ 462163 h 1505254"/>
              <a:gd name="connsiteX94" fmla="*/ 708819 w 1505432"/>
              <a:gd name="connsiteY94" fmla="*/ 477393 h 1505254"/>
              <a:gd name="connsiteX95" fmla="*/ 844837 w 1505432"/>
              <a:gd name="connsiteY95" fmla="*/ 477393 h 1505254"/>
              <a:gd name="connsiteX96" fmla="*/ 844837 w 1505432"/>
              <a:gd name="connsiteY96" fmla="*/ 530578 h 1505254"/>
              <a:gd name="connsiteX97" fmla="*/ 708819 w 1505432"/>
              <a:gd name="connsiteY97" fmla="*/ 530578 h 1505254"/>
              <a:gd name="connsiteX98" fmla="*/ 707284 w 1505432"/>
              <a:gd name="connsiteY98" fmla="*/ 545807 h 1505254"/>
              <a:gd name="connsiteX99" fmla="*/ 540719 w 1505432"/>
              <a:gd name="connsiteY99" fmla="*/ 708258 h 1505254"/>
              <a:gd name="connsiteX100" fmla="*/ 530578 w 1505432"/>
              <a:gd name="connsiteY100" fmla="*/ 709153 h 1505254"/>
              <a:gd name="connsiteX101" fmla="*/ 530578 w 1505432"/>
              <a:gd name="connsiteY101" fmla="*/ 844836 h 1505254"/>
              <a:gd name="connsiteX102" fmla="*/ 477393 w 1505432"/>
              <a:gd name="connsiteY102" fmla="*/ 844836 h 1505254"/>
              <a:gd name="connsiteX103" fmla="*/ 477393 w 1505432"/>
              <a:gd name="connsiteY103" fmla="*/ 709153 h 1505254"/>
              <a:gd name="connsiteX104" fmla="*/ 467252 w 1505432"/>
              <a:gd name="connsiteY104" fmla="*/ 708258 h 1505254"/>
              <a:gd name="connsiteX105" fmla="*/ 300688 w 1505432"/>
              <a:gd name="connsiteY105" fmla="*/ 545807 h 1505254"/>
              <a:gd name="connsiteX106" fmla="*/ 299152 w 1505432"/>
              <a:gd name="connsiteY106" fmla="*/ 530578 h 1505254"/>
              <a:gd name="connsiteX107" fmla="*/ 163135 w 1505432"/>
              <a:gd name="connsiteY107" fmla="*/ 530578 h 1505254"/>
              <a:gd name="connsiteX108" fmla="*/ 163135 w 1505432"/>
              <a:gd name="connsiteY108" fmla="*/ 477393 h 1505254"/>
              <a:gd name="connsiteX109" fmla="*/ 299152 w 1505432"/>
              <a:gd name="connsiteY109" fmla="*/ 477393 h 1505254"/>
              <a:gd name="connsiteX110" fmla="*/ 300688 w 1505432"/>
              <a:gd name="connsiteY110" fmla="*/ 462163 h 1505254"/>
              <a:gd name="connsiteX111" fmla="*/ 467252 w 1505432"/>
              <a:gd name="connsiteY111" fmla="*/ 299712 h 1505254"/>
              <a:gd name="connsiteX112" fmla="*/ 477393 w 1505432"/>
              <a:gd name="connsiteY112" fmla="*/ 298817 h 1505254"/>
              <a:gd name="connsiteX113" fmla="*/ 658473 w 1505432"/>
              <a:gd name="connsiteY113" fmla="*/ 0 h 1505254"/>
              <a:gd name="connsiteX114" fmla="*/ 1007972 w 1505432"/>
              <a:gd name="connsiteY114" fmla="*/ 0 h 1505254"/>
              <a:gd name="connsiteX115" fmla="*/ 1007972 w 1505432"/>
              <a:gd name="connsiteY115" fmla="*/ 349497 h 1505254"/>
              <a:gd name="connsiteX116" fmla="*/ 904135 w 1505432"/>
              <a:gd name="connsiteY116" fmla="*/ 349497 h 1505254"/>
              <a:gd name="connsiteX117" fmla="*/ 904135 w 1505432"/>
              <a:gd name="connsiteY117" fmla="*/ 103836 h 1505254"/>
              <a:gd name="connsiteX118" fmla="*/ 658473 w 1505432"/>
              <a:gd name="connsiteY118" fmla="*/ 103836 h 1505254"/>
              <a:gd name="connsiteX119" fmla="*/ 0 w 1505432"/>
              <a:gd name="connsiteY119" fmla="*/ 0 h 1505254"/>
              <a:gd name="connsiteX120" fmla="*/ 349497 w 1505432"/>
              <a:gd name="connsiteY120" fmla="*/ 0 h 1505254"/>
              <a:gd name="connsiteX121" fmla="*/ 349497 w 1505432"/>
              <a:gd name="connsiteY121" fmla="*/ 103836 h 1505254"/>
              <a:gd name="connsiteX122" fmla="*/ 103836 w 1505432"/>
              <a:gd name="connsiteY122" fmla="*/ 103836 h 1505254"/>
              <a:gd name="connsiteX123" fmla="*/ 103836 w 1505432"/>
              <a:gd name="connsiteY123" fmla="*/ 349497 h 1505254"/>
              <a:gd name="connsiteX124" fmla="*/ 0 w 1505432"/>
              <a:gd name="connsiteY124" fmla="*/ 349497 h 1505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505432" h="1505254">
                <a:moveTo>
                  <a:pt x="700863" y="1197935"/>
                </a:moveTo>
                <a:lnTo>
                  <a:pt x="715767" y="1208237"/>
                </a:lnTo>
                <a:cubicBezTo>
                  <a:pt x="723131" y="1212164"/>
                  <a:pt x="731885" y="1216010"/>
                  <a:pt x="742030" y="1219773"/>
                </a:cubicBezTo>
                <a:cubicBezTo>
                  <a:pt x="752176" y="1223537"/>
                  <a:pt x="763467" y="1226973"/>
                  <a:pt x="775903" y="1230082"/>
                </a:cubicBezTo>
                <a:cubicBezTo>
                  <a:pt x="788340" y="1233191"/>
                  <a:pt x="801594" y="1235727"/>
                  <a:pt x="815666" y="1237692"/>
                </a:cubicBezTo>
                <a:lnTo>
                  <a:pt x="809987" y="1292596"/>
                </a:lnTo>
                <a:close/>
                <a:moveTo>
                  <a:pt x="0" y="658473"/>
                </a:moveTo>
                <a:lnTo>
                  <a:pt x="103836" y="658473"/>
                </a:lnTo>
                <a:lnTo>
                  <a:pt x="103836" y="904134"/>
                </a:lnTo>
                <a:lnTo>
                  <a:pt x="349497" y="904134"/>
                </a:lnTo>
                <a:lnTo>
                  <a:pt x="349497" y="1007971"/>
                </a:lnTo>
                <a:lnTo>
                  <a:pt x="0" y="1007971"/>
                </a:lnTo>
                <a:close/>
                <a:moveTo>
                  <a:pt x="530578" y="530578"/>
                </a:moveTo>
                <a:lnTo>
                  <a:pt x="530578" y="654426"/>
                </a:lnTo>
                <a:lnTo>
                  <a:pt x="549917" y="651502"/>
                </a:lnTo>
                <a:cubicBezTo>
                  <a:pt x="593447" y="637963"/>
                  <a:pt x="628722" y="605687"/>
                  <a:pt x="646308" y="564109"/>
                </a:cubicBezTo>
                <a:lnTo>
                  <a:pt x="653078" y="530578"/>
                </a:lnTo>
                <a:close/>
                <a:moveTo>
                  <a:pt x="354893" y="530578"/>
                </a:moveTo>
                <a:lnTo>
                  <a:pt x="361663" y="564109"/>
                </a:lnTo>
                <a:cubicBezTo>
                  <a:pt x="379249" y="605687"/>
                  <a:pt x="414524" y="637963"/>
                  <a:pt x="458054" y="651502"/>
                </a:cubicBezTo>
                <a:lnTo>
                  <a:pt x="477393" y="654426"/>
                </a:lnTo>
                <a:lnTo>
                  <a:pt x="477393" y="530578"/>
                </a:lnTo>
                <a:close/>
                <a:moveTo>
                  <a:pt x="978751" y="503969"/>
                </a:moveTo>
                <a:lnTo>
                  <a:pt x="1505432" y="960848"/>
                </a:lnTo>
                <a:lnTo>
                  <a:pt x="1505432" y="1505254"/>
                </a:lnTo>
                <a:lnTo>
                  <a:pt x="987456" y="1505254"/>
                </a:lnTo>
                <a:lnTo>
                  <a:pt x="813516" y="1354366"/>
                </a:lnTo>
                <a:lnTo>
                  <a:pt x="828186" y="1358455"/>
                </a:lnTo>
                <a:cubicBezTo>
                  <a:pt x="834568" y="1359436"/>
                  <a:pt x="842995" y="1359928"/>
                  <a:pt x="853467" y="1359928"/>
                </a:cubicBezTo>
                <a:cubicBezTo>
                  <a:pt x="861650" y="1359928"/>
                  <a:pt x="868440" y="1359518"/>
                  <a:pt x="873840" y="1358700"/>
                </a:cubicBezTo>
                <a:cubicBezTo>
                  <a:pt x="879240" y="1357882"/>
                  <a:pt x="883494" y="1356818"/>
                  <a:pt x="886604" y="1355509"/>
                </a:cubicBezTo>
                <a:cubicBezTo>
                  <a:pt x="889713" y="1354200"/>
                  <a:pt x="891840" y="1352564"/>
                  <a:pt x="892985" y="1350600"/>
                </a:cubicBezTo>
                <a:cubicBezTo>
                  <a:pt x="894131" y="1348637"/>
                  <a:pt x="894867" y="1346346"/>
                  <a:pt x="895195" y="1343728"/>
                </a:cubicBezTo>
                <a:lnTo>
                  <a:pt x="905504" y="1238673"/>
                </a:lnTo>
                <a:cubicBezTo>
                  <a:pt x="936922" y="1236055"/>
                  <a:pt x="965558" y="1229837"/>
                  <a:pt x="991413" y="1220019"/>
                </a:cubicBezTo>
                <a:cubicBezTo>
                  <a:pt x="1017267" y="1210201"/>
                  <a:pt x="1039358" y="1197109"/>
                  <a:pt x="1057685" y="1180746"/>
                </a:cubicBezTo>
                <a:cubicBezTo>
                  <a:pt x="1076013" y="1164383"/>
                  <a:pt x="1090167" y="1144910"/>
                  <a:pt x="1100149" y="1122328"/>
                </a:cubicBezTo>
                <a:cubicBezTo>
                  <a:pt x="1110131" y="1099746"/>
                  <a:pt x="1115121" y="1074383"/>
                  <a:pt x="1115121" y="1046237"/>
                </a:cubicBezTo>
                <a:cubicBezTo>
                  <a:pt x="1115122" y="1019728"/>
                  <a:pt x="1111030" y="997065"/>
                  <a:pt x="1102849" y="978246"/>
                </a:cubicBezTo>
                <a:cubicBezTo>
                  <a:pt x="1094667" y="959429"/>
                  <a:pt x="1083867" y="943392"/>
                  <a:pt x="1070449" y="930137"/>
                </a:cubicBezTo>
                <a:cubicBezTo>
                  <a:pt x="1057031" y="916883"/>
                  <a:pt x="1041731" y="905756"/>
                  <a:pt x="1024549" y="896756"/>
                </a:cubicBezTo>
                <a:lnTo>
                  <a:pt x="1007972" y="889242"/>
                </a:lnTo>
                <a:lnTo>
                  <a:pt x="1007972" y="1007971"/>
                </a:lnTo>
                <a:lnTo>
                  <a:pt x="951307" y="1007971"/>
                </a:lnTo>
                <a:lnTo>
                  <a:pt x="969567" y="1023164"/>
                </a:lnTo>
                <a:cubicBezTo>
                  <a:pt x="977585" y="1033309"/>
                  <a:pt x="981595" y="1046237"/>
                  <a:pt x="981594" y="1061946"/>
                </a:cubicBezTo>
                <a:cubicBezTo>
                  <a:pt x="981594" y="1073728"/>
                  <a:pt x="979262" y="1084343"/>
                  <a:pt x="974599" y="1093794"/>
                </a:cubicBezTo>
                <a:lnTo>
                  <a:pt x="972218" y="1097414"/>
                </a:lnTo>
                <a:lnTo>
                  <a:pt x="872627" y="1007971"/>
                </a:lnTo>
                <a:lnTo>
                  <a:pt x="658473" y="1007971"/>
                </a:lnTo>
                <a:lnTo>
                  <a:pt x="658473" y="904134"/>
                </a:lnTo>
                <a:lnTo>
                  <a:pt x="904135" y="904134"/>
                </a:lnTo>
                <a:lnTo>
                  <a:pt x="904135" y="846448"/>
                </a:lnTo>
                <a:lnTo>
                  <a:pt x="873349" y="832692"/>
                </a:lnTo>
                <a:cubicBezTo>
                  <a:pt x="859768" y="825165"/>
                  <a:pt x="848886" y="816165"/>
                  <a:pt x="840704" y="805692"/>
                </a:cubicBezTo>
                <a:cubicBezTo>
                  <a:pt x="832522" y="795219"/>
                  <a:pt x="828431" y="782292"/>
                  <a:pt x="828431" y="766911"/>
                </a:cubicBezTo>
                <a:cubicBezTo>
                  <a:pt x="828431" y="757092"/>
                  <a:pt x="830231" y="748092"/>
                  <a:pt x="833831" y="739911"/>
                </a:cubicBezTo>
                <a:cubicBezTo>
                  <a:pt x="837431" y="731729"/>
                  <a:pt x="842995" y="724693"/>
                  <a:pt x="850522" y="718802"/>
                </a:cubicBezTo>
                <a:cubicBezTo>
                  <a:pt x="858050" y="712911"/>
                  <a:pt x="867868" y="708329"/>
                  <a:pt x="879977" y="705056"/>
                </a:cubicBezTo>
                <a:lnTo>
                  <a:pt x="904135" y="702342"/>
                </a:lnTo>
                <a:lnTo>
                  <a:pt x="904135" y="658473"/>
                </a:lnTo>
                <a:lnTo>
                  <a:pt x="1007972" y="658473"/>
                </a:lnTo>
                <a:lnTo>
                  <a:pt x="1007972" y="717530"/>
                </a:lnTo>
                <a:lnTo>
                  <a:pt x="1016204" y="720274"/>
                </a:lnTo>
                <a:cubicBezTo>
                  <a:pt x="1028149" y="725183"/>
                  <a:pt x="1038213" y="729765"/>
                  <a:pt x="1046395" y="734020"/>
                </a:cubicBezTo>
                <a:cubicBezTo>
                  <a:pt x="1054576" y="738274"/>
                  <a:pt x="1060794" y="740401"/>
                  <a:pt x="1065049" y="740401"/>
                </a:cubicBezTo>
                <a:cubicBezTo>
                  <a:pt x="1067340" y="740401"/>
                  <a:pt x="1069303" y="739829"/>
                  <a:pt x="1070940" y="738683"/>
                </a:cubicBezTo>
                <a:cubicBezTo>
                  <a:pt x="1072577" y="737538"/>
                  <a:pt x="1074049" y="735246"/>
                  <a:pt x="1075358" y="731811"/>
                </a:cubicBezTo>
                <a:cubicBezTo>
                  <a:pt x="1076667" y="728374"/>
                  <a:pt x="1077567" y="723383"/>
                  <a:pt x="1078058" y="716838"/>
                </a:cubicBezTo>
                <a:cubicBezTo>
                  <a:pt x="1078549" y="710292"/>
                  <a:pt x="1078794" y="701947"/>
                  <a:pt x="1078794" y="691802"/>
                </a:cubicBezTo>
                <a:cubicBezTo>
                  <a:pt x="1078794" y="684275"/>
                  <a:pt x="1078630" y="677647"/>
                  <a:pt x="1078304" y="671920"/>
                </a:cubicBezTo>
                <a:cubicBezTo>
                  <a:pt x="1077976" y="666193"/>
                  <a:pt x="1077403" y="661283"/>
                  <a:pt x="1076586" y="657193"/>
                </a:cubicBezTo>
                <a:cubicBezTo>
                  <a:pt x="1075767" y="653102"/>
                  <a:pt x="1074621" y="649665"/>
                  <a:pt x="1073149" y="646883"/>
                </a:cubicBezTo>
                <a:cubicBezTo>
                  <a:pt x="1071676" y="644102"/>
                  <a:pt x="1069549" y="641320"/>
                  <a:pt x="1066767" y="638538"/>
                </a:cubicBezTo>
                <a:cubicBezTo>
                  <a:pt x="1063985" y="635756"/>
                  <a:pt x="1058995" y="632647"/>
                  <a:pt x="1051795" y="629211"/>
                </a:cubicBezTo>
                <a:cubicBezTo>
                  <a:pt x="1044594" y="625775"/>
                  <a:pt x="1036577" y="622502"/>
                  <a:pt x="1027740" y="619393"/>
                </a:cubicBezTo>
                <a:cubicBezTo>
                  <a:pt x="1018903" y="616284"/>
                  <a:pt x="1009412" y="613584"/>
                  <a:pt x="999268" y="611293"/>
                </a:cubicBezTo>
                <a:cubicBezTo>
                  <a:pt x="989122" y="609002"/>
                  <a:pt x="979468" y="607202"/>
                  <a:pt x="970304" y="605893"/>
                </a:cubicBezTo>
                <a:lnTo>
                  <a:pt x="980122" y="513111"/>
                </a:lnTo>
                <a:close/>
                <a:moveTo>
                  <a:pt x="530578" y="353544"/>
                </a:moveTo>
                <a:lnTo>
                  <a:pt x="530578" y="477393"/>
                </a:lnTo>
                <a:lnTo>
                  <a:pt x="653078" y="477393"/>
                </a:lnTo>
                <a:lnTo>
                  <a:pt x="646308" y="443862"/>
                </a:lnTo>
                <a:cubicBezTo>
                  <a:pt x="628722" y="402283"/>
                  <a:pt x="593447" y="370007"/>
                  <a:pt x="549917" y="356468"/>
                </a:cubicBezTo>
                <a:close/>
                <a:moveTo>
                  <a:pt x="477393" y="353544"/>
                </a:moveTo>
                <a:lnTo>
                  <a:pt x="458054" y="356468"/>
                </a:lnTo>
                <a:cubicBezTo>
                  <a:pt x="414524" y="370007"/>
                  <a:pt x="379249" y="402283"/>
                  <a:pt x="361663" y="443862"/>
                </a:cubicBezTo>
                <a:lnTo>
                  <a:pt x="354893" y="477393"/>
                </a:lnTo>
                <a:lnTo>
                  <a:pt x="477393" y="477393"/>
                </a:lnTo>
                <a:close/>
                <a:moveTo>
                  <a:pt x="477393" y="163135"/>
                </a:moveTo>
                <a:lnTo>
                  <a:pt x="530578" y="163135"/>
                </a:lnTo>
                <a:lnTo>
                  <a:pt x="530578" y="298817"/>
                </a:lnTo>
                <a:lnTo>
                  <a:pt x="540719" y="299712"/>
                </a:lnTo>
                <a:cubicBezTo>
                  <a:pt x="624178" y="314620"/>
                  <a:pt x="690352" y="379423"/>
                  <a:pt x="707284" y="462163"/>
                </a:cubicBezTo>
                <a:lnTo>
                  <a:pt x="708819" y="477393"/>
                </a:lnTo>
                <a:lnTo>
                  <a:pt x="844837" y="477393"/>
                </a:lnTo>
                <a:lnTo>
                  <a:pt x="844837" y="530578"/>
                </a:lnTo>
                <a:lnTo>
                  <a:pt x="708819" y="530578"/>
                </a:lnTo>
                <a:lnTo>
                  <a:pt x="707284" y="545807"/>
                </a:lnTo>
                <a:cubicBezTo>
                  <a:pt x="690352" y="628547"/>
                  <a:pt x="624178" y="693350"/>
                  <a:pt x="540719" y="708258"/>
                </a:cubicBezTo>
                <a:lnTo>
                  <a:pt x="530578" y="709153"/>
                </a:lnTo>
                <a:lnTo>
                  <a:pt x="530578" y="844836"/>
                </a:lnTo>
                <a:lnTo>
                  <a:pt x="477393" y="844836"/>
                </a:lnTo>
                <a:lnTo>
                  <a:pt x="477393" y="709153"/>
                </a:lnTo>
                <a:lnTo>
                  <a:pt x="467252" y="708258"/>
                </a:lnTo>
                <a:cubicBezTo>
                  <a:pt x="383793" y="693350"/>
                  <a:pt x="317619" y="628547"/>
                  <a:pt x="300688" y="545807"/>
                </a:cubicBezTo>
                <a:lnTo>
                  <a:pt x="299152" y="530578"/>
                </a:lnTo>
                <a:lnTo>
                  <a:pt x="163135" y="530578"/>
                </a:lnTo>
                <a:lnTo>
                  <a:pt x="163135" y="477393"/>
                </a:lnTo>
                <a:lnTo>
                  <a:pt x="299152" y="477393"/>
                </a:lnTo>
                <a:lnTo>
                  <a:pt x="300688" y="462163"/>
                </a:lnTo>
                <a:cubicBezTo>
                  <a:pt x="317619" y="379423"/>
                  <a:pt x="383793" y="314620"/>
                  <a:pt x="467252" y="299712"/>
                </a:cubicBezTo>
                <a:lnTo>
                  <a:pt x="477393" y="298817"/>
                </a:lnTo>
                <a:close/>
                <a:moveTo>
                  <a:pt x="658473" y="0"/>
                </a:moveTo>
                <a:lnTo>
                  <a:pt x="1007972" y="0"/>
                </a:lnTo>
                <a:lnTo>
                  <a:pt x="1007972" y="349497"/>
                </a:lnTo>
                <a:lnTo>
                  <a:pt x="904135" y="349497"/>
                </a:lnTo>
                <a:lnTo>
                  <a:pt x="904135" y="103836"/>
                </a:lnTo>
                <a:lnTo>
                  <a:pt x="658473" y="103836"/>
                </a:lnTo>
                <a:close/>
                <a:moveTo>
                  <a:pt x="0" y="0"/>
                </a:moveTo>
                <a:lnTo>
                  <a:pt x="349497" y="0"/>
                </a:lnTo>
                <a:lnTo>
                  <a:pt x="349497" y="103836"/>
                </a:lnTo>
                <a:lnTo>
                  <a:pt x="103836" y="103836"/>
                </a:lnTo>
                <a:lnTo>
                  <a:pt x="103836" y="349497"/>
                </a:lnTo>
                <a:lnTo>
                  <a:pt x="0" y="349497"/>
                </a:lnTo>
                <a:close/>
              </a:path>
            </a:pathLst>
          </a:cu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3" name="Rectangle 102"/>
          <p:cNvSpPr/>
          <p:nvPr/>
        </p:nvSpPr>
        <p:spPr>
          <a:xfrm>
            <a:off x="6183483" y="3946744"/>
            <a:ext cx="2002536" cy="20025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0C584A"/>
              </a:solidFill>
            </a:endParaRPr>
          </a:p>
        </p:txBody>
      </p:sp>
      <p:sp>
        <p:nvSpPr>
          <p:cNvPr id="28" name="Freeform 27"/>
          <p:cNvSpPr/>
          <p:nvPr/>
        </p:nvSpPr>
        <p:spPr>
          <a:xfrm>
            <a:off x="6680588" y="4444027"/>
            <a:ext cx="1505431" cy="1505253"/>
          </a:xfrm>
          <a:custGeom>
            <a:avLst/>
            <a:gdLst>
              <a:gd name="connsiteX0" fmla="*/ 909857 w 1505431"/>
              <a:gd name="connsiteY0" fmla="*/ 1007970 h 1505253"/>
              <a:gd name="connsiteX1" fmla="*/ 916369 w 1505431"/>
              <a:gd name="connsiteY1" fmla="*/ 1017630 h 1505253"/>
              <a:gd name="connsiteX2" fmla="*/ 921967 w 1505431"/>
              <a:gd name="connsiteY2" fmla="*/ 1021403 h 1505253"/>
              <a:gd name="connsiteX3" fmla="*/ 921967 w 1505431"/>
              <a:gd name="connsiteY3" fmla="*/ 1007970 h 1505253"/>
              <a:gd name="connsiteX4" fmla="*/ 746073 w 1505431"/>
              <a:gd name="connsiteY4" fmla="*/ 1007970 h 1505253"/>
              <a:gd name="connsiteX5" fmla="*/ 746073 w 1505431"/>
              <a:gd name="connsiteY5" fmla="*/ 1057687 h 1505253"/>
              <a:gd name="connsiteX6" fmla="*/ 754115 w 1505431"/>
              <a:gd name="connsiteY6" fmla="*/ 1077102 h 1505253"/>
              <a:gd name="connsiteX7" fmla="*/ 762640 w 1505431"/>
              <a:gd name="connsiteY7" fmla="*/ 1082851 h 1505253"/>
              <a:gd name="connsiteX8" fmla="*/ 762843 w 1505431"/>
              <a:gd name="connsiteY8" fmla="*/ 1082987 h 1505253"/>
              <a:gd name="connsiteX9" fmla="*/ 773531 w 1505431"/>
              <a:gd name="connsiteY9" fmla="*/ 1085144 h 1505253"/>
              <a:gd name="connsiteX10" fmla="*/ 807324 w 1505431"/>
              <a:gd name="connsiteY10" fmla="*/ 1085145 h 1505253"/>
              <a:gd name="connsiteX11" fmla="*/ 834782 w 1505431"/>
              <a:gd name="connsiteY11" fmla="*/ 1057686 h 1505253"/>
              <a:gd name="connsiteX12" fmla="*/ 834781 w 1505431"/>
              <a:gd name="connsiteY12" fmla="*/ 1007970 h 1505253"/>
              <a:gd name="connsiteX13" fmla="*/ 560354 w 1505431"/>
              <a:gd name="connsiteY13" fmla="*/ 841196 h 1505253"/>
              <a:gd name="connsiteX14" fmla="*/ 569316 w 1505431"/>
              <a:gd name="connsiteY14" fmla="*/ 841196 h 1505253"/>
              <a:gd name="connsiteX15" fmla="*/ 569316 w 1505431"/>
              <a:gd name="connsiteY15" fmla="*/ 970188 h 1505253"/>
              <a:gd name="connsiteX16" fmla="*/ 569316 w 1505431"/>
              <a:gd name="connsiteY16" fmla="*/ 970189 h 1505253"/>
              <a:gd name="connsiteX17" fmla="*/ 569316 w 1505431"/>
              <a:gd name="connsiteY17" fmla="*/ 970860 h 1505253"/>
              <a:gd name="connsiteX18" fmla="*/ 560354 w 1505431"/>
              <a:gd name="connsiteY18" fmla="*/ 963086 h 1505253"/>
              <a:gd name="connsiteX19" fmla="*/ 904134 w 1505431"/>
              <a:gd name="connsiteY19" fmla="*/ 805718 h 1505253"/>
              <a:gd name="connsiteX20" fmla="*/ 902551 w 1505431"/>
              <a:gd name="connsiteY20" fmla="*/ 808065 h 1505253"/>
              <a:gd name="connsiteX21" fmla="*/ 897484 w 1505431"/>
              <a:gd name="connsiteY21" fmla="*/ 833164 h 1505253"/>
              <a:gd name="connsiteX22" fmla="*/ 897484 w 1505431"/>
              <a:gd name="connsiteY22" fmla="*/ 892673 h 1505253"/>
              <a:gd name="connsiteX23" fmla="*/ 897484 w 1505431"/>
              <a:gd name="connsiteY23" fmla="*/ 904134 h 1505253"/>
              <a:gd name="connsiteX24" fmla="*/ 904134 w 1505431"/>
              <a:gd name="connsiteY24" fmla="*/ 904134 h 1505253"/>
              <a:gd name="connsiteX25" fmla="*/ 1186302 w 1505431"/>
              <a:gd name="connsiteY25" fmla="*/ 795031 h 1505253"/>
              <a:gd name="connsiteX26" fmla="*/ 1143154 w 1505431"/>
              <a:gd name="connsiteY26" fmla="*/ 838179 h 1505253"/>
              <a:gd name="connsiteX27" fmla="*/ 1143154 w 1505431"/>
              <a:gd name="connsiteY27" fmla="*/ 844995 h 1505253"/>
              <a:gd name="connsiteX28" fmla="*/ 1143153 w 1505431"/>
              <a:gd name="connsiteY28" fmla="*/ 884748 h 1505253"/>
              <a:gd name="connsiteX29" fmla="*/ 1143154 w 1505431"/>
              <a:gd name="connsiteY29" fmla="*/ 884748 h 1505253"/>
              <a:gd name="connsiteX30" fmla="*/ 1143154 w 1505431"/>
              <a:gd name="connsiteY30" fmla="*/ 931110 h 1505253"/>
              <a:gd name="connsiteX31" fmla="*/ 1155792 w 1505431"/>
              <a:gd name="connsiteY31" fmla="*/ 961621 h 1505253"/>
              <a:gd name="connsiteX32" fmla="*/ 1159538 w 1505431"/>
              <a:gd name="connsiteY32" fmla="*/ 964146 h 1505253"/>
              <a:gd name="connsiteX33" fmla="*/ 1159538 w 1505431"/>
              <a:gd name="connsiteY33" fmla="*/ 923163 h 1505253"/>
              <a:gd name="connsiteX34" fmla="*/ 1159538 w 1505431"/>
              <a:gd name="connsiteY34" fmla="*/ 841196 h 1505253"/>
              <a:gd name="connsiteX35" fmla="*/ 1168499 w 1505431"/>
              <a:gd name="connsiteY35" fmla="*/ 841196 h 1505253"/>
              <a:gd name="connsiteX36" fmla="*/ 1168499 w 1505431"/>
              <a:gd name="connsiteY36" fmla="*/ 873444 h 1505253"/>
              <a:gd name="connsiteX37" fmla="*/ 1168499 w 1505431"/>
              <a:gd name="connsiteY37" fmla="*/ 906734 h 1505253"/>
              <a:gd name="connsiteX38" fmla="*/ 1168499 w 1505431"/>
              <a:gd name="connsiteY38" fmla="*/ 906735 h 1505253"/>
              <a:gd name="connsiteX39" fmla="*/ 1168499 w 1505431"/>
              <a:gd name="connsiteY39" fmla="*/ 970188 h 1505253"/>
              <a:gd name="connsiteX40" fmla="*/ 1168499 w 1505431"/>
              <a:gd name="connsiteY40" fmla="*/ 970189 h 1505253"/>
              <a:gd name="connsiteX41" fmla="*/ 1168499 w 1505431"/>
              <a:gd name="connsiteY41" fmla="*/ 1057687 h 1505253"/>
              <a:gd name="connsiteX42" fmla="*/ 1195958 w 1505431"/>
              <a:gd name="connsiteY42" fmla="*/ 1085145 h 1505253"/>
              <a:gd name="connsiteX43" fmla="*/ 1229749 w 1505431"/>
              <a:gd name="connsiteY43" fmla="*/ 1085145 h 1505253"/>
              <a:gd name="connsiteX44" fmla="*/ 1240437 w 1505431"/>
              <a:gd name="connsiteY44" fmla="*/ 1082987 h 1505253"/>
              <a:gd name="connsiteX45" fmla="*/ 1257208 w 1505431"/>
              <a:gd name="connsiteY45" fmla="*/ 1057687 h 1505253"/>
              <a:gd name="connsiteX46" fmla="*/ 1257208 w 1505431"/>
              <a:gd name="connsiteY46" fmla="*/ 1004130 h 1505253"/>
              <a:gd name="connsiteX47" fmla="*/ 1257208 w 1505431"/>
              <a:gd name="connsiteY47" fmla="*/ 841196 h 1505253"/>
              <a:gd name="connsiteX48" fmla="*/ 1266169 w 1505431"/>
              <a:gd name="connsiteY48" fmla="*/ 841196 h 1505253"/>
              <a:gd name="connsiteX49" fmla="*/ 1266169 w 1505431"/>
              <a:gd name="connsiteY49" fmla="*/ 964147 h 1505253"/>
              <a:gd name="connsiteX50" fmla="*/ 1269915 w 1505431"/>
              <a:gd name="connsiteY50" fmla="*/ 961621 h 1505253"/>
              <a:gd name="connsiteX51" fmla="*/ 1282553 w 1505431"/>
              <a:gd name="connsiteY51" fmla="*/ 931110 h 1505253"/>
              <a:gd name="connsiteX52" fmla="*/ 1282553 w 1505431"/>
              <a:gd name="connsiteY52" fmla="*/ 842247 h 1505253"/>
              <a:gd name="connsiteX53" fmla="*/ 1282554 w 1505431"/>
              <a:gd name="connsiteY53" fmla="*/ 842248 h 1505253"/>
              <a:gd name="connsiteX54" fmla="*/ 1282554 w 1505431"/>
              <a:gd name="connsiteY54" fmla="*/ 838179 h 1505253"/>
              <a:gd name="connsiteX55" fmla="*/ 1239405 w 1505431"/>
              <a:gd name="connsiteY55" fmla="*/ 795031 h 1505253"/>
              <a:gd name="connsiteX56" fmla="*/ 1206566 w 1505431"/>
              <a:gd name="connsiteY56" fmla="*/ 795031 h 1505253"/>
              <a:gd name="connsiteX57" fmla="*/ 1007970 w 1505431"/>
              <a:gd name="connsiteY57" fmla="*/ 768684 h 1505253"/>
              <a:gd name="connsiteX58" fmla="*/ 1007970 w 1505431"/>
              <a:gd name="connsiteY58" fmla="*/ 1007970 h 1505253"/>
              <a:gd name="connsiteX59" fmla="*/ 935359 w 1505431"/>
              <a:gd name="connsiteY59" fmla="*/ 1007970 h 1505253"/>
              <a:gd name="connsiteX60" fmla="*/ 935359 w 1505431"/>
              <a:gd name="connsiteY60" fmla="*/ 1030433 h 1505253"/>
              <a:gd name="connsiteX61" fmla="*/ 935359 w 1505431"/>
              <a:gd name="connsiteY61" fmla="*/ 1030434 h 1505253"/>
              <a:gd name="connsiteX62" fmla="*/ 935359 w 1505431"/>
              <a:gd name="connsiteY62" fmla="*/ 1030828 h 1505253"/>
              <a:gd name="connsiteX63" fmla="*/ 935359 w 1505431"/>
              <a:gd name="connsiteY63" fmla="*/ 1030828 h 1505253"/>
              <a:gd name="connsiteX64" fmla="*/ 935359 w 1505431"/>
              <a:gd name="connsiteY64" fmla="*/ 1038281 h 1505253"/>
              <a:gd name="connsiteX65" fmla="*/ 935358 w 1505431"/>
              <a:gd name="connsiteY65" fmla="*/ 1161187 h 1505253"/>
              <a:gd name="connsiteX66" fmla="*/ 976392 w 1505431"/>
              <a:gd name="connsiteY66" fmla="*/ 1202219 h 1505253"/>
              <a:gd name="connsiteX67" fmla="*/ 1026890 w 1505431"/>
              <a:gd name="connsiteY67" fmla="*/ 1202219 h 1505253"/>
              <a:gd name="connsiteX68" fmla="*/ 1067922 w 1505431"/>
              <a:gd name="connsiteY68" fmla="*/ 1161187 h 1505253"/>
              <a:gd name="connsiteX69" fmla="*/ 1067922 w 1505431"/>
              <a:gd name="connsiteY69" fmla="*/ 1153275 h 1505253"/>
              <a:gd name="connsiteX70" fmla="*/ 1067922 w 1505431"/>
              <a:gd name="connsiteY70" fmla="*/ 1081155 h 1505253"/>
              <a:gd name="connsiteX71" fmla="*/ 1067922 w 1505431"/>
              <a:gd name="connsiteY71" fmla="*/ 1000136 h 1505253"/>
              <a:gd name="connsiteX72" fmla="*/ 1067922 w 1505431"/>
              <a:gd name="connsiteY72" fmla="*/ 1000137 h 1505253"/>
              <a:gd name="connsiteX73" fmla="*/ 1067922 w 1505431"/>
              <a:gd name="connsiteY73" fmla="*/ 982396 h 1505253"/>
              <a:gd name="connsiteX74" fmla="*/ 1067922 w 1505431"/>
              <a:gd name="connsiteY74" fmla="*/ 931720 h 1505253"/>
              <a:gd name="connsiteX75" fmla="*/ 1067922 w 1505431"/>
              <a:gd name="connsiteY75" fmla="*/ 837672 h 1505253"/>
              <a:gd name="connsiteX76" fmla="*/ 1081313 w 1505431"/>
              <a:gd name="connsiteY76" fmla="*/ 837672 h 1505253"/>
              <a:gd name="connsiteX77" fmla="*/ 1081313 w 1505431"/>
              <a:gd name="connsiteY77" fmla="*/ 837672 h 1505253"/>
              <a:gd name="connsiteX78" fmla="*/ 1081313 w 1505431"/>
              <a:gd name="connsiteY78" fmla="*/ 876978 h 1505253"/>
              <a:gd name="connsiteX79" fmla="*/ 1081313 w 1505431"/>
              <a:gd name="connsiteY79" fmla="*/ 916283 h 1505253"/>
              <a:gd name="connsiteX80" fmla="*/ 1081314 w 1505431"/>
              <a:gd name="connsiteY80" fmla="*/ 994012 h 1505253"/>
              <a:gd name="connsiteX81" fmla="*/ 1081313 w 1505431"/>
              <a:gd name="connsiteY81" fmla="*/ 994012 h 1505253"/>
              <a:gd name="connsiteX82" fmla="*/ 1081313 w 1505431"/>
              <a:gd name="connsiteY82" fmla="*/ 1021404 h 1505253"/>
              <a:gd name="connsiteX83" fmla="*/ 1086912 w 1505431"/>
              <a:gd name="connsiteY83" fmla="*/ 1017630 h 1505253"/>
              <a:gd name="connsiteX84" fmla="*/ 1087346 w 1505431"/>
              <a:gd name="connsiteY84" fmla="*/ 1016986 h 1505253"/>
              <a:gd name="connsiteX85" fmla="*/ 1087346 w 1505431"/>
              <a:gd name="connsiteY85" fmla="*/ 1016986 h 1505253"/>
              <a:gd name="connsiteX86" fmla="*/ 1100730 w 1505431"/>
              <a:gd name="connsiteY86" fmla="*/ 997135 h 1505253"/>
              <a:gd name="connsiteX87" fmla="*/ 1101012 w 1505431"/>
              <a:gd name="connsiteY87" fmla="*/ 995737 h 1505253"/>
              <a:gd name="connsiteX88" fmla="*/ 1105797 w 1505431"/>
              <a:gd name="connsiteY88" fmla="*/ 972037 h 1505253"/>
              <a:gd name="connsiteX89" fmla="*/ 1105797 w 1505431"/>
              <a:gd name="connsiteY89" fmla="*/ 888058 h 1505253"/>
              <a:gd name="connsiteX90" fmla="*/ 1105797 w 1505431"/>
              <a:gd name="connsiteY90" fmla="*/ 888058 h 1505253"/>
              <a:gd name="connsiteX91" fmla="*/ 1105798 w 1505431"/>
              <a:gd name="connsiteY91" fmla="*/ 866381 h 1505253"/>
              <a:gd name="connsiteX92" fmla="*/ 1105797 w 1505431"/>
              <a:gd name="connsiteY92" fmla="*/ 863331 h 1505253"/>
              <a:gd name="connsiteX93" fmla="*/ 1105797 w 1505431"/>
              <a:gd name="connsiteY93" fmla="*/ 852343 h 1505253"/>
              <a:gd name="connsiteX94" fmla="*/ 1105798 w 1505431"/>
              <a:gd name="connsiteY94" fmla="*/ 833164 h 1505253"/>
              <a:gd name="connsiteX95" fmla="*/ 1041318 w 1505431"/>
              <a:gd name="connsiteY95" fmla="*/ 768684 h 1505253"/>
              <a:gd name="connsiteX96" fmla="*/ 0 w 1505431"/>
              <a:gd name="connsiteY96" fmla="*/ 658473 h 1505253"/>
              <a:gd name="connsiteX97" fmla="*/ 103836 w 1505431"/>
              <a:gd name="connsiteY97" fmla="*/ 658473 h 1505253"/>
              <a:gd name="connsiteX98" fmla="*/ 103836 w 1505431"/>
              <a:gd name="connsiteY98" fmla="*/ 904134 h 1505253"/>
              <a:gd name="connsiteX99" fmla="*/ 349496 w 1505431"/>
              <a:gd name="connsiteY99" fmla="*/ 904134 h 1505253"/>
              <a:gd name="connsiteX100" fmla="*/ 349496 w 1505431"/>
              <a:gd name="connsiteY100" fmla="*/ 1007970 h 1505253"/>
              <a:gd name="connsiteX101" fmla="*/ 0 w 1505431"/>
              <a:gd name="connsiteY101" fmla="*/ 1007970 h 1505253"/>
              <a:gd name="connsiteX102" fmla="*/ 1051327 w 1505431"/>
              <a:gd name="connsiteY102" fmla="*/ 647028 h 1505253"/>
              <a:gd name="connsiteX103" fmla="*/ 1169343 w 1505431"/>
              <a:gd name="connsiteY103" fmla="*/ 749404 h 1505253"/>
              <a:gd name="connsiteX104" fmla="*/ 1171568 w 1505431"/>
              <a:gd name="connsiteY104" fmla="*/ 760423 h 1505253"/>
              <a:gd name="connsiteX105" fmla="*/ 1187802 w 1505431"/>
              <a:gd name="connsiteY105" fmla="*/ 780137 h 1505253"/>
              <a:gd name="connsiteX106" fmla="*/ 1191381 w 1505431"/>
              <a:gd name="connsiteY106" fmla="*/ 781857 h 1505253"/>
              <a:gd name="connsiteX107" fmla="*/ 1189787 w 1505431"/>
              <a:gd name="connsiteY107" fmla="*/ 780475 h 1505253"/>
              <a:gd name="connsiteX108" fmla="*/ 1192971 w 1505431"/>
              <a:gd name="connsiteY108" fmla="*/ 782622 h 1505253"/>
              <a:gd name="connsiteX109" fmla="*/ 1197108 w 1505431"/>
              <a:gd name="connsiteY109" fmla="*/ 784611 h 1505253"/>
              <a:gd name="connsiteX110" fmla="*/ 1212852 w 1505431"/>
              <a:gd name="connsiteY110" fmla="*/ 787789 h 1505253"/>
              <a:gd name="connsiteX111" fmla="*/ 1212853 w 1505431"/>
              <a:gd name="connsiteY111" fmla="*/ 787790 h 1505253"/>
              <a:gd name="connsiteX112" fmla="*/ 1213453 w 1505431"/>
              <a:gd name="connsiteY112" fmla="*/ 787668 h 1505253"/>
              <a:gd name="connsiteX113" fmla="*/ 1213454 w 1505431"/>
              <a:gd name="connsiteY113" fmla="*/ 787669 h 1505253"/>
              <a:gd name="connsiteX114" fmla="*/ 1230295 w 1505431"/>
              <a:gd name="connsiteY114" fmla="*/ 784269 h 1505253"/>
              <a:gd name="connsiteX115" fmla="*/ 1257661 w 1505431"/>
              <a:gd name="connsiteY115" fmla="*/ 742982 h 1505253"/>
              <a:gd name="connsiteX116" fmla="*/ 1254140 w 1505431"/>
              <a:gd name="connsiteY116" fmla="*/ 725542 h 1505253"/>
              <a:gd name="connsiteX117" fmla="*/ 1249306 w 1505431"/>
              <a:gd name="connsiteY117" fmla="*/ 718372 h 1505253"/>
              <a:gd name="connsiteX118" fmla="*/ 1505431 w 1505431"/>
              <a:gd name="connsiteY118" fmla="*/ 940552 h 1505253"/>
              <a:gd name="connsiteX119" fmla="*/ 1505431 w 1505431"/>
              <a:gd name="connsiteY119" fmla="*/ 1505253 h 1505253"/>
              <a:gd name="connsiteX120" fmla="*/ 1073435 w 1505431"/>
              <a:gd name="connsiteY120" fmla="*/ 1505253 h 1505253"/>
              <a:gd name="connsiteX121" fmla="*/ 586825 w 1505431"/>
              <a:gd name="connsiteY121" fmla="*/ 1083136 h 1505253"/>
              <a:gd name="connsiteX122" fmla="*/ 596775 w 1505431"/>
              <a:gd name="connsiteY122" fmla="*/ 1085144 h 1505253"/>
              <a:gd name="connsiteX123" fmla="*/ 630567 w 1505431"/>
              <a:gd name="connsiteY123" fmla="*/ 1085145 h 1505253"/>
              <a:gd name="connsiteX124" fmla="*/ 658025 w 1505431"/>
              <a:gd name="connsiteY124" fmla="*/ 1057687 h 1505253"/>
              <a:gd name="connsiteX125" fmla="*/ 658025 w 1505431"/>
              <a:gd name="connsiteY125" fmla="*/ 1004130 h 1505253"/>
              <a:gd name="connsiteX126" fmla="*/ 658025 w 1505431"/>
              <a:gd name="connsiteY126" fmla="*/ 841196 h 1505253"/>
              <a:gd name="connsiteX127" fmla="*/ 666986 w 1505431"/>
              <a:gd name="connsiteY127" fmla="*/ 841196 h 1505253"/>
              <a:gd name="connsiteX128" fmla="*/ 666986 w 1505431"/>
              <a:gd name="connsiteY128" fmla="*/ 904134 h 1505253"/>
              <a:gd name="connsiteX129" fmla="*/ 683371 w 1505431"/>
              <a:gd name="connsiteY129" fmla="*/ 904134 h 1505253"/>
              <a:gd name="connsiteX130" fmla="*/ 683370 w 1505431"/>
              <a:gd name="connsiteY130" fmla="*/ 838179 h 1505253"/>
              <a:gd name="connsiteX131" fmla="*/ 679980 w 1505431"/>
              <a:gd name="connsiteY131" fmla="*/ 821384 h 1505253"/>
              <a:gd name="connsiteX132" fmla="*/ 676984 w 1505431"/>
              <a:gd name="connsiteY132" fmla="*/ 816939 h 1505253"/>
              <a:gd name="connsiteX133" fmla="*/ 672452 w 1505431"/>
              <a:gd name="connsiteY133" fmla="*/ 810218 h 1505253"/>
              <a:gd name="connsiteX134" fmla="*/ 672452 w 1505431"/>
              <a:gd name="connsiteY134" fmla="*/ 810218 h 1505253"/>
              <a:gd name="connsiteX135" fmla="*/ 670733 w 1505431"/>
              <a:gd name="connsiteY135" fmla="*/ 807669 h 1505253"/>
              <a:gd name="connsiteX136" fmla="*/ 640222 w 1505431"/>
              <a:gd name="connsiteY136" fmla="*/ 795030 h 1505253"/>
              <a:gd name="connsiteX137" fmla="*/ 605606 w 1505431"/>
              <a:gd name="connsiteY137" fmla="*/ 795031 h 1505253"/>
              <a:gd name="connsiteX138" fmla="*/ 582627 w 1505431"/>
              <a:gd name="connsiteY138" fmla="*/ 775096 h 1505253"/>
              <a:gd name="connsiteX139" fmla="*/ 596231 w 1505431"/>
              <a:gd name="connsiteY139" fmla="*/ 784268 h 1505253"/>
              <a:gd name="connsiteX140" fmla="*/ 613671 w 1505431"/>
              <a:gd name="connsiteY140" fmla="*/ 787789 h 1505253"/>
              <a:gd name="connsiteX141" fmla="*/ 658478 w 1505431"/>
              <a:gd name="connsiteY141" fmla="*/ 742982 h 1505253"/>
              <a:gd name="connsiteX142" fmla="*/ 654957 w 1505431"/>
              <a:gd name="connsiteY142" fmla="*/ 725542 h 1505253"/>
              <a:gd name="connsiteX143" fmla="*/ 652627 w 1505431"/>
              <a:gd name="connsiteY143" fmla="*/ 722085 h 1505253"/>
              <a:gd name="connsiteX144" fmla="*/ 743449 w 1505431"/>
              <a:gd name="connsiteY144" fmla="*/ 800870 h 1505253"/>
              <a:gd name="connsiteX145" fmla="*/ 733365 w 1505431"/>
              <a:gd name="connsiteY145" fmla="*/ 807668 h 1505253"/>
              <a:gd name="connsiteX146" fmla="*/ 720728 w 1505431"/>
              <a:gd name="connsiteY146" fmla="*/ 838179 h 1505253"/>
              <a:gd name="connsiteX147" fmla="*/ 720728 w 1505431"/>
              <a:gd name="connsiteY147" fmla="*/ 894895 h 1505253"/>
              <a:gd name="connsiteX148" fmla="*/ 720728 w 1505431"/>
              <a:gd name="connsiteY148" fmla="*/ 894894 h 1505253"/>
              <a:gd name="connsiteX149" fmla="*/ 720728 w 1505431"/>
              <a:gd name="connsiteY149" fmla="*/ 904134 h 1505253"/>
              <a:gd name="connsiteX150" fmla="*/ 737111 w 1505431"/>
              <a:gd name="connsiteY150" fmla="*/ 904134 h 1505253"/>
              <a:gd name="connsiteX151" fmla="*/ 737111 w 1505431"/>
              <a:gd name="connsiteY151" fmla="*/ 866308 h 1505253"/>
              <a:gd name="connsiteX152" fmla="*/ 737112 w 1505431"/>
              <a:gd name="connsiteY152" fmla="*/ 866308 h 1505253"/>
              <a:gd name="connsiteX153" fmla="*/ 737111 w 1505431"/>
              <a:gd name="connsiteY153" fmla="*/ 841195 h 1505253"/>
              <a:gd name="connsiteX154" fmla="*/ 746073 w 1505431"/>
              <a:gd name="connsiteY154" fmla="*/ 841196 h 1505253"/>
              <a:gd name="connsiteX155" fmla="*/ 746073 w 1505431"/>
              <a:gd name="connsiteY155" fmla="*/ 904134 h 1505253"/>
              <a:gd name="connsiteX156" fmla="*/ 834781 w 1505431"/>
              <a:gd name="connsiteY156" fmla="*/ 904134 h 1505253"/>
              <a:gd name="connsiteX157" fmla="*/ 834781 w 1505431"/>
              <a:gd name="connsiteY157" fmla="*/ 841195 h 1505253"/>
              <a:gd name="connsiteX158" fmla="*/ 843743 w 1505431"/>
              <a:gd name="connsiteY158" fmla="*/ 841195 h 1505253"/>
              <a:gd name="connsiteX159" fmla="*/ 843743 w 1505431"/>
              <a:gd name="connsiteY159" fmla="*/ 904134 h 1505253"/>
              <a:gd name="connsiteX160" fmla="*/ 860127 w 1505431"/>
              <a:gd name="connsiteY160" fmla="*/ 904134 h 1505253"/>
              <a:gd name="connsiteX161" fmla="*/ 860127 w 1505431"/>
              <a:gd name="connsiteY161" fmla="*/ 838178 h 1505253"/>
              <a:gd name="connsiteX162" fmla="*/ 856737 w 1505431"/>
              <a:gd name="connsiteY162" fmla="*/ 821384 h 1505253"/>
              <a:gd name="connsiteX163" fmla="*/ 816979 w 1505431"/>
              <a:gd name="connsiteY163" fmla="*/ 795031 h 1505253"/>
              <a:gd name="connsiteX164" fmla="*/ 784924 w 1505431"/>
              <a:gd name="connsiteY164" fmla="*/ 795030 h 1505253"/>
              <a:gd name="connsiteX165" fmla="*/ 770876 w 1505431"/>
              <a:gd name="connsiteY165" fmla="*/ 782845 h 1505253"/>
              <a:gd name="connsiteX166" fmla="*/ 772987 w 1505431"/>
              <a:gd name="connsiteY166" fmla="*/ 784268 h 1505253"/>
              <a:gd name="connsiteX167" fmla="*/ 790427 w 1505431"/>
              <a:gd name="connsiteY167" fmla="*/ 787789 h 1505253"/>
              <a:gd name="connsiteX168" fmla="*/ 835235 w 1505431"/>
              <a:gd name="connsiteY168" fmla="*/ 742982 h 1505253"/>
              <a:gd name="connsiteX169" fmla="*/ 831713 w 1505431"/>
              <a:gd name="connsiteY169" fmla="*/ 725542 h 1505253"/>
              <a:gd name="connsiteX170" fmla="*/ 825776 w 1505431"/>
              <a:gd name="connsiteY170" fmla="*/ 716735 h 1505253"/>
              <a:gd name="connsiteX171" fmla="*/ 904134 w 1505431"/>
              <a:gd name="connsiteY171" fmla="*/ 784708 h 1505253"/>
              <a:gd name="connsiteX172" fmla="*/ 904134 w 1505431"/>
              <a:gd name="connsiteY172" fmla="*/ 658473 h 1505253"/>
              <a:gd name="connsiteX173" fmla="*/ 1007970 w 1505431"/>
              <a:gd name="connsiteY173" fmla="*/ 658473 h 1505253"/>
              <a:gd name="connsiteX174" fmla="*/ 1007970 w 1505431"/>
              <a:gd name="connsiteY174" fmla="*/ 756585 h 1505253"/>
              <a:gd name="connsiteX175" fmla="*/ 1027704 w 1505431"/>
              <a:gd name="connsiteY175" fmla="*/ 752601 h 1505253"/>
              <a:gd name="connsiteX176" fmla="*/ 1068599 w 1505431"/>
              <a:gd name="connsiteY176" fmla="*/ 690905 h 1505253"/>
              <a:gd name="connsiteX177" fmla="*/ 1063337 w 1505431"/>
              <a:gd name="connsiteY177" fmla="*/ 664842 h 1505253"/>
              <a:gd name="connsiteX178" fmla="*/ 530577 w 1505431"/>
              <a:gd name="connsiteY178" fmla="*/ 530577 h 1505253"/>
              <a:gd name="connsiteX179" fmla="*/ 530577 w 1505431"/>
              <a:gd name="connsiteY179" fmla="*/ 654426 h 1505253"/>
              <a:gd name="connsiteX180" fmla="*/ 549916 w 1505431"/>
              <a:gd name="connsiteY180" fmla="*/ 651502 h 1505253"/>
              <a:gd name="connsiteX181" fmla="*/ 646308 w 1505431"/>
              <a:gd name="connsiteY181" fmla="*/ 564108 h 1505253"/>
              <a:gd name="connsiteX182" fmla="*/ 653077 w 1505431"/>
              <a:gd name="connsiteY182" fmla="*/ 530577 h 1505253"/>
              <a:gd name="connsiteX183" fmla="*/ 354892 w 1505431"/>
              <a:gd name="connsiteY183" fmla="*/ 530577 h 1505253"/>
              <a:gd name="connsiteX184" fmla="*/ 361662 w 1505431"/>
              <a:gd name="connsiteY184" fmla="*/ 564108 h 1505253"/>
              <a:gd name="connsiteX185" fmla="*/ 458053 w 1505431"/>
              <a:gd name="connsiteY185" fmla="*/ 651502 h 1505253"/>
              <a:gd name="connsiteX186" fmla="*/ 477392 w 1505431"/>
              <a:gd name="connsiteY186" fmla="*/ 654426 h 1505253"/>
              <a:gd name="connsiteX187" fmla="*/ 477392 w 1505431"/>
              <a:gd name="connsiteY187" fmla="*/ 530577 h 1505253"/>
              <a:gd name="connsiteX188" fmla="*/ 530577 w 1505431"/>
              <a:gd name="connsiteY188" fmla="*/ 353544 h 1505253"/>
              <a:gd name="connsiteX189" fmla="*/ 530577 w 1505431"/>
              <a:gd name="connsiteY189" fmla="*/ 477392 h 1505253"/>
              <a:gd name="connsiteX190" fmla="*/ 653077 w 1505431"/>
              <a:gd name="connsiteY190" fmla="*/ 477392 h 1505253"/>
              <a:gd name="connsiteX191" fmla="*/ 646308 w 1505431"/>
              <a:gd name="connsiteY191" fmla="*/ 443861 h 1505253"/>
              <a:gd name="connsiteX192" fmla="*/ 549916 w 1505431"/>
              <a:gd name="connsiteY192" fmla="*/ 356468 h 1505253"/>
              <a:gd name="connsiteX193" fmla="*/ 477392 w 1505431"/>
              <a:gd name="connsiteY193" fmla="*/ 353544 h 1505253"/>
              <a:gd name="connsiteX194" fmla="*/ 458053 w 1505431"/>
              <a:gd name="connsiteY194" fmla="*/ 356468 h 1505253"/>
              <a:gd name="connsiteX195" fmla="*/ 361662 w 1505431"/>
              <a:gd name="connsiteY195" fmla="*/ 443861 h 1505253"/>
              <a:gd name="connsiteX196" fmla="*/ 354892 w 1505431"/>
              <a:gd name="connsiteY196" fmla="*/ 477392 h 1505253"/>
              <a:gd name="connsiteX197" fmla="*/ 477392 w 1505431"/>
              <a:gd name="connsiteY197" fmla="*/ 477392 h 1505253"/>
              <a:gd name="connsiteX198" fmla="*/ 477392 w 1505431"/>
              <a:gd name="connsiteY198" fmla="*/ 163134 h 1505253"/>
              <a:gd name="connsiteX199" fmla="*/ 530577 w 1505431"/>
              <a:gd name="connsiteY199" fmla="*/ 163134 h 1505253"/>
              <a:gd name="connsiteX200" fmla="*/ 530577 w 1505431"/>
              <a:gd name="connsiteY200" fmla="*/ 298817 h 1505253"/>
              <a:gd name="connsiteX201" fmla="*/ 540718 w 1505431"/>
              <a:gd name="connsiteY201" fmla="*/ 299712 h 1505253"/>
              <a:gd name="connsiteX202" fmla="*/ 707283 w 1505431"/>
              <a:gd name="connsiteY202" fmla="*/ 462163 h 1505253"/>
              <a:gd name="connsiteX203" fmla="*/ 708818 w 1505431"/>
              <a:gd name="connsiteY203" fmla="*/ 477392 h 1505253"/>
              <a:gd name="connsiteX204" fmla="*/ 844835 w 1505431"/>
              <a:gd name="connsiteY204" fmla="*/ 477392 h 1505253"/>
              <a:gd name="connsiteX205" fmla="*/ 844835 w 1505431"/>
              <a:gd name="connsiteY205" fmla="*/ 530577 h 1505253"/>
              <a:gd name="connsiteX206" fmla="*/ 708818 w 1505431"/>
              <a:gd name="connsiteY206" fmla="*/ 530577 h 1505253"/>
              <a:gd name="connsiteX207" fmla="*/ 707283 w 1505431"/>
              <a:gd name="connsiteY207" fmla="*/ 545806 h 1505253"/>
              <a:gd name="connsiteX208" fmla="*/ 540718 w 1505431"/>
              <a:gd name="connsiteY208" fmla="*/ 708258 h 1505253"/>
              <a:gd name="connsiteX209" fmla="*/ 530577 w 1505431"/>
              <a:gd name="connsiteY209" fmla="*/ 709153 h 1505253"/>
              <a:gd name="connsiteX210" fmla="*/ 530577 w 1505431"/>
              <a:gd name="connsiteY210" fmla="*/ 844835 h 1505253"/>
              <a:gd name="connsiteX211" fmla="*/ 477392 w 1505431"/>
              <a:gd name="connsiteY211" fmla="*/ 844835 h 1505253"/>
              <a:gd name="connsiteX212" fmla="*/ 477392 w 1505431"/>
              <a:gd name="connsiteY212" fmla="*/ 709153 h 1505253"/>
              <a:gd name="connsiteX213" fmla="*/ 467251 w 1505431"/>
              <a:gd name="connsiteY213" fmla="*/ 708258 h 1505253"/>
              <a:gd name="connsiteX214" fmla="*/ 300687 w 1505431"/>
              <a:gd name="connsiteY214" fmla="*/ 545806 h 1505253"/>
              <a:gd name="connsiteX215" fmla="*/ 299151 w 1505431"/>
              <a:gd name="connsiteY215" fmla="*/ 530577 h 1505253"/>
              <a:gd name="connsiteX216" fmla="*/ 163134 w 1505431"/>
              <a:gd name="connsiteY216" fmla="*/ 530577 h 1505253"/>
              <a:gd name="connsiteX217" fmla="*/ 163134 w 1505431"/>
              <a:gd name="connsiteY217" fmla="*/ 477392 h 1505253"/>
              <a:gd name="connsiteX218" fmla="*/ 299151 w 1505431"/>
              <a:gd name="connsiteY218" fmla="*/ 477392 h 1505253"/>
              <a:gd name="connsiteX219" fmla="*/ 300687 w 1505431"/>
              <a:gd name="connsiteY219" fmla="*/ 462163 h 1505253"/>
              <a:gd name="connsiteX220" fmla="*/ 467251 w 1505431"/>
              <a:gd name="connsiteY220" fmla="*/ 299712 h 1505253"/>
              <a:gd name="connsiteX221" fmla="*/ 477392 w 1505431"/>
              <a:gd name="connsiteY221" fmla="*/ 298817 h 1505253"/>
              <a:gd name="connsiteX222" fmla="*/ 658473 w 1505431"/>
              <a:gd name="connsiteY222" fmla="*/ 0 h 1505253"/>
              <a:gd name="connsiteX223" fmla="*/ 1007970 w 1505431"/>
              <a:gd name="connsiteY223" fmla="*/ 0 h 1505253"/>
              <a:gd name="connsiteX224" fmla="*/ 1007970 w 1505431"/>
              <a:gd name="connsiteY224" fmla="*/ 349496 h 1505253"/>
              <a:gd name="connsiteX225" fmla="*/ 904134 w 1505431"/>
              <a:gd name="connsiteY225" fmla="*/ 349496 h 1505253"/>
              <a:gd name="connsiteX226" fmla="*/ 904134 w 1505431"/>
              <a:gd name="connsiteY226" fmla="*/ 103836 h 1505253"/>
              <a:gd name="connsiteX227" fmla="*/ 658473 w 1505431"/>
              <a:gd name="connsiteY227" fmla="*/ 103836 h 1505253"/>
              <a:gd name="connsiteX228" fmla="*/ 0 w 1505431"/>
              <a:gd name="connsiteY228" fmla="*/ 0 h 1505253"/>
              <a:gd name="connsiteX229" fmla="*/ 349496 w 1505431"/>
              <a:gd name="connsiteY229" fmla="*/ 0 h 1505253"/>
              <a:gd name="connsiteX230" fmla="*/ 349496 w 1505431"/>
              <a:gd name="connsiteY230" fmla="*/ 103836 h 1505253"/>
              <a:gd name="connsiteX231" fmla="*/ 103836 w 1505431"/>
              <a:gd name="connsiteY231" fmla="*/ 103836 h 1505253"/>
              <a:gd name="connsiteX232" fmla="*/ 103836 w 1505431"/>
              <a:gd name="connsiteY232" fmla="*/ 349496 h 1505253"/>
              <a:gd name="connsiteX233" fmla="*/ 0 w 1505431"/>
              <a:gd name="connsiteY233" fmla="*/ 349496 h 150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1505431" h="1505253">
                <a:moveTo>
                  <a:pt x="909857" y="1007970"/>
                </a:moveTo>
                <a:lnTo>
                  <a:pt x="916369" y="1017630"/>
                </a:lnTo>
                <a:lnTo>
                  <a:pt x="921967" y="1021403"/>
                </a:lnTo>
                <a:lnTo>
                  <a:pt x="921967" y="1007970"/>
                </a:lnTo>
                <a:close/>
                <a:moveTo>
                  <a:pt x="746073" y="1007970"/>
                </a:moveTo>
                <a:lnTo>
                  <a:pt x="746073" y="1057687"/>
                </a:lnTo>
                <a:cubicBezTo>
                  <a:pt x="746073" y="1065269"/>
                  <a:pt x="749146" y="1072134"/>
                  <a:pt x="754115" y="1077102"/>
                </a:cubicBezTo>
                <a:lnTo>
                  <a:pt x="762640" y="1082851"/>
                </a:lnTo>
                <a:lnTo>
                  <a:pt x="762843" y="1082987"/>
                </a:lnTo>
                <a:cubicBezTo>
                  <a:pt x="766128" y="1084376"/>
                  <a:pt x="769740" y="1085144"/>
                  <a:pt x="773531" y="1085144"/>
                </a:cubicBezTo>
                <a:lnTo>
                  <a:pt x="807324" y="1085145"/>
                </a:lnTo>
                <a:cubicBezTo>
                  <a:pt x="822488" y="1085144"/>
                  <a:pt x="834781" y="1072851"/>
                  <a:pt x="834782" y="1057686"/>
                </a:cubicBezTo>
                <a:lnTo>
                  <a:pt x="834781" y="1007970"/>
                </a:lnTo>
                <a:close/>
                <a:moveTo>
                  <a:pt x="560354" y="841196"/>
                </a:moveTo>
                <a:lnTo>
                  <a:pt x="569316" y="841196"/>
                </a:lnTo>
                <a:lnTo>
                  <a:pt x="569316" y="970188"/>
                </a:lnTo>
                <a:lnTo>
                  <a:pt x="569316" y="970189"/>
                </a:lnTo>
                <a:lnTo>
                  <a:pt x="569316" y="970860"/>
                </a:lnTo>
                <a:lnTo>
                  <a:pt x="560354" y="963086"/>
                </a:lnTo>
                <a:close/>
                <a:moveTo>
                  <a:pt x="904134" y="805718"/>
                </a:moveTo>
                <a:lnTo>
                  <a:pt x="902551" y="808065"/>
                </a:lnTo>
                <a:cubicBezTo>
                  <a:pt x="899288" y="815780"/>
                  <a:pt x="897484" y="824260"/>
                  <a:pt x="897484" y="833164"/>
                </a:cubicBezTo>
                <a:lnTo>
                  <a:pt x="897484" y="892673"/>
                </a:lnTo>
                <a:lnTo>
                  <a:pt x="897484" y="904134"/>
                </a:lnTo>
                <a:lnTo>
                  <a:pt x="904134" y="904134"/>
                </a:lnTo>
                <a:close/>
                <a:moveTo>
                  <a:pt x="1186302" y="795031"/>
                </a:moveTo>
                <a:cubicBezTo>
                  <a:pt x="1162472" y="795031"/>
                  <a:pt x="1143154" y="814349"/>
                  <a:pt x="1143154" y="838179"/>
                </a:cubicBezTo>
                <a:lnTo>
                  <a:pt x="1143154" y="844995"/>
                </a:lnTo>
                <a:lnTo>
                  <a:pt x="1143153" y="884748"/>
                </a:lnTo>
                <a:lnTo>
                  <a:pt x="1143154" y="884748"/>
                </a:lnTo>
                <a:lnTo>
                  <a:pt x="1143154" y="931110"/>
                </a:lnTo>
                <a:cubicBezTo>
                  <a:pt x="1143154" y="943025"/>
                  <a:pt x="1147984" y="953812"/>
                  <a:pt x="1155792" y="961621"/>
                </a:cubicBezTo>
                <a:lnTo>
                  <a:pt x="1159538" y="964146"/>
                </a:lnTo>
                <a:lnTo>
                  <a:pt x="1159538" y="923163"/>
                </a:lnTo>
                <a:lnTo>
                  <a:pt x="1159538" y="841196"/>
                </a:lnTo>
                <a:lnTo>
                  <a:pt x="1168499" y="841196"/>
                </a:lnTo>
                <a:lnTo>
                  <a:pt x="1168499" y="873444"/>
                </a:lnTo>
                <a:lnTo>
                  <a:pt x="1168499" y="906734"/>
                </a:lnTo>
                <a:lnTo>
                  <a:pt x="1168499" y="906735"/>
                </a:lnTo>
                <a:lnTo>
                  <a:pt x="1168499" y="970188"/>
                </a:lnTo>
                <a:lnTo>
                  <a:pt x="1168499" y="970189"/>
                </a:lnTo>
                <a:lnTo>
                  <a:pt x="1168499" y="1057687"/>
                </a:lnTo>
                <a:cubicBezTo>
                  <a:pt x="1168499" y="1072851"/>
                  <a:pt x="1180793" y="1085145"/>
                  <a:pt x="1195958" y="1085145"/>
                </a:cubicBezTo>
                <a:lnTo>
                  <a:pt x="1229749" y="1085145"/>
                </a:lnTo>
                <a:lnTo>
                  <a:pt x="1240437" y="1082987"/>
                </a:lnTo>
                <a:cubicBezTo>
                  <a:pt x="1250293" y="1078819"/>
                  <a:pt x="1257208" y="1069061"/>
                  <a:pt x="1257208" y="1057687"/>
                </a:cubicBezTo>
                <a:lnTo>
                  <a:pt x="1257208" y="1004130"/>
                </a:lnTo>
                <a:lnTo>
                  <a:pt x="1257208" y="841196"/>
                </a:lnTo>
                <a:lnTo>
                  <a:pt x="1266169" y="841196"/>
                </a:lnTo>
                <a:lnTo>
                  <a:pt x="1266169" y="964147"/>
                </a:lnTo>
                <a:lnTo>
                  <a:pt x="1269915" y="961621"/>
                </a:lnTo>
                <a:cubicBezTo>
                  <a:pt x="1277723" y="953812"/>
                  <a:pt x="1282553" y="943026"/>
                  <a:pt x="1282553" y="931110"/>
                </a:cubicBezTo>
                <a:lnTo>
                  <a:pt x="1282553" y="842247"/>
                </a:lnTo>
                <a:lnTo>
                  <a:pt x="1282554" y="842248"/>
                </a:lnTo>
                <a:lnTo>
                  <a:pt x="1282554" y="838179"/>
                </a:lnTo>
                <a:cubicBezTo>
                  <a:pt x="1282554" y="814349"/>
                  <a:pt x="1263236" y="795031"/>
                  <a:pt x="1239405" y="795031"/>
                </a:cubicBezTo>
                <a:lnTo>
                  <a:pt x="1206566" y="795031"/>
                </a:lnTo>
                <a:close/>
                <a:moveTo>
                  <a:pt x="1007970" y="768684"/>
                </a:moveTo>
                <a:lnTo>
                  <a:pt x="1007970" y="1007970"/>
                </a:lnTo>
                <a:lnTo>
                  <a:pt x="935359" y="1007970"/>
                </a:lnTo>
                <a:lnTo>
                  <a:pt x="935359" y="1030433"/>
                </a:lnTo>
                <a:lnTo>
                  <a:pt x="935359" y="1030434"/>
                </a:lnTo>
                <a:lnTo>
                  <a:pt x="935359" y="1030828"/>
                </a:lnTo>
                <a:lnTo>
                  <a:pt x="935359" y="1030828"/>
                </a:lnTo>
                <a:lnTo>
                  <a:pt x="935359" y="1038281"/>
                </a:lnTo>
                <a:lnTo>
                  <a:pt x="935358" y="1161187"/>
                </a:lnTo>
                <a:cubicBezTo>
                  <a:pt x="935358" y="1183849"/>
                  <a:pt x="953730" y="1202219"/>
                  <a:pt x="976392" y="1202219"/>
                </a:cubicBezTo>
                <a:lnTo>
                  <a:pt x="1026890" y="1202219"/>
                </a:lnTo>
                <a:cubicBezTo>
                  <a:pt x="1049551" y="1202219"/>
                  <a:pt x="1067922" y="1183849"/>
                  <a:pt x="1067922" y="1161187"/>
                </a:cubicBezTo>
                <a:lnTo>
                  <a:pt x="1067922" y="1153275"/>
                </a:lnTo>
                <a:lnTo>
                  <a:pt x="1067922" y="1081155"/>
                </a:lnTo>
                <a:lnTo>
                  <a:pt x="1067922" y="1000136"/>
                </a:lnTo>
                <a:lnTo>
                  <a:pt x="1067922" y="1000137"/>
                </a:lnTo>
                <a:lnTo>
                  <a:pt x="1067922" y="982396"/>
                </a:lnTo>
                <a:lnTo>
                  <a:pt x="1067922" y="931720"/>
                </a:lnTo>
                <a:lnTo>
                  <a:pt x="1067922" y="837672"/>
                </a:lnTo>
                <a:lnTo>
                  <a:pt x="1081313" y="837672"/>
                </a:lnTo>
                <a:lnTo>
                  <a:pt x="1081313" y="837672"/>
                </a:lnTo>
                <a:lnTo>
                  <a:pt x="1081313" y="876978"/>
                </a:lnTo>
                <a:lnTo>
                  <a:pt x="1081313" y="916283"/>
                </a:lnTo>
                <a:lnTo>
                  <a:pt x="1081314" y="994012"/>
                </a:lnTo>
                <a:lnTo>
                  <a:pt x="1081313" y="994012"/>
                </a:lnTo>
                <a:lnTo>
                  <a:pt x="1081313" y="1021404"/>
                </a:lnTo>
                <a:lnTo>
                  <a:pt x="1086912" y="1017630"/>
                </a:lnTo>
                <a:lnTo>
                  <a:pt x="1087346" y="1016986"/>
                </a:lnTo>
                <a:lnTo>
                  <a:pt x="1087346" y="1016986"/>
                </a:lnTo>
                <a:lnTo>
                  <a:pt x="1100730" y="997135"/>
                </a:lnTo>
                <a:lnTo>
                  <a:pt x="1101012" y="995737"/>
                </a:lnTo>
                <a:lnTo>
                  <a:pt x="1105797" y="972037"/>
                </a:lnTo>
                <a:lnTo>
                  <a:pt x="1105797" y="888058"/>
                </a:lnTo>
                <a:lnTo>
                  <a:pt x="1105797" y="888058"/>
                </a:lnTo>
                <a:lnTo>
                  <a:pt x="1105798" y="866381"/>
                </a:lnTo>
                <a:lnTo>
                  <a:pt x="1105797" y="863331"/>
                </a:lnTo>
                <a:lnTo>
                  <a:pt x="1105797" y="852343"/>
                </a:lnTo>
                <a:lnTo>
                  <a:pt x="1105798" y="833164"/>
                </a:lnTo>
                <a:cubicBezTo>
                  <a:pt x="1105797" y="797553"/>
                  <a:pt x="1076929" y="768684"/>
                  <a:pt x="1041318" y="768684"/>
                </a:cubicBezTo>
                <a:close/>
                <a:moveTo>
                  <a:pt x="0" y="658473"/>
                </a:moveTo>
                <a:lnTo>
                  <a:pt x="103836" y="658473"/>
                </a:lnTo>
                <a:lnTo>
                  <a:pt x="103836" y="904134"/>
                </a:lnTo>
                <a:lnTo>
                  <a:pt x="349496" y="904134"/>
                </a:lnTo>
                <a:lnTo>
                  <a:pt x="349496" y="1007970"/>
                </a:lnTo>
                <a:lnTo>
                  <a:pt x="0" y="1007970"/>
                </a:lnTo>
                <a:close/>
                <a:moveTo>
                  <a:pt x="1051327" y="647028"/>
                </a:moveTo>
                <a:lnTo>
                  <a:pt x="1169343" y="749404"/>
                </a:lnTo>
                <a:lnTo>
                  <a:pt x="1171568" y="760423"/>
                </a:lnTo>
                <a:cubicBezTo>
                  <a:pt x="1174969" y="768464"/>
                  <a:pt x="1180651" y="775306"/>
                  <a:pt x="1187802" y="780137"/>
                </a:cubicBezTo>
                <a:lnTo>
                  <a:pt x="1191381" y="781857"/>
                </a:lnTo>
                <a:lnTo>
                  <a:pt x="1189787" y="780475"/>
                </a:lnTo>
                <a:lnTo>
                  <a:pt x="1192971" y="782622"/>
                </a:lnTo>
                <a:lnTo>
                  <a:pt x="1197108" y="784611"/>
                </a:lnTo>
                <a:lnTo>
                  <a:pt x="1212852" y="787789"/>
                </a:lnTo>
                <a:lnTo>
                  <a:pt x="1212853" y="787790"/>
                </a:lnTo>
                <a:lnTo>
                  <a:pt x="1213453" y="787668"/>
                </a:lnTo>
                <a:lnTo>
                  <a:pt x="1213454" y="787669"/>
                </a:lnTo>
                <a:lnTo>
                  <a:pt x="1230295" y="784269"/>
                </a:lnTo>
                <a:cubicBezTo>
                  <a:pt x="1246377" y="777467"/>
                  <a:pt x="1257661" y="761542"/>
                  <a:pt x="1257661" y="742982"/>
                </a:cubicBezTo>
                <a:cubicBezTo>
                  <a:pt x="1257661" y="736796"/>
                  <a:pt x="1256407" y="730903"/>
                  <a:pt x="1254140" y="725542"/>
                </a:cubicBezTo>
                <a:lnTo>
                  <a:pt x="1249306" y="718372"/>
                </a:lnTo>
                <a:lnTo>
                  <a:pt x="1505431" y="940552"/>
                </a:lnTo>
                <a:lnTo>
                  <a:pt x="1505431" y="1505253"/>
                </a:lnTo>
                <a:lnTo>
                  <a:pt x="1073435" y="1505253"/>
                </a:lnTo>
                <a:lnTo>
                  <a:pt x="586825" y="1083136"/>
                </a:lnTo>
                <a:lnTo>
                  <a:pt x="596775" y="1085144"/>
                </a:lnTo>
                <a:lnTo>
                  <a:pt x="630567" y="1085145"/>
                </a:lnTo>
                <a:cubicBezTo>
                  <a:pt x="645732" y="1085145"/>
                  <a:pt x="658025" y="1072851"/>
                  <a:pt x="658025" y="1057687"/>
                </a:cubicBezTo>
                <a:lnTo>
                  <a:pt x="658025" y="1004130"/>
                </a:lnTo>
                <a:lnTo>
                  <a:pt x="658025" y="841196"/>
                </a:lnTo>
                <a:lnTo>
                  <a:pt x="666986" y="841196"/>
                </a:lnTo>
                <a:lnTo>
                  <a:pt x="666986" y="904134"/>
                </a:lnTo>
                <a:lnTo>
                  <a:pt x="683371" y="904134"/>
                </a:lnTo>
                <a:lnTo>
                  <a:pt x="683370" y="838179"/>
                </a:lnTo>
                <a:lnTo>
                  <a:pt x="679980" y="821384"/>
                </a:lnTo>
                <a:lnTo>
                  <a:pt x="676984" y="816939"/>
                </a:lnTo>
                <a:lnTo>
                  <a:pt x="672452" y="810218"/>
                </a:lnTo>
                <a:lnTo>
                  <a:pt x="672452" y="810218"/>
                </a:lnTo>
                <a:lnTo>
                  <a:pt x="670733" y="807669"/>
                </a:lnTo>
                <a:cubicBezTo>
                  <a:pt x="662925" y="799860"/>
                  <a:pt x="652138" y="795030"/>
                  <a:pt x="640222" y="795030"/>
                </a:cubicBezTo>
                <a:lnTo>
                  <a:pt x="605606" y="795031"/>
                </a:lnTo>
                <a:lnTo>
                  <a:pt x="582627" y="775096"/>
                </a:lnTo>
                <a:lnTo>
                  <a:pt x="596231" y="784268"/>
                </a:lnTo>
                <a:cubicBezTo>
                  <a:pt x="601591" y="786535"/>
                  <a:pt x="607485" y="787790"/>
                  <a:pt x="613671" y="787789"/>
                </a:cubicBezTo>
                <a:cubicBezTo>
                  <a:pt x="638417" y="787790"/>
                  <a:pt x="658478" y="767728"/>
                  <a:pt x="658478" y="742982"/>
                </a:cubicBezTo>
                <a:cubicBezTo>
                  <a:pt x="658478" y="736796"/>
                  <a:pt x="657224" y="730902"/>
                  <a:pt x="654957" y="725542"/>
                </a:cubicBezTo>
                <a:lnTo>
                  <a:pt x="652627" y="722085"/>
                </a:lnTo>
                <a:lnTo>
                  <a:pt x="743449" y="800870"/>
                </a:lnTo>
                <a:lnTo>
                  <a:pt x="733365" y="807668"/>
                </a:lnTo>
                <a:cubicBezTo>
                  <a:pt x="725557" y="815477"/>
                  <a:pt x="720728" y="826264"/>
                  <a:pt x="720728" y="838179"/>
                </a:cubicBezTo>
                <a:lnTo>
                  <a:pt x="720728" y="894895"/>
                </a:lnTo>
                <a:lnTo>
                  <a:pt x="720728" y="894894"/>
                </a:lnTo>
                <a:lnTo>
                  <a:pt x="720728" y="904134"/>
                </a:lnTo>
                <a:lnTo>
                  <a:pt x="737111" y="904134"/>
                </a:lnTo>
                <a:lnTo>
                  <a:pt x="737111" y="866308"/>
                </a:lnTo>
                <a:lnTo>
                  <a:pt x="737112" y="866308"/>
                </a:lnTo>
                <a:lnTo>
                  <a:pt x="737111" y="841195"/>
                </a:lnTo>
                <a:lnTo>
                  <a:pt x="746073" y="841196"/>
                </a:lnTo>
                <a:lnTo>
                  <a:pt x="746073" y="904134"/>
                </a:lnTo>
                <a:lnTo>
                  <a:pt x="834781" y="904134"/>
                </a:lnTo>
                <a:lnTo>
                  <a:pt x="834781" y="841195"/>
                </a:lnTo>
                <a:lnTo>
                  <a:pt x="843743" y="841195"/>
                </a:lnTo>
                <a:lnTo>
                  <a:pt x="843743" y="904134"/>
                </a:lnTo>
                <a:lnTo>
                  <a:pt x="860127" y="904134"/>
                </a:lnTo>
                <a:lnTo>
                  <a:pt x="860127" y="838178"/>
                </a:lnTo>
                <a:lnTo>
                  <a:pt x="856737" y="821384"/>
                </a:lnTo>
                <a:cubicBezTo>
                  <a:pt x="850186" y="805897"/>
                  <a:pt x="834852" y="795030"/>
                  <a:pt x="816979" y="795031"/>
                </a:cubicBezTo>
                <a:lnTo>
                  <a:pt x="784924" y="795030"/>
                </a:lnTo>
                <a:lnTo>
                  <a:pt x="770876" y="782845"/>
                </a:lnTo>
                <a:lnTo>
                  <a:pt x="772987" y="784268"/>
                </a:lnTo>
                <a:cubicBezTo>
                  <a:pt x="778348" y="786536"/>
                  <a:pt x="784241" y="787790"/>
                  <a:pt x="790427" y="787789"/>
                </a:cubicBezTo>
                <a:cubicBezTo>
                  <a:pt x="815174" y="787789"/>
                  <a:pt x="835235" y="767729"/>
                  <a:pt x="835235" y="742982"/>
                </a:cubicBezTo>
                <a:cubicBezTo>
                  <a:pt x="835235" y="736796"/>
                  <a:pt x="833981" y="730902"/>
                  <a:pt x="831713" y="725542"/>
                </a:cubicBezTo>
                <a:lnTo>
                  <a:pt x="825776" y="716735"/>
                </a:lnTo>
                <a:lnTo>
                  <a:pt x="904134" y="784708"/>
                </a:lnTo>
                <a:lnTo>
                  <a:pt x="904134" y="658473"/>
                </a:lnTo>
                <a:lnTo>
                  <a:pt x="1007970" y="658473"/>
                </a:lnTo>
                <a:lnTo>
                  <a:pt x="1007970" y="756585"/>
                </a:lnTo>
                <a:lnTo>
                  <a:pt x="1027704" y="752601"/>
                </a:lnTo>
                <a:cubicBezTo>
                  <a:pt x="1051736" y="742436"/>
                  <a:pt x="1068599" y="718640"/>
                  <a:pt x="1068599" y="690905"/>
                </a:cubicBezTo>
                <a:cubicBezTo>
                  <a:pt x="1068599" y="681660"/>
                  <a:pt x="1066725" y="672853"/>
                  <a:pt x="1063337" y="664842"/>
                </a:cubicBezTo>
                <a:close/>
                <a:moveTo>
                  <a:pt x="530577" y="530577"/>
                </a:moveTo>
                <a:lnTo>
                  <a:pt x="530577" y="654426"/>
                </a:lnTo>
                <a:lnTo>
                  <a:pt x="549916" y="651502"/>
                </a:lnTo>
                <a:cubicBezTo>
                  <a:pt x="593446" y="637962"/>
                  <a:pt x="628721" y="605687"/>
                  <a:pt x="646308" y="564108"/>
                </a:cubicBezTo>
                <a:lnTo>
                  <a:pt x="653077" y="530577"/>
                </a:lnTo>
                <a:close/>
                <a:moveTo>
                  <a:pt x="354892" y="530577"/>
                </a:moveTo>
                <a:lnTo>
                  <a:pt x="361662" y="564108"/>
                </a:lnTo>
                <a:cubicBezTo>
                  <a:pt x="379248" y="605687"/>
                  <a:pt x="414523" y="637962"/>
                  <a:pt x="458053" y="651502"/>
                </a:cubicBezTo>
                <a:lnTo>
                  <a:pt x="477392" y="654426"/>
                </a:lnTo>
                <a:lnTo>
                  <a:pt x="477392" y="530577"/>
                </a:lnTo>
                <a:close/>
                <a:moveTo>
                  <a:pt x="530577" y="353544"/>
                </a:moveTo>
                <a:lnTo>
                  <a:pt x="530577" y="477392"/>
                </a:lnTo>
                <a:lnTo>
                  <a:pt x="653077" y="477392"/>
                </a:lnTo>
                <a:lnTo>
                  <a:pt x="646308" y="443861"/>
                </a:lnTo>
                <a:cubicBezTo>
                  <a:pt x="628721" y="402282"/>
                  <a:pt x="593446" y="370007"/>
                  <a:pt x="549916" y="356468"/>
                </a:cubicBezTo>
                <a:close/>
                <a:moveTo>
                  <a:pt x="477392" y="353544"/>
                </a:moveTo>
                <a:lnTo>
                  <a:pt x="458053" y="356468"/>
                </a:lnTo>
                <a:cubicBezTo>
                  <a:pt x="414523" y="370007"/>
                  <a:pt x="379248" y="402282"/>
                  <a:pt x="361662" y="443861"/>
                </a:cubicBezTo>
                <a:lnTo>
                  <a:pt x="354892" y="477392"/>
                </a:lnTo>
                <a:lnTo>
                  <a:pt x="477392" y="477392"/>
                </a:lnTo>
                <a:close/>
                <a:moveTo>
                  <a:pt x="477392" y="163134"/>
                </a:moveTo>
                <a:lnTo>
                  <a:pt x="530577" y="163134"/>
                </a:lnTo>
                <a:lnTo>
                  <a:pt x="530577" y="298817"/>
                </a:lnTo>
                <a:lnTo>
                  <a:pt x="540718" y="299712"/>
                </a:lnTo>
                <a:cubicBezTo>
                  <a:pt x="624177" y="314620"/>
                  <a:pt x="690351" y="379423"/>
                  <a:pt x="707283" y="462163"/>
                </a:cubicBezTo>
                <a:lnTo>
                  <a:pt x="708818" y="477392"/>
                </a:lnTo>
                <a:lnTo>
                  <a:pt x="844835" y="477392"/>
                </a:lnTo>
                <a:lnTo>
                  <a:pt x="844835" y="530577"/>
                </a:lnTo>
                <a:lnTo>
                  <a:pt x="708818" y="530577"/>
                </a:lnTo>
                <a:lnTo>
                  <a:pt x="707283" y="545806"/>
                </a:lnTo>
                <a:cubicBezTo>
                  <a:pt x="690351" y="628546"/>
                  <a:pt x="624177" y="693350"/>
                  <a:pt x="540718" y="708258"/>
                </a:cubicBezTo>
                <a:lnTo>
                  <a:pt x="530577" y="709153"/>
                </a:lnTo>
                <a:lnTo>
                  <a:pt x="530577" y="844835"/>
                </a:lnTo>
                <a:lnTo>
                  <a:pt x="477392" y="844835"/>
                </a:lnTo>
                <a:lnTo>
                  <a:pt x="477392" y="709153"/>
                </a:lnTo>
                <a:lnTo>
                  <a:pt x="467251" y="708258"/>
                </a:lnTo>
                <a:cubicBezTo>
                  <a:pt x="383792" y="693350"/>
                  <a:pt x="317618" y="628546"/>
                  <a:pt x="300687" y="545806"/>
                </a:cubicBezTo>
                <a:lnTo>
                  <a:pt x="299151" y="530577"/>
                </a:lnTo>
                <a:lnTo>
                  <a:pt x="163134" y="530577"/>
                </a:lnTo>
                <a:lnTo>
                  <a:pt x="163134" y="477392"/>
                </a:lnTo>
                <a:lnTo>
                  <a:pt x="299151" y="477392"/>
                </a:lnTo>
                <a:lnTo>
                  <a:pt x="300687" y="462163"/>
                </a:lnTo>
                <a:cubicBezTo>
                  <a:pt x="317618" y="379423"/>
                  <a:pt x="383792" y="314620"/>
                  <a:pt x="467251" y="299712"/>
                </a:cubicBezTo>
                <a:lnTo>
                  <a:pt x="477392" y="298817"/>
                </a:lnTo>
                <a:close/>
                <a:moveTo>
                  <a:pt x="658473" y="0"/>
                </a:moveTo>
                <a:lnTo>
                  <a:pt x="1007970" y="0"/>
                </a:lnTo>
                <a:lnTo>
                  <a:pt x="1007970" y="349496"/>
                </a:lnTo>
                <a:lnTo>
                  <a:pt x="904134" y="349496"/>
                </a:lnTo>
                <a:lnTo>
                  <a:pt x="904134" y="103836"/>
                </a:lnTo>
                <a:lnTo>
                  <a:pt x="658473" y="103836"/>
                </a:lnTo>
                <a:close/>
                <a:moveTo>
                  <a:pt x="0" y="0"/>
                </a:moveTo>
                <a:lnTo>
                  <a:pt x="349496" y="0"/>
                </a:lnTo>
                <a:lnTo>
                  <a:pt x="349496" y="103836"/>
                </a:lnTo>
                <a:lnTo>
                  <a:pt x="103836" y="103836"/>
                </a:lnTo>
                <a:lnTo>
                  <a:pt x="103836" y="349496"/>
                </a:lnTo>
                <a:lnTo>
                  <a:pt x="0" y="349496"/>
                </a:lnTo>
                <a:close/>
              </a:path>
            </a:pathLst>
          </a:cu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6" name="TextBox 115"/>
          <p:cNvSpPr txBox="1"/>
          <p:nvPr/>
        </p:nvSpPr>
        <p:spPr>
          <a:xfrm>
            <a:off x="4008581" y="6078601"/>
            <a:ext cx="1998731" cy="430887"/>
          </a:xfrm>
          <a:prstGeom prst="rect">
            <a:avLst/>
          </a:prstGeom>
          <a:solidFill>
            <a:srgbClr val="2980B9"/>
          </a:solidFill>
        </p:spPr>
        <p:txBody>
          <a:bodyPr wrap="square" tIns="91440" bIns="91440" rtlCol="0" anchor="ctr">
            <a:spAutoFit/>
          </a:bodyPr>
          <a:lstStyle>
            <a:defPPr>
              <a:defRPr lang="fr-FR"/>
            </a:defPPr>
            <a:lvl1pPr algn="ctr">
              <a:defRPr sz="1600" b="1">
                <a:solidFill>
                  <a:schemeClr val="bg1"/>
                </a:solidFill>
              </a:defRPr>
            </a:lvl1pPr>
          </a:lstStyle>
          <a:p>
            <a:r>
              <a:rPr lang="en-US" b="0" i="1" dirty="0"/>
              <a:t>Low Cost</a:t>
            </a:r>
          </a:p>
        </p:txBody>
      </p:sp>
      <p:sp>
        <p:nvSpPr>
          <p:cNvPr id="117" name="TextBox 116"/>
          <p:cNvSpPr txBox="1"/>
          <p:nvPr/>
        </p:nvSpPr>
        <p:spPr>
          <a:xfrm>
            <a:off x="6183484" y="6078601"/>
            <a:ext cx="2002535" cy="430887"/>
          </a:xfrm>
          <a:prstGeom prst="rect">
            <a:avLst/>
          </a:prstGeom>
          <a:solidFill>
            <a:srgbClr val="2980B9"/>
          </a:solidFill>
        </p:spPr>
        <p:txBody>
          <a:bodyPr wrap="square" tIns="91440" bIns="91440" rtlCol="0" anchor="ctr">
            <a:spAutoFit/>
          </a:bodyPr>
          <a:lstStyle>
            <a:defPPr>
              <a:defRPr lang="fr-FR"/>
            </a:defPPr>
            <a:lvl1pPr algn="ctr">
              <a:defRPr sz="1600" b="1">
                <a:solidFill>
                  <a:schemeClr val="bg1"/>
                </a:solidFill>
              </a:defRPr>
            </a:lvl1pPr>
          </a:lstStyle>
          <a:p>
            <a:r>
              <a:rPr lang="en-US" b="0" i="1" dirty="0"/>
              <a:t>Differentiation</a:t>
            </a:r>
          </a:p>
        </p:txBody>
      </p:sp>
      <p:sp>
        <p:nvSpPr>
          <p:cNvPr id="118" name="TextBox 117"/>
          <p:cNvSpPr txBox="1"/>
          <p:nvPr/>
        </p:nvSpPr>
        <p:spPr>
          <a:xfrm rot="16200000">
            <a:off x="7552324" y="4732394"/>
            <a:ext cx="2002188" cy="430887"/>
          </a:xfrm>
          <a:prstGeom prst="rect">
            <a:avLst/>
          </a:prstGeom>
          <a:solidFill>
            <a:srgbClr val="2980B9"/>
          </a:solidFill>
        </p:spPr>
        <p:txBody>
          <a:bodyPr wrap="square" tIns="91440" bIns="91440" rtlCol="0" anchor="ctr">
            <a:spAutoFit/>
          </a:bodyPr>
          <a:lstStyle>
            <a:defPPr>
              <a:defRPr lang="fr-FR"/>
            </a:defPPr>
            <a:lvl1pPr algn="ctr">
              <a:defRPr sz="1600" b="1">
                <a:solidFill>
                  <a:schemeClr val="bg1"/>
                </a:solidFill>
              </a:defRPr>
            </a:lvl1pPr>
          </a:lstStyle>
          <a:p>
            <a:r>
              <a:rPr lang="en-US" b="0" i="1" dirty="0"/>
              <a:t>Narrow</a:t>
            </a:r>
          </a:p>
        </p:txBody>
      </p:sp>
      <p:sp>
        <p:nvSpPr>
          <p:cNvPr id="119" name="TextBox 118"/>
          <p:cNvSpPr txBox="1"/>
          <p:nvPr/>
        </p:nvSpPr>
        <p:spPr>
          <a:xfrm rot="16200000">
            <a:off x="7552149" y="2552129"/>
            <a:ext cx="2002535" cy="430887"/>
          </a:xfrm>
          <a:prstGeom prst="rect">
            <a:avLst/>
          </a:prstGeom>
          <a:solidFill>
            <a:srgbClr val="2980B9"/>
          </a:solidFill>
        </p:spPr>
        <p:txBody>
          <a:bodyPr wrap="square" tIns="91440" bIns="91440" rtlCol="0" anchor="ctr">
            <a:spAutoFit/>
          </a:bodyPr>
          <a:lstStyle>
            <a:defPPr>
              <a:defRPr lang="fr-FR"/>
            </a:defPPr>
            <a:lvl1pPr algn="ctr">
              <a:defRPr sz="1600" b="1">
                <a:solidFill>
                  <a:schemeClr val="bg1"/>
                </a:solidFill>
              </a:defRPr>
            </a:lvl1pPr>
          </a:lstStyle>
          <a:p>
            <a:r>
              <a:rPr lang="en-US" b="0" i="1" dirty="0"/>
              <a:t>Broad</a:t>
            </a:r>
          </a:p>
        </p:txBody>
      </p:sp>
      <p:sp>
        <p:nvSpPr>
          <p:cNvPr id="120" name="TextBox 119"/>
          <p:cNvSpPr txBox="1"/>
          <p:nvPr/>
        </p:nvSpPr>
        <p:spPr>
          <a:xfrm rot="16200000">
            <a:off x="1501670" y="3626786"/>
            <a:ext cx="4182627" cy="461665"/>
          </a:xfrm>
          <a:prstGeom prst="rect">
            <a:avLst/>
          </a:prstGeom>
          <a:solidFill>
            <a:srgbClr val="2F3947"/>
          </a:solidFill>
        </p:spPr>
        <p:txBody>
          <a:bodyPr wrap="square" tIns="91440" bIns="91440" rtlCol="0" anchor="ctr">
            <a:spAutoFit/>
          </a:bodyPr>
          <a:lstStyle>
            <a:defPPr>
              <a:defRPr lang="fr-FR"/>
            </a:defPPr>
            <a:lvl1pPr algn="ctr">
              <a:defRPr sz="1600" b="1">
                <a:solidFill>
                  <a:schemeClr val="bg1"/>
                </a:solidFill>
              </a:defRPr>
            </a:lvl1pPr>
          </a:lstStyle>
          <a:p>
            <a:r>
              <a:rPr lang="en-US" sz="1800" dirty="0"/>
              <a:t>Competitive Scope</a:t>
            </a:r>
          </a:p>
        </p:txBody>
      </p:sp>
      <p:sp>
        <p:nvSpPr>
          <p:cNvPr id="121" name="TextBox 120"/>
          <p:cNvSpPr txBox="1"/>
          <p:nvPr/>
        </p:nvSpPr>
        <p:spPr>
          <a:xfrm>
            <a:off x="4004778" y="1196718"/>
            <a:ext cx="4181242" cy="461665"/>
          </a:xfrm>
          <a:prstGeom prst="rect">
            <a:avLst/>
          </a:prstGeom>
          <a:solidFill>
            <a:srgbClr val="2F3947"/>
          </a:solidFill>
        </p:spPr>
        <p:txBody>
          <a:bodyPr wrap="square" tIns="91440" bIns="91440" rtlCol="0" anchor="ctr">
            <a:spAutoFit/>
          </a:bodyPr>
          <a:lstStyle>
            <a:defPPr>
              <a:defRPr lang="fr-FR"/>
            </a:defPPr>
            <a:lvl1pPr algn="ctr"/>
          </a:lstStyle>
          <a:p>
            <a:r>
              <a:rPr lang="en-US" b="1" dirty="0" smtClean="0">
                <a:solidFill>
                  <a:schemeClr val="bg1"/>
                </a:solidFill>
              </a:rPr>
              <a:t>Source of Competitive Advantage</a:t>
            </a:r>
            <a:endParaRPr lang="en-US" b="1" dirty="0">
              <a:solidFill>
                <a:schemeClr val="bg1"/>
              </a:solidFill>
            </a:endParaRPr>
          </a:p>
        </p:txBody>
      </p:sp>
      <p:sp>
        <p:nvSpPr>
          <p:cNvPr id="100" name="Freeform 99"/>
          <p:cNvSpPr/>
          <p:nvPr/>
        </p:nvSpPr>
        <p:spPr>
          <a:xfrm>
            <a:off x="5190402" y="4934556"/>
            <a:ext cx="426599" cy="869398"/>
          </a:xfrm>
          <a:custGeom>
            <a:avLst/>
            <a:gdLst/>
            <a:ahLst/>
            <a:cxnLst/>
            <a:rect l="l" t="t" r="r" b="b"/>
            <a:pathLst>
              <a:path w="1071028" h="2182727">
                <a:moveTo>
                  <a:pt x="608847" y="0"/>
                </a:moveTo>
                <a:cubicBezTo>
                  <a:pt x="634318" y="0"/>
                  <a:pt x="655476" y="1232"/>
                  <a:pt x="672320" y="3697"/>
                </a:cubicBezTo>
                <a:cubicBezTo>
                  <a:pt x="689164" y="6162"/>
                  <a:pt x="702105" y="9654"/>
                  <a:pt x="711143" y="14173"/>
                </a:cubicBezTo>
                <a:cubicBezTo>
                  <a:pt x="720181" y="18692"/>
                  <a:pt x="725933" y="24649"/>
                  <a:pt x="728398" y="32044"/>
                </a:cubicBezTo>
                <a:cubicBezTo>
                  <a:pt x="730863" y="39439"/>
                  <a:pt x="732095" y="47656"/>
                  <a:pt x="732095" y="56694"/>
                </a:cubicBezTo>
                <a:lnTo>
                  <a:pt x="707445" y="289633"/>
                </a:lnTo>
                <a:cubicBezTo>
                  <a:pt x="730452" y="292920"/>
                  <a:pt x="754691" y="297439"/>
                  <a:pt x="780162" y="303190"/>
                </a:cubicBezTo>
                <a:cubicBezTo>
                  <a:pt x="805633" y="308942"/>
                  <a:pt x="829461" y="315721"/>
                  <a:pt x="851646" y="323526"/>
                </a:cubicBezTo>
                <a:cubicBezTo>
                  <a:pt x="873831" y="331332"/>
                  <a:pt x="893961" y="339549"/>
                  <a:pt x="912038" y="348176"/>
                </a:cubicBezTo>
                <a:cubicBezTo>
                  <a:pt x="930114" y="356803"/>
                  <a:pt x="942644" y="364609"/>
                  <a:pt x="949628" y="371593"/>
                </a:cubicBezTo>
                <a:cubicBezTo>
                  <a:pt x="956612" y="378577"/>
                  <a:pt x="961953" y="385561"/>
                  <a:pt x="965651" y="392545"/>
                </a:cubicBezTo>
                <a:cubicBezTo>
                  <a:pt x="969348" y="399529"/>
                  <a:pt x="972224" y="408157"/>
                  <a:pt x="974278" y="418428"/>
                </a:cubicBezTo>
                <a:cubicBezTo>
                  <a:pt x="976332" y="428698"/>
                  <a:pt x="977770" y="441023"/>
                  <a:pt x="978592" y="455402"/>
                </a:cubicBezTo>
                <a:cubicBezTo>
                  <a:pt x="979413" y="469781"/>
                  <a:pt x="979824" y="486420"/>
                  <a:pt x="979824" y="505318"/>
                </a:cubicBezTo>
                <a:cubicBezTo>
                  <a:pt x="979824" y="530789"/>
                  <a:pt x="979208" y="551741"/>
                  <a:pt x="977975" y="568174"/>
                </a:cubicBezTo>
                <a:cubicBezTo>
                  <a:pt x="976743" y="584607"/>
                  <a:pt x="974483" y="597138"/>
                  <a:pt x="971197" y="605765"/>
                </a:cubicBezTo>
                <a:cubicBezTo>
                  <a:pt x="967910" y="614392"/>
                  <a:pt x="964213" y="620144"/>
                  <a:pt x="960104" y="623020"/>
                </a:cubicBezTo>
                <a:cubicBezTo>
                  <a:pt x="955996" y="625895"/>
                  <a:pt x="951066" y="627333"/>
                  <a:pt x="945315" y="627333"/>
                </a:cubicBezTo>
                <a:cubicBezTo>
                  <a:pt x="934633" y="627333"/>
                  <a:pt x="919022" y="621993"/>
                  <a:pt x="898480" y="611311"/>
                </a:cubicBezTo>
                <a:cubicBezTo>
                  <a:pt x="877939" y="600630"/>
                  <a:pt x="852673" y="589126"/>
                  <a:pt x="822683" y="576802"/>
                </a:cubicBezTo>
                <a:cubicBezTo>
                  <a:pt x="792692" y="564477"/>
                  <a:pt x="758183" y="552974"/>
                  <a:pt x="719154" y="542292"/>
                </a:cubicBezTo>
                <a:cubicBezTo>
                  <a:pt x="680125" y="531611"/>
                  <a:pt x="637194" y="526270"/>
                  <a:pt x="590360" y="526270"/>
                </a:cubicBezTo>
                <a:cubicBezTo>
                  <a:pt x="547633" y="526270"/>
                  <a:pt x="511070" y="530378"/>
                  <a:pt x="480669" y="538595"/>
                </a:cubicBezTo>
                <a:cubicBezTo>
                  <a:pt x="450267" y="546811"/>
                  <a:pt x="425618" y="558314"/>
                  <a:pt x="406720" y="573104"/>
                </a:cubicBezTo>
                <a:cubicBezTo>
                  <a:pt x="387822" y="587894"/>
                  <a:pt x="373853" y="605560"/>
                  <a:pt x="364815" y="626101"/>
                </a:cubicBezTo>
                <a:cubicBezTo>
                  <a:pt x="355777" y="646642"/>
                  <a:pt x="351258" y="669238"/>
                  <a:pt x="351258" y="693888"/>
                </a:cubicBezTo>
                <a:cubicBezTo>
                  <a:pt x="351258" y="732505"/>
                  <a:pt x="361529" y="764961"/>
                  <a:pt x="382070" y="791254"/>
                </a:cubicBezTo>
                <a:cubicBezTo>
                  <a:pt x="402611" y="817547"/>
                  <a:pt x="429931" y="840142"/>
                  <a:pt x="464030" y="859040"/>
                </a:cubicBezTo>
                <a:cubicBezTo>
                  <a:pt x="498129" y="877938"/>
                  <a:pt x="536747" y="895193"/>
                  <a:pt x="579883" y="910805"/>
                </a:cubicBezTo>
                <a:cubicBezTo>
                  <a:pt x="623020" y="926416"/>
                  <a:pt x="666979" y="942849"/>
                  <a:pt x="711759" y="960104"/>
                </a:cubicBezTo>
                <a:cubicBezTo>
                  <a:pt x="756539" y="977359"/>
                  <a:pt x="800498" y="997284"/>
                  <a:pt x="843635" y="1019879"/>
                </a:cubicBezTo>
                <a:cubicBezTo>
                  <a:pt x="886772" y="1042475"/>
                  <a:pt x="925184" y="1070411"/>
                  <a:pt x="958872" y="1103688"/>
                </a:cubicBezTo>
                <a:cubicBezTo>
                  <a:pt x="992560" y="1136965"/>
                  <a:pt x="1019674" y="1177226"/>
                  <a:pt x="1040216" y="1224471"/>
                </a:cubicBezTo>
                <a:cubicBezTo>
                  <a:pt x="1060757" y="1271717"/>
                  <a:pt x="1071028" y="1328616"/>
                  <a:pt x="1071028" y="1395170"/>
                </a:cubicBezTo>
                <a:cubicBezTo>
                  <a:pt x="1071028" y="1465833"/>
                  <a:pt x="1058498" y="1529511"/>
                  <a:pt x="1033437" y="1586205"/>
                </a:cubicBezTo>
                <a:cubicBezTo>
                  <a:pt x="1008377" y="1642899"/>
                  <a:pt x="972840" y="1691788"/>
                  <a:pt x="926827" y="1732871"/>
                </a:cubicBezTo>
                <a:cubicBezTo>
                  <a:pt x="880815" y="1773953"/>
                  <a:pt x="825353" y="1806820"/>
                  <a:pt x="760442" y="1831469"/>
                </a:cubicBezTo>
                <a:cubicBezTo>
                  <a:pt x="695531" y="1856119"/>
                  <a:pt x="623637" y="1871730"/>
                  <a:pt x="544758" y="1878304"/>
                </a:cubicBezTo>
                <a:lnTo>
                  <a:pt x="518876" y="2142055"/>
                </a:lnTo>
                <a:cubicBezTo>
                  <a:pt x="518054" y="2148628"/>
                  <a:pt x="516205" y="2154380"/>
                  <a:pt x="513329" y="2159310"/>
                </a:cubicBezTo>
                <a:cubicBezTo>
                  <a:pt x="510454" y="2164240"/>
                  <a:pt x="505113" y="2168348"/>
                  <a:pt x="497307" y="2171635"/>
                </a:cubicBezTo>
                <a:cubicBezTo>
                  <a:pt x="489501" y="2174921"/>
                  <a:pt x="478820" y="2177592"/>
                  <a:pt x="465263" y="2179646"/>
                </a:cubicBezTo>
                <a:cubicBezTo>
                  <a:pt x="451705" y="2181700"/>
                  <a:pt x="434656" y="2182727"/>
                  <a:pt x="414114" y="2182727"/>
                </a:cubicBezTo>
                <a:cubicBezTo>
                  <a:pt x="387822" y="2182727"/>
                  <a:pt x="366664" y="2181494"/>
                  <a:pt x="350642" y="2179030"/>
                </a:cubicBezTo>
                <a:cubicBezTo>
                  <a:pt x="334619" y="2176565"/>
                  <a:pt x="322089" y="2173072"/>
                  <a:pt x="313051" y="2168553"/>
                </a:cubicBezTo>
                <a:cubicBezTo>
                  <a:pt x="304013" y="2164034"/>
                  <a:pt x="298056" y="2158077"/>
                  <a:pt x="295180" y="2150682"/>
                </a:cubicBezTo>
                <a:cubicBezTo>
                  <a:pt x="292304" y="2143288"/>
                  <a:pt x="291688" y="2135071"/>
                  <a:pt x="293331" y="2126033"/>
                </a:cubicBezTo>
                <a:lnTo>
                  <a:pt x="319213" y="1875839"/>
                </a:lnTo>
                <a:cubicBezTo>
                  <a:pt x="283882" y="1870909"/>
                  <a:pt x="250605" y="1864541"/>
                  <a:pt x="219382" y="1856735"/>
                </a:cubicBezTo>
                <a:cubicBezTo>
                  <a:pt x="188159" y="1848929"/>
                  <a:pt x="159812" y="1840302"/>
                  <a:pt x="134341" y="1830853"/>
                </a:cubicBezTo>
                <a:cubicBezTo>
                  <a:pt x="108870" y="1821404"/>
                  <a:pt x="86890" y="1811750"/>
                  <a:pt x="68403" y="1801890"/>
                </a:cubicBezTo>
                <a:cubicBezTo>
                  <a:pt x="49916" y="1792030"/>
                  <a:pt x="35948" y="1782375"/>
                  <a:pt x="26499" y="1772926"/>
                </a:cubicBezTo>
                <a:cubicBezTo>
                  <a:pt x="17050" y="1763477"/>
                  <a:pt x="10271" y="1749509"/>
                  <a:pt x="6163" y="1731022"/>
                </a:cubicBezTo>
                <a:cubicBezTo>
                  <a:pt x="2054" y="1712535"/>
                  <a:pt x="0" y="1685215"/>
                  <a:pt x="0" y="1649062"/>
                </a:cubicBezTo>
                <a:cubicBezTo>
                  <a:pt x="0" y="1621126"/>
                  <a:pt x="822" y="1598119"/>
                  <a:pt x="2465" y="1580043"/>
                </a:cubicBezTo>
                <a:cubicBezTo>
                  <a:pt x="4109" y="1561966"/>
                  <a:pt x="6984" y="1547998"/>
                  <a:pt x="11093" y="1538138"/>
                </a:cubicBezTo>
                <a:cubicBezTo>
                  <a:pt x="15201" y="1528279"/>
                  <a:pt x="20336" y="1521500"/>
                  <a:pt x="26499" y="1517803"/>
                </a:cubicBezTo>
                <a:cubicBezTo>
                  <a:pt x="32661" y="1514105"/>
                  <a:pt x="39851" y="1512256"/>
                  <a:pt x="48067" y="1512256"/>
                </a:cubicBezTo>
                <a:cubicBezTo>
                  <a:pt x="58749" y="1512256"/>
                  <a:pt x="74360" y="1518419"/>
                  <a:pt x="94901" y="1530744"/>
                </a:cubicBezTo>
                <a:cubicBezTo>
                  <a:pt x="115443" y="1543068"/>
                  <a:pt x="141736" y="1556626"/>
                  <a:pt x="173780" y="1571415"/>
                </a:cubicBezTo>
                <a:cubicBezTo>
                  <a:pt x="205825" y="1586205"/>
                  <a:pt x="244648" y="1599763"/>
                  <a:pt x="290250" y="1612087"/>
                </a:cubicBezTo>
                <a:cubicBezTo>
                  <a:pt x="335852" y="1624412"/>
                  <a:pt x="389465" y="1630575"/>
                  <a:pt x="451089" y="1630575"/>
                </a:cubicBezTo>
                <a:cubicBezTo>
                  <a:pt x="547223" y="1630575"/>
                  <a:pt x="618707" y="1612703"/>
                  <a:pt x="665541" y="1576961"/>
                </a:cubicBezTo>
                <a:cubicBezTo>
                  <a:pt x="712375" y="1541220"/>
                  <a:pt x="735793" y="1493769"/>
                  <a:pt x="735793" y="1434610"/>
                </a:cubicBezTo>
                <a:cubicBezTo>
                  <a:pt x="735793" y="1395170"/>
                  <a:pt x="725727" y="1362715"/>
                  <a:pt x="705597" y="1337244"/>
                </a:cubicBezTo>
                <a:cubicBezTo>
                  <a:pt x="685466" y="1311772"/>
                  <a:pt x="658557" y="1289382"/>
                  <a:pt x="624869" y="1270073"/>
                </a:cubicBezTo>
                <a:cubicBezTo>
                  <a:pt x="591181" y="1250764"/>
                  <a:pt x="553180" y="1233510"/>
                  <a:pt x="510864" y="1218309"/>
                </a:cubicBezTo>
                <a:cubicBezTo>
                  <a:pt x="468549" y="1203108"/>
                  <a:pt x="425207" y="1186881"/>
                  <a:pt x="380838" y="1169626"/>
                </a:cubicBezTo>
                <a:cubicBezTo>
                  <a:pt x="336468" y="1152371"/>
                  <a:pt x="293126" y="1132241"/>
                  <a:pt x="250811" y="1109234"/>
                </a:cubicBezTo>
                <a:cubicBezTo>
                  <a:pt x="208495" y="1086228"/>
                  <a:pt x="170494" y="1057881"/>
                  <a:pt x="136806" y="1024193"/>
                </a:cubicBezTo>
                <a:cubicBezTo>
                  <a:pt x="103118" y="990505"/>
                  <a:pt x="76209" y="949628"/>
                  <a:pt x="56078" y="901561"/>
                </a:cubicBezTo>
                <a:cubicBezTo>
                  <a:pt x="35948" y="853494"/>
                  <a:pt x="25882" y="795362"/>
                  <a:pt x="25882" y="727165"/>
                </a:cubicBezTo>
                <a:cubicBezTo>
                  <a:pt x="25882" y="665540"/>
                  <a:pt x="36153" y="609462"/>
                  <a:pt x="56694" y="558931"/>
                </a:cubicBezTo>
                <a:cubicBezTo>
                  <a:pt x="77236" y="508399"/>
                  <a:pt x="106815" y="464235"/>
                  <a:pt x="145433" y="426439"/>
                </a:cubicBezTo>
                <a:cubicBezTo>
                  <a:pt x="184051" y="388643"/>
                  <a:pt x="231502" y="358036"/>
                  <a:pt x="287785" y="334619"/>
                </a:cubicBezTo>
                <a:cubicBezTo>
                  <a:pt x="344068" y="311202"/>
                  <a:pt x="407952" y="295385"/>
                  <a:pt x="479436" y="287168"/>
                </a:cubicBezTo>
                <a:lnTo>
                  <a:pt x="504086" y="39439"/>
                </a:lnTo>
                <a:cubicBezTo>
                  <a:pt x="504907" y="32866"/>
                  <a:pt x="506756" y="27320"/>
                  <a:pt x="509632" y="22801"/>
                </a:cubicBezTo>
                <a:cubicBezTo>
                  <a:pt x="512508" y="18281"/>
                  <a:pt x="517848" y="14173"/>
                  <a:pt x="525654" y="10476"/>
                </a:cubicBezTo>
                <a:cubicBezTo>
                  <a:pt x="533460" y="6778"/>
                  <a:pt x="543936" y="4108"/>
                  <a:pt x="557082" y="2465"/>
                </a:cubicBezTo>
                <a:cubicBezTo>
                  <a:pt x="570229" y="821"/>
                  <a:pt x="587484" y="0"/>
                  <a:pt x="608847"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6" name="Freeform 105"/>
          <p:cNvSpPr/>
          <p:nvPr/>
        </p:nvSpPr>
        <p:spPr>
          <a:xfrm>
            <a:off x="7224559" y="5067974"/>
            <a:ext cx="738582" cy="578273"/>
          </a:xfrm>
          <a:custGeom>
            <a:avLst/>
            <a:gdLst>
              <a:gd name="connsiteX0" fmla="*/ 2192972 w 2521582"/>
              <a:gd name="connsiteY0" fmla="*/ 584093 h 1974273"/>
              <a:gd name="connsiteX1" fmla="*/ 2374270 w 2521582"/>
              <a:gd name="connsiteY1" fmla="*/ 584093 h 1974273"/>
              <a:gd name="connsiteX2" fmla="*/ 2521582 w 2521582"/>
              <a:gd name="connsiteY2" fmla="*/ 731405 h 1974273"/>
              <a:gd name="connsiteX3" fmla="*/ 2521582 w 2521582"/>
              <a:gd name="connsiteY3" fmla="*/ 1048680 h 1974273"/>
              <a:gd name="connsiteX4" fmla="*/ 2478435 w 2521582"/>
              <a:gd name="connsiteY4" fmla="*/ 1152846 h 1974273"/>
              <a:gd name="connsiteX5" fmla="*/ 2465644 w 2521582"/>
              <a:gd name="connsiteY5" fmla="*/ 1161470 h 1974273"/>
              <a:gd name="connsiteX6" fmla="*/ 2465644 w 2521582"/>
              <a:gd name="connsiteY6" fmla="*/ 741705 h 1974273"/>
              <a:gd name="connsiteX7" fmla="*/ 2435050 w 2521582"/>
              <a:gd name="connsiteY7" fmla="*/ 741705 h 1974273"/>
              <a:gd name="connsiteX8" fmla="*/ 2435050 w 2521582"/>
              <a:gd name="connsiteY8" fmla="*/ 1297978 h 1974273"/>
              <a:gd name="connsiteX9" fmla="*/ 2435051 w 2521582"/>
              <a:gd name="connsiteY9" fmla="*/ 1297978 h 1974273"/>
              <a:gd name="connsiteX10" fmla="*/ 2435051 w 2521582"/>
              <a:gd name="connsiteY10" fmla="*/ 1480824 h 1974273"/>
              <a:gd name="connsiteX11" fmla="*/ 2341306 w 2521582"/>
              <a:gd name="connsiteY11" fmla="*/ 1574568 h 1974273"/>
              <a:gd name="connsiteX12" fmla="*/ 2225936 w 2521582"/>
              <a:gd name="connsiteY12" fmla="*/ 1574568 h 1974273"/>
              <a:gd name="connsiteX13" fmla="*/ 2132191 w 2521582"/>
              <a:gd name="connsiteY13" fmla="*/ 1480824 h 1974273"/>
              <a:gd name="connsiteX14" fmla="*/ 2132191 w 2521582"/>
              <a:gd name="connsiteY14" fmla="*/ 1182097 h 1974273"/>
              <a:gd name="connsiteX15" fmla="*/ 2132191 w 2521582"/>
              <a:gd name="connsiteY15" fmla="*/ 1182096 h 1974273"/>
              <a:gd name="connsiteX16" fmla="*/ 2132191 w 2521582"/>
              <a:gd name="connsiteY16" fmla="*/ 741705 h 1974273"/>
              <a:gd name="connsiteX17" fmla="*/ 2101596 w 2521582"/>
              <a:gd name="connsiteY17" fmla="*/ 741705 h 1974273"/>
              <a:gd name="connsiteX18" fmla="*/ 2101596 w 2521582"/>
              <a:gd name="connsiteY18" fmla="*/ 1161469 h 1974273"/>
              <a:gd name="connsiteX19" fmla="*/ 2088807 w 2521582"/>
              <a:gd name="connsiteY19" fmla="*/ 1152846 h 1974273"/>
              <a:gd name="connsiteX20" fmla="*/ 2045660 w 2521582"/>
              <a:gd name="connsiteY20" fmla="*/ 1048680 h 1974273"/>
              <a:gd name="connsiteX21" fmla="*/ 2045660 w 2521582"/>
              <a:gd name="connsiteY21" fmla="*/ 731405 h 1974273"/>
              <a:gd name="connsiteX22" fmla="*/ 2192972 w 2521582"/>
              <a:gd name="connsiteY22" fmla="*/ 584093 h 1974273"/>
              <a:gd name="connsiteX23" fmla="*/ 750774 w 2521582"/>
              <a:gd name="connsiteY23" fmla="*/ 584093 h 1974273"/>
              <a:gd name="connsiteX24" fmla="*/ 932071 w 2521582"/>
              <a:gd name="connsiteY24" fmla="*/ 584093 h 1974273"/>
              <a:gd name="connsiteX25" fmla="*/ 1079383 w 2521582"/>
              <a:gd name="connsiteY25" fmla="*/ 731405 h 1974273"/>
              <a:gd name="connsiteX26" fmla="*/ 1079383 w 2521582"/>
              <a:gd name="connsiteY26" fmla="*/ 1048680 h 1974273"/>
              <a:gd name="connsiteX27" fmla="*/ 1036236 w 2521582"/>
              <a:gd name="connsiteY27" fmla="*/ 1152846 h 1974273"/>
              <a:gd name="connsiteX28" fmla="*/ 1023446 w 2521582"/>
              <a:gd name="connsiteY28" fmla="*/ 1161470 h 1974273"/>
              <a:gd name="connsiteX29" fmla="*/ 1023446 w 2521582"/>
              <a:gd name="connsiteY29" fmla="*/ 741705 h 1974273"/>
              <a:gd name="connsiteX30" fmla="*/ 992851 w 2521582"/>
              <a:gd name="connsiteY30" fmla="*/ 741705 h 1974273"/>
              <a:gd name="connsiteX31" fmla="*/ 992851 w 2521582"/>
              <a:gd name="connsiteY31" fmla="*/ 1297978 h 1974273"/>
              <a:gd name="connsiteX32" fmla="*/ 992852 w 2521582"/>
              <a:gd name="connsiteY32" fmla="*/ 1297978 h 1974273"/>
              <a:gd name="connsiteX33" fmla="*/ 992852 w 2521582"/>
              <a:gd name="connsiteY33" fmla="*/ 1480824 h 1974273"/>
              <a:gd name="connsiteX34" fmla="*/ 899108 w 2521582"/>
              <a:gd name="connsiteY34" fmla="*/ 1574568 h 1974273"/>
              <a:gd name="connsiteX35" fmla="*/ 783737 w 2521582"/>
              <a:gd name="connsiteY35" fmla="*/ 1574568 h 1974273"/>
              <a:gd name="connsiteX36" fmla="*/ 689992 w 2521582"/>
              <a:gd name="connsiteY36" fmla="*/ 1480824 h 1974273"/>
              <a:gd name="connsiteX37" fmla="*/ 689992 w 2521582"/>
              <a:gd name="connsiteY37" fmla="*/ 1182097 h 1974273"/>
              <a:gd name="connsiteX38" fmla="*/ 689992 w 2521582"/>
              <a:gd name="connsiteY38" fmla="*/ 1182096 h 1974273"/>
              <a:gd name="connsiteX39" fmla="*/ 689992 w 2521582"/>
              <a:gd name="connsiteY39" fmla="*/ 741705 h 1974273"/>
              <a:gd name="connsiteX40" fmla="*/ 659397 w 2521582"/>
              <a:gd name="connsiteY40" fmla="*/ 741705 h 1974273"/>
              <a:gd name="connsiteX41" fmla="*/ 659397 w 2521582"/>
              <a:gd name="connsiteY41" fmla="*/ 1161469 h 1974273"/>
              <a:gd name="connsiteX42" fmla="*/ 646608 w 2521582"/>
              <a:gd name="connsiteY42" fmla="*/ 1152846 h 1974273"/>
              <a:gd name="connsiteX43" fmla="*/ 603461 w 2521582"/>
              <a:gd name="connsiteY43" fmla="*/ 1048680 h 1974273"/>
              <a:gd name="connsiteX44" fmla="*/ 603461 w 2521582"/>
              <a:gd name="connsiteY44" fmla="*/ 731405 h 1974273"/>
              <a:gd name="connsiteX45" fmla="*/ 750774 w 2521582"/>
              <a:gd name="connsiteY45" fmla="*/ 584093 h 1974273"/>
              <a:gd name="connsiteX46" fmla="*/ 147313 w 2521582"/>
              <a:gd name="connsiteY46" fmla="*/ 584093 h 1974273"/>
              <a:gd name="connsiteX47" fmla="*/ 328610 w 2521582"/>
              <a:gd name="connsiteY47" fmla="*/ 584093 h 1974273"/>
              <a:gd name="connsiteX48" fmla="*/ 475922 w 2521582"/>
              <a:gd name="connsiteY48" fmla="*/ 731405 h 1974273"/>
              <a:gd name="connsiteX49" fmla="*/ 475922 w 2521582"/>
              <a:gd name="connsiteY49" fmla="*/ 1048680 h 1974273"/>
              <a:gd name="connsiteX50" fmla="*/ 432775 w 2521582"/>
              <a:gd name="connsiteY50" fmla="*/ 1152846 h 1974273"/>
              <a:gd name="connsiteX51" fmla="*/ 419985 w 2521582"/>
              <a:gd name="connsiteY51" fmla="*/ 1161470 h 1974273"/>
              <a:gd name="connsiteX52" fmla="*/ 419985 w 2521582"/>
              <a:gd name="connsiteY52" fmla="*/ 741705 h 1974273"/>
              <a:gd name="connsiteX53" fmla="*/ 389390 w 2521582"/>
              <a:gd name="connsiteY53" fmla="*/ 741705 h 1974273"/>
              <a:gd name="connsiteX54" fmla="*/ 389390 w 2521582"/>
              <a:gd name="connsiteY54" fmla="*/ 1297978 h 1974273"/>
              <a:gd name="connsiteX55" fmla="*/ 389391 w 2521582"/>
              <a:gd name="connsiteY55" fmla="*/ 1297978 h 1974273"/>
              <a:gd name="connsiteX56" fmla="*/ 389391 w 2521582"/>
              <a:gd name="connsiteY56" fmla="*/ 1480824 h 1974273"/>
              <a:gd name="connsiteX57" fmla="*/ 295647 w 2521582"/>
              <a:gd name="connsiteY57" fmla="*/ 1574568 h 1974273"/>
              <a:gd name="connsiteX58" fmla="*/ 180276 w 2521582"/>
              <a:gd name="connsiteY58" fmla="*/ 1574568 h 1974273"/>
              <a:gd name="connsiteX59" fmla="*/ 86531 w 2521582"/>
              <a:gd name="connsiteY59" fmla="*/ 1480824 h 1974273"/>
              <a:gd name="connsiteX60" fmla="*/ 86531 w 2521582"/>
              <a:gd name="connsiteY60" fmla="*/ 1182097 h 1974273"/>
              <a:gd name="connsiteX61" fmla="*/ 86531 w 2521582"/>
              <a:gd name="connsiteY61" fmla="*/ 1182096 h 1974273"/>
              <a:gd name="connsiteX62" fmla="*/ 86531 w 2521582"/>
              <a:gd name="connsiteY62" fmla="*/ 741705 h 1974273"/>
              <a:gd name="connsiteX63" fmla="*/ 55936 w 2521582"/>
              <a:gd name="connsiteY63" fmla="*/ 741705 h 1974273"/>
              <a:gd name="connsiteX64" fmla="*/ 55936 w 2521582"/>
              <a:gd name="connsiteY64" fmla="*/ 1161469 h 1974273"/>
              <a:gd name="connsiteX65" fmla="*/ 43147 w 2521582"/>
              <a:gd name="connsiteY65" fmla="*/ 1152846 h 1974273"/>
              <a:gd name="connsiteX66" fmla="*/ 0 w 2521582"/>
              <a:gd name="connsiteY66" fmla="*/ 1048680 h 1974273"/>
              <a:gd name="connsiteX67" fmla="*/ 0 w 2521582"/>
              <a:gd name="connsiteY67" fmla="*/ 731405 h 1974273"/>
              <a:gd name="connsiteX68" fmla="*/ 147313 w 2521582"/>
              <a:gd name="connsiteY68" fmla="*/ 584093 h 1974273"/>
              <a:gd name="connsiteX69" fmla="*/ 1427060 w 2521582"/>
              <a:gd name="connsiteY69" fmla="*/ 494144 h 1974273"/>
              <a:gd name="connsiteX70" fmla="*/ 1697984 w 2521582"/>
              <a:gd name="connsiteY70" fmla="*/ 494144 h 1974273"/>
              <a:gd name="connsiteX71" fmla="*/ 1918122 w 2521582"/>
              <a:gd name="connsiteY71" fmla="*/ 714282 h 1974273"/>
              <a:gd name="connsiteX72" fmla="*/ 1918122 w 2521582"/>
              <a:gd name="connsiteY72" fmla="*/ 1188406 h 1974273"/>
              <a:gd name="connsiteX73" fmla="*/ 1853645 w 2521582"/>
              <a:gd name="connsiteY73" fmla="*/ 1344067 h 1974273"/>
              <a:gd name="connsiteX74" fmla="*/ 1834531 w 2521582"/>
              <a:gd name="connsiteY74" fmla="*/ 1356954 h 1974273"/>
              <a:gd name="connsiteX75" fmla="*/ 1834531 w 2521582"/>
              <a:gd name="connsiteY75" fmla="*/ 729674 h 1974273"/>
              <a:gd name="connsiteX76" fmla="*/ 1788812 w 2521582"/>
              <a:gd name="connsiteY76" fmla="*/ 729674 h 1974273"/>
              <a:gd name="connsiteX77" fmla="*/ 1788812 w 2521582"/>
              <a:gd name="connsiteY77" fmla="*/ 1560947 h 1974273"/>
              <a:gd name="connsiteX78" fmla="*/ 1788813 w 2521582"/>
              <a:gd name="connsiteY78" fmla="*/ 1560947 h 1974273"/>
              <a:gd name="connsiteX79" fmla="*/ 1788813 w 2521582"/>
              <a:gd name="connsiteY79" fmla="*/ 1834185 h 1974273"/>
              <a:gd name="connsiteX80" fmla="*/ 1648725 w 2521582"/>
              <a:gd name="connsiteY80" fmla="*/ 1974273 h 1974273"/>
              <a:gd name="connsiteX81" fmla="*/ 1476319 w 2521582"/>
              <a:gd name="connsiteY81" fmla="*/ 1974273 h 1974273"/>
              <a:gd name="connsiteX82" fmla="*/ 1336231 w 2521582"/>
              <a:gd name="connsiteY82" fmla="*/ 1834185 h 1974273"/>
              <a:gd name="connsiteX83" fmla="*/ 1336231 w 2521582"/>
              <a:gd name="connsiteY83" fmla="*/ 1387778 h 1974273"/>
              <a:gd name="connsiteX84" fmla="*/ 1336230 w 2521582"/>
              <a:gd name="connsiteY84" fmla="*/ 1387777 h 1974273"/>
              <a:gd name="connsiteX85" fmla="*/ 1336230 w 2521582"/>
              <a:gd name="connsiteY85" fmla="*/ 729674 h 1974273"/>
              <a:gd name="connsiteX86" fmla="*/ 1290511 w 2521582"/>
              <a:gd name="connsiteY86" fmla="*/ 729674 h 1974273"/>
              <a:gd name="connsiteX87" fmla="*/ 1290511 w 2521582"/>
              <a:gd name="connsiteY87" fmla="*/ 1356953 h 1974273"/>
              <a:gd name="connsiteX88" fmla="*/ 1271399 w 2521582"/>
              <a:gd name="connsiteY88" fmla="*/ 1344067 h 1974273"/>
              <a:gd name="connsiteX89" fmla="*/ 1206922 w 2521582"/>
              <a:gd name="connsiteY89" fmla="*/ 1188406 h 1974273"/>
              <a:gd name="connsiteX90" fmla="*/ 1206922 w 2521582"/>
              <a:gd name="connsiteY90" fmla="*/ 714282 h 1974273"/>
              <a:gd name="connsiteX91" fmla="*/ 1427060 w 2521582"/>
              <a:gd name="connsiteY91" fmla="*/ 494144 h 1974273"/>
              <a:gd name="connsiteX92" fmla="*/ 2283621 w 2521582"/>
              <a:gd name="connsiteY92" fmla="*/ 253421 h 1974273"/>
              <a:gd name="connsiteX93" fmla="*/ 2436596 w 2521582"/>
              <a:gd name="connsiteY93" fmla="*/ 406396 h 1974273"/>
              <a:gd name="connsiteX94" fmla="*/ 2283621 w 2521582"/>
              <a:gd name="connsiteY94" fmla="*/ 559371 h 1974273"/>
              <a:gd name="connsiteX95" fmla="*/ 2130646 w 2521582"/>
              <a:gd name="connsiteY95" fmla="*/ 406396 h 1974273"/>
              <a:gd name="connsiteX96" fmla="*/ 2283621 w 2521582"/>
              <a:gd name="connsiteY96" fmla="*/ 253421 h 1974273"/>
              <a:gd name="connsiteX97" fmla="*/ 841422 w 2521582"/>
              <a:gd name="connsiteY97" fmla="*/ 253421 h 1974273"/>
              <a:gd name="connsiteX98" fmla="*/ 994397 w 2521582"/>
              <a:gd name="connsiteY98" fmla="*/ 406396 h 1974273"/>
              <a:gd name="connsiteX99" fmla="*/ 841422 w 2521582"/>
              <a:gd name="connsiteY99" fmla="*/ 559371 h 1974273"/>
              <a:gd name="connsiteX100" fmla="*/ 688447 w 2521582"/>
              <a:gd name="connsiteY100" fmla="*/ 406396 h 1974273"/>
              <a:gd name="connsiteX101" fmla="*/ 841422 w 2521582"/>
              <a:gd name="connsiteY101" fmla="*/ 253421 h 1974273"/>
              <a:gd name="connsiteX102" fmla="*/ 237961 w 2521582"/>
              <a:gd name="connsiteY102" fmla="*/ 253421 h 1974273"/>
              <a:gd name="connsiteX103" fmla="*/ 390936 w 2521582"/>
              <a:gd name="connsiteY103" fmla="*/ 406396 h 1974273"/>
              <a:gd name="connsiteX104" fmla="*/ 237961 w 2521582"/>
              <a:gd name="connsiteY104" fmla="*/ 559371 h 1974273"/>
              <a:gd name="connsiteX105" fmla="*/ 84986 w 2521582"/>
              <a:gd name="connsiteY105" fmla="*/ 406396 h 1974273"/>
              <a:gd name="connsiteX106" fmla="*/ 237961 w 2521582"/>
              <a:gd name="connsiteY106" fmla="*/ 253421 h 1974273"/>
              <a:gd name="connsiteX107" fmla="*/ 1562522 w 2521582"/>
              <a:gd name="connsiteY107" fmla="*/ 0 h 1974273"/>
              <a:gd name="connsiteX108" fmla="*/ 1791122 w 2521582"/>
              <a:gd name="connsiteY108" fmla="*/ 228600 h 1974273"/>
              <a:gd name="connsiteX109" fmla="*/ 1562522 w 2521582"/>
              <a:gd name="connsiteY109" fmla="*/ 457200 h 1974273"/>
              <a:gd name="connsiteX110" fmla="*/ 1333922 w 2521582"/>
              <a:gd name="connsiteY110" fmla="*/ 228600 h 1974273"/>
              <a:gd name="connsiteX111" fmla="*/ 1562522 w 2521582"/>
              <a:gd name="connsiteY111" fmla="*/ 0 h 197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521582" h="1974273">
                <a:moveTo>
                  <a:pt x="2192972" y="584093"/>
                </a:moveTo>
                <a:lnTo>
                  <a:pt x="2374270" y="584093"/>
                </a:lnTo>
                <a:cubicBezTo>
                  <a:pt x="2455628" y="584093"/>
                  <a:pt x="2521582" y="650047"/>
                  <a:pt x="2521582" y="731405"/>
                </a:cubicBezTo>
                <a:lnTo>
                  <a:pt x="2521582" y="1048680"/>
                </a:lnTo>
                <a:cubicBezTo>
                  <a:pt x="2521582" y="1089360"/>
                  <a:pt x="2505093" y="1126188"/>
                  <a:pt x="2478435" y="1152846"/>
                </a:cubicBezTo>
                <a:lnTo>
                  <a:pt x="2465644" y="1161470"/>
                </a:lnTo>
                <a:lnTo>
                  <a:pt x="2465644" y="741705"/>
                </a:lnTo>
                <a:lnTo>
                  <a:pt x="2435050" y="741705"/>
                </a:lnTo>
                <a:lnTo>
                  <a:pt x="2435050" y="1297978"/>
                </a:lnTo>
                <a:lnTo>
                  <a:pt x="2435051" y="1297978"/>
                </a:lnTo>
                <a:lnTo>
                  <a:pt x="2435051" y="1480824"/>
                </a:lnTo>
                <a:cubicBezTo>
                  <a:pt x="2435051" y="1532597"/>
                  <a:pt x="2393080" y="1574568"/>
                  <a:pt x="2341306" y="1574568"/>
                </a:cubicBezTo>
                <a:lnTo>
                  <a:pt x="2225936" y="1574568"/>
                </a:lnTo>
                <a:cubicBezTo>
                  <a:pt x="2174162" y="1574568"/>
                  <a:pt x="2132191" y="1532597"/>
                  <a:pt x="2132191" y="1480824"/>
                </a:cubicBezTo>
                <a:lnTo>
                  <a:pt x="2132191" y="1182097"/>
                </a:lnTo>
                <a:lnTo>
                  <a:pt x="2132191" y="1182096"/>
                </a:lnTo>
                <a:lnTo>
                  <a:pt x="2132191" y="741705"/>
                </a:lnTo>
                <a:lnTo>
                  <a:pt x="2101596" y="741705"/>
                </a:lnTo>
                <a:lnTo>
                  <a:pt x="2101596" y="1161469"/>
                </a:lnTo>
                <a:lnTo>
                  <a:pt x="2088807" y="1152846"/>
                </a:lnTo>
                <a:cubicBezTo>
                  <a:pt x="2062149" y="1126188"/>
                  <a:pt x="2045660" y="1089360"/>
                  <a:pt x="2045660" y="1048680"/>
                </a:cubicBezTo>
                <a:lnTo>
                  <a:pt x="2045660" y="731405"/>
                </a:lnTo>
                <a:cubicBezTo>
                  <a:pt x="2045660" y="650047"/>
                  <a:pt x="2111614" y="584093"/>
                  <a:pt x="2192972" y="584093"/>
                </a:cubicBezTo>
                <a:close/>
                <a:moveTo>
                  <a:pt x="750774" y="584093"/>
                </a:moveTo>
                <a:lnTo>
                  <a:pt x="932071" y="584093"/>
                </a:lnTo>
                <a:cubicBezTo>
                  <a:pt x="1013429" y="584093"/>
                  <a:pt x="1079383" y="650047"/>
                  <a:pt x="1079383" y="731405"/>
                </a:cubicBezTo>
                <a:lnTo>
                  <a:pt x="1079383" y="1048680"/>
                </a:lnTo>
                <a:cubicBezTo>
                  <a:pt x="1079383" y="1089360"/>
                  <a:pt x="1062895" y="1126188"/>
                  <a:pt x="1036236" y="1152846"/>
                </a:cubicBezTo>
                <a:lnTo>
                  <a:pt x="1023446" y="1161470"/>
                </a:lnTo>
                <a:lnTo>
                  <a:pt x="1023446" y="741705"/>
                </a:lnTo>
                <a:lnTo>
                  <a:pt x="992851" y="741705"/>
                </a:lnTo>
                <a:lnTo>
                  <a:pt x="992851" y="1297978"/>
                </a:lnTo>
                <a:lnTo>
                  <a:pt x="992852" y="1297978"/>
                </a:lnTo>
                <a:lnTo>
                  <a:pt x="992852" y="1480824"/>
                </a:lnTo>
                <a:cubicBezTo>
                  <a:pt x="992852" y="1532597"/>
                  <a:pt x="950881" y="1574568"/>
                  <a:pt x="899108" y="1574568"/>
                </a:cubicBezTo>
                <a:lnTo>
                  <a:pt x="783737" y="1574568"/>
                </a:lnTo>
                <a:cubicBezTo>
                  <a:pt x="731964" y="1574568"/>
                  <a:pt x="689992" y="1532597"/>
                  <a:pt x="689992" y="1480824"/>
                </a:cubicBezTo>
                <a:lnTo>
                  <a:pt x="689992" y="1182097"/>
                </a:lnTo>
                <a:lnTo>
                  <a:pt x="689992" y="1182096"/>
                </a:lnTo>
                <a:lnTo>
                  <a:pt x="689992" y="741705"/>
                </a:lnTo>
                <a:lnTo>
                  <a:pt x="659397" y="741705"/>
                </a:lnTo>
                <a:lnTo>
                  <a:pt x="659397" y="1161469"/>
                </a:lnTo>
                <a:lnTo>
                  <a:pt x="646608" y="1152846"/>
                </a:lnTo>
                <a:cubicBezTo>
                  <a:pt x="619950" y="1126188"/>
                  <a:pt x="603461" y="1089360"/>
                  <a:pt x="603461" y="1048680"/>
                </a:cubicBezTo>
                <a:lnTo>
                  <a:pt x="603461" y="731405"/>
                </a:lnTo>
                <a:cubicBezTo>
                  <a:pt x="603461" y="650047"/>
                  <a:pt x="669415" y="584093"/>
                  <a:pt x="750774" y="584093"/>
                </a:cubicBezTo>
                <a:close/>
                <a:moveTo>
                  <a:pt x="147313" y="584093"/>
                </a:moveTo>
                <a:lnTo>
                  <a:pt x="328610" y="584093"/>
                </a:lnTo>
                <a:cubicBezTo>
                  <a:pt x="409968" y="584093"/>
                  <a:pt x="475922" y="650047"/>
                  <a:pt x="475922" y="731405"/>
                </a:cubicBezTo>
                <a:lnTo>
                  <a:pt x="475922" y="1048680"/>
                </a:lnTo>
                <a:cubicBezTo>
                  <a:pt x="475922" y="1089360"/>
                  <a:pt x="459434" y="1126188"/>
                  <a:pt x="432775" y="1152846"/>
                </a:cubicBezTo>
                <a:lnTo>
                  <a:pt x="419985" y="1161470"/>
                </a:lnTo>
                <a:lnTo>
                  <a:pt x="419985" y="741705"/>
                </a:lnTo>
                <a:lnTo>
                  <a:pt x="389390" y="741705"/>
                </a:lnTo>
                <a:lnTo>
                  <a:pt x="389390" y="1297978"/>
                </a:lnTo>
                <a:lnTo>
                  <a:pt x="389391" y="1297978"/>
                </a:lnTo>
                <a:lnTo>
                  <a:pt x="389391" y="1480824"/>
                </a:lnTo>
                <a:cubicBezTo>
                  <a:pt x="389391" y="1532597"/>
                  <a:pt x="347420" y="1574568"/>
                  <a:pt x="295647" y="1574568"/>
                </a:cubicBezTo>
                <a:lnTo>
                  <a:pt x="180276" y="1574568"/>
                </a:lnTo>
                <a:cubicBezTo>
                  <a:pt x="128503" y="1574568"/>
                  <a:pt x="86531" y="1532597"/>
                  <a:pt x="86531" y="1480824"/>
                </a:cubicBezTo>
                <a:lnTo>
                  <a:pt x="86531" y="1182097"/>
                </a:lnTo>
                <a:lnTo>
                  <a:pt x="86531" y="1182096"/>
                </a:lnTo>
                <a:lnTo>
                  <a:pt x="86531" y="741705"/>
                </a:lnTo>
                <a:lnTo>
                  <a:pt x="55936" y="741705"/>
                </a:lnTo>
                <a:lnTo>
                  <a:pt x="55936" y="1161469"/>
                </a:lnTo>
                <a:lnTo>
                  <a:pt x="43147" y="1152846"/>
                </a:lnTo>
                <a:cubicBezTo>
                  <a:pt x="16489" y="1126188"/>
                  <a:pt x="0" y="1089360"/>
                  <a:pt x="0" y="1048680"/>
                </a:cubicBezTo>
                <a:lnTo>
                  <a:pt x="0" y="731405"/>
                </a:lnTo>
                <a:cubicBezTo>
                  <a:pt x="0" y="650047"/>
                  <a:pt x="65954" y="584093"/>
                  <a:pt x="147313" y="584093"/>
                </a:cubicBezTo>
                <a:close/>
                <a:moveTo>
                  <a:pt x="1427060" y="494144"/>
                </a:moveTo>
                <a:lnTo>
                  <a:pt x="1697984" y="494144"/>
                </a:lnTo>
                <a:cubicBezTo>
                  <a:pt x="1819563" y="494144"/>
                  <a:pt x="1918122" y="592703"/>
                  <a:pt x="1918122" y="714282"/>
                </a:cubicBezTo>
                <a:lnTo>
                  <a:pt x="1918122" y="1188406"/>
                </a:lnTo>
                <a:cubicBezTo>
                  <a:pt x="1918122" y="1249196"/>
                  <a:pt x="1893482" y="1304230"/>
                  <a:pt x="1853645" y="1344067"/>
                </a:cubicBezTo>
                <a:lnTo>
                  <a:pt x="1834531" y="1356954"/>
                </a:lnTo>
                <a:lnTo>
                  <a:pt x="1834531" y="729674"/>
                </a:lnTo>
                <a:lnTo>
                  <a:pt x="1788812" y="729674"/>
                </a:lnTo>
                <a:lnTo>
                  <a:pt x="1788812" y="1560947"/>
                </a:lnTo>
                <a:lnTo>
                  <a:pt x="1788813" y="1560947"/>
                </a:lnTo>
                <a:lnTo>
                  <a:pt x="1788813" y="1834185"/>
                </a:lnTo>
                <a:cubicBezTo>
                  <a:pt x="1788813" y="1911553"/>
                  <a:pt x="1726093" y="1974273"/>
                  <a:pt x="1648725" y="1974273"/>
                </a:cubicBezTo>
                <a:lnTo>
                  <a:pt x="1476319" y="1974273"/>
                </a:lnTo>
                <a:cubicBezTo>
                  <a:pt x="1398951" y="1974273"/>
                  <a:pt x="1336231" y="1911553"/>
                  <a:pt x="1336231" y="1834185"/>
                </a:cubicBezTo>
                <a:lnTo>
                  <a:pt x="1336231" y="1387778"/>
                </a:lnTo>
                <a:lnTo>
                  <a:pt x="1336230" y="1387777"/>
                </a:lnTo>
                <a:lnTo>
                  <a:pt x="1336230" y="729674"/>
                </a:lnTo>
                <a:lnTo>
                  <a:pt x="1290511" y="729674"/>
                </a:lnTo>
                <a:lnTo>
                  <a:pt x="1290511" y="1356953"/>
                </a:lnTo>
                <a:lnTo>
                  <a:pt x="1271399" y="1344067"/>
                </a:lnTo>
                <a:cubicBezTo>
                  <a:pt x="1231562" y="1304230"/>
                  <a:pt x="1206922" y="1249196"/>
                  <a:pt x="1206922" y="1188406"/>
                </a:cubicBezTo>
                <a:lnTo>
                  <a:pt x="1206922" y="714282"/>
                </a:lnTo>
                <a:cubicBezTo>
                  <a:pt x="1206922" y="592703"/>
                  <a:pt x="1305481" y="494144"/>
                  <a:pt x="1427060" y="494144"/>
                </a:cubicBezTo>
                <a:close/>
                <a:moveTo>
                  <a:pt x="2283621" y="253421"/>
                </a:moveTo>
                <a:cubicBezTo>
                  <a:pt x="2368107" y="253421"/>
                  <a:pt x="2436596" y="321911"/>
                  <a:pt x="2436596" y="406396"/>
                </a:cubicBezTo>
                <a:cubicBezTo>
                  <a:pt x="2436596" y="490882"/>
                  <a:pt x="2368107" y="559371"/>
                  <a:pt x="2283621" y="559371"/>
                </a:cubicBezTo>
                <a:cubicBezTo>
                  <a:pt x="2199135" y="559371"/>
                  <a:pt x="2130646" y="490882"/>
                  <a:pt x="2130646" y="406396"/>
                </a:cubicBezTo>
                <a:cubicBezTo>
                  <a:pt x="2130646" y="321911"/>
                  <a:pt x="2199135" y="253421"/>
                  <a:pt x="2283621" y="253421"/>
                </a:cubicBezTo>
                <a:close/>
                <a:moveTo>
                  <a:pt x="841422" y="253421"/>
                </a:moveTo>
                <a:cubicBezTo>
                  <a:pt x="925908" y="253421"/>
                  <a:pt x="994397" y="321911"/>
                  <a:pt x="994397" y="406396"/>
                </a:cubicBezTo>
                <a:cubicBezTo>
                  <a:pt x="994397" y="490882"/>
                  <a:pt x="925908" y="559371"/>
                  <a:pt x="841422" y="559371"/>
                </a:cubicBezTo>
                <a:cubicBezTo>
                  <a:pt x="756937" y="559371"/>
                  <a:pt x="688447" y="490882"/>
                  <a:pt x="688447" y="406396"/>
                </a:cubicBezTo>
                <a:cubicBezTo>
                  <a:pt x="688447" y="321911"/>
                  <a:pt x="756937" y="253421"/>
                  <a:pt x="841422" y="253421"/>
                </a:cubicBezTo>
                <a:close/>
                <a:moveTo>
                  <a:pt x="237961" y="253421"/>
                </a:moveTo>
                <a:cubicBezTo>
                  <a:pt x="322447" y="253421"/>
                  <a:pt x="390936" y="321911"/>
                  <a:pt x="390936" y="406396"/>
                </a:cubicBezTo>
                <a:cubicBezTo>
                  <a:pt x="390936" y="490882"/>
                  <a:pt x="322447" y="559371"/>
                  <a:pt x="237961" y="559371"/>
                </a:cubicBezTo>
                <a:cubicBezTo>
                  <a:pt x="153476" y="559371"/>
                  <a:pt x="84986" y="490882"/>
                  <a:pt x="84986" y="406396"/>
                </a:cubicBezTo>
                <a:cubicBezTo>
                  <a:pt x="84986" y="321911"/>
                  <a:pt x="153476" y="253421"/>
                  <a:pt x="237961" y="253421"/>
                </a:cubicBezTo>
                <a:close/>
                <a:moveTo>
                  <a:pt x="1562522" y="0"/>
                </a:moveTo>
                <a:cubicBezTo>
                  <a:pt x="1688774" y="0"/>
                  <a:pt x="1791122" y="102348"/>
                  <a:pt x="1791122" y="228600"/>
                </a:cubicBezTo>
                <a:cubicBezTo>
                  <a:pt x="1791122" y="354852"/>
                  <a:pt x="1688774" y="457200"/>
                  <a:pt x="1562522" y="457200"/>
                </a:cubicBezTo>
                <a:cubicBezTo>
                  <a:pt x="1436270" y="457200"/>
                  <a:pt x="1333922" y="354852"/>
                  <a:pt x="1333922" y="228600"/>
                </a:cubicBezTo>
                <a:cubicBezTo>
                  <a:pt x="1333922" y="102348"/>
                  <a:pt x="1436270" y="0"/>
                  <a:pt x="1562522"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4003393" y="2567518"/>
            <a:ext cx="2003919" cy="400110"/>
          </a:xfrm>
          <a:prstGeom prst="rect">
            <a:avLst/>
          </a:prstGeom>
        </p:spPr>
        <p:txBody>
          <a:bodyPr wrap="square" anchor="ctr">
            <a:spAutoFit/>
          </a:bodyPr>
          <a:lstStyle/>
          <a:p>
            <a:pPr algn="ctr"/>
            <a:r>
              <a:rPr lang="en-US" sz="2000" b="1" dirty="0" smtClean="0">
                <a:solidFill>
                  <a:schemeClr val="tx1">
                    <a:lumMod val="95000"/>
                    <a:lumOff val="5000"/>
                  </a:schemeClr>
                </a:solidFill>
              </a:rPr>
              <a:t>Cost Leadershi</a:t>
            </a:r>
            <a:r>
              <a:rPr lang="en-US" sz="2000" b="1" dirty="0">
                <a:solidFill>
                  <a:schemeClr val="tx1">
                    <a:lumMod val="95000"/>
                    <a:lumOff val="5000"/>
                  </a:schemeClr>
                </a:solidFill>
              </a:rPr>
              <a:t>p</a:t>
            </a:r>
            <a:endParaRPr lang="en-US" sz="1400" dirty="0">
              <a:solidFill>
                <a:schemeClr val="tx1">
                  <a:lumMod val="95000"/>
                  <a:lumOff val="5000"/>
                </a:schemeClr>
              </a:solidFill>
            </a:endParaRPr>
          </a:p>
        </p:txBody>
      </p:sp>
      <p:sp>
        <p:nvSpPr>
          <p:cNvPr id="30" name="Rectangle 29"/>
          <p:cNvSpPr/>
          <p:nvPr/>
        </p:nvSpPr>
        <p:spPr>
          <a:xfrm>
            <a:off x="6183482" y="2567519"/>
            <a:ext cx="2002535" cy="400110"/>
          </a:xfrm>
          <a:prstGeom prst="rect">
            <a:avLst/>
          </a:prstGeom>
        </p:spPr>
        <p:txBody>
          <a:bodyPr wrap="square" anchor="ctr">
            <a:spAutoFit/>
          </a:bodyPr>
          <a:lstStyle/>
          <a:p>
            <a:pPr lvl="0" algn="ctr"/>
            <a:r>
              <a:rPr lang="en-US" sz="2000" b="1" dirty="0" smtClean="0">
                <a:solidFill>
                  <a:schemeClr val="tx1">
                    <a:lumMod val="95000"/>
                    <a:lumOff val="5000"/>
                  </a:schemeClr>
                </a:solidFill>
              </a:rPr>
              <a:t>Differentiation</a:t>
            </a:r>
            <a:endParaRPr lang="en-US" sz="2000" b="1" dirty="0">
              <a:solidFill>
                <a:schemeClr val="tx1">
                  <a:lumMod val="95000"/>
                  <a:lumOff val="5000"/>
                </a:schemeClr>
              </a:solidFill>
            </a:endParaRPr>
          </a:p>
        </p:txBody>
      </p:sp>
      <p:sp>
        <p:nvSpPr>
          <p:cNvPr id="31" name="Rectangle 30"/>
          <p:cNvSpPr/>
          <p:nvPr/>
        </p:nvSpPr>
        <p:spPr>
          <a:xfrm>
            <a:off x="4004775" y="4747957"/>
            <a:ext cx="2002537" cy="400110"/>
          </a:xfrm>
          <a:prstGeom prst="rect">
            <a:avLst/>
          </a:prstGeom>
        </p:spPr>
        <p:txBody>
          <a:bodyPr wrap="square" anchor="ctr">
            <a:spAutoFit/>
          </a:bodyPr>
          <a:lstStyle/>
          <a:p>
            <a:pPr lvl="0" algn="ctr"/>
            <a:r>
              <a:rPr lang="en-US" sz="2000" b="1" dirty="0" smtClean="0">
                <a:solidFill>
                  <a:schemeClr val="tx1">
                    <a:lumMod val="95000"/>
                    <a:lumOff val="5000"/>
                  </a:schemeClr>
                </a:solidFill>
              </a:rPr>
              <a:t>Cost Focus</a:t>
            </a:r>
            <a:endParaRPr lang="en-US" sz="2000" b="1" dirty="0">
              <a:solidFill>
                <a:schemeClr val="tx1">
                  <a:lumMod val="95000"/>
                  <a:lumOff val="5000"/>
                </a:schemeClr>
              </a:solidFill>
            </a:endParaRPr>
          </a:p>
        </p:txBody>
      </p:sp>
      <p:sp>
        <p:nvSpPr>
          <p:cNvPr id="32" name="Rectangle 31"/>
          <p:cNvSpPr/>
          <p:nvPr/>
        </p:nvSpPr>
        <p:spPr>
          <a:xfrm>
            <a:off x="6183482" y="4594068"/>
            <a:ext cx="2002535" cy="707886"/>
          </a:xfrm>
          <a:prstGeom prst="rect">
            <a:avLst/>
          </a:prstGeom>
        </p:spPr>
        <p:txBody>
          <a:bodyPr wrap="square" anchor="ctr">
            <a:spAutoFit/>
          </a:bodyPr>
          <a:lstStyle/>
          <a:p>
            <a:pPr lvl="0" algn="ctr"/>
            <a:r>
              <a:rPr lang="en-US" sz="2000" b="1" dirty="0" smtClean="0">
                <a:solidFill>
                  <a:schemeClr val="tx1">
                    <a:lumMod val="95000"/>
                    <a:lumOff val="5000"/>
                  </a:schemeClr>
                </a:solidFill>
              </a:rPr>
              <a:t>Differentiation Focus</a:t>
            </a:r>
            <a:endParaRPr lang="en-US" sz="2000" b="1" dirty="0">
              <a:solidFill>
                <a:schemeClr val="tx1">
                  <a:lumMod val="95000"/>
                  <a:lumOff val="5000"/>
                </a:schemeClr>
              </a:solidFill>
            </a:endParaRPr>
          </a:p>
        </p:txBody>
      </p:sp>
    </p:spTree>
    <p:extLst>
      <p:ext uri="{BB962C8B-B14F-4D97-AF65-F5344CB8AC3E}">
        <p14:creationId xmlns:p14="http://schemas.microsoft.com/office/powerpoint/2010/main" val="234775953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Advantage Matrix</a:t>
            </a:r>
          </a:p>
        </p:txBody>
      </p:sp>
      <p:sp>
        <p:nvSpPr>
          <p:cNvPr id="5" name="Title 4"/>
          <p:cNvSpPr>
            <a:spLocks noGrp="1"/>
          </p:cNvSpPr>
          <p:nvPr>
            <p:ph type="title"/>
          </p:nvPr>
        </p:nvSpPr>
        <p:spPr/>
        <p:txBody>
          <a:bodyPr/>
          <a:lstStyle/>
          <a:p>
            <a:r>
              <a:rPr lang="en-US" dirty="0"/>
              <a:t>Porter’s Generic Competitive Strategies</a:t>
            </a:r>
          </a:p>
        </p:txBody>
      </p:sp>
      <p:sp>
        <p:nvSpPr>
          <p:cNvPr id="4" name="Slide Number Placeholder 3"/>
          <p:cNvSpPr>
            <a:spLocks noGrp="1"/>
          </p:cNvSpPr>
          <p:nvPr>
            <p:ph type="sldNum" sz="quarter" idx="12"/>
          </p:nvPr>
        </p:nvSpPr>
        <p:spPr/>
        <p:txBody>
          <a:bodyPr/>
          <a:lstStyle/>
          <a:p>
            <a:fld id="{F68327C5-B821-4FE9-A59A-A60D9EB59A9A}" type="slidenum">
              <a:rPr lang="en-US" smtClean="0"/>
              <a:t>63</a:t>
            </a:fld>
            <a:endParaRPr lang="en-US"/>
          </a:p>
        </p:txBody>
      </p:sp>
      <p:sp>
        <p:nvSpPr>
          <p:cNvPr id="24" name="Rectangle 23"/>
          <p:cNvSpPr/>
          <p:nvPr/>
        </p:nvSpPr>
        <p:spPr>
          <a:xfrm>
            <a:off x="1421871" y="4503964"/>
            <a:ext cx="3042079" cy="144876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r>
              <a:rPr lang="en-US" sz="3200" b="1" dirty="0" smtClean="0">
                <a:solidFill>
                  <a:schemeClr val="bg1"/>
                </a:solidFill>
                <a:effectLst>
                  <a:outerShdw blurRad="38100" dist="38100" dir="2700000" algn="tl">
                    <a:srgbClr val="000000">
                      <a:alpha val="43137"/>
                    </a:srgbClr>
                  </a:outerShdw>
                </a:effectLst>
              </a:rPr>
              <a:t>Narrow</a:t>
            </a:r>
            <a:endParaRPr lang="en-US" sz="3200" b="1" dirty="0">
              <a:solidFill>
                <a:schemeClr val="bg1"/>
              </a:solidFill>
              <a:effectLst>
                <a:outerShdw blurRad="38100" dist="38100" dir="2700000" algn="tl">
                  <a:srgbClr val="000000">
                    <a:alpha val="43137"/>
                  </a:srgbClr>
                </a:outerShdw>
              </a:effectLst>
            </a:endParaRPr>
          </a:p>
        </p:txBody>
      </p:sp>
      <p:sp>
        <p:nvSpPr>
          <p:cNvPr id="25" name="Rectangle 24"/>
          <p:cNvSpPr/>
          <p:nvPr/>
        </p:nvSpPr>
        <p:spPr>
          <a:xfrm>
            <a:off x="1421871" y="2953629"/>
            <a:ext cx="3042079" cy="144876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r>
              <a:rPr lang="en-US" sz="3200" b="1" dirty="0" smtClean="0">
                <a:solidFill>
                  <a:schemeClr val="bg1"/>
                </a:solidFill>
                <a:effectLst>
                  <a:outerShdw blurRad="38100" dist="38100" dir="2700000" algn="tl">
                    <a:srgbClr val="000000">
                      <a:alpha val="43137"/>
                    </a:srgbClr>
                  </a:outerShdw>
                </a:effectLst>
              </a:rPr>
              <a:t>Broad</a:t>
            </a:r>
            <a:endParaRPr lang="en-US" sz="3200" b="1" dirty="0">
              <a:solidFill>
                <a:schemeClr val="bg1"/>
              </a:solidFill>
              <a:effectLst>
                <a:outerShdw blurRad="38100" dist="38100" dir="2700000" algn="tl">
                  <a:srgbClr val="000000">
                    <a:alpha val="43137"/>
                  </a:srgbClr>
                </a:outerShdw>
              </a:effectLst>
            </a:endParaRPr>
          </a:p>
        </p:txBody>
      </p:sp>
      <p:sp>
        <p:nvSpPr>
          <p:cNvPr id="33" name="Rectangle 32"/>
          <p:cNvSpPr/>
          <p:nvPr/>
        </p:nvSpPr>
        <p:spPr>
          <a:xfrm>
            <a:off x="4574961" y="4503964"/>
            <a:ext cx="3042079" cy="14487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accent1">
                    <a:lumMod val="50000"/>
                  </a:schemeClr>
                </a:solidFill>
              </a:rPr>
              <a:t>Cost Focus</a:t>
            </a:r>
            <a:endParaRPr lang="en-US" sz="2400" dirty="0">
              <a:solidFill>
                <a:schemeClr val="accent1">
                  <a:lumMod val="50000"/>
                </a:schemeClr>
              </a:solidFill>
            </a:endParaRPr>
          </a:p>
        </p:txBody>
      </p:sp>
      <p:sp>
        <p:nvSpPr>
          <p:cNvPr id="34" name="Rectangle 33"/>
          <p:cNvSpPr/>
          <p:nvPr/>
        </p:nvSpPr>
        <p:spPr>
          <a:xfrm>
            <a:off x="4574961" y="2953629"/>
            <a:ext cx="3042079" cy="14487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lumMod val="95000"/>
                    <a:lumOff val="5000"/>
                  </a:schemeClr>
                </a:solidFill>
              </a:rPr>
              <a:t>Cost Leadership</a:t>
            </a:r>
            <a:endParaRPr lang="en-US" sz="2400" dirty="0">
              <a:solidFill>
                <a:schemeClr val="tx1">
                  <a:lumMod val="95000"/>
                  <a:lumOff val="5000"/>
                </a:schemeClr>
              </a:solidFill>
            </a:endParaRPr>
          </a:p>
        </p:txBody>
      </p:sp>
      <p:sp>
        <p:nvSpPr>
          <p:cNvPr id="36" name="Rectangle 35"/>
          <p:cNvSpPr/>
          <p:nvPr/>
        </p:nvSpPr>
        <p:spPr>
          <a:xfrm>
            <a:off x="4574961" y="1403294"/>
            <a:ext cx="3042079" cy="1448764"/>
          </a:xfrm>
          <a:prstGeom prst="rect">
            <a:avLst/>
          </a:prstGeom>
          <a:solidFill>
            <a:srgbClr val="216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solidFill>
                <a:effectLst>
                  <a:outerShdw blurRad="38100" dist="38100" dir="2700000" algn="tl">
                    <a:srgbClr val="000000">
                      <a:alpha val="43137"/>
                    </a:srgbClr>
                  </a:outerShdw>
                </a:effectLst>
              </a:rPr>
              <a:t>Low Cost</a:t>
            </a:r>
            <a:endParaRPr lang="en-US" sz="3200" b="1" dirty="0">
              <a:solidFill>
                <a:schemeClr val="bg1"/>
              </a:solidFill>
              <a:effectLst>
                <a:outerShdw blurRad="38100" dist="38100" dir="2700000" algn="tl">
                  <a:srgbClr val="000000">
                    <a:alpha val="43137"/>
                  </a:srgbClr>
                </a:outerShdw>
              </a:effectLst>
            </a:endParaRPr>
          </a:p>
        </p:txBody>
      </p:sp>
      <p:sp>
        <p:nvSpPr>
          <p:cNvPr id="37" name="Rectangle 36"/>
          <p:cNvSpPr/>
          <p:nvPr/>
        </p:nvSpPr>
        <p:spPr>
          <a:xfrm>
            <a:off x="7728051" y="4503964"/>
            <a:ext cx="3042079" cy="14487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accent1">
                    <a:lumMod val="50000"/>
                  </a:schemeClr>
                </a:solidFill>
              </a:rPr>
              <a:t>Differentiation Focus</a:t>
            </a:r>
            <a:endParaRPr lang="en-US" sz="2400" dirty="0">
              <a:solidFill>
                <a:schemeClr val="accent1">
                  <a:lumMod val="50000"/>
                </a:schemeClr>
              </a:solidFill>
            </a:endParaRPr>
          </a:p>
        </p:txBody>
      </p:sp>
      <p:sp>
        <p:nvSpPr>
          <p:cNvPr id="38" name="Rectangle 37"/>
          <p:cNvSpPr/>
          <p:nvPr/>
        </p:nvSpPr>
        <p:spPr>
          <a:xfrm>
            <a:off x="7728051" y="2953629"/>
            <a:ext cx="3042079" cy="14487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accent1">
                    <a:lumMod val="50000"/>
                  </a:schemeClr>
                </a:solidFill>
              </a:rPr>
              <a:t>Differentiation</a:t>
            </a:r>
            <a:endParaRPr lang="en-US" sz="2400" dirty="0">
              <a:solidFill>
                <a:schemeClr val="accent1">
                  <a:lumMod val="50000"/>
                </a:schemeClr>
              </a:solidFill>
            </a:endParaRPr>
          </a:p>
        </p:txBody>
      </p:sp>
      <p:sp>
        <p:nvSpPr>
          <p:cNvPr id="39" name="Rectangle 38"/>
          <p:cNvSpPr/>
          <p:nvPr/>
        </p:nvSpPr>
        <p:spPr>
          <a:xfrm>
            <a:off x="7728051" y="1403294"/>
            <a:ext cx="3042079" cy="1448764"/>
          </a:xfrm>
          <a:prstGeom prst="rect">
            <a:avLst/>
          </a:prstGeom>
          <a:solidFill>
            <a:srgbClr val="216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solidFill>
                <a:effectLst>
                  <a:outerShdw blurRad="38100" dist="38100" dir="2700000" algn="tl">
                    <a:srgbClr val="000000">
                      <a:alpha val="43137"/>
                    </a:srgbClr>
                  </a:outerShdw>
                </a:effectLst>
              </a:rPr>
              <a:t>Differentiation</a:t>
            </a:r>
            <a:endParaRPr lang="en-US" sz="3200" b="1" dirty="0">
              <a:solidFill>
                <a:schemeClr val="bg1"/>
              </a:solidFill>
              <a:effectLst>
                <a:outerShdw blurRad="38100" dist="38100" dir="2700000" algn="tl">
                  <a:srgbClr val="000000">
                    <a:alpha val="43137"/>
                  </a:srgbClr>
                </a:outerShdw>
              </a:effectLst>
            </a:endParaRPr>
          </a:p>
        </p:txBody>
      </p:sp>
      <p:sp>
        <p:nvSpPr>
          <p:cNvPr id="56" name="Freeform 55"/>
          <p:cNvSpPr/>
          <p:nvPr/>
        </p:nvSpPr>
        <p:spPr>
          <a:xfrm>
            <a:off x="1573520" y="1397707"/>
            <a:ext cx="2890430" cy="1360989"/>
          </a:xfrm>
          <a:custGeom>
            <a:avLst/>
            <a:gdLst>
              <a:gd name="connsiteX0" fmla="*/ 0 w 2890430"/>
              <a:gd name="connsiteY0" fmla="*/ 0 h 1360989"/>
              <a:gd name="connsiteX1" fmla="*/ 2890430 w 2890430"/>
              <a:gd name="connsiteY1" fmla="*/ 0 h 1360989"/>
              <a:gd name="connsiteX2" fmla="*/ 2890430 w 2890430"/>
              <a:gd name="connsiteY2" fmla="*/ 1360989 h 1360989"/>
              <a:gd name="connsiteX3" fmla="*/ 0 w 2890430"/>
              <a:gd name="connsiteY3" fmla="*/ 0 h 1360989"/>
            </a:gdLst>
            <a:ahLst/>
            <a:cxnLst>
              <a:cxn ang="0">
                <a:pos x="connsiteX0" y="connsiteY0"/>
              </a:cxn>
              <a:cxn ang="0">
                <a:pos x="connsiteX1" y="connsiteY1"/>
              </a:cxn>
              <a:cxn ang="0">
                <a:pos x="connsiteX2" y="connsiteY2"/>
              </a:cxn>
              <a:cxn ang="0">
                <a:pos x="connsiteX3" y="connsiteY3"/>
              </a:cxn>
            </a:cxnLst>
            <a:rect l="l" t="t" r="r" b="b"/>
            <a:pathLst>
              <a:path w="2890430" h="1360989">
                <a:moveTo>
                  <a:pt x="0" y="0"/>
                </a:moveTo>
                <a:lnTo>
                  <a:pt x="2890430" y="0"/>
                </a:lnTo>
                <a:lnTo>
                  <a:pt x="2890430" y="1360989"/>
                </a:lnTo>
                <a:lnTo>
                  <a:pt x="0" y="0"/>
                </a:lnTo>
                <a:close/>
              </a:path>
            </a:pathLst>
          </a:custGeom>
          <a:solidFill>
            <a:srgbClr val="21669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82880" rIns="182880" rtlCol="0" anchor="t">
            <a:noAutofit/>
          </a:bodyPr>
          <a:lstStyle/>
          <a:p>
            <a:pPr algn="r"/>
            <a:r>
              <a:rPr lang="en-US" sz="2400" b="1" dirty="0" smtClean="0">
                <a:solidFill>
                  <a:schemeClr val="accent1">
                    <a:lumMod val="50000"/>
                  </a:schemeClr>
                </a:solidFill>
              </a:rPr>
              <a:t>SOURCE</a:t>
            </a:r>
            <a:endParaRPr lang="en-US" sz="2400" b="1" dirty="0">
              <a:solidFill>
                <a:schemeClr val="accent1">
                  <a:lumMod val="50000"/>
                </a:schemeClr>
              </a:solidFill>
            </a:endParaRPr>
          </a:p>
        </p:txBody>
      </p:sp>
      <p:sp>
        <p:nvSpPr>
          <p:cNvPr id="57" name="Freeform 56"/>
          <p:cNvSpPr/>
          <p:nvPr/>
        </p:nvSpPr>
        <p:spPr>
          <a:xfrm>
            <a:off x="1421871" y="1485482"/>
            <a:ext cx="2890425" cy="1360988"/>
          </a:xfrm>
          <a:custGeom>
            <a:avLst/>
            <a:gdLst>
              <a:gd name="connsiteX0" fmla="*/ 0 w 2890425"/>
              <a:gd name="connsiteY0" fmla="*/ 0 h 1360988"/>
              <a:gd name="connsiteX1" fmla="*/ 2890425 w 2890425"/>
              <a:gd name="connsiteY1" fmla="*/ 1360988 h 1360988"/>
              <a:gd name="connsiteX2" fmla="*/ 0 w 2890425"/>
              <a:gd name="connsiteY2" fmla="*/ 1360988 h 1360988"/>
              <a:gd name="connsiteX3" fmla="*/ 0 w 2890425"/>
              <a:gd name="connsiteY3" fmla="*/ 0 h 1360988"/>
            </a:gdLst>
            <a:ahLst/>
            <a:cxnLst>
              <a:cxn ang="0">
                <a:pos x="connsiteX0" y="connsiteY0"/>
              </a:cxn>
              <a:cxn ang="0">
                <a:pos x="connsiteX1" y="connsiteY1"/>
              </a:cxn>
              <a:cxn ang="0">
                <a:pos x="connsiteX2" y="connsiteY2"/>
              </a:cxn>
              <a:cxn ang="0">
                <a:pos x="connsiteX3" y="connsiteY3"/>
              </a:cxn>
            </a:cxnLst>
            <a:rect l="l" t="t" r="r" b="b"/>
            <a:pathLst>
              <a:path w="2890425" h="1360988">
                <a:moveTo>
                  <a:pt x="0" y="0"/>
                </a:moveTo>
                <a:lnTo>
                  <a:pt x="2890425" y="1360988"/>
                </a:lnTo>
                <a:lnTo>
                  <a:pt x="0" y="1360988"/>
                </a:lnTo>
                <a:lnTo>
                  <a:pt x="0" y="0"/>
                </a:lnTo>
                <a:close/>
              </a:path>
            </a:pathLst>
          </a:custGeom>
          <a:solidFill>
            <a:schemeClr val="bg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2880" bIns="182880" rtlCol="0" anchor="b">
            <a:noAutofit/>
          </a:bodyPr>
          <a:lstStyle/>
          <a:p>
            <a:r>
              <a:rPr lang="en-US" sz="2400" b="1" dirty="0" smtClean="0">
                <a:solidFill>
                  <a:schemeClr val="accent1">
                    <a:lumMod val="50000"/>
                  </a:schemeClr>
                </a:solidFill>
              </a:rPr>
              <a:t>SCOPE</a:t>
            </a:r>
            <a:endParaRPr lang="en-US" sz="2400" b="1" dirty="0">
              <a:solidFill>
                <a:schemeClr val="accent1">
                  <a:lumMod val="50000"/>
                </a:schemeClr>
              </a:solidFill>
            </a:endParaRPr>
          </a:p>
        </p:txBody>
      </p:sp>
    </p:spTree>
    <p:extLst>
      <p:ext uri="{BB962C8B-B14F-4D97-AF65-F5344CB8AC3E}">
        <p14:creationId xmlns:p14="http://schemas.microsoft.com/office/powerpoint/2010/main" val="374994212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4004777" y="1766306"/>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1">
                  <a:lumMod val="50000"/>
                </a:schemeClr>
              </a:solidFill>
            </a:endParaRPr>
          </a:p>
        </p:txBody>
      </p:sp>
      <p:sp>
        <p:nvSpPr>
          <p:cNvPr id="26" name="Rectangle 25"/>
          <p:cNvSpPr/>
          <p:nvPr/>
        </p:nvSpPr>
        <p:spPr>
          <a:xfrm>
            <a:off x="6183483" y="3946744"/>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0C584A"/>
              </a:solidFill>
            </a:endParaRPr>
          </a:p>
        </p:txBody>
      </p:sp>
      <p:sp>
        <p:nvSpPr>
          <p:cNvPr id="27" name="Rectangle 26"/>
          <p:cNvSpPr/>
          <p:nvPr/>
        </p:nvSpPr>
        <p:spPr>
          <a:xfrm>
            <a:off x="6183483" y="1766306"/>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800000"/>
              </a:solidFill>
            </a:endParaRPr>
          </a:p>
        </p:txBody>
      </p:sp>
      <p:sp>
        <p:nvSpPr>
          <p:cNvPr id="28" name="Rectangle 27"/>
          <p:cNvSpPr/>
          <p:nvPr/>
        </p:nvSpPr>
        <p:spPr>
          <a:xfrm>
            <a:off x="4004777" y="3946744"/>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2">
                  <a:lumMod val="50000"/>
                </a:schemeClr>
              </a:solidFill>
            </a:endParaRPr>
          </a:p>
        </p:txBody>
      </p:sp>
      <p:sp>
        <p:nvSpPr>
          <p:cNvPr id="6" name="Subtitle 5"/>
          <p:cNvSpPr>
            <a:spLocks noGrp="1"/>
          </p:cNvSpPr>
          <p:nvPr>
            <p:ph type="subTitle" idx="1"/>
          </p:nvPr>
        </p:nvSpPr>
        <p:spPr/>
        <p:txBody>
          <a:bodyPr/>
          <a:lstStyle/>
          <a:p>
            <a:r>
              <a:rPr lang="en-US" dirty="0"/>
              <a:t>The Competitive Advantage Matrix</a:t>
            </a:r>
          </a:p>
        </p:txBody>
      </p:sp>
      <p:sp>
        <p:nvSpPr>
          <p:cNvPr id="5" name="Title 4"/>
          <p:cNvSpPr>
            <a:spLocks noGrp="1"/>
          </p:cNvSpPr>
          <p:nvPr>
            <p:ph type="title"/>
          </p:nvPr>
        </p:nvSpPr>
        <p:spPr/>
        <p:txBody>
          <a:bodyPr/>
          <a:lstStyle/>
          <a:p>
            <a:r>
              <a:rPr lang="en-US" dirty="0"/>
              <a:t>Porter’s Generic Competitive Strategies</a:t>
            </a:r>
          </a:p>
        </p:txBody>
      </p:sp>
      <p:sp>
        <p:nvSpPr>
          <p:cNvPr id="4" name="Slide Number Placeholder 3"/>
          <p:cNvSpPr>
            <a:spLocks noGrp="1"/>
          </p:cNvSpPr>
          <p:nvPr>
            <p:ph type="sldNum" sz="quarter" idx="12"/>
          </p:nvPr>
        </p:nvSpPr>
        <p:spPr/>
        <p:txBody>
          <a:bodyPr/>
          <a:lstStyle/>
          <a:p>
            <a:fld id="{F68327C5-B821-4FE9-A59A-A60D9EB59A9A}" type="slidenum">
              <a:rPr lang="en-US" smtClean="0"/>
              <a:t>64</a:t>
            </a:fld>
            <a:endParaRPr lang="en-US"/>
          </a:p>
        </p:txBody>
      </p:sp>
      <p:grpSp>
        <p:nvGrpSpPr>
          <p:cNvPr id="13" name="Group 12"/>
          <p:cNvGrpSpPr/>
          <p:nvPr/>
        </p:nvGrpSpPr>
        <p:grpSpPr>
          <a:xfrm>
            <a:off x="7895019" y="1475296"/>
            <a:ext cx="576690" cy="576690"/>
            <a:chOff x="7895019" y="1475296"/>
            <a:chExt cx="576690" cy="576690"/>
          </a:xfrm>
        </p:grpSpPr>
        <p:sp>
          <p:nvSpPr>
            <p:cNvPr id="32" name="Rectangle 31"/>
            <p:cNvSpPr/>
            <p:nvPr/>
          </p:nvSpPr>
          <p:spPr>
            <a:xfrm>
              <a:off x="7895019" y="1475296"/>
              <a:ext cx="576690" cy="576690"/>
            </a:xfrm>
            <a:prstGeom prst="rect">
              <a:avLst/>
            </a:prstGeom>
            <a:solidFill>
              <a:srgbClr val="C0392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chemeClr val="bg1">
                    <a:lumMod val="95000"/>
                  </a:schemeClr>
                </a:solidFill>
                <a:latin typeface="Arial Black" panose="020B0A04020102020204" pitchFamily="34" charset="0"/>
              </a:endParaRPr>
            </a:p>
          </p:txBody>
        </p:sp>
        <p:grpSp>
          <p:nvGrpSpPr>
            <p:cNvPr id="30" name="Group 29"/>
            <p:cNvGrpSpPr/>
            <p:nvPr/>
          </p:nvGrpSpPr>
          <p:grpSpPr>
            <a:xfrm>
              <a:off x="7895637" y="1475296"/>
              <a:ext cx="576072" cy="576072"/>
              <a:chOff x="-289806" y="1875512"/>
              <a:chExt cx="3026664" cy="3026665"/>
            </a:xfrm>
          </p:grpSpPr>
          <p:sp>
            <p:nvSpPr>
              <p:cNvPr id="35" name="Rectangle 34"/>
              <p:cNvSpPr/>
              <p:nvPr/>
            </p:nvSpPr>
            <p:spPr>
              <a:xfrm>
                <a:off x="-289806" y="1875512"/>
                <a:ext cx="3026664" cy="302666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35"/>
              <p:cNvSpPr/>
              <p:nvPr/>
            </p:nvSpPr>
            <p:spPr>
              <a:xfrm>
                <a:off x="279775" y="2649934"/>
                <a:ext cx="1887501" cy="1477819"/>
              </a:xfrm>
              <a:custGeom>
                <a:avLst/>
                <a:gdLst>
                  <a:gd name="connsiteX0" fmla="*/ 2192972 w 2521582"/>
                  <a:gd name="connsiteY0" fmla="*/ 584093 h 1974273"/>
                  <a:gd name="connsiteX1" fmla="*/ 2374270 w 2521582"/>
                  <a:gd name="connsiteY1" fmla="*/ 584093 h 1974273"/>
                  <a:gd name="connsiteX2" fmla="*/ 2521582 w 2521582"/>
                  <a:gd name="connsiteY2" fmla="*/ 731405 h 1974273"/>
                  <a:gd name="connsiteX3" fmla="*/ 2521582 w 2521582"/>
                  <a:gd name="connsiteY3" fmla="*/ 1048680 h 1974273"/>
                  <a:gd name="connsiteX4" fmla="*/ 2478435 w 2521582"/>
                  <a:gd name="connsiteY4" fmla="*/ 1152846 h 1974273"/>
                  <a:gd name="connsiteX5" fmla="*/ 2465644 w 2521582"/>
                  <a:gd name="connsiteY5" fmla="*/ 1161470 h 1974273"/>
                  <a:gd name="connsiteX6" fmla="*/ 2465644 w 2521582"/>
                  <a:gd name="connsiteY6" fmla="*/ 741705 h 1974273"/>
                  <a:gd name="connsiteX7" fmla="*/ 2435050 w 2521582"/>
                  <a:gd name="connsiteY7" fmla="*/ 741705 h 1974273"/>
                  <a:gd name="connsiteX8" fmla="*/ 2435050 w 2521582"/>
                  <a:gd name="connsiteY8" fmla="*/ 1297978 h 1974273"/>
                  <a:gd name="connsiteX9" fmla="*/ 2435051 w 2521582"/>
                  <a:gd name="connsiteY9" fmla="*/ 1297978 h 1974273"/>
                  <a:gd name="connsiteX10" fmla="*/ 2435051 w 2521582"/>
                  <a:gd name="connsiteY10" fmla="*/ 1480824 h 1974273"/>
                  <a:gd name="connsiteX11" fmla="*/ 2341306 w 2521582"/>
                  <a:gd name="connsiteY11" fmla="*/ 1574568 h 1974273"/>
                  <a:gd name="connsiteX12" fmla="*/ 2225936 w 2521582"/>
                  <a:gd name="connsiteY12" fmla="*/ 1574568 h 1974273"/>
                  <a:gd name="connsiteX13" fmla="*/ 2132191 w 2521582"/>
                  <a:gd name="connsiteY13" fmla="*/ 1480824 h 1974273"/>
                  <a:gd name="connsiteX14" fmla="*/ 2132191 w 2521582"/>
                  <a:gd name="connsiteY14" fmla="*/ 1182097 h 1974273"/>
                  <a:gd name="connsiteX15" fmla="*/ 2132191 w 2521582"/>
                  <a:gd name="connsiteY15" fmla="*/ 1182096 h 1974273"/>
                  <a:gd name="connsiteX16" fmla="*/ 2132191 w 2521582"/>
                  <a:gd name="connsiteY16" fmla="*/ 741705 h 1974273"/>
                  <a:gd name="connsiteX17" fmla="*/ 2101596 w 2521582"/>
                  <a:gd name="connsiteY17" fmla="*/ 741705 h 1974273"/>
                  <a:gd name="connsiteX18" fmla="*/ 2101596 w 2521582"/>
                  <a:gd name="connsiteY18" fmla="*/ 1161469 h 1974273"/>
                  <a:gd name="connsiteX19" fmla="*/ 2088807 w 2521582"/>
                  <a:gd name="connsiteY19" fmla="*/ 1152846 h 1974273"/>
                  <a:gd name="connsiteX20" fmla="*/ 2045660 w 2521582"/>
                  <a:gd name="connsiteY20" fmla="*/ 1048680 h 1974273"/>
                  <a:gd name="connsiteX21" fmla="*/ 2045660 w 2521582"/>
                  <a:gd name="connsiteY21" fmla="*/ 731405 h 1974273"/>
                  <a:gd name="connsiteX22" fmla="*/ 2192972 w 2521582"/>
                  <a:gd name="connsiteY22" fmla="*/ 584093 h 1974273"/>
                  <a:gd name="connsiteX23" fmla="*/ 750774 w 2521582"/>
                  <a:gd name="connsiteY23" fmla="*/ 584093 h 1974273"/>
                  <a:gd name="connsiteX24" fmla="*/ 932071 w 2521582"/>
                  <a:gd name="connsiteY24" fmla="*/ 584093 h 1974273"/>
                  <a:gd name="connsiteX25" fmla="*/ 1079383 w 2521582"/>
                  <a:gd name="connsiteY25" fmla="*/ 731405 h 1974273"/>
                  <a:gd name="connsiteX26" fmla="*/ 1079383 w 2521582"/>
                  <a:gd name="connsiteY26" fmla="*/ 1048680 h 1974273"/>
                  <a:gd name="connsiteX27" fmla="*/ 1036236 w 2521582"/>
                  <a:gd name="connsiteY27" fmla="*/ 1152846 h 1974273"/>
                  <a:gd name="connsiteX28" fmla="*/ 1023446 w 2521582"/>
                  <a:gd name="connsiteY28" fmla="*/ 1161470 h 1974273"/>
                  <a:gd name="connsiteX29" fmla="*/ 1023446 w 2521582"/>
                  <a:gd name="connsiteY29" fmla="*/ 741705 h 1974273"/>
                  <a:gd name="connsiteX30" fmla="*/ 992851 w 2521582"/>
                  <a:gd name="connsiteY30" fmla="*/ 741705 h 1974273"/>
                  <a:gd name="connsiteX31" fmla="*/ 992851 w 2521582"/>
                  <a:gd name="connsiteY31" fmla="*/ 1297978 h 1974273"/>
                  <a:gd name="connsiteX32" fmla="*/ 992852 w 2521582"/>
                  <a:gd name="connsiteY32" fmla="*/ 1297978 h 1974273"/>
                  <a:gd name="connsiteX33" fmla="*/ 992852 w 2521582"/>
                  <a:gd name="connsiteY33" fmla="*/ 1480824 h 1974273"/>
                  <a:gd name="connsiteX34" fmla="*/ 899108 w 2521582"/>
                  <a:gd name="connsiteY34" fmla="*/ 1574568 h 1974273"/>
                  <a:gd name="connsiteX35" fmla="*/ 783737 w 2521582"/>
                  <a:gd name="connsiteY35" fmla="*/ 1574568 h 1974273"/>
                  <a:gd name="connsiteX36" fmla="*/ 689992 w 2521582"/>
                  <a:gd name="connsiteY36" fmla="*/ 1480824 h 1974273"/>
                  <a:gd name="connsiteX37" fmla="*/ 689992 w 2521582"/>
                  <a:gd name="connsiteY37" fmla="*/ 1182097 h 1974273"/>
                  <a:gd name="connsiteX38" fmla="*/ 689992 w 2521582"/>
                  <a:gd name="connsiteY38" fmla="*/ 1182096 h 1974273"/>
                  <a:gd name="connsiteX39" fmla="*/ 689992 w 2521582"/>
                  <a:gd name="connsiteY39" fmla="*/ 741705 h 1974273"/>
                  <a:gd name="connsiteX40" fmla="*/ 659397 w 2521582"/>
                  <a:gd name="connsiteY40" fmla="*/ 741705 h 1974273"/>
                  <a:gd name="connsiteX41" fmla="*/ 659397 w 2521582"/>
                  <a:gd name="connsiteY41" fmla="*/ 1161469 h 1974273"/>
                  <a:gd name="connsiteX42" fmla="*/ 646608 w 2521582"/>
                  <a:gd name="connsiteY42" fmla="*/ 1152846 h 1974273"/>
                  <a:gd name="connsiteX43" fmla="*/ 603461 w 2521582"/>
                  <a:gd name="connsiteY43" fmla="*/ 1048680 h 1974273"/>
                  <a:gd name="connsiteX44" fmla="*/ 603461 w 2521582"/>
                  <a:gd name="connsiteY44" fmla="*/ 731405 h 1974273"/>
                  <a:gd name="connsiteX45" fmla="*/ 750774 w 2521582"/>
                  <a:gd name="connsiteY45" fmla="*/ 584093 h 1974273"/>
                  <a:gd name="connsiteX46" fmla="*/ 147313 w 2521582"/>
                  <a:gd name="connsiteY46" fmla="*/ 584093 h 1974273"/>
                  <a:gd name="connsiteX47" fmla="*/ 328610 w 2521582"/>
                  <a:gd name="connsiteY47" fmla="*/ 584093 h 1974273"/>
                  <a:gd name="connsiteX48" fmla="*/ 475922 w 2521582"/>
                  <a:gd name="connsiteY48" fmla="*/ 731405 h 1974273"/>
                  <a:gd name="connsiteX49" fmla="*/ 475922 w 2521582"/>
                  <a:gd name="connsiteY49" fmla="*/ 1048680 h 1974273"/>
                  <a:gd name="connsiteX50" fmla="*/ 432775 w 2521582"/>
                  <a:gd name="connsiteY50" fmla="*/ 1152846 h 1974273"/>
                  <a:gd name="connsiteX51" fmla="*/ 419985 w 2521582"/>
                  <a:gd name="connsiteY51" fmla="*/ 1161470 h 1974273"/>
                  <a:gd name="connsiteX52" fmla="*/ 419985 w 2521582"/>
                  <a:gd name="connsiteY52" fmla="*/ 741705 h 1974273"/>
                  <a:gd name="connsiteX53" fmla="*/ 389390 w 2521582"/>
                  <a:gd name="connsiteY53" fmla="*/ 741705 h 1974273"/>
                  <a:gd name="connsiteX54" fmla="*/ 389390 w 2521582"/>
                  <a:gd name="connsiteY54" fmla="*/ 1297978 h 1974273"/>
                  <a:gd name="connsiteX55" fmla="*/ 389391 w 2521582"/>
                  <a:gd name="connsiteY55" fmla="*/ 1297978 h 1974273"/>
                  <a:gd name="connsiteX56" fmla="*/ 389391 w 2521582"/>
                  <a:gd name="connsiteY56" fmla="*/ 1480824 h 1974273"/>
                  <a:gd name="connsiteX57" fmla="*/ 295647 w 2521582"/>
                  <a:gd name="connsiteY57" fmla="*/ 1574568 h 1974273"/>
                  <a:gd name="connsiteX58" fmla="*/ 180276 w 2521582"/>
                  <a:gd name="connsiteY58" fmla="*/ 1574568 h 1974273"/>
                  <a:gd name="connsiteX59" fmla="*/ 86531 w 2521582"/>
                  <a:gd name="connsiteY59" fmla="*/ 1480824 h 1974273"/>
                  <a:gd name="connsiteX60" fmla="*/ 86531 w 2521582"/>
                  <a:gd name="connsiteY60" fmla="*/ 1182097 h 1974273"/>
                  <a:gd name="connsiteX61" fmla="*/ 86531 w 2521582"/>
                  <a:gd name="connsiteY61" fmla="*/ 1182096 h 1974273"/>
                  <a:gd name="connsiteX62" fmla="*/ 86531 w 2521582"/>
                  <a:gd name="connsiteY62" fmla="*/ 741705 h 1974273"/>
                  <a:gd name="connsiteX63" fmla="*/ 55936 w 2521582"/>
                  <a:gd name="connsiteY63" fmla="*/ 741705 h 1974273"/>
                  <a:gd name="connsiteX64" fmla="*/ 55936 w 2521582"/>
                  <a:gd name="connsiteY64" fmla="*/ 1161469 h 1974273"/>
                  <a:gd name="connsiteX65" fmla="*/ 43147 w 2521582"/>
                  <a:gd name="connsiteY65" fmla="*/ 1152846 h 1974273"/>
                  <a:gd name="connsiteX66" fmla="*/ 0 w 2521582"/>
                  <a:gd name="connsiteY66" fmla="*/ 1048680 h 1974273"/>
                  <a:gd name="connsiteX67" fmla="*/ 0 w 2521582"/>
                  <a:gd name="connsiteY67" fmla="*/ 731405 h 1974273"/>
                  <a:gd name="connsiteX68" fmla="*/ 147313 w 2521582"/>
                  <a:gd name="connsiteY68" fmla="*/ 584093 h 1974273"/>
                  <a:gd name="connsiteX69" fmla="*/ 1427060 w 2521582"/>
                  <a:gd name="connsiteY69" fmla="*/ 494144 h 1974273"/>
                  <a:gd name="connsiteX70" fmla="*/ 1697984 w 2521582"/>
                  <a:gd name="connsiteY70" fmla="*/ 494144 h 1974273"/>
                  <a:gd name="connsiteX71" fmla="*/ 1918122 w 2521582"/>
                  <a:gd name="connsiteY71" fmla="*/ 714282 h 1974273"/>
                  <a:gd name="connsiteX72" fmla="*/ 1918122 w 2521582"/>
                  <a:gd name="connsiteY72" fmla="*/ 1188406 h 1974273"/>
                  <a:gd name="connsiteX73" fmla="*/ 1853645 w 2521582"/>
                  <a:gd name="connsiteY73" fmla="*/ 1344067 h 1974273"/>
                  <a:gd name="connsiteX74" fmla="*/ 1834531 w 2521582"/>
                  <a:gd name="connsiteY74" fmla="*/ 1356954 h 1974273"/>
                  <a:gd name="connsiteX75" fmla="*/ 1834531 w 2521582"/>
                  <a:gd name="connsiteY75" fmla="*/ 729674 h 1974273"/>
                  <a:gd name="connsiteX76" fmla="*/ 1788812 w 2521582"/>
                  <a:gd name="connsiteY76" fmla="*/ 729674 h 1974273"/>
                  <a:gd name="connsiteX77" fmla="*/ 1788812 w 2521582"/>
                  <a:gd name="connsiteY77" fmla="*/ 1560947 h 1974273"/>
                  <a:gd name="connsiteX78" fmla="*/ 1788813 w 2521582"/>
                  <a:gd name="connsiteY78" fmla="*/ 1560947 h 1974273"/>
                  <a:gd name="connsiteX79" fmla="*/ 1788813 w 2521582"/>
                  <a:gd name="connsiteY79" fmla="*/ 1834185 h 1974273"/>
                  <a:gd name="connsiteX80" fmla="*/ 1648725 w 2521582"/>
                  <a:gd name="connsiteY80" fmla="*/ 1974273 h 1974273"/>
                  <a:gd name="connsiteX81" fmla="*/ 1476319 w 2521582"/>
                  <a:gd name="connsiteY81" fmla="*/ 1974273 h 1974273"/>
                  <a:gd name="connsiteX82" fmla="*/ 1336231 w 2521582"/>
                  <a:gd name="connsiteY82" fmla="*/ 1834185 h 1974273"/>
                  <a:gd name="connsiteX83" fmla="*/ 1336231 w 2521582"/>
                  <a:gd name="connsiteY83" fmla="*/ 1387778 h 1974273"/>
                  <a:gd name="connsiteX84" fmla="*/ 1336230 w 2521582"/>
                  <a:gd name="connsiteY84" fmla="*/ 1387777 h 1974273"/>
                  <a:gd name="connsiteX85" fmla="*/ 1336230 w 2521582"/>
                  <a:gd name="connsiteY85" fmla="*/ 729674 h 1974273"/>
                  <a:gd name="connsiteX86" fmla="*/ 1290511 w 2521582"/>
                  <a:gd name="connsiteY86" fmla="*/ 729674 h 1974273"/>
                  <a:gd name="connsiteX87" fmla="*/ 1290511 w 2521582"/>
                  <a:gd name="connsiteY87" fmla="*/ 1356953 h 1974273"/>
                  <a:gd name="connsiteX88" fmla="*/ 1271399 w 2521582"/>
                  <a:gd name="connsiteY88" fmla="*/ 1344067 h 1974273"/>
                  <a:gd name="connsiteX89" fmla="*/ 1206922 w 2521582"/>
                  <a:gd name="connsiteY89" fmla="*/ 1188406 h 1974273"/>
                  <a:gd name="connsiteX90" fmla="*/ 1206922 w 2521582"/>
                  <a:gd name="connsiteY90" fmla="*/ 714282 h 1974273"/>
                  <a:gd name="connsiteX91" fmla="*/ 1427060 w 2521582"/>
                  <a:gd name="connsiteY91" fmla="*/ 494144 h 1974273"/>
                  <a:gd name="connsiteX92" fmla="*/ 2283621 w 2521582"/>
                  <a:gd name="connsiteY92" fmla="*/ 253421 h 1974273"/>
                  <a:gd name="connsiteX93" fmla="*/ 2436596 w 2521582"/>
                  <a:gd name="connsiteY93" fmla="*/ 406396 h 1974273"/>
                  <a:gd name="connsiteX94" fmla="*/ 2283621 w 2521582"/>
                  <a:gd name="connsiteY94" fmla="*/ 559371 h 1974273"/>
                  <a:gd name="connsiteX95" fmla="*/ 2130646 w 2521582"/>
                  <a:gd name="connsiteY95" fmla="*/ 406396 h 1974273"/>
                  <a:gd name="connsiteX96" fmla="*/ 2283621 w 2521582"/>
                  <a:gd name="connsiteY96" fmla="*/ 253421 h 1974273"/>
                  <a:gd name="connsiteX97" fmla="*/ 841422 w 2521582"/>
                  <a:gd name="connsiteY97" fmla="*/ 253421 h 1974273"/>
                  <a:gd name="connsiteX98" fmla="*/ 994397 w 2521582"/>
                  <a:gd name="connsiteY98" fmla="*/ 406396 h 1974273"/>
                  <a:gd name="connsiteX99" fmla="*/ 841422 w 2521582"/>
                  <a:gd name="connsiteY99" fmla="*/ 559371 h 1974273"/>
                  <a:gd name="connsiteX100" fmla="*/ 688447 w 2521582"/>
                  <a:gd name="connsiteY100" fmla="*/ 406396 h 1974273"/>
                  <a:gd name="connsiteX101" fmla="*/ 841422 w 2521582"/>
                  <a:gd name="connsiteY101" fmla="*/ 253421 h 1974273"/>
                  <a:gd name="connsiteX102" fmla="*/ 237961 w 2521582"/>
                  <a:gd name="connsiteY102" fmla="*/ 253421 h 1974273"/>
                  <a:gd name="connsiteX103" fmla="*/ 390936 w 2521582"/>
                  <a:gd name="connsiteY103" fmla="*/ 406396 h 1974273"/>
                  <a:gd name="connsiteX104" fmla="*/ 237961 w 2521582"/>
                  <a:gd name="connsiteY104" fmla="*/ 559371 h 1974273"/>
                  <a:gd name="connsiteX105" fmla="*/ 84986 w 2521582"/>
                  <a:gd name="connsiteY105" fmla="*/ 406396 h 1974273"/>
                  <a:gd name="connsiteX106" fmla="*/ 237961 w 2521582"/>
                  <a:gd name="connsiteY106" fmla="*/ 253421 h 1974273"/>
                  <a:gd name="connsiteX107" fmla="*/ 1562522 w 2521582"/>
                  <a:gd name="connsiteY107" fmla="*/ 0 h 1974273"/>
                  <a:gd name="connsiteX108" fmla="*/ 1791122 w 2521582"/>
                  <a:gd name="connsiteY108" fmla="*/ 228600 h 1974273"/>
                  <a:gd name="connsiteX109" fmla="*/ 1562522 w 2521582"/>
                  <a:gd name="connsiteY109" fmla="*/ 457200 h 1974273"/>
                  <a:gd name="connsiteX110" fmla="*/ 1333922 w 2521582"/>
                  <a:gd name="connsiteY110" fmla="*/ 228600 h 1974273"/>
                  <a:gd name="connsiteX111" fmla="*/ 1562522 w 2521582"/>
                  <a:gd name="connsiteY111" fmla="*/ 0 h 197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521582" h="1974273">
                    <a:moveTo>
                      <a:pt x="2192972" y="584093"/>
                    </a:moveTo>
                    <a:lnTo>
                      <a:pt x="2374270" y="584093"/>
                    </a:lnTo>
                    <a:cubicBezTo>
                      <a:pt x="2455628" y="584093"/>
                      <a:pt x="2521582" y="650047"/>
                      <a:pt x="2521582" y="731405"/>
                    </a:cubicBezTo>
                    <a:lnTo>
                      <a:pt x="2521582" y="1048680"/>
                    </a:lnTo>
                    <a:cubicBezTo>
                      <a:pt x="2521582" y="1089360"/>
                      <a:pt x="2505093" y="1126188"/>
                      <a:pt x="2478435" y="1152846"/>
                    </a:cubicBezTo>
                    <a:lnTo>
                      <a:pt x="2465644" y="1161470"/>
                    </a:lnTo>
                    <a:lnTo>
                      <a:pt x="2465644" y="741705"/>
                    </a:lnTo>
                    <a:lnTo>
                      <a:pt x="2435050" y="741705"/>
                    </a:lnTo>
                    <a:lnTo>
                      <a:pt x="2435050" y="1297978"/>
                    </a:lnTo>
                    <a:lnTo>
                      <a:pt x="2435051" y="1297978"/>
                    </a:lnTo>
                    <a:lnTo>
                      <a:pt x="2435051" y="1480824"/>
                    </a:lnTo>
                    <a:cubicBezTo>
                      <a:pt x="2435051" y="1532597"/>
                      <a:pt x="2393080" y="1574568"/>
                      <a:pt x="2341306" y="1574568"/>
                    </a:cubicBezTo>
                    <a:lnTo>
                      <a:pt x="2225936" y="1574568"/>
                    </a:lnTo>
                    <a:cubicBezTo>
                      <a:pt x="2174162" y="1574568"/>
                      <a:pt x="2132191" y="1532597"/>
                      <a:pt x="2132191" y="1480824"/>
                    </a:cubicBezTo>
                    <a:lnTo>
                      <a:pt x="2132191" y="1182097"/>
                    </a:lnTo>
                    <a:lnTo>
                      <a:pt x="2132191" y="1182096"/>
                    </a:lnTo>
                    <a:lnTo>
                      <a:pt x="2132191" y="741705"/>
                    </a:lnTo>
                    <a:lnTo>
                      <a:pt x="2101596" y="741705"/>
                    </a:lnTo>
                    <a:lnTo>
                      <a:pt x="2101596" y="1161469"/>
                    </a:lnTo>
                    <a:lnTo>
                      <a:pt x="2088807" y="1152846"/>
                    </a:lnTo>
                    <a:cubicBezTo>
                      <a:pt x="2062149" y="1126188"/>
                      <a:pt x="2045660" y="1089360"/>
                      <a:pt x="2045660" y="1048680"/>
                    </a:cubicBezTo>
                    <a:lnTo>
                      <a:pt x="2045660" y="731405"/>
                    </a:lnTo>
                    <a:cubicBezTo>
                      <a:pt x="2045660" y="650047"/>
                      <a:pt x="2111614" y="584093"/>
                      <a:pt x="2192972" y="584093"/>
                    </a:cubicBezTo>
                    <a:close/>
                    <a:moveTo>
                      <a:pt x="750774" y="584093"/>
                    </a:moveTo>
                    <a:lnTo>
                      <a:pt x="932071" y="584093"/>
                    </a:lnTo>
                    <a:cubicBezTo>
                      <a:pt x="1013429" y="584093"/>
                      <a:pt x="1079383" y="650047"/>
                      <a:pt x="1079383" y="731405"/>
                    </a:cubicBezTo>
                    <a:lnTo>
                      <a:pt x="1079383" y="1048680"/>
                    </a:lnTo>
                    <a:cubicBezTo>
                      <a:pt x="1079383" y="1089360"/>
                      <a:pt x="1062895" y="1126188"/>
                      <a:pt x="1036236" y="1152846"/>
                    </a:cubicBezTo>
                    <a:lnTo>
                      <a:pt x="1023446" y="1161470"/>
                    </a:lnTo>
                    <a:lnTo>
                      <a:pt x="1023446" y="741705"/>
                    </a:lnTo>
                    <a:lnTo>
                      <a:pt x="992851" y="741705"/>
                    </a:lnTo>
                    <a:lnTo>
                      <a:pt x="992851" y="1297978"/>
                    </a:lnTo>
                    <a:lnTo>
                      <a:pt x="992852" y="1297978"/>
                    </a:lnTo>
                    <a:lnTo>
                      <a:pt x="992852" y="1480824"/>
                    </a:lnTo>
                    <a:cubicBezTo>
                      <a:pt x="992852" y="1532597"/>
                      <a:pt x="950881" y="1574568"/>
                      <a:pt x="899108" y="1574568"/>
                    </a:cubicBezTo>
                    <a:lnTo>
                      <a:pt x="783737" y="1574568"/>
                    </a:lnTo>
                    <a:cubicBezTo>
                      <a:pt x="731964" y="1574568"/>
                      <a:pt x="689992" y="1532597"/>
                      <a:pt x="689992" y="1480824"/>
                    </a:cubicBezTo>
                    <a:lnTo>
                      <a:pt x="689992" y="1182097"/>
                    </a:lnTo>
                    <a:lnTo>
                      <a:pt x="689992" y="1182096"/>
                    </a:lnTo>
                    <a:lnTo>
                      <a:pt x="689992" y="741705"/>
                    </a:lnTo>
                    <a:lnTo>
                      <a:pt x="659397" y="741705"/>
                    </a:lnTo>
                    <a:lnTo>
                      <a:pt x="659397" y="1161469"/>
                    </a:lnTo>
                    <a:lnTo>
                      <a:pt x="646608" y="1152846"/>
                    </a:lnTo>
                    <a:cubicBezTo>
                      <a:pt x="619950" y="1126188"/>
                      <a:pt x="603461" y="1089360"/>
                      <a:pt x="603461" y="1048680"/>
                    </a:cubicBezTo>
                    <a:lnTo>
                      <a:pt x="603461" y="731405"/>
                    </a:lnTo>
                    <a:cubicBezTo>
                      <a:pt x="603461" y="650047"/>
                      <a:pt x="669415" y="584093"/>
                      <a:pt x="750774" y="584093"/>
                    </a:cubicBezTo>
                    <a:close/>
                    <a:moveTo>
                      <a:pt x="147313" y="584093"/>
                    </a:moveTo>
                    <a:lnTo>
                      <a:pt x="328610" y="584093"/>
                    </a:lnTo>
                    <a:cubicBezTo>
                      <a:pt x="409968" y="584093"/>
                      <a:pt x="475922" y="650047"/>
                      <a:pt x="475922" y="731405"/>
                    </a:cubicBezTo>
                    <a:lnTo>
                      <a:pt x="475922" y="1048680"/>
                    </a:lnTo>
                    <a:cubicBezTo>
                      <a:pt x="475922" y="1089360"/>
                      <a:pt x="459434" y="1126188"/>
                      <a:pt x="432775" y="1152846"/>
                    </a:cubicBezTo>
                    <a:lnTo>
                      <a:pt x="419985" y="1161470"/>
                    </a:lnTo>
                    <a:lnTo>
                      <a:pt x="419985" y="741705"/>
                    </a:lnTo>
                    <a:lnTo>
                      <a:pt x="389390" y="741705"/>
                    </a:lnTo>
                    <a:lnTo>
                      <a:pt x="389390" y="1297978"/>
                    </a:lnTo>
                    <a:lnTo>
                      <a:pt x="389391" y="1297978"/>
                    </a:lnTo>
                    <a:lnTo>
                      <a:pt x="389391" y="1480824"/>
                    </a:lnTo>
                    <a:cubicBezTo>
                      <a:pt x="389391" y="1532597"/>
                      <a:pt x="347420" y="1574568"/>
                      <a:pt x="295647" y="1574568"/>
                    </a:cubicBezTo>
                    <a:lnTo>
                      <a:pt x="180276" y="1574568"/>
                    </a:lnTo>
                    <a:cubicBezTo>
                      <a:pt x="128503" y="1574568"/>
                      <a:pt x="86531" y="1532597"/>
                      <a:pt x="86531" y="1480824"/>
                    </a:cubicBezTo>
                    <a:lnTo>
                      <a:pt x="86531" y="1182097"/>
                    </a:lnTo>
                    <a:lnTo>
                      <a:pt x="86531" y="1182096"/>
                    </a:lnTo>
                    <a:lnTo>
                      <a:pt x="86531" y="741705"/>
                    </a:lnTo>
                    <a:lnTo>
                      <a:pt x="55936" y="741705"/>
                    </a:lnTo>
                    <a:lnTo>
                      <a:pt x="55936" y="1161469"/>
                    </a:lnTo>
                    <a:lnTo>
                      <a:pt x="43147" y="1152846"/>
                    </a:lnTo>
                    <a:cubicBezTo>
                      <a:pt x="16489" y="1126188"/>
                      <a:pt x="0" y="1089360"/>
                      <a:pt x="0" y="1048680"/>
                    </a:cubicBezTo>
                    <a:lnTo>
                      <a:pt x="0" y="731405"/>
                    </a:lnTo>
                    <a:cubicBezTo>
                      <a:pt x="0" y="650047"/>
                      <a:pt x="65954" y="584093"/>
                      <a:pt x="147313" y="584093"/>
                    </a:cubicBezTo>
                    <a:close/>
                    <a:moveTo>
                      <a:pt x="1427060" y="494144"/>
                    </a:moveTo>
                    <a:lnTo>
                      <a:pt x="1697984" y="494144"/>
                    </a:lnTo>
                    <a:cubicBezTo>
                      <a:pt x="1819563" y="494144"/>
                      <a:pt x="1918122" y="592703"/>
                      <a:pt x="1918122" y="714282"/>
                    </a:cubicBezTo>
                    <a:lnTo>
                      <a:pt x="1918122" y="1188406"/>
                    </a:lnTo>
                    <a:cubicBezTo>
                      <a:pt x="1918122" y="1249196"/>
                      <a:pt x="1893482" y="1304230"/>
                      <a:pt x="1853645" y="1344067"/>
                    </a:cubicBezTo>
                    <a:lnTo>
                      <a:pt x="1834531" y="1356954"/>
                    </a:lnTo>
                    <a:lnTo>
                      <a:pt x="1834531" y="729674"/>
                    </a:lnTo>
                    <a:lnTo>
                      <a:pt x="1788812" y="729674"/>
                    </a:lnTo>
                    <a:lnTo>
                      <a:pt x="1788812" y="1560947"/>
                    </a:lnTo>
                    <a:lnTo>
                      <a:pt x="1788813" y="1560947"/>
                    </a:lnTo>
                    <a:lnTo>
                      <a:pt x="1788813" y="1834185"/>
                    </a:lnTo>
                    <a:cubicBezTo>
                      <a:pt x="1788813" y="1911553"/>
                      <a:pt x="1726093" y="1974273"/>
                      <a:pt x="1648725" y="1974273"/>
                    </a:cubicBezTo>
                    <a:lnTo>
                      <a:pt x="1476319" y="1974273"/>
                    </a:lnTo>
                    <a:cubicBezTo>
                      <a:pt x="1398951" y="1974273"/>
                      <a:pt x="1336231" y="1911553"/>
                      <a:pt x="1336231" y="1834185"/>
                    </a:cubicBezTo>
                    <a:lnTo>
                      <a:pt x="1336231" y="1387778"/>
                    </a:lnTo>
                    <a:lnTo>
                      <a:pt x="1336230" y="1387777"/>
                    </a:lnTo>
                    <a:lnTo>
                      <a:pt x="1336230" y="729674"/>
                    </a:lnTo>
                    <a:lnTo>
                      <a:pt x="1290511" y="729674"/>
                    </a:lnTo>
                    <a:lnTo>
                      <a:pt x="1290511" y="1356953"/>
                    </a:lnTo>
                    <a:lnTo>
                      <a:pt x="1271399" y="1344067"/>
                    </a:lnTo>
                    <a:cubicBezTo>
                      <a:pt x="1231562" y="1304230"/>
                      <a:pt x="1206922" y="1249196"/>
                      <a:pt x="1206922" y="1188406"/>
                    </a:cubicBezTo>
                    <a:lnTo>
                      <a:pt x="1206922" y="714282"/>
                    </a:lnTo>
                    <a:cubicBezTo>
                      <a:pt x="1206922" y="592703"/>
                      <a:pt x="1305481" y="494144"/>
                      <a:pt x="1427060" y="494144"/>
                    </a:cubicBezTo>
                    <a:close/>
                    <a:moveTo>
                      <a:pt x="2283621" y="253421"/>
                    </a:moveTo>
                    <a:cubicBezTo>
                      <a:pt x="2368107" y="253421"/>
                      <a:pt x="2436596" y="321911"/>
                      <a:pt x="2436596" y="406396"/>
                    </a:cubicBezTo>
                    <a:cubicBezTo>
                      <a:pt x="2436596" y="490882"/>
                      <a:pt x="2368107" y="559371"/>
                      <a:pt x="2283621" y="559371"/>
                    </a:cubicBezTo>
                    <a:cubicBezTo>
                      <a:pt x="2199135" y="559371"/>
                      <a:pt x="2130646" y="490882"/>
                      <a:pt x="2130646" y="406396"/>
                    </a:cubicBezTo>
                    <a:cubicBezTo>
                      <a:pt x="2130646" y="321911"/>
                      <a:pt x="2199135" y="253421"/>
                      <a:pt x="2283621" y="253421"/>
                    </a:cubicBezTo>
                    <a:close/>
                    <a:moveTo>
                      <a:pt x="841422" y="253421"/>
                    </a:moveTo>
                    <a:cubicBezTo>
                      <a:pt x="925908" y="253421"/>
                      <a:pt x="994397" y="321911"/>
                      <a:pt x="994397" y="406396"/>
                    </a:cubicBezTo>
                    <a:cubicBezTo>
                      <a:pt x="994397" y="490882"/>
                      <a:pt x="925908" y="559371"/>
                      <a:pt x="841422" y="559371"/>
                    </a:cubicBezTo>
                    <a:cubicBezTo>
                      <a:pt x="756937" y="559371"/>
                      <a:pt x="688447" y="490882"/>
                      <a:pt x="688447" y="406396"/>
                    </a:cubicBezTo>
                    <a:cubicBezTo>
                      <a:pt x="688447" y="321911"/>
                      <a:pt x="756937" y="253421"/>
                      <a:pt x="841422" y="253421"/>
                    </a:cubicBezTo>
                    <a:close/>
                    <a:moveTo>
                      <a:pt x="237961" y="253421"/>
                    </a:moveTo>
                    <a:cubicBezTo>
                      <a:pt x="322447" y="253421"/>
                      <a:pt x="390936" y="321911"/>
                      <a:pt x="390936" y="406396"/>
                    </a:cubicBezTo>
                    <a:cubicBezTo>
                      <a:pt x="390936" y="490882"/>
                      <a:pt x="322447" y="559371"/>
                      <a:pt x="237961" y="559371"/>
                    </a:cubicBezTo>
                    <a:cubicBezTo>
                      <a:pt x="153476" y="559371"/>
                      <a:pt x="84986" y="490882"/>
                      <a:pt x="84986" y="406396"/>
                    </a:cubicBezTo>
                    <a:cubicBezTo>
                      <a:pt x="84986" y="321911"/>
                      <a:pt x="153476" y="253421"/>
                      <a:pt x="237961" y="253421"/>
                    </a:cubicBezTo>
                    <a:close/>
                    <a:moveTo>
                      <a:pt x="1562522" y="0"/>
                    </a:moveTo>
                    <a:cubicBezTo>
                      <a:pt x="1688774" y="0"/>
                      <a:pt x="1791122" y="102348"/>
                      <a:pt x="1791122" y="228600"/>
                    </a:cubicBezTo>
                    <a:cubicBezTo>
                      <a:pt x="1791122" y="354852"/>
                      <a:pt x="1688774" y="457200"/>
                      <a:pt x="1562522" y="457200"/>
                    </a:cubicBezTo>
                    <a:cubicBezTo>
                      <a:pt x="1436270" y="457200"/>
                      <a:pt x="1333922" y="354852"/>
                      <a:pt x="1333922" y="228600"/>
                    </a:cubicBezTo>
                    <a:cubicBezTo>
                      <a:pt x="1333922" y="102348"/>
                      <a:pt x="1436270" y="0"/>
                      <a:pt x="15625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6"/>
              <p:cNvSpPr/>
              <p:nvPr/>
            </p:nvSpPr>
            <p:spPr>
              <a:xfrm>
                <a:off x="321644" y="2708920"/>
                <a:ext cx="2415214" cy="2193257"/>
              </a:xfrm>
              <a:custGeom>
                <a:avLst/>
                <a:gdLst>
                  <a:gd name="connsiteX0" fmla="*/ 0 w 2415214"/>
                  <a:gd name="connsiteY0" fmla="*/ 496210 h 2193257"/>
                  <a:gd name="connsiteX1" fmla="*/ 22902 w 2415214"/>
                  <a:gd name="connsiteY1" fmla="*/ 496210 h 2193257"/>
                  <a:gd name="connsiteX2" fmla="*/ 22902 w 2415214"/>
                  <a:gd name="connsiteY2" fmla="*/ 825859 h 2193257"/>
                  <a:gd name="connsiteX3" fmla="*/ 22902 w 2415214"/>
                  <a:gd name="connsiteY3" fmla="*/ 825860 h 2193257"/>
                  <a:gd name="connsiteX4" fmla="*/ 22902 w 2415214"/>
                  <a:gd name="connsiteY4" fmla="*/ 827577 h 2193257"/>
                  <a:gd name="connsiteX5" fmla="*/ 0 w 2415214"/>
                  <a:gd name="connsiteY5" fmla="*/ 807710 h 2193257"/>
                  <a:gd name="connsiteX6" fmla="*/ 1599656 w 2415214"/>
                  <a:gd name="connsiteY6" fmla="*/ 378231 h 2193257"/>
                  <a:gd name="connsiteX7" fmla="*/ 1489387 w 2415214"/>
                  <a:gd name="connsiteY7" fmla="*/ 488500 h 2193257"/>
                  <a:gd name="connsiteX8" fmla="*/ 1489387 w 2415214"/>
                  <a:gd name="connsiteY8" fmla="*/ 505918 h 2193257"/>
                  <a:gd name="connsiteX9" fmla="*/ 1489386 w 2415214"/>
                  <a:gd name="connsiteY9" fmla="*/ 607510 h 2193257"/>
                  <a:gd name="connsiteX10" fmla="*/ 1489387 w 2415214"/>
                  <a:gd name="connsiteY10" fmla="*/ 607511 h 2193257"/>
                  <a:gd name="connsiteX11" fmla="*/ 1489388 w 2415214"/>
                  <a:gd name="connsiteY11" fmla="*/ 725992 h 2193257"/>
                  <a:gd name="connsiteX12" fmla="*/ 1521684 w 2415214"/>
                  <a:gd name="connsiteY12" fmla="*/ 803965 h 2193257"/>
                  <a:gd name="connsiteX13" fmla="*/ 1531258 w 2415214"/>
                  <a:gd name="connsiteY13" fmla="*/ 810418 h 2193257"/>
                  <a:gd name="connsiteX14" fmla="*/ 1531259 w 2415214"/>
                  <a:gd name="connsiteY14" fmla="*/ 705683 h 2193257"/>
                  <a:gd name="connsiteX15" fmla="*/ 1531258 w 2415214"/>
                  <a:gd name="connsiteY15" fmla="*/ 496210 h 2193257"/>
                  <a:gd name="connsiteX16" fmla="*/ 1554160 w 2415214"/>
                  <a:gd name="connsiteY16" fmla="*/ 496210 h 2193257"/>
                  <a:gd name="connsiteX17" fmla="*/ 1554159 w 2415214"/>
                  <a:gd name="connsiteY17" fmla="*/ 578623 h 2193257"/>
                  <a:gd name="connsiteX18" fmla="*/ 1554159 w 2415214"/>
                  <a:gd name="connsiteY18" fmla="*/ 663698 h 2193257"/>
                  <a:gd name="connsiteX19" fmla="*/ 1554160 w 2415214"/>
                  <a:gd name="connsiteY19" fmla="*/ 663699 h 2193257"/>
                  <a:gd name="connsiteX20" fmla="*/ 1554159 w 2415214"/>
                  <a:gd name="connsiteY20" fmla="*/ 825858 h 2193257"/>
                  <a:gd name="connsiteX21" fmla="*/ 1554159 w 2415214"/>
                  <a:gd name="connsiteY21" fmla="*/ 825860 h 2193257"/>
                  <a:gd name="connsiteX22" fmla="*/ 1554159 w 2415214"/>
                  <a:gd name="connsiteY22" fmla="*/ 1049468 h 2193257"/>
                  <a:gd name="connsiteX23" fmla="*/ 1624332 w 2415214"/>
                  <a:gd name="connsiteY23" fmla="*/ 1119639 h 2193257"/>
                  <a:gd name="connsiteX24" fmla="*/ 1710689 w 2415214"/>
                  <a:gd name="connsiteY24" fmla="*/ 1119640 h 2193257"/>
                  <a:gd name="connsiteX25" fmla="*/ 1738003 w 2415214"/>
                  <a:gd name="connsiteY25" fmla="*/ 1114125 h 2193257"/>
                  <a:gd name="connsiteX26" fmla="*/ 1780861 w 2415214"/>
                  <a:gd name="connsiteY26" fmla="*/ 1049468 h 2193257"/>
                  <a:gd name="connsiteX27" fmla="*/ 1780860 w 2415214"/>
                  <a:gd name="connsiteY27" fmla="*/ 912601 h 2193257"/>
                  <a:gd name="connsiteX28" fmla="*/ 1780860 w 2415214"/>
                  <a:gd name="connsiteY28" fmla="*/ 496210 h 2193257"/>
                  <a:gd name="connsiteX29" fmla="*/ 1803761 w 2415214"/>
                  <a:gd name="connsiteY29" fmla="*/ 496210 h 2193257"/>
                  <a:gd name="connsiteX30" fmla="*/ 1803761 w 2415214"/>
                  <a:gd name="connsiteY30" fmla="*/ 810420 h 2193257"/>
                  <a:gd name="connsiteX31" fmla="*/ 1813336 w 2415214"/>
                  <a:gd name="connsiteY31" fmla="*/ 803965 h 2193257"/>
                  <a:gd name="connsiteX32" fmla="*/ 1845632 w 2415214"/>
                  <a:gd name="connsiteY32" fmla="*/ 725992 h 2193257"/>
                  <a:gd name="connsiteX33" fmla="*/ 1845633 w 2415214"/>
                  <a:gd name="connsiteY33" fmla="*/ 498895 h 2193257"/>
                  <a:gd name="connsiteX34" fmla="*/ 1845634 w 2415214"/>
                  <a:gd name="connsiteY34" fmla="*/ 498898 h 2193257"/>
                  <a:gd name="connsiteX35" fmla="*/ 1845635 w 2415214"/>
                  <a:gd name="connsiteY35" fmla="*/ 488500 h 2193257"/>
                  <a:gd name="connsiteX36" fmla="*/ 1735365 w 2415214"/>
                  <a:gd name="connsiteY36" fmla="*/ 378232 h 2193257"/>
                  <a:gd name="connsiteX37" fmla="*/ 1651443 w 2415214"/>
                  <a:gd name="connsiteY37" fmla="*/ 378231 h 2193257"/>
                  <a:gd name="connsiteX38" fmla="*/ 1651442 w 2415214"/>
                  <a:gd name="connsiteY38" fmla="*/ 378231 h 2193257"/>
                  <a:gd name="connsiteX39" fmla="*/ 1254716 w 2415214"/>
                  <a:gd name="connsiteY39" fmla="*/ 0 h 2193257"/>
                  <a:gd name="connsiteX40" fmla="*/ 1556316 w 2415214"/>
                  <a:gd name="connsiteY40" fmla="*/ 261630 h 2193257"/>
                  <a:gd name="connsiteX41" fmla="*/ 1562002 w 2415214"/>
                  <a:gd name="connsiteY41" fmla="*/ 289789 h 2193257"/>
                  <a:gd name="connsiteX42" fmla="*/ 1603489 w 2415214"/>
                  <a:gd name="connsiteY42" fmla="*/ 340169 h 2193257"/>
                  <a:gd name="connsiteX43" fmla="*/ 1612635 w 2415214"/>
                  <a:gd name="connsiteY43" fmla="*/ 344566 h 2193257"/>
                  <a:gd name="connsiteX44" fmla="*/ 1608563 w 2415214"/>
                  <a:gd name="connsiteY44" fmla="*/ 341034 h 2193257"/>
                  <a:gd name="connsiteX45" fmla="*/ 1616700 w 2415214"/>
                  <a:gd name="connsiteY45" fmla="*/ 346521 h 2193257"/>
                  <a:gd name="connsiteX46" fmla="*/ 1627270 w 2415214"/>
                  <a:gd name="connsiteY46" fmla="*/ 351602 h 2193257"/>
                  <a:gd name="connsiteX47" fmla="*/ 1667507 w 2415214"/>
                  <a:gd name="connsiteY47" fmla="*/ 359725 h 2193257"/>
                  <a:gd name="connsiteX48" fmla="*/ 1667510 w 2415214"/>
                  <a:gd name="connsiteY48" fmla="*/ 359726 h 2193257"/>
                  <a:gd name="connsiteX49" fmla="*/ 1669043 w 2415214"/>
                  <a:gd name="connsiteY49" fmla="*/ 359416 h 2193257"/>
                  <a:gd name="connsiteX50" fmla="*/ 1669044 w 2415214"/>
                  <a:gd name="connsiteY50" fmla="*/ 359417 h 2193257"/>
                  <a:gd name="connsiteX51" fmla="*/ 1712083 w 2415214"/>
                  <a:gd name="connsiteY51" fmla="*/ 350728 h 2193257"/>
                  <a:gd name="connsiteX52" fmla="*/ 1782020 w 2415214"/>
                  <a:gd name="connsiteY52" fmla="*/ 245218 h 2193257"/>
                  <a:gd name="connsiteX53" fmla="*/ 1773020 w 2415214"/>
                  <a:gd name="connsiteY53" fmla="*/ 200648 h 2193257"/>
                  <a:gd name="connsiteX54" fmla="*/ 1760666 w 2415214"/>
                  <a:gd name="connsiteY54" fmla="*/ 182323 h 2193257"/>
                  <a:gd name="connsiteX55" fmla="*/ 2415214 w 2415214"/>
                  <a:gd name="connsiteY55" fmla="*/ 750121 h 2193257"/>
                  <a:gd name="connsiteX56" fmla="*/ 2415214 w 2415214"/>
                  <a:gd name="connsiteY56" fmla="*/ 2193257 h 2193257"/>
                  <a:gd name="connsiteX57" fmla="*/ 1311215 w 2415214"/>
                  <a:gd name="connsiteY57" fmla="*/ 2193257 h 2193257"/>
                  <a:gd name="connsiteX58" fmla="*/ 67649 w 2415214"/>
                  <a:gd name="connsiteY58" fmla="*/ 1114506 h 2193257"/>
                  <a:gd name="connsiteX59" fmla="*/ 93075 w 2415214"/>
                  <a:gd name="connsiteY59" fmla="*/ 1119638 h 2193257"/>
                  <a:gd name="connsiteX60" fmla="*/ 179434 w 2415214"/>
                  <a:gd name="connsiteY60" fmla="*/ 1119639 h 2193257"/>
                  <a:gd name="connsiteX61" fmla="*/ 249605 w 2415214"/>
                  <a:gd name="connsiteY61" fmla="*/ 1049468 h 2193257"/>
                  <a:gd name="connsiteX62" fmla="*/ 249606 w 2415214"/>
                  <a:gd name="connsiteY62" fmla="*/ 912600 h 2193257"/>
                  <a:gd name="connsiteX63" fmla="*/ 249605 w 2415214"/>
                  <a:gd name="connsiteY63" fmla="*/ 496209 h 2193257"/>
                  <a:gd name="connsiteX64" fmla="*/ 272506 w 2415214"/>
                  <a:gd name="connsiteY64" fmla="*/ 496209 h 2193257"/>
                  <a:gd name="connsiteX65" fmla="*/ 272506 w 2415214"/>
                  <a:gd name="connsiteY65" fmla="*/ 810419 h 2193257"/>
                  <a:gd name="connsiteX66" fmla="*/ 282080 w 2415214"/>
                  <a:gd name="connsiteY66" fmla="*/ 803965 h 2193257"/>
                  <a:gd name="connsiteX67" fmla="*/ 314378 w 2415214"/>
                  <a:gd name="connsiteY67" fmla="*/ 725991 h 2193257"/>
                  <a:gd name="connsiteX68" fmla="*/ 314377 w 2415214"/>
                  <a:gd name="connsiteY68" fmla="*/ 488499 h 2193257"/>
                  <a:gd name="connsiteX69" fmla="*/ 305713 w 2415214"/>
                  <a:gd name="connsiteY69" fmla="*/ 445578 h 2193257"/>
                  <a:gd name="connsiteX70" fmla="*/ 298055 w 2415214"/>
                  <a:gd name="connsiteY70" fmla="*/ 434220 h 2193257"/>
                  <a:gd name="connsiteX71" fmla="*/ 286473 w 2415214"/>
                  <a:gd name="connsiteY71" fmla="*/ 417043 h 2193257"/>
                  <a:gd name="connsiteX72" fmla="*/ 286475 w 2415214"/>
                  <a:gd name="connsiteY72" fmla="*/ 417044 h 2193257"/>
                  <a:gd name="connsiteX73" fmla="*/ 282081 w 2415214"/>
                  <a:gd name="connsiteY73" fmla="*/ 410528 h 2193257"/>
                  <a:gd name="connsiteX74" fmla="*/ 204109 w 2415214"/>
                  <a:gd name="connsiteY74" fmla="*/ 378230 h 2193257"/>
                  <a:gd name="connsiteX75" fmla="*/ 115645 w 2415214"/>
                  <a:gd name="connsiteY75" fmla="*/ 378231 h 2193257"/>
                  <a:gd name="connsiteX76" fmla="*/ 56919 w 2415214"/>
                  <a:gd name="connsiteY76" fmla="*/ 327287 h 2193257"/>
                  <a:gd name="connsiteX77" fmla="*/ 91685 w 2415214"/>
                  <a:gd name="connsiteY77" fmla="*/ 350726 h 2193257"/>
                  <a:gd name="connsiteX78" fmla="*/ 136255 w 2415214"/>
                  <a:gd name="connsiteY78" fmla="*/ 359725 h 2193257"/>
                  <a:gd name="connsiteX79" fmla="*/ 250763 w 2415214"/>
                  <a:gd name="connsiteY79" fmla="*/ 245217 h 2193257"/>
                  <a:gd name="connsiteX80" fmla="*/ 241764 w 2415214"/>
                  <a:gd name="connsiteY80" fmla="*/ 200647 h 2193257"/>
                  <a:gd name="connsiteX81" fmla="*/ 235809 w 2415214"/>
                  <a:gd name="connsiteY81" fmla="*/ 191813 h 2193257"/>
                  <a:gd name="connsiteX82" fmla="*/ 467911 w 2415214"/>
                  <a:gd name="connsiteY82" fmla="*/ 393155 h 2193257"/>
                  <a:gd name="connsiteX83" fmla="*/ 442143 w 2415214"/>
                  <a:gd name="connsiteY83" fmla="*/ 410527 h 2193257"/>
                  <a:gd name="connsiteX84" fmla="*/ 409847 w 2415214"/>
                  <a:gd name="connsiteY84" fmla="*/ 488500 h 2193257"/>
                  <a:gd name="connsiteX85" fmla="*/ 409846 w 2415214"/>
                  <a:gd name="connsiteY85" fmla="*/ 633441 h 2193257"/>
                  <a:gd name="connsiteX86" fmla="*/ 409846 w 2415214"/>
                  <a:gd name="connsiteY86" fmla="*/ 633440 h 2193257"/>
                  <a:gd name="connsiteX87" fmla="*/ 409845 w 2415214"/>
                  <a:gd name="connsiteY87" fmla="*/ 725991 h 2193257"/>
                  <a:gd name="connsiteX88" fmla="*/ 442142 w 2415214"/>
                  <a:gd name="connsiteY88" fmla="*/ 803964 h 2193257"/>
                  <a:gd name="connsiteX89" fmla="*/ 446975 w 2415214"/>
                  <a:gd name="connsiteY89" fmla="*/ 807222 h 2193257"/>
                  <a:gd name="connsiteX90" fmla="*/ 446973 w 2415214"/>
                  <a:gd name="connsiteY90" fmla="*/ 807220 h 2193257"/>
                  <a:gd name="connsiteX91" fmla="*/ 451716 w 2415214"/>
                  <a:gd name="connsiteY91" fmla="*/ 810417 h 2193257"/>
                  <a:gd name="connsiteX92" fmla="*/ 451715 w 2415214"/>
                  <a:gd name="connsiteY92" fmla="*/ 560385 h 2193257"/>
                  <a:gd name="connsiteX93" fmla="*/ 451717 w 2415214"/>
                  <a:gd name="connsiteY93" fmla="*/ 560385 h 2193257"/>
                  <a:gd name="connsiteX94" fmla="*/ 451716 w 2415214"/>
                  <a:gd name="connsiteY94" fmla="*/ 496208 h 2193257"/>
                  <a:gd name="connsiteX95" fmla="*/ 474618 w 2415214"/>
                  <a:gd name="connsiteY95" fmla="*/ 496209 h 2193257"/>
                  <a:gd name="connsiteX96" fmla="*/ 474618 w 2415214"/>
                  <a:gd name="connsiteY96" fmla="*/ 825858 h 2193257"/>
                  <a:gd name="connsiteX97" fmla="*/ 474618 w 2415214"/>
                  <a:gd name="connsiteY97" fmla="*/ 825859 h 2193257"/>
                  <a:gd name="connsiteX98" fmla="*/ 474618 w 2415214"/>
                  <a:gd name="connsiteY98" fmla="*/ 831201 h 2193257"/>
                  <a:gd name="connsiteX99" fmla="*/ 474617 w 2415214"/>
                  <a:gd name="connsiteY99" fmla="*/ 1049468 h 2193257"/>
                  <a:gd name="connsiteX100" fmla="*/ 495170 w 2415214"/>
                  <a:gd name="connsiteY100" fmla="*/ 1099086 h 2193257"/>
                  <a:gd name="connsiteX101" fmla="*/ 516957 w 2415214"/>
                  <a:gd name="connsiteY101" fmla="*/ 1113776 h 2193257"/>
                  <a:gd name="connsiteX102" fmla="*/ 517474 w 2415214"/>
                  <a:gd name="connsiteY102" fmla="*/ 1114124 h 2193257"/>
                  <a:gd name="connsiteX103" fmla="*/ 544789 w 2415214"/>
                  <a:gd name="connsiteY103" fmla="*/ 1119638 h 2193257"/>
                  <a:gd name="connsiteX104" fmla="*/ 631149 w 2415214"/>
                  <a:gd name="connsiteY104" fmla="*/ 1119639 h 2193257"/>
                  <a:gd name="connsiteX105" fmla="*/ 701320 w 2415214"/>
                  <a:gd name="connsiteY105" fmla="*/ 1049467 h 2193257"/>
                  <a:gd name="connsiteX106" fmla="*/ 701319 w 2415214"/>
                  <a:gd name="connsiteY106" fmla="*/ 912600 h 2193257"/>
                  <a:gd name="connsiteX107" fmla="*/ 701318 w 2415214"/>
                  <a:gd name="connsiteY107" fmla="*/ 912600 h 2193257"/>
                  <a:gd name="connsiteX108" fmla="*/ 701319 w 2415214"/>
                  <a:gd name="connsiteY108" fmla="*/ 912599 h 2193257"/>
                  <a:gd name="connsiteX109" fmla="*/ 701319 w 2415214"/>
                  <a:gd name="connsiteY109" fmla="*/ 776907 h 2193257"/>
                  <a:gd name="connsiteX110" fmla="*/ 701319 w 2415214"/>
                  <a:gd name="connsiteY110" fmla="*/ 496208 h 2193257"/>
                  <a:gd name="connsiteX111" fmla="*/ 724221 w 2415214"/>
                  <a:gd name="connsiteY111" fmla="*/ 496208 h 2193257"/>
                  <a:gd name="connsiteX112" fmla="*/ 724220 w 2415214"/>
                  <a:gd name="connsiteY112" fmla="*/ 796774 h 2193257"/>
                  <a:gd name="connsiteX113" fmla="*/ 724221 w 2415214"/>
                  <a:gd name="connsiteY113" fmla="*/ 810418 h 2193257"/>
                  <a:gd name="connsiteX114" fmla="*/ 733795 w 2415214"/>
                  <a:gd name="connsiteY114" fmla="*/ 803962 h 2193257"/>
                  <a:gd name="connsiteX115" fmla="*/ 766091 w 2415214"/>
                  <a:gd name="connsiteY115" fmla="*/ 725990 h 2193257"/>
                  <a:gd name="connsiteX116" fmla="*/ 766092 w 2415214"/>
                  <a:gd name="connsiteY116" fmla="*/ 488498 h 2193257"/>
                  <a:gd name="connsiteX117" fmla="*/ 757427 w 2415214"/>
                  <a:gd name="connsiteY117" fmla="*/ 445578 h 2193257"/>
                  <a:gd name="connsiteX118" fmla="*/ 655824 w 2415214"/>
                  <a:gd name="connsiteY118" fmla="*/ 378231 h 2193257"/>
                  <a:gd name="connsiteX119" fmla="*/ 573904 w 2415214"/>
                  <a:gd name="connsiteY119" fmla="*/ 378230 h 2193257"/>
                  <a:gd name="connsiteX120" fmla="*/ 538004 w 2415214"/>
                  <a:gd name="connsiteY120" fmla="*/ 347089 h 2193257"/>
                  <a:gd name="connsiteX121" fmla="*/ 543398 w 2415214"/>
                  <a:gd name="connsiteY121" fmla="*/ 350726 h 2193257"/>
                  <a:gd name="connsiteX122" fmla="*/ 587969 w 2415214"/>
                  <a:gd name="connsiteY122" fmla="*/ 359725 h 2193257"/>
                  <a:gd name="connsiteX123" fmla="*/ 702477 w 2415214"/>
                  <a:gd name="connsiteY123" fmla="*/ 245217 h 2193257"/>
                  <a:gd name="connsiteX124" fmla="*/ 693478 w 2415214"/>
                  <a:gd name="connsiteY124" fmla="*/ 200647 h 2193257"/>
                  <a:gd name="connsiteX125" fmla="*/ 678305 w 2415214"/>
                  <a:gd name="connsiteY125" fmla="*/ 178140 h 2193257"/>
                  <a:gd name="connsiteX126" fmla="*/ 901396 w 2415214"/>
                  <a:gd name="connsiteY126" fmla="*/ 371665 h 2193257"/>
                  <a:gd name="connsiteX127" fmla="*/ 874510 w 2415214"/>
                  <a:gd name="connsiteY127" fmla="*/ 411542 h 2193257"/>
                  <a:gd name="connsiteX128" fmla="*/ 861560 w 2415214"/>
                  <a:gd name="connsiteY128" fmla="*/ 475683 h 2193257"/>
                  <a:gd name="connsiteX129" fmla="*/ 861561 w 2415214"/>
                  <a:gd name="connsiteY129" fmla="*/ 627763 h 2193257"/>
                  <a:gd name="connsiteX130" fmla="*/ 861560 w 2415214"/>
                  <a:gd name="connsiteY130" fmla="*/ 627763 h 2193257"/>
                  <a:gd name="connsiteX131" fmla="*/ 861560 w 2415214"/>
                  <a:gd name="connsiteY131" fmla="*/ 830581 h 2193257"/>
                  <a:gd name="connsiteX132" fmla="*/ 909823 w 2415214"/>
                  <a:gd name="connsiteY132" fmla="*/ 947099 h 2193257"/>
                  <a:gd name="connsiteX133" fmla="*/ 924129 w 2415214"/>
                  <a:gd name="connsiteY133" fmla="*/ 956743 h 2193257"/>
                  <a:gd name="connsiteX134" fmla="*/ 924128 w 2415214"/>
                  <a:gd name="connsiteY134" fmla="*/ 578831 h 2193257"/>
                  <a:gd name="connsiteX135" fmla="*/ 924129 w 2415214"/>
                  <a:gd name="connsiteY135" fmla="*/ 578832 h 2193257"/>
                  <a:gd name="connsiteX136" fmla="*/ 924130 w 2415214"/>
                  <a:gd name="connsiteY136" fmla="*/ 487205 h 2193257"/>
                  <a:gd name="connsiteX137" fmla="*/ 958352 w 2415214"/>
                  <a:gd name="connsiteY137" fmla="*/ 487205 h 2193257"/>
                  <a:gd name="connsiteX138" fmla="*/ 958352 w 2415214"/>
                  <a:gd name="connsiteY138" fmla="*/ 979820 h 2193257"/>
                  <a:gd name="connsiteX139" fmla="*/ 958352 w 2415214"/>
                  <a:gd name="connsiteY139" fmla="*/ 979821 h 2193257"/>
                  <a:gd name="connsiteX140" fmla="*/ 958352 w 2415214"/>
                  <a:gd name="connsiteY140" fmla="*/ 980828 h 2193257"/>
                  <a:gd name="connsiteX141" fmla="*/ 958352 w 2415214"/>
                  <a:gd name="connsiteY141" fmla="*/ 980829 h 2193257"/>
                  <a:gd name="connsiteX142" fmla="*/ 958352 w 2415214"/>
                  <a:gd name="connsiteY142" fmla="*/ 999875 h 2193257"/>
                  <a:gd name="connsiteX143" fmla="*/ 958351 w 2415214"/>
                  <a:gd name="connsiteY143" fmla="*/ 1313971 h 2193257"/>
                  <a:gd name="connsiteX144" fmla="*/ 1063214 w 2415214"/>
                  <a:gd name="connsiteY144" fmla="*/ 1418832 h 2193257"/>
                  <a:gd name="connsiteX145" fmla="*/ 1192266 w 2415214"/>
                  <a:gd name="connsiteY145" fmla="*/ 1418832 h 2193257"/>
                  <a:gd name="connsiteX146" fmla="*/ 1297126 w 2415214"/>
                  <a:gd name="connsiteY146" fmla="*/ 1313971 h 2193257"/>
                  <a:gd name="connsiteX147" fmla="*/ 1297127 w 2415214"/>
                  <a:gd name="connsiteY147" fmla="*/ 1293751 h 2193257"/>
                  <a:gd name="connsiteX148" fmla="*/ 1297127 w 2415214"/>
                  <a:gd name="connsiteY148" fmla="*/ 1109443 h 2193257"/>
                  <a:gd name="connsiteX149" fmla="*/ 1297126 w 2415214"/>
                  <a:gd name="connsiteY149" fmla="*/ 902394 h 2193257"/>
                  <a:gd name="connsiteX150" fmla="*/ 1297127 w 2415214"/>
                  <a:gd name="connsiteY150" fmla="*/ 902395 h 2193257"/>
                  <a:gd name="connsiteX151" fmla="*/ 1297128 w 2415214"/>
                  <a:gd name="connsiteY151" fmla="*/ 857056 h 2193257"/>
                  <a:gd name="connsiteX152" fmla="*/ 1297127 w 2415214"/>
                  <a:gd name="connsiteY152" fmla="*/ 727551 h 2193257"/>
                  <a:gd name="connsiteX153" fmla="*/ 1297127 w 2415214"/>
                  <a:gd name="connsiteY153" fmla="*/ 487204 h 2193257"/>
                  <a:gd name="connsiteX154" fmla="*/ 1297127 w 2415214"/>
                  <a:gd name="connsiteY154" fmla="*/ 487203 h 2193257"/>
                  <a:gd name="connsiteX155" fmla="*/ 1331349 w 2415214"/>
                  <a:gd name="connsiteY155" fmla="*/ 487204 h 2193257"/>
                  <a:gd name="connsiteX156" fmla="*/ 1331349 w 2415214"/>
                  <a:gd name="connsiteY156" fmla="*/ 487205 h 2193257"/>
                  <a:gd name="connsiteX157" fmla="*/ 1331349 w 2415214"/>
                  <a:gd name="connsiteY157" fmla="*/ 587653 h 2193257"/>
                  <a:gd name="connsiteX158" fmla="*/ 1331349 w 2415214"/>
                  <a:gd name="connsiteY158" fmla="*/ 688100 h 2193257"/>
                  <a:gd name="connsiteX159" fmla="*/ 1331350 w 2415214"/>
                  <a:gd name="connsiteY159" fmla="*/ 886743 h 2193257"/>
                  <a:gd name="connsiteX160" fmla="*/ 1331349 w 2415214"/>
                  <a:gd name="connsiteY160" fmla="*/ 886742 h 2193257"/>
                  <a:gd name="connsiteX161" fmla="*/ 1331349 w 2415214"/>
                  <a:gd name="connsiteY161" fmla="*/ 956745 h 2193257"/>
                  <a:gd name="connsiteX162" fmla="*/ 1345656 w 2415214"/>
                  <a:gd name="connsiteY162" fmla="*/ 947099 h 2193257"/>
                  <a:gd name="connsiteX163" fmla="*/ 1346766 w 2415214"/>
                  <a:gd name="connsiteY163" fmla="*/ 945454 h 2193257"/>
                  <a:gd name="connsiteX164" fmla="*/ 1346767 w 2415214"/>
                  <a:gd name="connsiteY164" fmla="*/ 945455 h 2193257"/>
                  <a:gd name="connsiteX165" fmla="*/ 1380970 w 2415214"/>
                  <a:gd name="connsiteY165" fmla="*/ 894723 h 2193257"/>
                  <a:gd name="connsiteX166" fmla="*/ 1381692 w 2415214"/>
                  <a:gd name="connsiteY166" fmla="*/ 891152 h 2193257"/>
                  <a:gd name="connsiteX167" fmla="*/ 1393920 w 2415214"/>
                  <a:gd name="connsiteY167" fmla="*/ 830583 h 2193257"/>
                  <a:gd name="connsiteX168" fmla="*/ 1393919 w 2415214"/>
                  <a:gd name="connsiteY168" fmla="*/ 615970 h 2193257"/>
                  <a:gd name="connsiteX169" fmla="*/ 1393920 w 2415214"/>
                  <a:gd name="connsiteY169" fmla="*/ 615970 h 2193257"/>
                  <a:gd name="connsiteX170" fmla="*/ 1393921 w 2415214"/>
                  <a:gd name="connsiteY170" fmla="*/ 560571 h 2193257"/>
                  <a:gd name="connsiteX171" fmla="*/ 1393920 w 2415214"/>
                  <a:gd name="connsiteY171" fmla="*/ 552778 h 2193257"/>
                  <a:gd name="connsiteX172" fmla="*/ 1393920 w 2415214"/>
                  <a:gd name="connsiteY172" fmla="*/ 524696 h 2193257"/>
                  <a:gd name="connsiteX173" fmla="*/ 1393921 w 2415214"/>
                  <a:gd name="connsiteY173" fmla="*/ 475683 h 2193257"/>
                  <a:gd name="connsiteX174" fmla="*/ 1229138 w 2415214"/>
                  <a:gd name="connsiteY174" fmla="*/ 310900 h 2193257"/>
                  <a:gd name="connsiteX175" fmla="*/ 1106105 w 2415214"/>
                  <a:gd name="connsiteY175" fmla="*/ 310900 h 2193257"/>
                  <a:gd name="connsiteX176" fmla="*/ 1050319 w 2415214"/>
                  <a:gd name="connsiteY176" fmla="*/ 262508 h 2193257"/>
                  <a:gd name="connsiteX177" fmla="*/ 1061134 w 2415214"/>
                  <a:gd name="connsiteY177" fmla="*/ 269799 h 2193257"/>
                  <a:gd name="connsiteX178" fmla="*/ 1127740 w 2415214"/>
                  <a:gd name="connsiteY178" fmla="*/ 283247 h 2193257"/>
                  <a:gd name="connsiteX179" fmla="*/ 1298856 w 2415214"/>
                  <a:gd name="connsiteY179" fmla="*/ 112130 h 2193257"/>
                  <a:gd name="connsiteX180" fmla="*/ 1285409 w 2415214"/>
                  <a:gd name="connsiteY180" fmla="*/ 45524 h 219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2415214" h="2193257">
                    <a:moveTo>
                      <a:pt x="0" y="496210"/>
                    </a:moveTo>
                    <a:lnTo>
                      <a:pt x="22902" y="496210"/>
                    </a:lnTo>
                    <a:lnTo>
                      <a:pt x="22902" y="825859"/>
                    </a:lnTo>
                    <a:lnTo>
                      <a:pt x="22902" y="825860"/>
                    </a:lnTo>
                    <a:lnTo>
                      <a:pt x="22902" y="827577"/>
                    </a:lnTo>
                    <a:lnTo>
                      <a:pt x="0" y="807710"/>
                    </a:lnTo>
                    <a:close/>
                    <a:moveTo>
                      <a:pt x="1599656" y="378231"/>
                    </a:moveTo>
                    <a:cubicBezTo>
                      <a:pt x="1538756" y="378231"/>
                      <a:pt x="1489387" y="427600"/>
                      <a:pt x="1489387" y="488500"/>
                    </a:cubicBezTo>
                    <a:lnTo>
                      <a:pt x="1489387" y="505918"/>
                    </a:lnTo>
                    <a:lnTo>
                      <a:pt x="1489386" y="607510"/>
                    </a:lnTo>
                    <a:lnTo>
                      <a:pt x="1489387" y="607511"/>
                    </a:lnTo>
                    <a:lnTo>
                      <a:pt x="1489388" y="725992"/>
                    </a:lnTo>
                    <a:cubicBezTo>
                      <a:pt x="1489387" y="756442"/>
                      <a:pt x="1501730" y="784009"/>
                      <a:pt x="1521684" y="803965"/>
                    </a:cubicBezTo>
                    <a:lnTo>
                      <a:pt x="1531258" y="810418"/>
                    </a:lnTo>
                    <a:lnTo>
                      <a:pt x="1531259" y="705683"/>
                    </a:lnTo>
                    <a:lnTo>
                      <a:pt x="1531258" y="496210"/>
                    </a:lnTo>
                    <a:lnTo>
                      <a:pt x="1554160" y="496210"/>
                    </a:lnTo>
                    <a:lnTo>
                      <a:pt x="1554159" y="578623"/>
                    </a:lnTo>
                    <a:lnTo>
                      <a:pt x="1554159" y="663698"/>
                    </a:lnTo>
                    <a:lnTo>
                      <a:pt x="1554160" y="663699"/>
                    </a:lnTo>
                    <a:lnTo>
                      <a:pt x="1554159" y="825858"/>
                    </a:lnTo>
                    <a:lnTo>
                      <a:pt x="1554159" y="825860"/>
                    </a:lnTo>
                    <a:lnTo>
                      <a:pt x="1554159" y="1049468"/>
                    </a:lnTo>
                    <a:cubicBezTo>
                      <a:pt x="1554160" y="1088222"/>
                      <a:pt x="1585576" y="1119640"/>
                      <a:pt x="1624332" y="1119639"/>
                    </a:cubicBezTo>
                    <a:lnTo>
                      <a:pt x="1710689" y="1119640"/>
                    </a:lnTo>
                    <a:lnTo>
                      <a:pt x="1738003" y="1114125"/>
                    </a:lnTo>
                    <a:cubicBezTo>
                      <a:pt x="1763189" y="1103473"/>
                      <a:pt x="1780860" y="1078535"/>
                      <a:pt x="1780861" y="1049468"/>
                    </a:cubicBezTo>
                    <a:lnTo>
                      <a:pt x="1780860" y="912601"/>
                    </a:lnTo>
                    <a:lnTo>
                      <a:pt x="1780860" y="496210"/>
                    </a:lnTo>
                    <a:lnTo>
                      <a:pt x="1803761" y="496210"/>
                    </a:lnTo>
                    <a:lnTo>
                      <a:pt x="1803761" y="810420"/>
                    </a:lnTo>
                    <a:lnTo>
                      <a:pt x="1813336" y="803965"/>
                    </a:lnTo>
                    <a:cubicBezTo>
                      <a:pt x="1833290" y="784009"/>
                      <a:pt x="1845633" y="756443"/>
                      <a:pt x="1845632" y="725992"/>
                    </a:cubicBezTo>
                    <a:lnTo>
                      <a:pt x="1845633" y="498895"/>
                    </a:lnTo>
                    <a:lnTo>
                      <a:pt x="1845634" y="498898"/>
                    </a:lnTo>
                    <a:lnTo>
                      <a:pt x="1845635" y="488500"/>
                    </a:lnTo>
                    <a:cubicBezTo>
                      <a:pt x="1845634" y="427600"/>
                      <a:pt x="1796265" y="378231"/>
                      <a:pt x="1735365" y="378232"/>
                    </a:cubicBezTo>
                    <a:lnTo>
                      <a:pt x="1651443" y="378231"/>
                    </a:lnTo>
                    <a:lnTo>
                      <a:pt x="1651442" y="378231"/>
                    </a:lnTo>
                    <a:close/>
                    <a:moveTo>
                      <a:pt x="1254716" y="0"/>
                    </a:moveTo>
                    <a:lnTo>
                      <a:pt x="1556316" y="261630"/>
                    </a:lnTo>
                    <a:lnTo>
                      <a:pt x="1562002" y="289789"/>
                    </a:lnTo>
                    <a:cubicBezTo>
                      <a:pt x="1570693" y="310338"/>
                      <a:pt x="1585213" y="327823"/>
                      <a:pt x="1603489" y="340169"/>
                    </a:cubicBezTo>
                    <a:lnTo>
                      <a:pt x="1612635" y="344566"/>
                    </a:lnTo>
                    <a:lnTo>
                      <a:pt x="1608563" y="341034"/>
                    </a:lnTo>
                    <a:lnTo>
                      <a:pt x="1616700" y="346521"/>
                    </a:lnTo>
                    <a:lnTo>
                      <a:pt x="1627270" y="351602"/>
                    </a:lnTo>
                    <a:lnTo>
                      <a:pt x="1667507" y="359725"/>
                    </a:lnTo>
                    <a:lnTo>
                      <a:pt x="1667510" y="359726"/>
                    </a:lnTo>
                    <a:lnTo>
                      <a:pt x="1669043" y="359416"/>
                    </a:lnTo>
                    <a:lnTo>
                      <a:pt x="1669044" y="359417"/>
                    </a:lnTo>
                    <a:lnTo>
                      <a:pt x="1712083" y="350728"/>
                    </a:lnTo>
                    <a:cubicBezTo>
                      <a:pt x="1753181" y="333345"/>
                      <a:pt x="1782019" y="292649"/>
                      <a:pt x="1782020" y="245218"/>
                    </a:cubicBezTo>
                    <a:cubicBezTo>
                      <a:pt x="1782020" y="229408"/>
                      <a:pt x="1778815" y="214347"/>
                      <a:pt x="1773020" y="200648"/>
                    </a:cubicBezTo>
                    <a:lnTo>
                      <a:pt x="1760666" y="182323"/>
                    </a:lnTo>
                    <a:lnTo>
                      <a:pt x="2415214" y="750121"/>
                    </a:lnTo>
                    <a:lnTo>
                      <a:pt x="2415214" y="2193257"/>
                    </a:lnTo>
                    <a:lnTo>
                      <a:pt x="1311215" y="2193257"/>
                    </a:lnTo>
                    <a:lnTo>
                      <a:pt x="67649" y="1114506"/>
                    </a:lnTo>
                    <a:lnTo>
                      <a:pt x="93075" y="1119638"/>
                    </a:lnTo>
                    <a:lnTo>
                      <a:pt x="179434" y="1119639"/>
                    </a:lnTo>
                    <a:cubicBezTo>
                      <a:pt x="218188" y="1119639"/>
                      <a:pt x="249606" y="1088222"/>
                      <a:pt x="249605" y="1049468"/>
                    </a:cubicBezTo>
                    <a:lnTo>
                      <a:pt x="249606" y="912600"/>
                    </a:lnTo>
                    <a:lnTo>
                      <a:pt x="249605" y="496209"/>
                    </a:lnTo>
                    <a:lnTo>
                      <a:pt x="272506" y="496209"/>
                    </a:lnTo>
                    <a:lnTo>
                      <a:pt x="272506" y="810419"/>
                    </a:lnTo>
                    <a:lnTo>
                      <a:pt x="282080" y="803965"/>
                    </a:lnTo>
                    <a:cubicBezTo>
                      <a:pt x="302036" y="784010"/>
                      <a:pt x="314378" y="756442"/>
                      <a:pt x="314378" y="725991"/>
                    </a:cubicBezTo>
                    <a:lnTo>
                      <a:pt x="314377" y="488499"/>
                    </a:lnTo>
                    <a:lnTo>
                      <a:pt x="305713" y="445578"/>
                    </a:lnTo>
                    <a:lnTo>
                      <a:pt x="298055" y="434220"/>
                    </a:lnTo>
                    <a:lnTo>
                      <a:pt x="286473" y="417043"/>
                    </a:lnTo>
                    <a:lnTo>
                      <a:pt x="286475" y="417044"/>
                    </a:lnTo>
                    <a:lnTo>
                      <a:pt x="282081" y="410528"/>
                    </a:lnTo>
                    <a:cubicBezTo>
                      <a:pt x="262127" y="390573"/>
                      <a:pt x="234559" y="378230"/>
                      <a:pt x="204109" y="378230"/>
                    </a:cubicBezTo>
                    <a:lnTo>
                      <a:pt x="115645" y="378231"/>
                    </a:lnTo>
                    <a:lnTo>
                      <a:pt x="56919" y="327287"/>
                    </a:lnTo>
                    <a:lnTo>
                      <a:pt x="91685" y="350726"/>
                    </a:lnTo>
                    <a:cubicBezTo>
                      <a:pt x="105383" y="356521"/>
                      <a:pt x="120446" y="359726"/>
                      <a:pt x="136255" y="359725"/>
                    </a:cubicBezTo>
                    <a:cubicBezTo>
                      <a:pt x="199496" y="359726"/>
                      <a:pt x="250763" y="308458"/>
                      <a:pt x="250763" y="245217"/>
                    </a:cubicBezTo>
                    <a:cubicBezTo>
                      <a:pt x="250763" y="229408"/>
                      <a:pt x="247559" y="214346"/>
                      <a:pt x="241764" y="200647"/>
                    </a:cubicBezTo>
                    <a:lnTo>
                      <a:pt x="235809" y="191813"/>
                    </a:lnTo>
                    <a:lnTo>
                      <a:pt x="467911" y="393155"/>
                    </a:lnTo>
                    <a:lnTo>
                      <a:pt x="442143" y="410527"/>
                    </a:lnTo>
                    <a:cubicBezTo>
                      <a:pt x="422189" y="430483"/>
                      <a:pt x="409846" y="458049"/>
                      <a:pt x="409847" y="488500"/>
                    </a:cubicBezTo>
                    <a:lnTo>
                      <a:pt x="409846" y="633441"/>
                    </a:lnTo>
                    <a:lnTo>
                      <a:pt x="409846" y="633440"/>
                    </a:lnTo>
                    <a:lnTo>
                      <a:pt x="409845" y="725991"/>
                    </a:lnTo>
                    <a:cubicBezTo>
                      <a:pt x="409846" y="756442"/>
                      <a:pt x="422189" y="784009"/>
                      <a:pt x="442142" y="803964"/>
                    </a:cubicBezTo>
                    <a:lnTo>
                      <a:pt x="446975" y="807222"/>
                    </a:lnTo>
                    <a:lnTo>
                      <a:pt x="446973" y="807220"/>
                    </a:lnTo>
                    <a:lnTo>
                      <a:pt x="451716" y="810417"/>
                    </a:lnTo>
                    <a:lnTo>
                      <a:pt x="451715" y="560385"/>
                    </a:lnTo>
                    <a:lnTo>
                      <a:pt x="451717" y="560385"/>
                    </a:lnTo>
                    <a:lnTo>
                      <a:pt x="451716" y="496208"/>
                    </a:lnTo>
                    <a:lnTo>
                      <a:pt x="474618" y="496209"/>
                    </a:lnTo>
                    <a:lnTo>
                      <a:pt x="474618" y="825858"/>
                    </a:lnTo>
                    <a:lnTo>
                      <a:pt x="474618" y="825859"/>
                    </a:lnTo>
                    <a:lnTo>
                      <a:pt x="474618" y="831201"/>
                    </a:lnTo>
                    <a:lnTo>
                      <a:pt x="474617" y="1049468"/>
                    </a:lnTo>
                    <a:cubicBezTo>
                      <a:pt x="474617" y="1068845"/>
                      <a:pt x="482472" y="1086388"/>
                      <a:pt x="495170" y="1099086"/>
                    </a:cubicBezTo>
                    <a:lnTo>
                      <a:pt x="516957" y="1113776"/>
                    </a:lnTo>
                    <a:lnTo>
                      <a:pt x="517474" y="1114124"/>
                    </a:lnTo>
                    <a:cubicBezTo>
                      <a:pt x="525870" y="1117675"/>
                      <a:pt x="535100" y="1119638"/>
                      <a:pt x="544789" y="1119638"/>
                    </a:cubicBezTo>
                    <a:lnTo>
                      <a:pt x="631149" y="1119639"/>
                    </a:lnTo>
                    <a:cubicBezTo>
                      <a:pt x="669903" y="1119638"/>
                      <a:pt x="701319" y="1088221"/>
                      <a:pt x="701320" y="1049467"/>
                    </a:cubicBezTo>
                    <a:lnTo>
                      <a:pt x="701319" y="912600"/>
                    </a:lnTo>
                    <a:lnTo>
                      <a:pt x="701318" y="912600"/>
                    </a:lnTo>
                    <a:lnTo>
                      <a:pt x="701319" y="912599"/>
                    </a:lnTo>
                    <a:lnTo>
                      <a:pt x="701319" y="776907"/>
                    </a:lnTo>
                    <a:lnTo>
                      <a:pt x="701319" y="496208"/>
                    </a:lnTo>
                    <a:lnTo>
                      <a:pt x="724221" y="496208"/>
                    </a:lnTo>
                    <a:lnTo>
                      <a:pt x="724220" y="796774"/>
                    </a:lnTo>
                    <a:lnTo>
                      <a:pt x="724221" y="810418"/>
                    </a:lnTo>
                    <a:lnTo>
                      <a:pt x="733795" y="803962"/>
                    </a:lnTo>
                    <a:cubicBezTo>
                      <a:pt x="753749" y="784008"/>
                      <a:pt x="766092" y="756441"/>
                      <a:pt x="766091" y="725990"/>
                    </a:cubicBezTo>
                    <a:lnTo>
                      <a:pt x="766092" y="488498"/>
                    </a:lnTo>
                    <a:lnTo>
                      <a:pt x="757427" y="445578"/>
                    </a:lnTo>
                    <a:cubicBezTo>
                      <a:pt x="740687" y="406001"/>
                      <a:pt x="701499" y="378230"/>
                      <a:pt x="655824" y="378231"/>
                    </a:cubicBezTo>
                    <a:lnTo>
                      <a:pt x="573904" y="378230"/>
                    </a:lnTo>
                    <a:lnTo>
                      <a:pt x="538004" y="347089"/>
                    </a:lnTo>
                    <a:lnTo>
                      <a:pt x="543398" y="350726"/>
                    </a:lnTo>
                    <a:cubicBezTo>
                      <a:pt x="557098" y="356522"/>
                      <a:pt x="572159" y="359726"/>
                      <a:pt x="587969" y="359725"/>
                    </a:cubicBezTo>
                    <a:cubicBezTo>
                      <a:pt x="651211" y="359725"/>
                      <a:pt x="702478" y="308459"/>
                      <a:pt x="702477" y="245217"/>
                    </a:cubicBezTo>
                    <a:cubicBezTo>
                      <a:pt x="702477" y="229408"/>
                      <a:pt x="699273" y="214345"/>
                      <a:pt x="693478" y="200647"/>
                    </a:cubicBezTo>
                    <a:lnTo>
                      <a:pt x="678305" y="178140"/>
                    </a:lnTo>
                    <a:lnTo>
                      <a:pt x="901396" y="371665"/>
                    </a:lnTo>
                    <a:lnTo>
                      <a:pt x="874510" y="411542"/>
                    </a:lnTo>
                    <a:cubicBezTo>
                      <a:pt x="866171" y="431257"/>
                      <a:pt x="861560" y="452930"/>
                      <a:pt x="861560" y="475683"/>
                    </a:cubicBezTo>
                    <a:lnTo>
                      <a:pt x="861561" y="627763"/>
                    </a:lnTo>
                    <a:lnTo>
                      <a:pt x="861560" y="627763"/>
                    </a:lnTo>
                    <a:lnTo>
                      <a:pt x="861560" y="830581"/>
                    </a:lnTo>
                    <a:cubicBezTo>
                      <a:pt x="861559" y="876084"/>
                      <a:pt x="880003" y="917279"/>
                      <a:pt x="909823" y="947099"/>
                    </a:cubicBezTo>
                    <a:lnTo>
                      <a:pt x="924129" y="956743"/>
                    </a:lnTo>
                    <a:lnTo>
                      <a:pt x="924128" y="578831"/>
                    </a:lnTo>
                    <a:lnTo>
                      <a:pt x="924129" y="578832"/>
                    </a:lnTo>
                    <a:lnTo>
                      <a:pt x="924130" y="487205"/>
                    </a:lnTo>
                    <a:lnTo>
                      <a:pt x="958352" y="487205"/>
                    </a:lnTo>
                    <a:lnTo>
                      <a:pt x="958352" y="979820"/>
                    </a:lnTo>
                    <a:lnTo>
                      <a:pt x="958352" y="979821"/>
                    </a:lnTo>
                    <a:lnTo>
                      <a:pt x="958352" y="980828"/>
                    </a:lnTo>
                    <a:lnTo>
                      <a:pt x="958352" y="980829"/>
                    </a:lnTo>
                    <a:lnTo>
                      <a:pt x="958352" y="999875"/>
                    </a:lnTo>
                    <a:lnTo>
                      <a:pt x="958351" y="1313971"/>
                    </a:lnTo>
                    <a:cubicBezTo>
                      <a:pt x="958351" y="1371884"/>
                      <a:pt x="1005301" y="1418832"/>
                      <a:pt x="1063214" y="1418832"/>
                    </a:cubicBezTo>
                    <a:lnTo>
                      <a:pt x="1192266" y="1418832"/>
                    </a:lnTo>
                    <a:cubicBezTo>
                      <a:pt x="1250179" y="1418832"/>
                      <a:pt x="1297126" y="1371884"/>
                      <a:pt x="1297126" y="1313971"/>
                    </a:cubicBezTo>
                    <a:lnTo>
                      <a:pt x="1297127" y="1293751"/>
                    </a:lnTo>
                    <a:lnTo>
                      <a:pt x="1297127" y="1109443"/>
                    </a:lnTo>
                    <a:lnTo>
                      <a:pt x="1297126" y="902394"/>
                    </a:lnTo>
                    <a:lnTo>
                      <a:pt x="1297127" y="902395"/>
                    </a:lnTo>
                    <a:lnTo>
                      <a:pt x="1297128" y="857056"/>
                    </a:lnTo>
                    <a:lnTo>
                      <a:pt x="1297127" y="727551"/>
                    </a:lnTo>
                    <a:lnTo>
                      <a:pt x="1297127" y="487204"/>
                    </a:lnTo>
                    <a:lnTo>
                      <a:pt x="1297127" y="487203"/>
                    </a:lnTo>
                    <a:lnTo>
                      <a:pt x="1331349" y="487204"/>
                    </a:lnTo>
                    <a:lnTo>
                      <a:pt x="1331349" y="487205"/>
                    </a:lnTo>
                    <a:lnTo>
                      <a:pt x="1331349" y="587653"/>
                    </a:lnTo>
                    <a:lnTo>
                      <a:pt x="1331349" y="688100"/>
                    </a:lnTo>
                    <a:lnTo>
                      <a:pt x="1331350" y="886743"/>
                    </a:lnTo>
                    <a:lnTo>
                      <a:pt x="1331349" y="886742"/>
                    </a:lnTo>
                    <a:lnTo>
                      <a:pt x="1331349" y="956745"/>
                    </a:lnTo>
                    <a:lnTo>
                      <a:pt x="1345656" y="947099"/>
                    </a:lnTo>
                    <a:lnTo>
                      <a:pt x="1346766" y="945454"/>
                    </a:lnTo>
                    <a:lnTo>
                      <a:pt x="1346767" y="945455"/>
                    </a:lnTo>
                    <a:lnTo>
                      <a:pt x="1380970" y="894723"/>
                    </a:lnTo>
                    <a:lnTo>
                      <a:pt x="1381692" y="891152"/>
                    </a:lnTo>
                    <a:lnTo>
                      <a:pt x="1393920" y="830583"/>
                    </a:lnTo>
                    <a:lnTo>
                      <a:pt x="1393919" y="615970"/>
                    </a:lnTo>
                    <a:lnTo>
                      <a:pt x="1393920" y="615970"/>
                    </a:lnTo>
                    <a:lnTo>
                      <a:pt x="1393921" y="560571"/>
                    </a:lnTo>
                    <a:lnTo>
                      <a:pt x="1393920" y="552778"/>
                    </a:lnTo>
                    <a:lnTo>
                      <a:pt x="1393920" y="524696"/>
                    </a:lnTo>
                    <a:lnTo>
                      <a:pt x="1393921" y="475683"/>
                    </a:lnTo>
                    <a:cubicBezTo>
                      <a:pt x="1393920" y="384676"/>
                      <a:pt x="1320145" y="310901"/>
                      <a:pt x="1229138" y="310900"/>
                    </a:cubicBezTo>
                    <a:lnTo>
                      <a:pt x="1106105" y="310900"/>
                    </a:lnTo>
                    <a:lnTo>
                      <a:pt x="1050319" y="262508"/>
                    </a:lnTo>
                    <a:lnTo>
                      <a:pt x="1061134" y="269799"/>
                    </a:lnTo>
                    <a:cubicBezTo>
                      <a:pt x="1081607" y="278459"/>
                      <a:pt x="1104114" y="283246"/>
                      <a:pt x="1127740" y="283247"/>
                    </a:cubicBezTo>
                    <a:cubicBezTo>
                      <a:pt x="1222245" y="283247"/>
                      <a:pt x="1298857" y="206635"/>
                      <a:pt x="1298856" y="112130"/>
                    </a:cubicBezTo>
                    <a:cubicBezTo>
                      <a:pt x="1298857" y="88505"/>
                      <a:pt x="1294069" y="65996"/>
                      <a:pt x="1285409" y="45524"/>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grpSp>
        <p:nvGrpSpPr>
          <p:cNvPr id="12" name="Group 11"/>
          <p:cNvGrpSpPr/>
          <p:nvPr/>
        </p:nvGrpSpPr>
        <p:grpSpPr>
          <a:xfrm>
            <a:off x="3715048" y="1475296"/>
            <a:ext cx="576690" cy="576690"/>
            <a:chOff x="3715048" y="1475296"/>
            <a:chExt cx="576690" cy="576690"/>
          </a:xfrm>
        </p:grpSpPr>
        <p:sp>
          <p:nvSpPr>
            <p:cNvPr id="29" name="Rectangle 28"/>
            <p:cNvSpPr/>
            <p:nvPr/>
          </p:nvSpPr>
          <p:spPr>
            <a:xfrm>
              <a:off x="3715048" y="1475296"/>
              <a:ext cx="576690" cy="576690"/>
            </a:xfrm>
            <a:prstGeom prst="rect">
              <a:avLst/>
            </a:prstGeom>
            <a:solidFill>
              <a:srgbClr val="2980B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chemeClr val="bg1">
                    <a:lumMod val="95000"/>
                  </a:schemeClr>
                </a:solidFill>
                <a:latin typeface="Arial Black" panose="020B0A04020102020204" pitchFamily="34" charset="0"/>
              </a:endParaRPr>
            </a:p>
          </p:txBody>
        </p:sp>
        <p:grpSp>
          <p:nvGrpSpPr>
            <p:cNvPr id="38" name="Group 37"/>
            <p:cNvGrpSpPr/>
            <p:nvPr/>
          </p:nvGrpSpPr>
          <p:grpSpPr>
            <a:xfrm>
              <a:off x="3715666" y="1475296"/>
              <a:ext cx="576072" cy="576072"/>
              <a:chOff x="-167852" y="1908068"/>
              <a:chExt cx="3026665" cy="3026665"/>
            </a:xfrm>
          </p:grpSpPr>
          <p:sp>
            <p:nvSpPr>
              <p:cNvPr id="39" name="Rectangle 38"/>
              <p:cNvSpPr/>
              <p:nvPr/>
            </p:nvSpPr>
            <p:spPr>
              <a:xfrm>
                <a:off x="-167852" y="1908068"/>
                <a:ext cx="3026664" cy="3026664"/>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39"/>
              <p:cNvSpPr/>
              <p:nvPr/>
            </p:nvSpPr>
            <p:spPr>
              <a:xfrm>
                <a:off x="807861" y="2387146"/>
                <a:ext cx="1071028" cy="2182727"/>
              </a:xfrm>
              <a:custGeom>
                <a:avLst/>
                <a:gdLst/>
                <a:ahLst/>
                <a:cxnLst/>
                <a:rect l="l" t="t" r="r" b="b"/>
                <a:pathLst>
                  <a:path w="1071028" h="2182727">
                    <a:moveTo>
                      <a:pt x="608847" y="0"/>
                    </a:moveTo>
                    <a:cubicBezTo>
                      <a:pt x="634318" y="0"/>
                      <a:pt x="655476" y="1232"/>
                      <a:pt x="672320" y="3697"/>
                    </a:cubicBezTo>
                    <a:cubicBezTo>
                      <a:pt x="689164" y="6162"/>
                      <a:pt x="702105" y="9654"/>
                      <a:pt x="711143" y="14173"/>
                    </a:cubicBezTo>
                    <a:cubicBezTo>
                      <a:pt x="720181" y="18692"/>
                      <a:pt x="725933" y="24649"/>
                      <a:pt x="728398" y="32044"/>
                    </a:cubicBezTo>
                    <a:cubicBezTo>
                      <a:pt x="730863" y="39439"/>
                      <a:pt x="732095" y="47656"/>
                      <a:pt x="732095" y="56694"/>
                    </a:cubicBezTo>
                    <a:lnTo>
                      <a:pt x="707445" y="289633"/>
                    </a:lnTo>
                    <a:cubicBezTo>
                      <a:pt x="730452" y="292920"/>
                      <a:pt x="754691" y="297439"/>
                      <a:pt x="780162" y="303190"/>
                    </a:cubicBezTo>
                    <a:cubicBezTo>
                      <a:pt x="805633" y="308942"/>
                      <a:pt x="829461" y="315721"/>
                      <a:pt x="851646" y="323526"/>
                    </a:cubicBezTo>
                    <a:cubicBezTo>
                      <a:pt x="873831" y="331332"/>
                      <a:pt x="893961" y="339549"/>
                      <a:pt x="912038" y="348176"/>
                    </a:cubicBezTo>
                    <a:cubicBezTo>
                      <a:pt x="930114" y="356803"/>
                      <a:pt x="942644" y="364609"/>
                      <a:pt x="949628" y="371593"/>
                    </a:cubicBezTo>
                    <a:cubicBezTo>
                      <a:pt x="956612" y="378577"/>
                      <a:pt x="961953" y="385561"/>
                      <a:pt x="965651" y="392545"/>
                    </a:cubicBezTo>
                    <a:cubicBezTo>
                      <a:pt x="969348" y="399529"/>
                      <a:pt x="972224" y="408157"/>
                      <a:pt x="974278" y="418428"/>
                    </a:cubicBezTo>
                    <a:cubicBezTo>
                      <a:pt x="976332" y="428698"/>
                      <a:pt x="977770" y="441023"/>
                      <a:pt x="978592" y="455402"/>
                    </a:cubicBezTo>
                    <a:cubicBezTo>
                      <a:pt x="979413" y="469781"/>
                      <a:pt x="979824" y="486420"/>
                      <a:pt x="979824" y="505318"/>
                    </a:cubicBezTo>
                    <a:cubicBezTo>
                      <a:pt x="979824" y="530789"/>
                      <a:pt x="979208" y="551741"/>
                      <a:pt x="977975" y="568174"/>
                    </a:cubicBezTo>
                    <a:cubicBezTo>
                      <a:pt x="976743" y="584607"/>
                      <a:pt x="974483" y="597138"/>
                      <a:pt x="971197" y="605765"/>
                    </a:cubicBezTo>
                    <a:cubicBezTo>
                      <a:pt x="967910" y="614392"/>
                      <a:pt x="964213" y="620144"/>
                      <a:pt x="960104" y="623020"/>
                    </a:cubicBezTo>
                    <a:cubicBezTo>
                      <a:pt x="955996" y="625895"/>
                      <a:pt x="951066" y="627333"/>
                      <a:pt x="945315" y="627333"/>
                    </a:cubicBezTo>
                    <a:cubicBezTo>
                      <a:pt x="934633" y="627333"/>
                      <a:pt x="919022" y="621993"/>
                      <a:pt x="898480" y="611311"/>
                    </a:cubicBezTo>
                    <a:cubicBezTo>
                      <a:pt x="877939" y="600630"/>
                      <a:pt x="852673" y="589126"/>
                      <a:pt x="822683" y="576802"/>
                    </a:cubicBezTo>
                    <a:cubicBezTo>
                      <a:pt x="792692" y="564477"/>
                      <a:pt x="758183" y="552974"/>
                      <a:pt x="719154" y="542292"/>
                    </a:cubicBezTo>
                    <a:cubicBezTo>
                      <a:pt x="680125" y="531611"/>
                      <a:pt x="637194" y="526270"/>
                      <a:pt x="590360" y="526270"/>
                    </a:cubicBezTo>
                    <a:cubicBezTo>
                      <a:pt x="547633" y="526270"/>
                      <a:pt x="511070" y="530378"/>
                      <a:pt x="480669" y="538595"/>
                    </a:cubicBezTo>
                    <a:cubicBezTo>
                      <a:pt x="450267" y="546811"/>
                      <a:pt x="425618" y="558314"/>
                      <a:pt x="406720" y="573104"/>
                    </a:cubicBezTo>
                    <a:cubicBezTo>
                      <a:pt x="387822" y="587894"/>
                      <a:pt x="373853" y="605560"/>
                      <a:pt x="364815" y="626101"/>
                    </a:cubicBezTo>
                    <a:cubicBezTo>
                      <a:pt x="355777" y="646642"/>
                      <a:pt x="351258" y="669238"/>
                      <a:pt x="351258" y="693888"/>
                    </a:cubicBezTo>
                    <a:cubicBezTo>
                      <a:pt x="351258" y="732505"/>
                      <a:pt x="361529" y="764961"/>
                      <a:pt x="382070" y="791254"/>
                    </a:cubicBezTo>
                    <a:cubicBezTo>
                      <a:pt x="402611" y="817547"/>
                      <a:pt x="429931" y="840142"/>
                      <a:pt x="464030" y="859040"/>
                    </a:cubicBezTo>
                    <a:cubicBezTo>
                      <a:pt x="498129" y="877938"/>
                      <a:pt x="536747" y="895193"/>
                      <a:pt x="579883" y="910805"/>
                    </a:cubicBezTo>
                    <a:cubicBezTo>
                      <a:pt x="623020" y="926416"/>
                      <a:pt x="666979" y="942849"/>
                      <a:pt x="711759" y="960104"/>
                    </a:cubicBezTo>
                    <a:cubicBezTo>
                      <a:pt x="756539" y="977359"/>
                      <a:pt x="800498" y="997284"/>
                      <a:pt x="843635" y="1019879"/>
                    </a:cubicBezTo>
                    <a:cubicBezTo>
                      <a:pt x="886772" y="1042475"/>
                      <a:pt x="925184" y="1070411"/>
                      <a:pt x="958872" y="1103688"/>
                    </a:cubicBezTo>
                    <a:cubicBezTo>
                      <a:pt x="992560" y="1136965"/>
                      <a:pt x="1019674" y="1177226"/>
                      <a:pt x="1040216" y="1224471"/>
                    </a:cubicBezTo>
                    <a:cubicBezTo>
                      <a:pt x="1060757" y="1271717"/>
                      <a:pt x="1071028" y="1328616"/>
                      <a:pt x="1071028" y="1395170"/>
                    </a:cubicBezTo>
                    <a:cubicBezTo>
                      <a:pt x="1071028" y="1465833"/>
                      <a:pt x="1058498" y="1529511"/>
                      <a:pt x="1033437" y="1586205"/>
                    </a:cubicBezTo>
                    <a:cubicBezTo>
                      <a:pt x="1008377" y="1642899"/>
                      <a:pt x="972840" y="1691788"/>
                      <a:pt x="926827" y="1732871"/>
                    </a:cubicBezTo>
                    <a:cubicBezTo>
                      <a:pt x="880815" y="1773953"/>
                      <a:pt x="825353" y="1806820"/>
                      <a:pt x="760442" y="1831469"/>
                    </a:cubicBezTo>
                    <a:cubicBezTo>
                      <a:pt x="695531" y="1856119"/>
                      <a:pt x="623637" y="1871730"/>
                      <a:pt x="544758" y="1878304"/>
                    </a:cubicBezTo>
                    <a:lnTo>
                      <a:pt x="518876" y="2142055"/>
                    </a:lnTo>
                    <a:cubicBezTo>
                      <a:pt x="518054" y="2148628"/>
                      <a:pt x="516205" y="2154380"/>
                      <a:pt x="513329" y="2159310"/>
                    </a:cubicBezTo>
                    <a:cubicBezTo>
                      <a:pt x="510454" y="2164240"/>
                      <a:pt x="505113" y="2168348"/>
                      <a:pt x="497307" y="2171635"/>
                    </a:cubicBezTo>
                    <a:cubicBezTo>
                      <a:pt x="489501" y="2174921"/>
                      <a:pt x="478820" y="2177592"/>
                      <a:pt x="465263" y="2179646"/>
                    </a:cubicBezTo>
                    <a:cubicBezTo>
                      <a:pt x="451705" y="2181700"/>
                      <a:pt x="434656" y="2182727"/>
                      <a:pt x="414114" y="2182727"/>
                    </a:cubicBezTo>
                    <a:cubicBezTo>
                      <a:pt x="387822" y="2182727"/>
                      <a:pt x="366664" y="2181494"/>
                      <a:pt x="350642" y="2179030"/>
                    </a:cubicBezTo>
                    <a:cubicBezTo>
                      <a:pt x="334619" y="2176565"/>
                      <a:pt x="322089" y="2173072"/>
                      <a:pt x="313051" y="2168553"/>
                    </a:cubicBezTo>
                    <a:cubicBezTo>
                      <a:pt x="304013" y="2164034"/>
                      <a:pt x="298056" y="2158077"/>
                      <a:pt x="295180" y="2150682"/>
                    </a:cubicBezTo>
                    <a:cubicBezTo>
                      <a:pt x="292304" y="2143288"/>
                      <a:pt x="291688" y="2135071"/>
                      <a:pt x="293331" y="2126033"/>
                    </a:cubicBezTo>
                    <a:lnTo>
                      <a:pt x="319213" y="1875839"/>
                    </a:lnTo>
                    <a:cubicBezTo>
                      <a:pt x="283882" y="1870909"/>
                      <a:pt x="250605" y="1864541"/>
                      <a:pt x="219382" y="1856735"/>
                    </a:cubicBezTo>
                    <a:cubicBezTo>
                      <a:pt x="188159" y="1848929"/>
                      <a:pt x="159812" y="1840302"/>
                      <a:pt x="134341" y="1830853"/>
                    </a:cubicBezTo>
                    <a:cubicBezTo>
                      <a:pt x="108870" y="1821404"/>
                      <a:pt x="86890" y="1811750"/>
                      <a:pt x="68403" y="1801890"/>
                    </a:cubicBezTo>
                    <a:cubicBezTo>
                      <a:pt x="49916" y="1792030"/>
                      <a:pt x="35948" y="1782375"/>
                      <a:pt x="26499" y="1772926"/>
                    </a:cubicBezTo>
                    <a:cubicBezTo>
                      <a:pt x="17050" y="1763477"/>
                      <a:pt x="10271" y="1749509"/>
                      <a:pt x="6163" y="1731022"/>
                    </a:cubicBezTo>
                    <a:cubicBezTo>
                      <a:pt x="2054" y="1712535"/>
                      <a:pt x="0" y="1685215"/>
                      <a:pt x="0" y="1649062"/>
                    </a:cubicBezTo>
                    <a:cubicBezTo>
                      <a:pt x="0" y="1621126"/>
                      <a:pt x="822" y="1598119"/>
                      <a:pt x="2465" y="1580043"/>
                    </a:cubicBezTo>
                    <a:cubicBezTo>
                      <a:pt x="4109" y="1561966"/>
                      <a:pt x="6984" y="1547998"/>
                      <a:pt x="11093" y="1538138"/>
                    </a:cubicBezTo>
                    <a:cubicBezTo>
                      <a:pt x="15201" y="1528279"/>
                      <a:pt x="20336" y="1521500"/>
                      <a:pt x="26499" y="1517803"/>
                    </a:cubicBezTo>
                    <a:cubicBezTo>
                      <a:pt x="32661" y="1514105"/>
                      <a:pt x="39851" y="1512256"/>
                      <a:pt x="48067" y="1512256"/>
                    </a:cubicBezTo>
                    <a:cubicBezTo>
                      <a:pt x="58749" y="1512256"/>
                      <a:pt x="74360" y="1518419"/>
                      <a:pt x="94901" y="1530744"/>
                    </a:cubicBezTo>
                    <a:cubicBezTo>
                      <a:pt x="115443" y="1543068"/>
                      <a:pt x="141736" y="1556626"/>
                      <a:pt x="173780" y="1571415"/>
                    </a:cubicBezTo>
                    <a:cubicBezTo>
                      <a:pt x="205825" y="1586205"/>
                      <a:pt x="244648" y="1599763"/>
                      <a:pt x="290250" y="1612087"/>
                    </a:cubicBezTo>
                    <a:cubicBezTo>
                      <a:pt x="335852" y="1624412"/>
                      <a:pt x="389465" y="1630575"/>
                      <a:pt x="451089" y="1630575"/>
                    </a:cubicBezTo>
                    <a:cubicBezTo>
                      <a:pt x="547223" y="1630575"/>
                      <a:pt x="618707" y="1612703"/>
                      <a:pt x="665541" y="1576961"/>
                    </a:cubicBezTo>
                    <a:cubicBezTo>
                      <a:pt x="712375" y="1541220"/>
                      <a:pt x="735793" y="1493769"/>
                      <a:pt x="735793" y="1434610"/>
                    </a:cubicBezTo>
                    <a:cubicBezTo>
                      <a:pt x="735793" y="1395170"/>
                      <a:pt x="725727" y="1362715"/>
                      <a:pt x="705597" y="1337244"/>
                    </a:cubicBezTo>
                    <a:cubicBezTo>
                      <a:pt x="685466" y="1311772"/>
                      <a:pt x="658557" y="1289382"/>
                      <a:pt x="624869" y="1270073"/>
                    </a:cubicBezTo>
                    <a:cubicBezTo>
                      <a:pt x="591181" y="1250764"/>
                      <a:pt x="553180" y="1233510"/>
                      <a:pt x="510864" y="1218309"/>
                    </a:cubicBezTo>
                    <a:cubicBezTo>
                      <a:pt x="468549" y="1203108"/>
                      <a:pt x="425207" y="1186881"/>
                      <a:pt x="380838" y="1169626"/>
                    </a:cubicBezTo>
                    <a:cubicBezTo>
                      <a:pt x="336468" y="1152371"/>
                      <a:pt x="293126" y="1132241"/>
                      <a:pt x="250811" y="1109234"/>
                    </a:cubicBezTo>
                    <a:cubicBezTo>
                      <a:pt x="208495" y="1086228"/>
                      <a:pt x="170494" y="1057881"/>
                      <a:pt x="136806" y="1024193"/>
                    </a:cubicBezTo>
                    <a:cubicBezTo>
                      <a:pt x="103118" y="990505"/>
                      <a:pt x="76209" y="949628"/>
                      <a:pt x="56078" y="901561"/>
                    </a:cubicBezTo>
                    <a:cubicBezTo>
                      <a:pt x="35948" y="853494"/>
                      <a:pt x="25882" y="795362"/>
                      <a:pt x="25882" y="727165"/>
                    </a:cubicBezTo>
                    <a:cubicBezTo>
                      <a:pt x="25882" y="665540"/>
                      <a:pt x="36153" y="609462"/>
                      <a:pt x="56694" y="558931"/>
                    </a:cubicBezTo>
                    <a:cubicBezTo>
                      <a:pt x="77236" y="508399"/>
                      <a:pt x="106815" y="464235"/>
                      <a:pt x="145433" y="426439"/>
                    </a:cubicBezTo>
                    <a:cubicBezTo>
                      <a:pt x="184051" y="388643"/>
                      <a:pt x="231502" y="358036"/>
                      <a:pt x="287785" y="334619"/>
                    </a:cubicBezTo>
                    <a:cubicBezTo>
                      <a:pt x="344068" y="311202"/>
                      <a:pt x="407952" y="295385"/>
                      <a:pt x="479436" y="287168"/>
                    </a:cubicBezTo>
                    <a:lnTo>
                      <a:pt x="504086" y="39439"/>
                    </a:lnTo>
                    <a:cubicBezTo>
                      <a:pt x="504907" y="32866"/>
                      <a:pt x="506756" y="27320"/>
                      <a:pt x="509632" y="22801"/>
                    </a:cubicBezTo>
                    <a:cubicBezTo>
                      <a:pt x="512508" y="18281"/>
                      <a:pt x="517848" y="14173"/>
                      <a:pt x="525654" y="10476"/>
                    </a:cubicBezTo>
                    <a:cubicBezTo>
                      <a:pt x="533460" y="6778"/>
                      <a:pt x="543936" y="4108"/>
                      <a:pt x="557082" y="2465"/>
                    </a:cubicBezTo>
                    <a:cubicBezTo>
                      <a:pt x="570229" y="821"/>
                      <a:pt x="587484" y="0"/>
                      <a:pt x="6088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2" name="Freeform 41"/>
              <p:cNvSpPr/>
              <p:nvPr/>
            </p:nvSpPr>
            <p:spPr>
              <a:xfrm>
                <a:off x="838848" y="2420888"/>
                <a:ext cx="2019965" cy="2513845"/>
              </a:xfrm>
              <a:custGeom>
                <a:avLst/>
                <a:gdLst>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77468 w 2019965"/>
                  <a:gd name="connsiteY6" fmla="*/ 955560 h 2513845"/>
                  <a:gd name="connsiteX7" fmla="*/ 105821 w 2019965"/>
                  <a:gd name="connsiteY7" fmla="*/ 99045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7468 w 2019965"/>
                  <a:gd name="connsiteY7" fmla="*/ 95556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77468 w 2019965"/>
                  <a:gd name="connsiteY17" fmla="*/ 955560 h 2513845"/>
                  <a:gd name="connsiteX18" fmla="*/ 697669 w 2019965"/>
                  <a:gd name="connsiteY18" fmla="*/ 0 h 2513845"/>
                  <a:gd name="connsiteX19" fmla="*/ 2019965 w 2019965"/>
                  <a:gd name="connsiteY19" fmla="*/ 1147048 h 2513845"/>
                  <a:gd name="connsiteX20" fmla="*/ 2019965 w 2019965"/>
                  <a:gd name="connsiteY20" fmla="*/ 2513845 h 2513845"/>
                  <a:gd name="connsiteX21" fmla="*/ 719526 w 2019965"/>
                  <a:gd name="connsiteY21" fmla="*/ 2513844 h 2513845"/>
                  <a:gd name="connsiteX22" fmla="*/ 282828 w 2019965"/>
                  <a:gd name="connsiteY22" fmla="*/ 2135023 h 2513845"/>
                  <a:gd name="connsiteX23" fmla="*/ 319658 w 2019965"/>
                  <a:gd name="connsiteY23" fmla="*/ 2145288 h 2513845"/>
                  <a:gd name="connsiteX24" fmla="*/ 383130 w 2019965"/>
                  <a:gd name="connsiteY24" fmla="*/ 2148985 h 2513845"/>
                  <a:gd name="connsiteX25" fmla="*/ 434279 w 2019965"/>
                  <a:gd name="connsiteY25" fmla="*/ 2145904 h 2513845"/>
                  <a:gd name="connsiteX26" fmla="*/ 466324 w 2019965"/>
                  <a:gd name="connsiteY26" fmla="*/ 2137893 h 2513845"/>
                  <a:gd name="connsiteX27" fmla="*/ 482345 w 2019965"/>
                  <a:gd name="connsiteY27" fmla="*/ 2125568 h 2513845"/>
                  <a:gd name="connsiteX28" fmla="*/ 487893 w 2019965"/>
                  <a:gd name="connsiteY28" fmla="*/ 2108313 h 2513845"/>
                  <a:gd name="connsiteX29" fmla="*/ 513775 w 2019965"/>
                  <a:gd name="connsiteY29" fmla="*/ 1844562 h 2513845"/>
                  <a:gd name="connsiteX30" fmla="*/ 729459 w 2019965"/>
                  <a:gd name="connsiteY30" fmla="*/ 1797727 h 2513845"/>
                  <a:gd name="connsiteX31" fmla="*/ 895843 w 2019965"/>
                  <a:gd name="connsiteY31" fmla="*/ 1699129 h 2513845"/>
                  <a:gd name="connsiteX32" fmla="*/ 1002454 w 2019965"/>
                  <a:gd name="connsiteY32" fmla="*/ 1552463 h 2513845"/>
                  <a:gd name="connsiteX33" fmla="*/ 1040044 w 2019965"/>
                  <a:gd name="connsiteY33" fmla="*/ 1361428 h 2513845"/>
                  <a:gd name="connsiteX34" fmla="*/ 1009232 w 2019965"/>
                  <a:gd name="connsiteY34" fmla="*/ 1190729 h 2513845"/>
                  <a:gd name="connsiteX35" fmla="*/ 927889 w 2019965"/>
                  <a:gd name="connsiteY35" fmla="*/ 1069946 h 2513845"/>
                  <a:gd name="connsiteX36" fmla="*/ 812651 w 2019965"/>
                  <a:gd name="connsiteY36" fmla="*/ 986137 h 2513845"/>
                  <a:gd name="connsiteX37" fmla="*/ 680776 w 2019965"/>
                  <a:gd name="connsiteY37" fmla="*/ 926362 h 2513845"/>
                  <a:gd name="connsiteX38" fmla="*/ 548900 w 2019965"/>
                  <a:gd name="connsiteY38" fmla="*/ 877063 h 2513845"/>
                  <a:gd name="connsiteX39" fmla="*/ 433047 w 2019965"/>
                  <a:gd name="connsiteY39" fmla="*/ 825298 h 2513845"/>
                  <a:gd name="connsiteX40" fmla="*/ 351086 w 2019965"/>
                  <a:gd name="connsiteY40" fmla="*/ 757512 h 2513845"/>
                  <a:gd name="connsiteX41" fmla="*/ 320274 w 2019965"/>
                  <a:gd name="connsiteY41" fmla="*/ 660146 h 2513845"/>
                  <a:gd name="connsiteX42" fmla="*/ 333831 w 2019965"/>
                  <a:gd name="connsiteY42" fmla="*/ 592359 h 2513845"/>
                  <a:gd name="connsiteX43" fmla="*/ 375737 w 2019965"/>
                  <a:gd name="connsiteY43" fmla="*/ 539362 h 2513845"/>
                  <a:gd name="connsiteX44" fmla="*/ 449685 w 2019965"/>
                  <a:gd name="connsiteY44" fmla="*/ 504853 h 2513845"/>
                  <a:gd name="connsiteX45" fmla="*/ 559376 w 2019965"/>
                  <a:gd name="connsiteY45" fmla="*/ 492527 h 2513845"/>
                  <a:gd name="connsiteX46" fmla="*/ 688170 w 2019965"/>
                  <a:gd name="connsiteY46" fmla="*/ 508550 h 2513845"/>
                  <a:gd name="connsiteX47" fmla="*/ 791699 w 2019965"/>
                  <a:gd name="connsiteY47" fmla="*/ 543060 h 2513845"/>
                  <a:gd name="connsiteX48" fmla="*/ 867498 w 2019965"/>
                  <a:gd name="connsiteY48" fmla="*/ 577569 h 2513845"/>
                  <a:gd name="connsiteX49" fmla="*/ 914332 w 2019965"/>
                  <a:gd name="connsiteY49" fmla="*/ 593591 h 2513845"/>
                  <a:gd name="connsiteX50" fmla="*/ 929120 w 2019965"/>
                  <a:gd name="connsiteY50" fmla="*/ 589278 h 2513845"/>
                  <a:gd name="connsiteX51" fmla="*/ 940213 w 2019965"/>
                  <a:gd name="connsiteY51" fmla="*/ 572023 h 2513845"/>
                  <a:gd name="connsiteX52" fmla="*/ 946992 w 2019965"/>
                  <a:gd name="connsiteY52" fmla="*/ 534432 h 2513845"/>
                  <a:gd name="connsiteX53" fmla="*/ 948840 w 2019965"/>
                  <a:gd name="connsiteY53" fmla="*/ 471576 h 2513845"/>
                  <a:gd name="connsiteX54" fmla="*/ 947609 w 2019965"/>
                  <a:gd name="connsiteY54" fmla="*/ 421660 h 2513845"/>
                  <a:gd name="connsiteX55" fmla="*/ 943295 w 2019965"/>
                  <a:gd name="connsiteY55" fmla="*/ 384686 h 2513845"/>
                  <a:gd name="connsiteX56" fmla="*/ 934667 w 2019965"/>
                  <a:gd name="connsiteY56" fmla="*/ 358803 h 2513845"/>
                  <a:gd name="connsiteX57" fmla="*/ 918645 w 2019965"/>
                  <a:gd name="connsiteY57" fmla="*/ 337851 h 2513845"/>
                  <a:gd name="connsiteX58" fmla="*/ 881055 w 2019965"/>
                  <a:gd name="connsiteY58" fmla="*/ 314434 h 2513845"/>
                  <a:gd name="connsiteX59" fmla="*/ 820663 w 2019965"/>
                  <a:gd name="connsiteY59" fmla="*/ 289784 h 2513845"/>
                  <a:gd name="connsiteX60" fmla="*/ 749179 w 2019965"/>
                  <a:gd name="connsiteY60" fmla="*/ 269448 h 2513845"/>
                  <a:gd name="connsiteX61" fmla="*/ 676462 w 2019965"/>
                  <a:gd name="connsiteY61" fmla="*/ 255891 h 2513845"/>
                  <a:gd name="connsiteX62" fmla="*/ 701111 w 2019965"/>
                  <a:gd name="connsiteY62" fmla="*/ 22952 h 2513845"/>
                  <a:gd name="connsiteX63" fmla="*/ 697669 w 2019965"/>
                  <a:gd name="connsiteY63"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2233 w 2019965"/>
                  <a:gd name="connsiteY7" fmla="*/ 961595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62" fmla="*/ 697669 w 2019965"/>
                  <a:gd name="connsiteY62"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681269 w 2019965"/>
                  <a:gd name="connsiteY7" fmla="*/ 1489914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697669 w 2019965"/>
                  <a:gd name="connsiteY16" fmla="*/ 0 h 2513845"/>
                  <a:gd name="connsiteX17" fmla="*/ 2019965 w 2019965"/>
                  <a:gd name="connsiteY17" fmla="*/ 1147048 h 2513845"/>
                  <a:gd name="connsiteX18" fmla="*/ 2019965 w 2019965"/>
                  <a:gd name="connsiteY18" fmla="*/ 2513845 h 2513845"/>
                  <a:gd name="connsiteX19" fmla="*/ 719526 w 2019965"/>
                  <a:gd name="connsiteY19" fmla="*/ 2513844 h 2513845"/>
                  <a:gd name="connsiteX20" fmla="*/ 282828 w 2019965"/>
                  <a:gd name="connsiteY20" fmla="*/ 2135023 h 2513845"/>
                  <a:gd name="connsiteX21" fmla="*/ 319658 w 2019965"/>
                  <a:gd name="connsiteY21" fmla="*/ 2145288 h 2513845"/>
                  <a:gd name="connsiteX22" fmla="*/ 383130 w 2019965"/>
                  <a:gd name="connsiteY22" fmla="*/ 2148985 h 2513845"/>
                  <a:gd name="connsiteX23" fmla="*/ 434279 w 2019965"/>
                  <a:gd name="connsiteY23" fmla="*/ 2145904 h 2513845"/>
                  <a:gd name="connsiteX24" fmla="*/ 466324 w 2019965"/>
                  <a:gd name="connsiteY24" fmla="*/ 2137893 h 2513845"/>
                  <a:gd name="connsiteX25" fmla="*/ 482345 w 2019965"/>
                  <a:gd name="connsiteY25" fmla="*/ 2125568 h 2513845"/>
                  <a:gd name="connsiteX26" fmla="*/ 487893 w 2019965"/>
                  <a:gd name="connsiteY26" fmla="*/ 2108313 h 2513845"/>
                  <a:gd name="connsiteX27" fmla="*/ 513775 w 2019965"/>
                  <a:gd name="connsiteY27" fmla="*/ 1844562 h 2513845"/>
                  <a:gd name="connsiteX28" fmla="*/ 729459 w 2019965"/>
                  <a:gd name="connsiteY28" fmla="*/ 1797727 h 2513845"/>
                  <a:gd name="connsiteX29" fmla="*/ 895843 w 2019965"/>
                  <a:gd name="connsiteY29" fmla="*/ 1699129 h 2513845"/>
                  <a:gd name="connsiteX30" fmla="*/ 1002454 w 2019965"/>
                  <a:gd name="connsiteY30" fmla="*/ 1552463 h 2513845"/>
                  <a:gd name="connsiteX31" fmla="*/ 1040044 w 2019965"/>
                  <a:gd name="connsiteY31" fmla="*/ 1361428 h 2513845"/>
                  <a:gd name="connsiteX32" fmla="*/ 1009232 w 2019965"/>
                  <a:gd name="connsiteY32" fmla="*/ 1190729 h 2513845"/>
                  <a:gd name="connsiteX33" fmla="*/ 927889 w 2019965"/>
                  <a:gd name="connsiteY33" fmla="*/ 1069946 h 2513845"/>
                  <a:gd name="connsiteX34" fmla="*/ 812651 w 2019965"/>
                  <a:gd name="connsiteY34" fmla="*/ 986137 h 2513845"/>
                  <a:gd name="connsiteX35" fmla="*/ 680776 w 2019965"/>
                  <a:gd name="connsiteY35" fmla="*/ 926362 h 2513845"/>
                  <a:gd name="connsiteX36" fmla="*/ 548900 w 2019965"/>
                  <a:gd name="connsiteY36" fmla="*/ 877063 h 2513845"/>
                  <a:gd name="connsiteX37" fmla="*/ 433047 w 2019965"/>
                  <a:gd name="connsiteY37" fmla="*/ 825298 h 2513845"/>
                  <a:gd name="connsiteX38" fmla="*/ 351086 w 2019965"/>
                  <a:gd name="connsiteY38" fmla="*/ 757512 h 2513845"/>
                  <a:gd name="connsiteX39" fmla="*/ 320274 w 2019965"/>
                  <a:gd name="connsiteY39" fmla="*/ 660146 h 2513845"/>
                  <a:gd name="connsiteX40" fmla="*/ 333831 w 2019965"/>
                  <a:gd name="connsiteY40" fmla="*/ 592359 h 2513845"/>
                  <a:gd name="connsiteX41" fmla="*/ 375737 w 2019965"/>
                  <a:gd name="connsiteY41" fmla="*/ 539362 h 2513845"/>
                  <a:gd name="connsiteX42" fmla="*/ 449685 w 2019965"/>
                  <a:gd name="connsiteY42" fmla="*/ 504853 h 2513845"/>
                  <a:gd name="connsiteX43" fmla="*/ 559376 w 2019965"/>
                  <a:gd name="connsiteY43" fmla="*/ 492527 h 2513845"/>
                  <a:gd name="connsiteX44" fmla="*/ 688170 w 2019965"/>
                  <a:gd name="connsiteY44" fmla="*/ 508550 h 2513845"/>
                  <a:gd name="connsiteX45" fmla="*/ 791699 w 2019965"/>
                  <a:gd name="connsiteY45" fmla="*/ 543060 h 2513845"/>
                  <a:gd name="connsiteX46" fmla="*/ 867498 w 2019965"/>
                  <a:gd name="connsiteY46" fmla="*/ 577569 h 2513845"/>
                  <a:gd name="connsiteX47" fmla="*/ 914332 w 2019965"/>
                  <a:gd name="connsiteY47" fmla="*/ 593591 h 2513845"/>
                  <a:gd name="connsiteX48" fmla="*/ 929120 w 2019965"/>
                  <a:gd name="connsiteY48" fmla="*/ 589278 h 2513845"/>
                  <a:gd name="connsiteX49" fmla="*/ 940213 w 2019965"/>
                  <a:gd name="connsiteY49" fmla="*/ 572023 h 2513845"/>
                  <a:gd name="connsiteX50" fmla="*/ 946992 w 2019965"/>
                  <a:gd name="connsiteY50" fmla="*/ 534432 h 2513845"/>
                  <a:gd name="connsiteX51" fmla="*/ 948840 w 2019965"/>
                  <a:gd name="connsiteY51" fmla="*/ 471576 h 2513845"/>
                  <a:gd name="connsiteX52" fmla="*/ 947609 w 2019965"/>
                  <a:gd name="connsiteY52" fmla="*/ 421660 h 2513845"/>
                  <a:gd name="connsiteX53" fmla="*/ 943295 w 2019965"/>
                  <a:gd name="connsiteY53" fmla="*/ 384686 h 2513845"/>
                  <a:gd name="connsiteX54" fmla="*/ 934667 w 2019965"/>
                  <a:gd name="connsiteY54" fmla="*/ 358803 h 2513845"/>
                  <a:gd name="connsiteX55" fmla="*/ 918645 w 2019965"/>
                  <a:gd name="connsiteY55" fmla="*/ 337851 h 2513845"/>
                  <a:gd name="connsiteX56" fmla="*/ 881055 w 2019965"/>
                  <a:gd name="connsiteY56" fmla="*/ 314434 h 2513845"/>
                  <a:gd name="connsiteX57" fmla="*/ 820663 w 2019965"/>
                  <a:gd name="connsiteY57" fmla="*/ 289784 h 2513845"/>
                  <a:gd name="connsiteX58" fmla="*/ 749179 w 2019965"/>
                  <a:gd name="connsiteY58" fmla="*/ 269448 h 2513845"/>
                  <a:gd name="connsiteX59" fmla="*/ 676462 w 2019965"/>
                  <a:gd name="connsiteY59" fmla="*/ 255891 h 2513845"/>
                  <a:gd name="connsiteX60" fmla="*/ 701111 w 2019965"/>
                  <a:gd name="connsiteY60" fmla="*/ 22952 h 2513845"/>
                  <a:gd name="connsiteX61" fmla="*/ 697669 w 2019965"/>
                  <a:gd name="connsiteY61" fmla="*/ 0 h 251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019965" h="2513845">
                    <a:moveTo>
                      <a:pt x="0" y="1742284"/>
                    </a:moveTo>
                    <a:lnTo>
                      <a:pt x="37418" y="1768148"/>
                    </a:lnTo>
                    <a:cubicBezTo>
                      <a:pt x="55905" y="1778008"/>
                      <a:pt x="77884" y="1787662"/>
                      <a:pt x="103355" y="1797110"/>
                    </a:cubicBezTo>
                    <a:cubicBezTo>
                      <a:pt x="128827" y="1806560"/>
                      <a:pt x="157174" y="1815186"/>
                      <a:pt x="188397" y="1822992"/>
                    </a:cubicBezTo>
                    <a:cubicBezTo>
                      <a:pt x="219620" y="1830798"/>
                      <a:pt x="252897" y="1837166"/>
                      <a:pt x="288227" y="1842097"/>
                    </a:cubicBezTo>
                    <a:lnTo>
                      <a:pt x="273968" y="1979942"/>
                    </a:lnTo>
                    <a:lnTo>
                      <a:pt x="0" y="1742284"/>
                    </a:lnTo>
                    <a:close/>
                    <a:moveTo>
                      <a:pt x="681269" y="1489914"/>
                    </a:moveTo>
                    <a:lnTo>
                      <a:pt x="219825" y="1075490"/>
                    </a:lnTo>
                    <a:cubicBezTo>
                      <a:pt x="262142" y="1098498"/>
                      <a:pt x="305483" y="1118628"/>
                      <a:pt x="349853" y="1135883"/>
                    </a:cubicBezTo>
                    <a:cubicBezTo>
                      <a:pt x="394223" y="1153138"/>
                      <a:pt x="437565" y="1169365"/>
                      <a:pt x="479879" y="1184566"/>
                    </a:cubicBezTo>
                    <a:cubicBezTo>
                      <a:pt x="522195" y="1199767"/>
                      <a:pt x="560197" y="1217021"/>
                      <a:pt x="593885" y="1236330"/>
                    </a:cubicBezTo>
                    <a:cubicBezTo>
                      <a:pt x="627572" y="1255638"/>
                      <a:pt x="654481" y="1278029"/>
                      <a:pt x="674613" y="1303501"/>
                    </a:cubicBezTo>
                    <a:cubicBezTo>
                      <a:pt x="694742" y="1328971"/>
                      <a:pt x="704809" y="1361427"/>
                      <a:pt x="704808" y="1400867"/>
                    </a:cubicBezTo>
                    <a:cubicBezTo>
                      <a:pt x="704808" y="1430446"/>
                      <a:pt x="698953" y="1457098"/>
                      <a:pt x="687246" y="1480824"/>
                    </a:cubicBezTo>
                    <a:lnTo>
                      <a:pt x="681269" y="1489914"/>
                    </a:lnTo>
                    <a:close/>
                    <a:moveTo>
                      <a:pt x="697669" y="0"/>
                    </a:moveTo>
                    <a:lnTo>
                      <a:pt x="2019965" y="1147048"/>
                    </a:lnTo>
                    <a:lnTo>
                      <a:pt x="2019965" y="2513845"/>
                    </a:lnTo>
                    <a:lnTo>
                      <a:pt x="719526" y="2513844"/>
                    </a:lnTo>
                    <a:lnTo>
                      <a:pt x="282828" y="2135023"/>
                    </a:lnTo>
                    <a:lnTo>
                      <a:pt x="319658" y="2145288"/>
                    </a:lnTo>
                    <a:cubicBezTo>
                      <a:pt x="335681" y="2147752"/>
                      <a:pt x="356839" y="2148985"/>
                      <a:pt x="383130" y="2148985"/>
                    </a:cubicBezTo>
                    <a:cubicBezTo>
                      <a:pt x="403673" y="2148985"/>
                      <a:pt x="420721" y="2147958"/>
                      <a:pt x="434279" y="2145904"/>
                    </a:cubicBezTo>
                    <a:cubicBezTo>
                      <a:pt x="447836" y="2143850"/>
                      <a:pt x="458517" y="2141179"/>
                      <a:pt x="466324" y="2137893"/>
                    </a:cubicBezTo>
                    <a:cubicBezTo>
                      <a:pt x="474129" y="2134606"/>
                      <a:pt x="479470" y="2130498"/>
                      <a:pt x="482345" y="2125568"/>
                    </a:cubicBezTo>
                    <a:cubicBezTo>
                      <a:pt x="485221" y="2120638"/>
                      <a:pt x="487070" y="2114886"/>
                      <a:pt x="487893" y="2108313"/>
                    </a:cubicBezTo>
                    <a:lnTo>
                      <a:pt x="513775" y="1844562"/>
                    </a:lnTo>
                    <a:cubicBezTo>
                      <a:pt x="592653" y="1837989"/>
                      <a:pt x="664547" y="1822377"/>
                      <a:pt x="729459" y="1797727"/>
                    </a:cubicBezTo>
                    <a:cubicBezTo>
                      <a:pt x="794369" y="1773078"/>
                      <a:pt x="849832" y="1740211"/>
                      <a:pt x="895843" y="1699129"/>
                    </a:cubicBezTo>
                    <a:cubicBezTo>
                      <a:pt x="941857" y="1658047"/>
                      <a:pt x="977394" y="1609157"/>
                      <a:pt x="1002454" y="1552463"/>
                    </a:cubicBezTo>
                    <a:cubicBezTo>
                      <a:pt x="1027515" y="1495769"/>
                      <a:pt x="1040044" y="1432091"/>
                      <a:pt x="1040044" y="1361428"/>
                    </a:cubicBezTo>
                    <a:cubicBezTo>
                      <a:pt x="1040045" y="1294874"/>
                      <a:pt x="1029773" y="1237975"/>
                      <a:pt x="1009232" y="1190729"/>
                    </a:cubicBezTo>
                    <a:cubicBezTo>
                      <a:pt x="988691" y="1143485"/>
                      <a:pt x="961577" y="1103223"/>
                      <a:pt x="927889" y="1069946"/>
                    </a:cubicBezTo>
                    <a:cubicBezTo>
                      <a:pt x="894200" y="1036669"/>
                      <a:pt x="855789" y="1008733"/>
                      <a:pt x="812651" y="986137"/>
                    </a:cubicBezTo>
                    <a:cubicBezTo>
                      <a:pt x="769515" y="963542"/>
                      <a:pt x="725556" y="943617"/>
                      <a:pt x="680776" y="926362"/>
                    </a:cubicBezTo>
                    <a:cubicBezTo>
                      <a:pt x="635996" y="909107"/>
                      <a:pt x="592036" y="892673"/>
                      <a:pt x="548900" y="877063"/>
                    </a:cubicBezTo>
                    <a:cubicBezTo>
                      <a:pt x="505764" y="861451"/>
                      <a:pt x="467146" y="844196"/>
                      <a:pt x="433047" y="825298"/>
                    </a:cubicBezTo>
                    <a:cubicBezTo>
                      <a:pt x="398948" y="806400"/>
                      <a:pt x="371628" y="783805"/>
                      <a:pt x="351086" y="757512"/>
                    </a:cubicBezTo>
                    <a:cubicBezTo>
                      <a:pt x="330546" y="731218"/>
                      <a:pt x="320275" y="698763"/>
                      <a:pt x="320274" y="660146"/>
                    </a:cubicBezTo>
                    <a:cubicBezTo>
                      <a:pt x="320274" y="635496"/>
                      <a:pt x="324793" y="612900"/>
                      <a:pt x="333831" y="592359"/>
                    </a:cubicBezTo>
                    <a:cubicBezTo>
                      <a:pt x="342870" y="571818"/>
                      <a:pt x="356838" y="554152"/>
                      <a:pt x="375737" y="539362"/>
                    </a:cubicBezTo>
                    <a:cubicBezTo>
                      <a:pt x="394635" y="524572"/>
                      <a:pt x="419284" y="513069"/>
                      <a:pt x="449685" y="504853"/>
                    </a:cubicBezTo>
                    <a:cubicBezTo>
                      <a:pt x="480086" y="496635"/>
                      <a:pt x="516650" y="492528"/>
                      <a:pt x="559376" y="492527"/>
                    </a:cubicBezTo>
                    <a:cubicBezTo>
                      <a:pt x="606210" y="492528"/>
                      <a:pt x="649142" y="497869"/>
                      <a:pt x="688170" y="508550"/>
                    </a:cubicBezTo>
                    <a:cubicBezTo>
                      <a:pt x="727200" y="519232"/>
                      <a:pt x="761709" y="530735"/>
                      <a:pt x="791699" y="543060"/>
                    </a:cubicBezTo>
                    <a:cubicBezTo>
                      <a:pt x="821689" y="555384"/>
                      <a:pt x="846955" y="566888"/>
                      <a:pt x="867498" y="577569"/>
                    </a:cubicBezTo>
                    <a:cubicBezTo>
                      <a:pt x="888038" y="588250"/>
                      <a:pt x="903649" y="593591"/>
                      <a:pt x="914332" y="593591"/>
                    </a:cubicBezTo>
                    <a:cubicBezTo>
                      <a:pt x="920083" y="593590"/>
                      <a:pt x="925012" y="592153"/>
                      <a:pt x="929120" y="589278"/>
                    </a:cubicBezTo>
                    <a:cubicBezTo>
                      <a:pt x="933230" y="586402"/>
                      <a:pt x="936927" y="580649"/>
                      <a:pt x="940213" y="572023"/>
                    </a:cubicBezTo>
                    <a:cubicBezTo>
                      <a:pt x="943499" y="563396"/>
                      <a:pt x="945760" y="550865"/>
                      <a:pt x="946992" y="534432"/>
                    </a:cubicBezTo>
                    <a:cubicBezTo>
                      <a:pt x="948225" y="517999"/>
                      <a:pt x="948840" y="497047"/>
                      <a:pt x="948840" y="471576"/>
                    </a:cubicBezTo>
                    <a:cubicBezTo>
                      <a:pt x="948840" y="452678"/>
                      <a:pt x="948429" y="436039"/>
                      <a:pt x="947609" y="421660"/>
                    </a:cubicBezTo>
                    <a:cubicBezTo>
                      <a:pt x="946787" y="407281"/>
                      <a:pt x="945348" y="394955"/>
                      <a:pt x="943295" y="384686"/>
                    </a:cubicBezTo>
                    <a:cubicBezTo>
                      <a:pt x="941240" y="374415"/>
                      <a:pt x="938364" y="365787"/>
                      <a:pt x="934667" y="358803"/>
                    </a:cubicBezTo>
                    <a:cubicBezTo>
                      <a:pt x="930970" y="351819"/>
                      <a:pt x="925629" y="344835"/>
                      <a:pt x="918645" y="337851"/>
                    </a:cubicBezTo>
                    <a:cubicBezTo>
                      <a:pt x="911661" y="330867"/>
                      <a:pt x="899131" y="323061"/>
                      <a:pt x="881055" y="314434"/>
                    </a:cubicBezTo>
                    <a:cubicBezTo>
                      <a:pt x="862977" y="305807"/>
                      <a:pt x="842848" y="297590"/>
                      <a:pt x="820663" y="289784"/>
                    </a:cubicBezTo>
                    <a:cubicBezTo>
                      <a:pt x="798477" y="281979"/>
                      <a:pt x="774649" y="275200"/>
                      <a:pt x="749179" y="269448"/>
                    </a:cubicBezTo>
                    <a:cubicBezTo>
                      <a:pt x="723707" y="263697"/>
                      <a:pt x="699469" y="259178"/>
                      <a:pt x="676462" y="255891"/>
                    </a:cubicBezTo>
                    <a:lnTo>
                      <a:pt x="701111" y="22952"/>
                    </a:lnTo>
                    <a:lnTo>
                      <a:pt x="697669"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grpSp>
        <p:nvGrpSpPr>
          <p:cNvPr id="11" name="Group 10"/>
          <p:cNvGrpSpPr/>
          <p:nvPr/>
        </p:nvGrpSpPr>
        <p:grpSpPr>
          <a:xfrm>
            <a:off x="7889711" y="5660935"/>
            <a:ext cx="576690" cy="576690"/>
            <a:chOff x="7889711" y="5660935"/>
            <a:chExt cx="576690" cy="576690"/>
          </a:xfrm>
        </p:grpSpPr>
        <p:sp>
          <p:nvSpPr>
            <p:cNvPr id="34" name="Rectangle 33"/>
            <p:cNvSpPr/>
            <p:nvPr/>
          </p:nvSpPr>
          <p:spPr>
            <a:xfrm>
              <a:off x="7889711" y="5660935"/>
              <a:ext cx="576690" cy="576690"/>
            </a:xfrm>
            <a:prstGeom prst="rect">
              <a:avLst/>
            </a:prstGeom>
            <a:solidFill>
              <a:srgbClr val="16A085"/>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chemeClr val="bg1">
                    <a:lumMod val="95000"/>
                  </a:schemeClr>
                </a:solidFill>
                <a:latin typeface="Arial Black" panose="020B0A04020102020204" pitchFamily="34" charset="0"/>
              </a:endParaRPr>
            </a:p>
          </p:txBody>
        </p:sp>
        <p:grpSp>
          <p:nvGrpSpPr>
            <p:cNvPr id="50" name="Group 49"/>
            <p:cNvGrpSpPr/>
            <p:nvPr/>
          </p:nvGrpSpPr>
          <p:grpSpPr>
            <a:xfrm>
              <a:off x="7890329" y="5661553"/>
              <a:ext cx="576072" cy="576072"/>
              <a:chOff x="547786" y="934687"/>
              <a:chExt cx="2002536" cy="2002536"/>
            </a:xfrm>
          </p:grpSpPr>
          <p:sp>
            <p:nvSpPr>
              <p:cNvPr id="51" name="Rectangle 50"/>
              <p:cNvSpPr/>
              <p:nvPr/>
            </p:nvSpPr>
            <p:spPr>
              <a:xfrm>
                <a:off x="547786" y="934687"/>
                <a:ext cx="2002536" cy="2002536"/>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51"/>
              <p:cNvSpPr/>
              <p:nvPr/>
            </p:nvSpPr>
            <p:spPr>
              <a:xfrm rot="5400000">
                <a:off x="1044891" y="1431970"/>
                <a:ext cx="1007970" cy="1007970"/>
              </a:xfrm>
              <a:custGeom>
                <a:avLst/>
                <a:gdLst>
                  <a:gd name="connsiteX0" fmla="*/ 1200727 w 1838037"/>
                  <a:gd name="connsiteY0" fmla="*/ 189346 h 1838037"/>
                  <a:gd name="connsiteX1" fmla="*/ 1200727 w 1838037"/>
                  <a:gd name="connsiteY1" fmla="*/ 0 h 1838037"/>
                  <a:gd name="connsiteX2" fmla="*/ 1838037 w 1838037"/>
                  <a:gd name="connsiteY2" fmla="*/ 0 h 1838037"/>
                  <a:gd name="connsiteX3" fmla="*/ 1838037 w 1838037"/>
                  <a:gd name="connsiteY3" fmla="*/ 637310 h 1838037"/>
                  <a:gd name="connsiteX4" fmla="*/ 1648691 w 1838037"/>
                  <a:gd name="connsiteY4" fmla="*/ 637310 h 1838037"/>
                  <a:gd name="connsiteX5" fmla="*/ 1648691 w 1838037"/>
                  <a:gd name="connsiteY5" fmla="*/ 189346 h 1838037"/>
                  <a:gd name="connsiteX6" fmla="*/ 1200727 w 1838037"/>
                  <a:gd name="connsiteY6" fmla="*/ 1838037 h 1838037"/>
                  <a:gd name="connsiteX7" fmla="*/ 1200727 w 1838037"/>
                  <a:gd name="connsiteY7" fmla="*/ 1648692 h 1838037"/>
                  <a:gd name="connsiteX8" fmla="*/ 1648691 w 1838037"/>
                  <a:gd name="connsiteY8" fmla="*/ 1648692 h 1838037"/>
                  <a:gd name="connsiteX9" fmla="*/ 1648691 w 1838037"/>
                  <a:gd name="connsiteY9" fmla="*/ 1200729 h 1838037"/>
                  <a:gd name="connsiteX10" fmla="*/ 1838037 w 1838037"/>
                  <a:gd name="connsiteY10" fmla="*/ 1200729 h 1838037"/>
                  <a:gd name="connsiteX11" fmla="*/ 1838037 w 1838037"/>
                  <a:gd name="connsiteY11" fmla="*/ 1838037 h 1838037"/>
                  <a:gd name="connsiteX12" fmla="*/ 967509 w 1838037"/>
                  <a:gd name="connsiteY12" fmla="*/ 870528 h 1838037"/>
                  <a:gd name="connsiteX13" fmla="*/ 1193347 w 1838037"/>
                  <a:gd name="connsiteY13" fmla="*/ 870528 h 1838037"/>
                  <a:gd name="connsiteX14" fmla="*/ 1188015 w 1838037"/>
                  <a:gd name="connsiteY14" fmla="*/ 835262 h 1838037"/>
                  <a:gd name="connsiteX15" fmla="*/ 1028653 w 1838037"/>
                  <a:gd name="connsiteY15" fmla="*/ 659493 h 1838037"/>
                  <a:gd name="connsiteX16" fmla="*/ 967509 w 1838037"/>
                  <a:gd name="connsiteY16" fmla="*/ 647149 h 1838037"/>
                  <a:gd name="connsiteX17" fmla="*/ 967509 w 1838037"/>
                  <a:gd name="connsiteY17" fmla="*/ 1190889 h 1838037"/>
                  <a:gd name="connsiteX18" fmla="*/ 1028653 w 1838037"/>
                  <a:gd name="connsiteY18" fmla="*/ 1178545 h 1838037"/>
                  <a:gd name="connsiteX19" fmla="*/ 1188015 w 1838037"/>
                  <a:gd name="connsiteY19" fmla="*/ 1002776 h 1838037"/>
                  <a:gd name="connsiteX20" fmla="*/ 1193347 w 1838037"/>
                  <a:gd name="connsiteY20" fmla="*/ 967510 h 1838037"/>
                  <a:gd name="connsiteX21" fmla="*/ 967509 w 1838037"/>
                  <a:gd name="connsiteY21" fmla="*/ 967510 h 1838037"/>
                  <a:gd name="connsiteX22" fmla="*/ 644689 w 1838037"/>
                  <a:gd name="connsiteY22" fmla="*/ 870528 h 1838037"/>
                  <a:gd name="connsiteX23" fmla="*/ 870527 w 1838037"/>
                  <a:gd name="connsiteY23" fmla="*/ 870528 h 1838037"/>
                  <a:gd name="connsiteX24" fmla="*/ 870527 w 1838037"/>
                  <a:gd name="connsiteY24" fmla="*/ 647149 h 1838037"/>
                  <a:gd name="connsiteX25" fmla="*/ 809383 w 1838037"/>
                  <a:gd name="connsiteY25" fmla="*/ 659493 h 1838037"/>
                  <a:gd name="connsiteX26" fmla="*/ 650021 w 1838037"/>
                  <a:gd name="connsiteY26" fmla="*/ 835262 h 1838037"/>
                  <a:gd name="connsiteX27" fmla="*/ 644689 w 1838037"/>
                  <a:gd name="connsiteY27" fmla="*/ 967510 h 1838037"/>
                  <a:gd name="connsiteX28" fmla="*/ 650021 w 1838037"/>
                  <a:gd name="connsiteY28" fmla="*/ 1002776 h 1838037"/>
                  <a:gd name="connsiteX29" fmla="*/ 809383 w 1838037"/>
                  <a:gd name="connsiteY29" fmla="*/ 1178545 h 1838037"/>
                  <a:gd name="connsiteX30" fmla="*/ 870527 w 1838037"/>
                  <a:gd name="connsiteY30" fmla="*/ 1190889 h 1838037"/>
                  <a:gd name="connsiteX31" fmla="*/ 870527 w 1838037"/>
                  <a:gd name="connsiteY31" fmla="*/ 967510 h 1838037"/>
                  <a:gd name="connsiteX32" fmla="*/ 297476 w 1838037"/>
                  <a:gd name="connsiteY32" fmla="*/ 967510 h 1838037"/>
                  <a:gd name="connsiteX33" fmla="*/ 297476 w 1838037"/>
                  <a:gd name="connsiteY33" fmla="*/ 870528 h 1838037"/>
                  <a:gd name="connsiteX34" fmla="*/ 544894 w 1838037"/>
                  <a:gd name="connsiteY34" fmla="*/ 870528 h 1838037"/>
                  <a:gd name="connsiteX35" fmla="*/ 546526 w 1838037"/>
                  <a:gd name="connsiteY35" fmla="*/ 852036 h 1838037"/>
                  <a:gd name="connsiteX36" fmla="*/ 842756 w 1838037"/>
                  <a:gd name="connsiteY36" fmla="*/ 548305 h 1838037"/>
                  <a:gd name="connsiteX37" fmla="*/ 870527 w 1838037"/>
                  <a:gd name="connsiteY37" fmla="*/ 545506 h 1838037"/>
                  <a:gd name="connsiteX38" fmla="*/ 870527 w 1838037"/>
                  <a:gd name="connsiteY38" fmla="*/ 297477 h 1838037"/>
                  <a:gd name="connsiteX39" fmla="*/ 967509 w 1838037"/>
                  <a:gd name="connsiteY39" fmla="*/ 297477 h 1838037"/>
                  <a:gd name="connsiteX40" fmla="*/ 967509 w 1838037"/>
                  <a:gd name="connsiteY40" fmla="*/ 545506 h 1838037"/>
                  <a:gd name="connsiteX41" fmla="*/ 995280 w 1838037"/>
                  <a:gd name="connsiteY41" fmla="*/ 548305 h 1838037"/>
                  <a:gd name="connsiteX42" fmla="*/ 1291510 w 1838037"/>
                  <a:gd name="connsiteY42" fmla="*/ 852036 h 1838037"/>
                  <a:gd name="connsiteX43" fmla="*/ 1293142 w 1838037"/>
                  <a:gd name="connsiteY43" fmla="*/ 870528 h 1838037"/>
                  <a:gd name="connsiteX44" fmla="*/ 1540560 w 1838037"/>
                  <a:gd name="connsiteY44" fmla="*/ 870528 h 1838037"/>
                  <a:gd name="connsiteX45" fmla="*/ 1540560 w 1838037"/>
                  <a:gd name="connsiteY45" fmla="*/ 967510 h 1838037"/>
                  <a:gd name="connsiteX46" fmla="*/ 1293142 w 1838037"/>
                  <a:gd name="connsiteY46" fmla="*/ 967510 h 1838037"/>
                  <a:gd name="connsiteX47" fmla="*/ 1291510 w 1838037"/>
                  <a:gd name="connsiteY47" fmla="*/ 986003 h 1838037"/>
                  <a:gd name="connsiteX48" fmla="*/ 995280 w 1838037"/>
                  <a:gd name="connsiteY48" fmla="*/ 1289733 h 1838037"/>
                  <a:gd name="connsiteX49" fmla="*/ 967509 w 1838037"/>
                  <a:gd name="connsiteY49" fmla="*/ 1292533 h 1838037"/>
                  <a:gd name="connsiteX50" fmla="*/ 967509 w 1838037"/>
                  <a:gd name="connsiteY50" fmla="*/ 1540561 h 1838037"/>
                  <a:gd name="connsiteX51" fmla="*/ 870527 w 1838037"/>
                  <a:gd name="connsiteY51" fmla="*/ 1540561 h 1838037"/>
                  <a:gd name="connsiteX52" fmla="*/ 870527 w 1838037"/>
                  <a:gd name="connsiteY52" fmla="*/ 1292533 h 1838037"/>
                  <a:gd name="connsiteX53" fmla="*/ 842756 w 1838037"/>
                  <a:gd name="connsiteY53" fmla="*/ 1289733 h 1838037"/>
                  <a:gd name="connsiteX54" fmla="*/ 546526 w 1838037"/>
                  <a:gd name="connsiteY54" fmla="*/ 986003 h 1838037"/>
                  <a:gd name="connsiteX55" fmla="*/ 544894 w 1838037"/>
                  <a:gd name="connsiteY55" fmla="*/ 967510 h 1838037"/>
                  <a:gd name="connsiteX56" fmla="*/ 0 w 1838037"/>
                  <a:gd name="connsiteY56" fmla="*/ 637310 h 1838037"/>
                  <a:gd name="connsiteX57" fmla="*/ 0 w 1838037"/>
                  <a:gd name="connsiteY57" fmla="*/ 0 h 1838037"/>
                  <a:gd name="connsiteX58" fmla="*/ 637308 w 1838037"/>
                  <a:gd name="connsiteY58" fmla="*/ 0 h 1838037"/>
                  <a:gd name="connsiteX59" fmla="*/ 637308 w 1838037"/>
                  <a:gd name="connsiteY59" fmla="*/ 189346 h 1838037"/>
                  <a:gd name="connsiteX60" fmla="*/ 189345 w 1838037"/>
                  <a:gd name="connsiteY60" fmla="*/ 189346 h 1838037"/>
                  <a:gd name="connsiteX61" fmla="*/ 189345 w 1838037"/>
                  <a:gd name="connsiteY61" fmla="*/ 637310 h 1838037"/>
                  <a:gd name="connsiteX62" fmla="*/ 0 w 1838037"/>
                  <a:gd name="connsiteY62" fmla="*/ 1838037 h 1838037"/>
                  <a:gd name="connsiteX63" fmla="*/ 0 w 1838037"/>
                  <a:gd name="connsiteY63" fmla="*/ 1200729 h 1838037"/>
                  <a:gd name="connsiteX64" fmla="*/ 189345 w 1838037"/>
                  <a:gd name="connsiteY64" fmla="*/ 1200729 h 1838037"/>
                  <a:gd name="connsiteX65" fmla="*/ 189345 w 1838037"/>
                  <a:gd name="connsiteY65" fmla="*/ 1648692 h 1838037"/>
                  <a:gd name="connsiteX66" fmla="*/ 637308 w 1838037"/>
                  <a:gd name="connsiteY66" fmla="*/ 1648692 h 1838037"/>
                  <a:gd name="connsiteX67" fmla="*/ 637308 w 1838037"/>
                  <a:gd name="connsiteY67" fmla="*/ 1838037 h 1838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838037" h="1838037">
                    <a:moveTo>
                      <a:pt x="1200727" y="189346"/>
                    </a:moveTo>
                    <a:lnTo>
                      <a:pt x="1200727" y="0"/>
                    </a:lnTo>
                    <a:lnTo>
                      <a:pt x="1838037" y="0"/>
                    </a:lnTo>
                    <a:lnTo>
                      <a:pt x="1838037" y="637310"/>
                    </a:lnTo>
                    <a:lnTo>
                      <a:pt x="1648691" y="637310"/>
                    </a:lnTo>
                    <a:lnTo>
                      <a:pt x="1648691" y="189346"/>
                    </a:lnTo>
                    <a:close/>
                    <a:moveTo>
                      <a:pt x="1200727" y="1838037"/>
                    </a:moveTo>
                    <a:lnTo>
                      <a:pt x="1200727" y="1648692"/>
                    </a:lnTo>
                    <a:lnTo>
                      <a:pt x="1648691" y="1648692"/>
                    </a:lnTo>
                    <a:lnTo>
                      <a:pt x="1648691" y="1200729"/>
                    </a:lnTo>
                    <a:lnTo>
                      <a:pt x="1838037" y="1200729"/>
                    </a:lnTo>
                    <a:lnTo>
                      <a:pt x="1838037" y="1838037"/>
                    </a:lnTo>
                    <a:close/>
                    <a:moveTo>
                      <a:pt x="967509" y="870528"/>
                    </a:moveTo>
                    <a:lnTo>
                      <a:pt x="1193347" y="870528"/>
                    </a:lnTo>
                    <a:lnTo>
                      <a:pt x="1188015" y="835262"/>
                    </a:lnTo>
                    <a:cubicBezTo>
                      <a:pt x="1163327" y="755886"/>
                      <a:pt x="1104472" y="691562"/>
                      <a:pt x="1028653" y="659493"/>
                    </a:cubicBezTo>
                    <a:lnTo>
                      <a:pt x="967509" y="647149"/>
                    </a:lnTo>
                    <a:close/>
                    <a:moveTo>
                      <a:pt x="967509" y="1190889"/>
                    </a:moveTo>
                    <a:lnTo>
                      <a:pt x="1028653" y="1178545"/>
                    </a:lnTo>
                    <a:cubicBezTo>
                      <a:pt x="1104472" y="1146476"/>
                      <a:pt x="1163327" y="1082153"/>
                      <a:pt x="1188015" y="1002776"/>
                    </a:cubicBezTo>
                    <a:lnTo>
                      <a:pt x="1193347" y="967510"/>
                    </a:lnTo>
                    <a:lnTo>
                      <a:pt x="967509" y="967510"/>
                    </a:lnTo>
                    <a:close/>
                    <a:moveTo>
                      <a:pt x="644689" y="870528"/>
                    </a:moveTo>
                    <a:lnTo>
                      <a:pt x="870527" y="870528"/>
                    </a:lnTo>
                    <a:lnTo>
                      <a:pt x="870527" y="647149"/>
                    </a:lnTo>
                    <a:lnTo>
                      <a:pt x="809383" y="659493"/>
                    </a:lnTo>
                    <a:cubicBezTo>
                      <a:pt x="733564" y="691562"/>
                      <a:pt x="674709" y="755886"/>
                      <a:pt x="650021" y="835262"/>
                    </a:cubicBezTo>
                    <a:close/>
                    <a:moveTo>
                      <a:pt x="644689" y="967510"/>
                    </a:moveTo>
                    <a:lnTo>
                      <a:pt x="650021" y="1002776"/>
                    </a:lnTo>
                    <a:cubicBezTo>
                      <a:pt x="674709" y="1082153"/>
                      <a:pt x="733564" y="1146476"/>
                      <a:pt x="809383" y="1178545"/>
                    </a:cubicBezTo>
                    <a:lnTo>
                      <a:pt x="870527" y="1190889"/>
                    </a:lnTo>
                    <a:lnTo>
                      <a:pt x="870527" y="967510"/>
                    </a:lnTo>
                    <a:close/>
                    <a:moveTo>
                      <a:pt x="297476" y="967510"/>
                    </a:moveTo>
                    <a:lnTo>
                      <a:pt x="297476" y="870528"/>
                    </a:lnTo>
                    <a:lnTo>
                      <a:pt x="544894" y="870528"/>
                    </a:lnTo>
                    <a:lnTo>
                      <a:pt x="546526" y="852036"/>
                    </a:lnTo>
                    <a:cubicBezTo>
                      <a:pt x="573711" y="699848"/>
                      <a:pt x="691879" y="579179"/>
                      <a:pt x="842756" y="548305"/>
                    </a:cubicBezTo>
                    <a:lnTo>
                      <a:pt x="870527" y="545506"/>
                    </a:lnTo>
                    <a:lnTo>
                      <a:pt x="870527" y="297477"/>
                    </a:lnTo>
                    <a:lnTo>
                      <a:pt x="967509" y="297477"/>
                    </a:lnTo>
                    <a:lnTo>
                      <a:pt x="967509" y="545506"/>
                    </a:lnTo>
                    <a:lnTo>
                      <a:pt x="995280" y="548305"/>
                    </a:lnTo>
                    <a:cubicBezTo>
                      <a:pt x="1146157" y="579179"/>
                      <a:pt x="1264325" y="699848"/>
                      <a:pt x="1291510" y="852036"/>
                    </a:cubicBezTo>
                    <a:lnTo>
                      <a:pt x="1293142" y="870528"/>
                    </a:lnTo>
                    <a:lnTo>
                      <a:pt x="1540560" y="870528"/>
                    </a:lnTo>
                    <a:lnTo>
                      <a:pt x="1540560" y="967510"/>
                    </a:lnTo>
                    <a:lnTo>
                      <a:pt x="1293142" y="967510"/>
                    </a:lnTo>
                    <a:lnTo>
                      <a:pt x="1291510" y="986003"/>
                    </a:lnTo>
                    <a:cubicBezTo>
                      <a:pt x="1264325" y="1138191"/>
                      <a:pt x="1146157" y="1258859"/>
                      <a:pt x="995280" y="1289733"/>
                    </a:cubicBezTo>
                    <a:lnTo>
                      <a:pt x="967509" y="1292533"/>
                    </a:lnTo>
                    <a:lnTo>
                      <a:pt x="967509" y="1540561"/>
                    </a:lnTo>
                    <a:lnTo>
                      <a:pt x="870527" y="1540561"/>
                    </a:lnTo>
                    <a:lnTo>
                      <a:pt x="870527" y="1292533"/>
                    </a:lnTo>
                    <a:lnTo>
                      <a:pt x="842756" y="1289733"/>
                    </a:lnTo>
                    <a:cubicBezTo>
                      <a:pt x="691879" y="1258859"/>
                      <a:pt x="573711" y="1138191"/>
                      <a:pt x="546526" y="986003"/>
                    </a:cubicBezTo>
                    <a:lnTo>
                      <a:pt x="544894" y="967510"/>
                    </a:lnTo>
                    <a:close/>
                    <a:moveTo>
                      <a:pt x="0" y="637310"/>
                    </a:moveTo>
                    <a:lnTo>
                      <a:pt x="0" y="0"/>
                    </a:lnTo>
                    <a:lnTo>
                      <a:pt x="637308" y="0"/>
                    </a:lnTo>
                    <a:lnTo>
                      <a:pt x="637308" y="189346"/>
                    </a:lnTo>
                    <a:lnTo>
                      <a:pt x="189345" y="189346"/>
                    </a:lnTo>
                    <a:lnTo>
                      <a:pt x="189345" y="637310"/>
                    </a:lnTo>
                    <a:close/>
                    <a:moveTo>
                      <a:pt x="0" y="1838037"/>
                    </a:moveTo>
                    <a:lnTo>
                      <a:pt x="0" y="1200729"/>
                    </a:lnTo>
                    <a:lnTo>
                      <a:pt x="189345" y="1200729"/>
                    </a:lnTo>
                    <a:lnTo>
                      <a:pt x="189345" y="1648692"/>
                    </a:lnTo>
                    <a:lnTo>
                      <a:pt x="637308" y="1648692"/>
                    </a:lnTo>
                    <a:lnTo>
                      <a:pt x="637308" y="183803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53" name="Group 52"/>
              <p:cNvGrpSpPr/>
              <p:nvPr/>
            </p:nvGrpSpPr>
            <p:grpSpPr>
              <a:xfrm>
                <a:off x="1588862" y="2055917"/>
                <a:ext cx="961460" cy="881306"/>
                <a:chOff x="9048328" y="2831467"/>
                <a:chExt cx="1625683" cy="1490154"/>
              </a:xfrm>
            </p:grpSpPr>
            <p:sp>
              <p:nvSpPr>
                <p:cNvPr id="54" name="Freeform 53"/>
                <p:cNvSpPr/>
                <p:nvPr/>
              </p:nvSpPr>
              <p:spPr>
                <a:xfrm>
                  <a:off x="9048328" y="2831467"/>
                  <a:ext cx="1248830" cy="977771"/>
                </a:xfrm>
                <a:custGeom>
                  <a:avLst/>
                  <a:gdLst>
                    <a:gd name="connsiteX0" fmla="*/ 2192972 w 2521582"/>
                    <a:gd name="connsiteY0" fmla="*/ 584093 h 1974273"/>
                    <a:gd name="connsiteX1" fmla="*/ 2374270 w 2521582"/>
                    <a:gd name="connsiteY1" fmla="*/ 584093 h 1974273"/>
                    <a:gd name="connsiteX2" fmla="*/ 2521582 w 2521582"/>
                    <a:gd name="connsiteY2" fmla="*/ 731405 h 1974273"/>
                    <a:gd name="connsiteX3" fmla="*/ 2521582 w 2521582"/>
                    <a:gd name="connsiteY3" fmla="*/ 1048680 h 1974273"/>
                    <a:gd name="connsiteX4" fmla="*/ 2478435 w 2521582"/>
                    <a:gd name="connsiteY4" fmla="*/ 1152846 h 1974273"/>
                    <a:gd name="connsiteX5" fmla="*/ 2465644 w 2521582"/>
                    <a:gd name="connsiteY5" fmla="*/ 1161470 h 1974273"/>
                    <a:gd name="connsiteX6" fmla="*/ 2465644 w 2521582"/>
                    <a:gd name="connsiteY6" fmla="*/ 741705 h 1974273"/>
                    <a:gd name="connsiteX7" fmla="*/ 2435050 w 2521582"/>
                    <a:gd name="connsiteY7" fmla="*/ 741705 h 1974273"/>
                    <a:gd name="connsiteX8" fmla="*/ 2435050 w 2521582"/>
                    <a:gd name="connsiteY8" fmla="*/ 1297978 h 1974273"/>
                    <a:gd name="connsiteX9" fmla="*/ 2435051 w 2521582"/>
                    <a:gd name="connsiteY9" fmla="*/ 1297978 h 1974273"/>
                    <a:gd name="connsiteX10" fmla="*/ 2435051 w 2521582"/>
                    <a:gd name="connsiteY10" fmla="*/ 1480824 h 1974273"/>
                    <a:gd name="connsiteX11" fmla="*/ 2341306 w 2521582"/>
                    <a:gd name="connsiteY11" fmla="*/ 1574568 h 1974273"/>
                    <a:gd name="connsiteX12" fmla="*/ 2225936 w 2521582"/>
                    <a:gd name="connsiteY12" fmla="*/ 1574568 h 1974273"/>
                    <a:gd name="connsiteX13" fmla="*/ 2132191 w 2521582"/>
                    <a:gd name="connsiteY13" fmla="*/ 1480824 h 1974273"/>
                    <a:gd name="connsiteX14" fmla="*/ 2132191 w 2521582"/>
                    <a:gd name="connsiteY14" fmla="*/ 1182097 h 1974273"/>
                    <a:gd name="connsiteX15" fmla="*/ 2132191 w 2521582"/>
                    <a:gd name="connsiteY15" fmla="*/ 1182096 h 1974273"/>
                    <a:gd name="connsiteX16" fmla="*/ 2132191 w 2521582"/>
                    <a:gd name="connsiteY16" fmla="*/ 741705 h 1974273"/>
                    <a:gd name="connsiteX17" fmla="*/ 2101596 w 2521582"/>
                    <a:gd name="connsiteY17" fmla="*/ 741705 h 1974273"/>
                    <a:gd name="connsiteX18" fmla="*/ 2101596 w 2521582"/>
                    <a:gd name="connsiteY18" fmla="*/ 1161469 h 1974273"/>
                    <a:gd name="connsiteX19" fmla="*/ 2088807 w 2521582"/>
                    <a:gd name="connsiteY19" fmla="*/ 1152846 h 1974273"/>
                    <a:gd name="connsiteX20" fmla="*/ 2045660 w 2521582"/>
                    <a:gd name="connsiteY20" fmla="*/ 1048680 h 1974273"/>
                    <a:gd name="connsiteX21" fmla="*/ 2045660 w 2521582"/>
                    <a:gd name="connsiteY21" fmla="*/ 731405 h 1974273"/>
                    <a:gd name="connsiteX22" fmla="*/ 2192972 w 2521582"/>
                    <a:gd name="connsiteY22" fmla="*/ 584093 h 1974273"/>
                    <a:gd name="connsiteX23" fmla="*/ 750774 w 2521582"/>
                    <a:gd name="connsiteY23" fmla="*/ 584093 h 1974273"/>
                    <a:gd name="connsiteX24" fmla="*/ 932071 w 2521582"/>
                    <a:gd name="connsiteY24" fmla="*/ 584093 h 1974273"/>
                    <a:gd name="connsiteX25" fmla="*/ 1079383 w 2521582"/>
                    <a:gd name="connsiteY25" fmla="*/ 731405 h 1974273"/>
                    <a:gd name="connsiteX26" fmla="*/ 1079383 w 2521582"/>
                    <a:gd name="connsiteY26" fmla="*/ 1048680 h 1974273"/>
                    <a:gd name="connsiteX27" fmla="*/ 1036236 w 2521582"/>
                    <a:gd name="connsiteY27" fmla="*/ 1152846 h 1974273"/>
                    <a:gd name="connsiteX28" fmla="*/ 1023446 w 2521582"/>
                    <a:gd name="connsiteY28" fmla="*/ 1161470 h 1974273"/>
                    <a:gd name="connsiteX29" fmla="*/ 1023446 w 2521582"/>
                    <a:gd name="connsiteY29" fmla="*/ 741705 h 1974273"/>
                    <a:gd name="connsiteX30" fmla="*/ 992851 w 2521582"/>
                    <a:gd name="connsiteY30" fmla="*/ 741705 h 1974273"/>
                    <a:gd name="connsiteX31" fmla="*/ 992851 w 2521582"/>
                    <a:gd name="connsiteY31" fmla="*/ 1297978 h 1974273"/>
                    <a:gd name="connsiteX32" fmla="*/ 992852 w 2521582"/>
                    <a:gd name="connsiteY32" fmla="*/ 1297978 h 1974273"/>
                    <a:gd name="connsiteX33" fmla="*/ 992852 w 2521582"/>
                    <a:gd name="connsiteY33" fmla="*/ 1480824 h 1974273"/>
                    <a:gd name="connsiteX34" fmla="*/ 899108 w 2521582"/>
                    <a:gd name="connsiteY34" fmla="*/ 1574568 h 1974273"/>
                    <a:gd name="connsiteX35" fmla="*/ 783737 w 2521582"/>
                    <a:gd name="connsiteY35" fmla="*/ 1574568 h 1974273"/>
                    <a:gd name="connsiteX36" fmla="*/ 689992 w 2521582"/>
                    <a:gd name="connsiteY36" fmla="*/ 1480824 h 1974273"/>
                    <a:gd name="connsiteX37" fmla="*/ 689992 w 2521582"/>
                    <a:gd name="connsiteY37" fmla="*/ 1182097 h 1974273"/>
                    <a:gd name="connsiteX38" fmla="*/ 689992 w 2521582"/>
                    <a:gd name="connsiteY38" fmla="*/ 1182096 h 1974273"/>
                    <a:gd name="connsiteX39" fmla="*/ 689992 w 2521582"/>
                    <a:gd name="connsiteY39" fmla="*/ 741705 h 1974273"/>
                    <a:gd name="connsiteX40" fmla="*/ 659397 w 2521582"/>
                    <a:gd name="connsiteY40" fmla="*/ 741705 h 1974273"/>
                    <a:gd name="connsiteX41" fmla="*/ 659397 w 2521582"/>
                    <a:gd name="connsiteY41" fmla="*/ 1161469 h 1974273"/>
                    <a:gd name="connsiteX42" fmla="*/ 646608 w 2521582"/>
                    <a:gd name="connsiteY42" fmla="*/ 1152846 h 1974273"/>
                    <a:gd name="connsiteX43" fmla="*/ 603461 w 2521582"/>
                    <a:gd name="connsiteY43" fmla="*/ 1048680 h 1974273"/>
                    <a:gd name="connsiteX44" fmla="*/ 603461 w 2521582"/>
                    <a:gd name="connsiteY44" fmla="*/ 731405 h 1974273"/>
                    <a:gd name="connsiteX45" fmla="*/ 750774 w 2521582"/>
                    <a:gd name="connsiteY45" fmla="*/ 584093 h 1974273"/>
                    <a:gd name="connsiteX46" fmla="*/ 147313 w 2521582"/>
                    <a:gd name="connsiteY46" fmla="*/ 584093 h 1974273"/>
                    <a:gd name="connsiteX47" fmla="*/ 328610 w 2521582"/>
                    <a:gd name="connsiteY47" fmla="*/ 584093 h 1974273"/>
                    <a:gd name="connsiteX48" fmla="*/ 475922 w 2521582"/>
                    <a:gd name="connsiteY48" fmla="*/ 731405 h 1974273"/>
                    <a:gd name="connsiteX49" fmla="*/ 475922 w 2521582"/>
                    <a:gd name="connsiteY49" fmla="*/ 1048680 h 1974273"/>
                    <a:gd name="connsiteX50" fmla="*/ 432775 w 2521582"/>
                    <a:gd name="connsiteY50" fmla="*/ 1152846 h 1974273"/>
                    <a:gd name="connsiteX51" fmla="*/ 419985 w 2521582"/>
                    <a:gd name="connsiteY51" fmla="*/ 1161470 h 1974273"/>
                    <a:gd name="connsiteX52" fmla="*/ 419985 w 2521582"/>
                    <a:gd name="connsiteY52" fmla="*/ 741705 h 1974273"/>
                    <a:gd name="connsiteX53" fmla="*/ 389390 w 2521582"/>
                    <a:gd name="connsiteY53" fmla="*/ 741705 h 1974273"/>
                    <a:gd name="connsiteX54" fmla="*/ 389390 w 2521582"/>
                    <a:gd name="connsiteY54" fmla="*/ 1297978 h 1974273"/>
                    <a:gd name="connsiteX55" fmla="*/ 389391 w 2521582"/>
                    <a:gd name="connsiteY55" fmla="*/ 1297978 h 1974273"/>
                    <a:gd name="connsiteX56" fmla="*/ 389391 w 2521582"/>
                    <a:gd name="connsiteY56" fmla="*/ 1480824 h 1974273"/>
                    <a:gd name="connsiteX57" fmla="*/ 295647 w 2521582"/>
                    <a:gd name="connsiteY57" fmla="*/ 1574568 h 1974273"/>
                    <a:gd name="connsiteX58" fmla="*/ 180276 w 2521582"/>
                    <a:gd name="connsiteY58" fmla="*/ 1574568 h 1974273"/>
                    <a:gd name="connsiteX59" fmla="*/ 86531 w 2521582"/>
                    <a:gd name="connsiteY59" fmla="*/ 1480824 h 1974273"/>
                    <a:gd name="connsiteX60" fmla="*/ 86531 w 2521582"/>
                    <a:gd name="connsiteY60" fmla="*/ 1182097 h 1974273"/>
                    <a:gd name="connsiteX61" fmla="*/ 86531 w 2521582"/>
                    <a:gd name="connsiteY61" fmla="*/ 1182096 h 1974273"/>
                    <a:gd name="connsiteX62" fmla="*/ 86531 w 2521582"/>
                    <a:gd name="connsiteY62" fmla="*/ 741705 h 1974273"/>
                    <a:gd name="connsiteX63" fmla="*/ 55936 w 2521582"/>
                    <a:gd name="connsiteY63" fmla="*/ 741705 h 1974273"/>
                    <a:gd name="connsiteX64" fmla="*/ 55936 w 2521582"/>
                    <a:gd name="connsiteY64" fmla="*/ 1161469 h 1974273"/>
                    <a:gd name="connsiteX65" fmla="*/ 43147 w 2521582"/>
                    <a:gd name="connsiteY65" fmla="*/ 1152846 h 1974273"/>
                    <a:gd name="connsiteX66" fmla="*/ 0 w 2521582"/>
                    <a:gd name="connsiteY66" fmla="*/ 1048680 h 1974273"/>
                    <a:gd name="connsiteX67" fmla="*/ 0 w 2521582"/>
                    <a:gd name="connsiteY67" fmla="*/ 731405 h 1974273"/>
                    <a:gd name="connsiteX68" fmla="*/ 147313 w 2521582"/>
                    <a:gd name="connsiteY68" fmla="*/ 584093 h 1974273"/>
                    <a:gd name="connsiteX69" fmla="*/ 1427060 w 2521582"/>
                    <a:gd name="connsiteY69" fmla="*/ 494144 h 1974273"/>
                    <a:gd name="connsiteX70" fmla="*/ 1697984 w 2521582"/>
                    <a:gd name="connsiteY70" fmla="*/ 494144 h 1974273"/>
                    <a:gd name="connsiteX71" fmla="*/ 1918122 w 2521582"/>
                    <a:gd name="connsiteY71" fmla="*/ 714282 h 1974273"/>
                    <a:gd name="connsiteX72" fmla="*/ 1918122 w 2521582"/>
                    <a:gd name="connsiteY72" fmla="*/ 1188406 h 1974273"/>
                    <a:gd name="connsiteX73" fmla="*/ 1853645 w 2521582"/>
                    <a:gd name="connsiteY73" fmla="*/ 1344067 h 1974273"/>
                    <a:gd name="connsiteX74" fmla="*/ 1834531 w 2521582"/>
                    <a:gd name="connsiteY74" fmla="*/ 1356954 h 1974273"/>
                    <a:gd name="connsiteX75" fmla="*/ 1834531 w 2521582"/>
                    <a:gd name="connsiteY75" fmla="*/ 729674 h 1974273"/>
                    <a:gd name="connsiteX76" fmla="*/ 1788812 w 2521582"/>
                    <a:gd name="connsiteY76" fmla="*/ 729674 h 1974273"/>
                    <a:gd name="connsiteX77" fmla="*/ 1788812 w 2521582"/>
                    <a:gd name="connsiteY77" fmla="*/ 1560947 h 1974273"/>
                    <a:gd name="connsiteX78" fmla="*/ 1788813 w 2521582"/>
                    <a:gd name="connsiteY78" fmla="*/ 1560947 h 1974273"/>
                    <a:gd name="connsiteX79" fmla="*/ 1788813 w 2521582"/>
                    <a:gd name="connsiteY79" fmla="*/ 1834185 h 1974273"/>
                    <a:gd name="connsiteX80" fmla="*/ 1648725 w 2521582"/>
                    <a:gd name="connsiteY80" fmla="*/ 1974273 h 1974273"/>
                    <a:gd name="connsiteX81" fmla="*/ 1476319 w 2521582"/>
                    <a:gd name="connsiteY81" fmla="*/ 1974273 h 1974273"/>
                    <a:gd name="connsiteX82" fmla="*/ 1336231 w 2521582"/>
                    <a:gd name="connsiteY82" fmla="*/ 1834185 h 1974273"/>
                    <a:gd name="connsiteX83" fmla="*/ 1336231 w 2521582"/>
                    <a:gd name="connsiteY83" fmla="*/ 1387778 h 1974273"/>
                    <a:gd name="connsiteX84" fmla="*/ 1336230 w 2521582"/>
                    <a:gd name="connsiteY84" fmla="*/ 1387777 h 1974273"/>
                    <a:gd name="connsiteX85" fmla="*/ 1336230 w 2521582"/>
                    <a:gd name="connsiteY85" fmla="*/ 729674 h 1974273"/>
                    <a:gd name="connsiteX86" fmla="*/ 1290511 w 2521582"/>
                    <a:gd name="connsiteY86" fmla="*/ 729674 h 1974273"/>
                    <a:gd name="connsiteX87" fmla="*/ 1290511 w 2521582"/>
                    <a:gd name="connsiteY87" fmla="*/ 1356953 h 1974273"/>
                    <a:gd name="connsiteX88" fmla="*/ 1271399 w 2521582"/>
                    <a:gd name="connsiteY88" fmla="*/ 1344067 h 1974273"/>
                    <a:gd name="connsiteX89" fmla="*/ 1206922 w 2521582"/>
                    <a:gd name="connsiteY89" fmla="*/ 1188406 h 1974273"/>
                    <a:gd name="connsiteX90" fmla="*/ 1206922 w 2521582"/>
                    <a:gd name="connsiteY90" fmla="*/ 714282 h 1974273"/>
                    <a:gd name="connsiteX91" fmla="*/ 1427060 w 2521582"/>
                    <a:gd name="connsiteY91" fmla="*/ 494144 h 1974273"/>
                    <a:gd name="connsiteX92" fmla="*/ 2283621 w 2521582"/>
                    <a:gd name="connsiteY92" fmla="*/ 253421 h 1974273"/>
                    <a:gd name="connsiteX93" fmla="*/ 2436596 w 2521582"/>
                    <a:gd name="connsiteY93" fmla="*/ 406396 h 1974273"/>
                    <a:gd name="connsiteX94" fmla="*/ 2283621 w 2521582"/>
                    <a:gd name="connsiteY94" fmla="*/ 559371 h 1974273"/>
                    <a:gd name="connsiteX95" fmla="*/ 2130646 w 2521582"/>
                    <a:gd name="connsiteY95" fmla="*/ 406396 h 1974273"/>
                    <a:gd name="connsiteX96" fmla="*/ 2283621 w 2521582"/>
                    <a:gd name="connsiteY96" fmla="*/ 253421 h 1974273"/>
                    <a:gd name="connsiteX97" fmla="*/ 841422 w 2521582"/>
                    <a:gd name="connsiteY97" fmla="*/ 253421 h 1974273"/>
                    <a:gd name="connsiteX98" fmla="*/ 994397 w 2521582"/>
                    <a:gd name="connsiteY98" fmla="*/ 406396 h 1974273"/>
                    <a:gd name="connsiteX99" fmla="*/ 841422 w 2521582"/>
                    <a:gd name="connsiteY99" fmla="*/ 559371 h 1974273"/>
                    <a:gd name="connsiteX100" fmla="*/ 688447 w 2521582"/>
                    <a:gd name="connsiteY100" fmla="*/ 406396 h 1974273"/>
                    <a:gd name="connsiteX101" fmla="*/ 841422 w 2521582"/>
                    <a:gd name="connsiteY101" fmla="*/ 253421 h 1974273"/>
                    <a:gd name="connsiteX102" fmla="*/ 237961 w 2521582"/>
                    <a:gd name="connsiteY102" fmla="*/ 253421 h 1974273"/>
                    <a:gd name="connsiteX103" fmla="*/ 390936 w 2521582"/>
                    <a:gd name="connsiteY103" fmla="*/ 406396 h 1974273"/>
                    <a:gd name="connsiteX104" fmla="*/ 237961 w 2521582"/>
                    <a:gd name="connsiteY104" fmla="*/ 559371 h 1974273"/>
                    <a:gd name="connsiteX105" fmla="*/ 84986 w 2521582"/>
                    <a:gd name="connsiteY105" fmla="*/ 406396 h 1974273"/>
                    <a:gd name="connsiteX106" fmla="*/ 237961 w 2521582"/>
                    <a:gd name="connsiteY106" fmla="*/ 253421 h 1974273"/>
                    <a:gd name="connsiteX107" fmla="*/ 1562522 w 2521582"/>
                    <a:gd name="connsiteY107" fmla="*/ 0 h 1974273"/>
                    <a:gd name="connsiteX108" fmla="*/ 1791122 w 2521582"/>
                    <a:gd name="connsiteY108" fmla="*/ 228600 h 1974273"/>
                    <a:gd name="connsiteX109" fmla="*/ 1562522 w 2521582"/>
                    <a:gd name="connsiteY109" fmla="*/ 457200 h 1974273"/>
                    <a:gd name="connsiteX110" fmla="*/ 1333922 w 2521582"/>
                    <a:gd name="connsiteY110" fmla="*/ 228600 h 1974273"/>
                    <a:gd name="connsiteX111" fmla="*/ 1562522 w 2521582"/>
                    <a:gd name="connsiteY111" fmla="*/ 0 h 197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521582" h="1974273">
                      <a:moveTo>
                        <a:pt x="2192972" y="584093"/>
                      </a:moveTo>
                      <a:lnTo>
                        <a:pt x="2374270" y="584093"/>
                      </a:lnTo>
                      <a:cubicBezTo>
                        <a:pt x="2455628" y="584093"/>
                        <a:pt x="2521582" y="650047"/>
                        <a:pt x="2521582" y="731405"/>
                      </a:cubicBezTo>
                      <a:lnTo>
                        <a:pt x="2521582" y="1048680"/>
                      </a:lnTo>
                      <a:cubicBezTo>
                        <a:pt x="2521582" y="1089360"/>
                        <a:pt x="2505093" y="1126188"/>
                        <a:pt x="2478435" y="1152846"/>
                      </a:cubicBezTo>
                      <a:lnTo>
                        <a:pt x="2465644" y="1161470"/>
                      </a:lnTo>
                      <a:lnTo>
                        <a:pt x="2465644" y="741705"/>
                      </a:lnTo>
                      <a:lnTo>
                        <a:pt x="2435050" y="741705"/>
                      </a:lnTo>
                      <a:lnTo>
                        <a:pt x="2435050" y="1297978"/>
                      </a:lnTo>
                      <a:lnTo>
                        <a:pt x="2435051" y="1297978"/>
                      </a:lnTo>
                      <a:lnTo>
                        <a:pt x="2435051" y="1480824"/>
                      </a:lnTo>
                      <a:cubicBezTo>
                        <a:pt x="2435051" y="1532597"/>
                        <a:pt x="2393080" y="1574568"/>
                        <a:pt x="2341306" y="1574568"/>
                      </a:cubicBezTo>
                      <a:lnTo>
                        <a:pt x="2225936" y="1574568"/>
                      </a:lnTo>
                      <a:cubicBezTo>
                        <a:pt x="2174162" y="1574568"/>
                        <a:pt x="2132191" y="1532597"/>
                        <a:pt x="2132191" y="1480824"/>
                      </a:cubicBezTo>
                      <a:lnTo>
                        <a:pt x="2132191" y="1182097"/>
                      </a:lnTo>
                      <a:lnTo>
                        <a:pt x="2132191" y="1182096"/>
                      </a:lnTo>
                      <a:lnTo>
                        <a:pt x="2132191" y="741705"/>
                      </a:lnTo>
                      <a:lnTo>
                        <a:pt x="2101596" y="741705"/>
                      </a:lnTo>
                      <a:lnTo>
                        <a:pt x="2101596" y="1161469"/>
                      </a:lnTo>
                      <a:lnTo>
                        <a:pt x="2088807" y="1152846"/>
                      </a:lnTo>
                      <a:cubicBezTo>
                        <a:pt x="2062149" y="1126188"/>
                        <a:pt x="2045660" y="1089360"/>
                        <a:pt x="2045660" y="1048680"/>
                      </a:cubicBezTo>
                      <a:lnTo>
                        <a:pt x="2045660" y="731405"/>
                      </a:lnTo>
                      <a:cubicBezTo>
                        <a:pt x="2045660" y="650047"/>
                        <a:pt x="2111614" y="584093"/>
                        <a:pt x="2192972" y="584093"/>
                      </a:cubicBezTo>
                      <a:close/>
                      <a:moveTo>
                        <a:pt x="750774" y="584093"/>
                      </a:moveTo>
                      <a:lnTo>
                        <a:pt x="932071" y="584093"/>
                      </a:lnTo>
                      <a:cubicBezTo>
                        <a:pt x="1013429" y="584093"/>
                        <a:pt x="1079383" y="650047"/>
                        <a:pt x="1079383" y="731405"/>
                      </a:cubicBezTo>
                      <a:lnTo>
                        <a:pt x="1079383" y="1048680"/>
                      </a:lnTo>
                      <a:cubicBezTo>
                        <a:pt x="1079383" y="1089360"/>
                        <a:pt x="1062895" y="1126188"/>
                        <a:pt x="1036236" y="1152846"/>
                      </a:cubicBezTo>
                      <a:lnTo>
                        <a:pt x="1023446" y="1161470"/>
                      </a:lnTo>
                      <a:lnTo>
                        <a:pt x="1023446" y="741705"/>
                      </a:lnTo>
                      <a:lnTo>
                        <a:pt x="992851" y="741705"/>
                      </a:lnTo>
                      <a:lnTo>
                        <a:pt x="992851" y="1297978"/>
                      </a:lnTo>
                      <a:lnTo>
                        <a:pt x="992852" y="1297978"/>
                      </a:lnTo>
                      <a:lnTo>
                        <a:pt x="992852" y="1480824"/>
                      </a:lnTo>
                      <a:cubicBezTo>
                        <a:pt x="992852" y="1532597"/>
                        <a:pt x="950881" y="1574568"/>
                        <a:pt x="899108" y="1574568"/>
                      </a:cubicBezTo>
                      <a:lnTo>
                        <a:pt x="783737" y="1574568"/>
                      </a:lnTo>
                      <a:cubicBezTo>
                        <a:pt x="731964" y="1574568"/>
                        <a:pt x="689992" y="1532597"/>
                        <a:pt x="689992" y="1480824"/>
                      </a:cubicBezTo>
                      <a:lnTo>
                        <a:pt x="689992" y="1182097"/>
                      </a:lnTo>
                      <a:lnTo>
                        <a:pt x="689992" y="1182096"/>
                      </a:lnTo>
                      <a:lnTo>
                        <a:pt x="689992" y="741705"/>
                      </a:lnTo>
                      <a:lnTo>
                        <a:pt x="659397" y="741705"/>
                      </a:lnTo>
                      <a:lnTo>
                        <a:pt x="659397" y="1161469"/>
                      </a:lnTo>
                      <a:lnTo>
                        <a:pt x="646608" y="1152846"/>
                      </a:lnTo>
                      <a:cubicBezTo>
                        <a:pt x="619950" y="1126188"/>
                        <a:pt x="603461" y="1089360"/>
                        <a:pt x="603461" y="1048680"/>
                      </a:cubicBezTo>
                      <a:lnTo>
                        <a:pt x="603461" y="731405"/>
                      </a:lnTo>
                      <a:cubicBezTo>
                        <a:pt x="603461" y="650047"/>
                        <a:pt x="669415" y="584093"/>
                        <a:pt x="750774" y="584093"/>
                      </a:cubicBezTo>
                      <a:close/>
                      <a:moveTo>
                        <a:pt x="147313" y="584093"/>
                      </a:moveTo>
                      <a:lnTo>
                        <a:pt x="328610" y="584093"/>
                      </a:lnTo>
                      <a:cubicBezTo>
                        <a:pt x="409968" y="584093"/>
                        <a:pt x="475922" y="650047"/>
                        <a:pt x="475922" y="731405"/>
                      </a:cubicBezTo>
                      <a:lnTo>
                        <a:pt x="475922" y="1048680"/>
                      </a:lnTo>
                      <a:cubicBezTo>
                        <a:pt x="475922" y="1089360"/>
                        <a:pt x="459434" y="1126188"/>
                        <a:pt x="432775" y="1152846"/>
                      </a:cubicBezTo>
                      <a:lnTo>
                        <a:pt x="419985" y="1161470"/>
                      </a:lnTo>
                      <a:lnTo>
                        <a:pt x="419985" y="741705"/>
                      </a:lnTo>
                      <a:lnTo>
                        <a:pt x="389390" y="741705"/>
                      </a:lnTo>
                      <a:lnTo>
                        <a:pt x="389390" y="1297978"/>
                      </a:lnTo>
                      <a:lnTo>
                        <a:pt x="389391" y="1297978"/>
                      </a:lnTo>
                      <a:lnTo>
                        <a:pt x="389391" y="1480824"/>
                      </a:lnTo>
                      <a:cubicBezTo>
                        <a:pt x="389391" y="1532597"/>
                        <a:pt x="347420" y="1574568"/>
                        <a:pt x="295647" y="1574568"/>
                      </a:cubicBezTo>
                      <a:lnTo>
                        <a:pt x="180276" y="1574568"/>
                      </a:lnTo>
                      <a:cubicBezTo>
                        <a:pt x="128503" y="1574568"/>
                        <a:pt x="86531" y="1532597"/>
                        <a:pt x="86531" y="1480824"/>
                      </a:cubicBezTo>
                      <a:lnTo>
                        <a:pt x="86531" y="1182097"/>
                      </a:lnTo>
                      <a:lnTo>
                        <a:pt x="86531" y="1182096"/>
                      </a:lnTo>
                      <a:lnTo>
                        <a:pt x="86531" y="741705"/>
                      </a:lnTo>
                      <a:lnTo>
                        <a:pt x="55936" y="741705"/>
                      </a:lnTo>
                      <a:lnTo>
                        <a:pt x="55936" y="1161469"/>
                      </a:lnTo>
                      <a:lnTo>
                        <a:pt x="43147" y="1152846"/>
                      </a:lnTo>
                      <a:cubicBezTo>
                        <a:pt x="16489" y="1126188"/>
                        <a:pt x="0" y="1089360"/>
                        <a:pt x="0" y="1048680"/>
                      </a:cubicBezTo>
                      <a:lnTo>
                        <a:pt x="0" y="731405"/>
                      </a:lnTo>
                      <a:cubicBezTo>
                        <a:pt x="0" y="650047"/>
                        <a:pt x="65954" y="584093"/>
                        <a:pt x="147313" y="584093"/>
                      </a:cubicBezTo>
                      <a:close/>
                      <a:moveTo>
                        <a:pt x="1427060" y="494144"/>
                      </a:moveTo>
                      <a:lnTo>
                        <a:pt x="1697984" y="494144"/>
                      </a:lnTo>
                      <a:cubicBezTo>
                        <a:pt x="1819563" y="494144"/>
                        <a:pt x="1918122" y="592703"/>
                        <a:pt x="1918122" y="714282"/>
                      </a:cubicBezTo>
                      <a:lnTo>
                        <a:pt x="1918122" y="1188406"/>
                      </a:lnTo>
                      <a:cubicBezTo>
                        <a:pt x="1918122" y="1249196"/>
                        <a:pt x="1893482" y="1304230"/>
                        <a:pt x="1853645" y="1344067"/>
                      </a:cubicBezTo>
                      <a:lnTo>
                        <a:pt x="1834531" y="1356954"/>
                      </a:lnTo>
                      <a:lnTo>
                        <a:pt x="1834531" y="729674"/>
                      </a:lnTo>
                      <a:lnTo>
                        <a:pt x="1788812" y="729674"/>
                      </a:lnTo>
                      <a:lnTo>
                        <a:pt x="1788812" y="1560947"/>
                      </a:lnTo>
                      <a:lnTo>
                        <a:pt x="1788813" y="1560947"/>
                      </a:lnTo>
                      <a:lnTo>
                        <a:pt x="1788813" y="1834185"/>
                      </a:lnTo>
                      <a:cubicBezTo>
                        <a:pt x="1788813" y="1911553"/>
                        <a:pt x="1726093" y="1974273"/>
                        <a:pt x="1648725" y="1974273"/>
                      </a:cubicBezTo>
                      <a:lnTo>
                        <a:pt x="1476319" y="1974273"/>
                      </a:lnTo>
                      <a:cubicBezTo>
                        <a:pt x="1398951" y="1974273"/>
                        <a:pt x="1336231" y="1911553"/>
                        <a:pt x="1336231" y="1834185"/>
                      </a:cubicBezTo>
                      <a:lnTo>
                        <a:pt x="1336231" y="1387778"/>
                      </a:lnTo>
                      <a:lnTo>
                        <a:pt x="1336230" y="1387777"/>
                      </a:lnTo>
                      <a:lnTo>
                        <a:pt x="1336230" y="729674"/>
                      </a:lnTo>
                      <a:lnTo>
                        <a:pt x="1290511" y="729674"/>
                      </a:lnTo>
                      <a:lnTo>
                        <a:pt x="1290511" y="1356953"/>
                      </a:lnTo>
                      <a:lnTo>
                        <a:pt x="1271399" y="1344067"/>
                      </a:lnTo>
                      <a:cubicBezTo>
                        <a:pt x="1231562" y="1304230"/>
                        <a:pt x="1206922" y="1249196"/>
                        <a:pt x="1206922" y="1188406"/>
                      </a:cubicBezTo>
                      <a:lnTo>
                        <a:pt x="1206922" y="714282"/>
                      </a:lnTo>
                      <a:cubicBezTo>
                        <a:pt x="1206922" y="592703"/>
                        <a:pt x="1305481" y="494144"/>
                        <a:pt x="1427060" y="494144"/>
                      </a:cubicBezTo>
                      <a:close/>
                      <a:moveTo>
                        <a:pt x="2283621" y="253421"/>
                      </a:moveTo>
                      <a:cubicBezTo>
                        <a:pt x="2368107" y="253421"/>
                        <a:pt x="2436596" y="321911"/>
                        <a:pt x="2436596" y="406396"/>
                      </a:cubicBezTo>
                      <a:cubicBezTo>
                        <a:pt x="2436596" y="490882"/>
                        <a:pt x="2368107" y="559371"/>
                        <a:pt x="2283621" y="559371"/>
                      </a:cubicBezTo>
                      <a:cubicBezTo>
                        <a:pt x="2199135" y="559371"/>
                        <a:pt x="2130646" y="490882"/>
                        <a:pt x="2130646" y="406396"/>
                      </a:cubicBezTo>
                      <a:cubicBezTo>
                        <a:pt x="2130646" y="321911"/>
                        <a:pt x="2199135" y="253421"/>
                        <a:pt x="2283621" y="253421"/>
                      </a:cubicBezTo>
                      <a:close/>
                      <a:moveTo>
                        <a:pt x="841422" y="253421"/>
                      </a:moveTo>
                      <a:cubicBezTo>
                        <a:pt x="925908" y="253421"/>
                        <a:pt x="994397" y="321911"/>
                        <a:pt x="994397" y="406396"/>
                      </a:cubicBezTo>
                      <a:cubicBezTo>
                        <a:pt x="994397" y="490882"/>
                        <a:pt x="925908" y="559371"/>
                        <a:pt x="841422" y="559371"/>
                      </a:cubicBezTo>
                      <a:cubicBezTo>
                        <a:pt x="756937" y="559371"/>
                        <a:pt x="688447" y="490882"/>
                        <a:pt x="688447" y="406396"/>
                      </a:cubicBezTo>
                      <a:cubicBezTo>
                        <a:pt x="688447" y="321911"/>
                        <a:pt x="756937" y="253421"/>
                        <a:pt x="841422" y="253421"/>
                      </a:cubicBezTo>
                      <a:close/>
                      <a:moveTo>
                        <a:pt x="237961" y="253421"/>
                      </a:moveTo>
                      <a:cubicBezTo>
                        <a:pt x="322447" y="253421"/>
                        <a:pt x="390936" y="321911"/>
                        <a:pt x="390936" y="406396"/>
                      </a:cubicBezTo>
                      <a:cubicBezTo>
                        <a:pt x="390936" y="490882"/>
                        <a:pt x="322447" y="559371"/>
                        <a:pt x="237961" y="559371"/>
                      </a:cubicBezTo>
                      <a:cubicBezTo>
                        <a:pt x="153476" y="559371"/>
                        <a:pt x="84986" y="490882"/>
                        <a:pt x="84986" y="406396"/>
                      </a:cubicBezTo>
                      <a:cubicBezTo>
                        <a:pt x="84986" y="321911"/>
                        <a:pt x="153476" y="253421"/>
                        <a:pt x="237961" y="253421"/>
                      </a:cubicBezTo>
                      <a:close/>
                      <a:moveTo>
                        <a:pt x="1562522" y="0"/>
                      </a:moveTo>
                      <a:cubicBezTo>
                        <a:pt x="1688774" y="0"/>
                        <a:pt x="1791122" y="102348"/>
                        <a:pt x="1791122" y="228600"/>
                      </a:cubicBezTo>
                      <a:cubicBezTo>
                        <a:pt x="1791122" y="354852"/>
                        <a:pt x="1688774" y="457200"/>
                        <a:pt x="1562522" y="457200"/>
                      </a:cubicBezTo>
                      <a:cubicBezTo>
                        <a:pt x="1436270" y="457200"/>
                        <a:pt x="1333922" y="354852"/>
                        <a:pt x="1333922" y="228600"/>
                      </a:cubicBezTo>
                      <a:cubicBezTo>
                        <a:pt x="1333922" y="102348"/>
                        <a:pt x="1436270" y="0"/>
                        <a:pt x="15625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a:off x="9076030" y="2870494"/>
                  <a:ext cx="1597981" cy="1451127"/>
                </a:xfrm>
                <a:custGeom>
                  <a:avLst/>
                  <a:gdLst>
                    <a:gd name="connsiteX0" fmla="*/ 0 w 2415214"/>
                    <a:gd name="connsiteY0" fmla="*/ 496210 h 2193257"/>
                    <a:gd name="connsiteX1" fmla="*/ 22902 w 2415214"/>
                    <a:gd name="connsiteY1" fmla="*/ 496210 h 2193257"/>
                    <a:gd name="connsiteX2" fmla="*/ 22902 w 2415214"/>
                    <a:gd name="connsiteY2" fmla="*/ 825859 h 2193257"/>
                    <a:gd name="connsiteX3" fmla="*/ 22902 w 2415214"/>
                    <a:gd name="connsiteY3" fmla="*/ 825860 h 2193257"/>
                    <a:gd name="connsiteX4" fmla="*/ 22902 w 2415214"/>
                    <a:gd name="connsiteY4" fmla="*/ 827577 h 2193257"/>
                    <a:gd name="connsiteX5" fmla="*/ 0 w 2415214"/>
                    <a:gd name="connsiteY5" fmla="*/ 807710 h 2193257"/>
                    <a:gd name="connsiteX6" fmla="*/ 1599656 w 2415214"/>
                    <a:gd name="connsiteY6" fmla="*/ 378231 h 2193257"/>
                    <a:gd name="connsiteX7" fmla="*/ 1489387 w 2415214"/>
                    <a:gd name="connsiteY7" fmla="*/ 488500 h 2193257"/>
                    <a:gd name="connsiteX8" fmla="*/ 1489387 w 2415214"/>
                    <a:gd name="connsiteY8" fmla="*/ 505918 h 2193257"/>
                    <a:gd name="connsiteX9" fmla="*/ 1489386 w 2415214"/>
                    <a:gd name="connsiteY9" fmla="*/ 607510 h 2193257"/>
                    <a:gd name="connsiteX10" fmla="*/ 1489387 w 2415214"/>
                    <a:gd name="connsiteY10" fmla="*/ 607511 h 2193257"/>
                    <a:gd name="connsiteX11" fmla="*/ 1489388 w 2415214"/>
                    <a:gd name="connsiteY11" fmla="*/ 725992 h 2193257"/>
                    <a:gd name="connsiteX12" fmla="*/ 1521684 w 2415214"/>
                    <a:gd name="connsiteY12" fmla="*/ 803965 h 2193257"/>
                    <a:gd name="connsiteX13" fmla="*/ 1531258 w 2415214"/>
                    <a:gd name="connsiteY13" fmla="*/ 810418 h 2193257"/>
                    <a:gd name="connsiteX14" fmla="*/ 1531259 w 2415214"/>
                    <a:gd name="connsiteY14" fmla="*/ 705683 h 2193257"/>
                    <a:gd name="connsiteX15" fmla="*/ 1531258 w 2415214"/>
                    <a:gd name="connsiteY15" fmla="*/ 496210 h 2193257"/>
                    <a:gd name="connsiteX16" fmla="*/ 1554160 w 2415214"/>
                    <a:gd name="connsiteY16" fmla="*/ 496210 h 2193257"/>
                    <a:gd name="connsiteX17" fmla="*/ 1554159 w 2415214"/>
                    <a:gd name="connsiteY17" fmla="*/ 578623 h 2193257"/>
                    <a:gd name="connsiteX18" fmla="*/ 1554159 w 2415214"/>
                    <a:gd name="connsiteY18" fmla="*/ 663698 h 2193257"/>
                    <a:gd name="connsiteX19" fmla="*/ 1554160 w 2415214"/>
                    <a:gd name="connsiteY19" fmla="*/ 663699 h 2193257"/>
                    <a:gd name="connsiteX20" fmla="*/ 1554159 w 2415214"/>
                    <a:gd name="connsiteY20" fmla="*/ 825858 h 2193257"/>
                    <a:gd name="connsiteX21" fmla="*/ 1554159 w 2415214"/>
                    <a:gd name="connsiteY21" fmla="*/ 825860 h 2193257"/>
                    <a:gd name="connsiteX22" fmla="*/ 1554159 w 2415214"/>
                    <a:gd name="connsiteY22" fmla="*/ 1049468 h 2193257"/>
                    <a:gd name="connsiteX23" fmla="*/ 1624332 w 2415214"/>
                    <a:gd name="connsiteY23" fmla="*/ 1119639 h 2193257"/>
                    <a:gd name="connsiteX24" fmla="*/ 1710689 w 2415214"/>
                    <a:gd name="connsiteY24" fmla="*/ 1119640 h 2193257"/>
                    <a:gd name="connsiteX25" fmla="*/ 1738003 w 2415214"/>
                    <a:gd name="connsiteY25" fmla="*/ 1114125 h 2193257"/>
                    <a:gd name="connsiteX26" fmla="*/ 1780861 w 2415214"/>
                    <a:gd name="connsiteY26" fmla="*/ 1049468 h 2193257"/>
                    <a:gd name="connsiteX27" fmla="*/ 1780860 w 2415214"/>
                    <a:gd name="connsiteY27" fmla="*/ 912601 h 2193257"/>
                    <a:gd name="connsiteX28" fmla="*/ 1780860 w 2415214"/>
                    <a:gd name="connsiteY28" fmla="*/ 496210 h 2193257"/>
                    <a:gd name="connsiteX29" fmla="*/ 1803761 w 2415214"/>
                    <a:gd name="connsiteY29" fmla="*/ 496210 h 2193257"/>
                    <a:gd name="connsiteX30" fmla="*/ 1803761 w 2415214"/>
                    <a:gd name="connsiteY30" fmla="*/ 810420 h 2193257"/>
                    <a:gd name="connsiteX31" fmla="*/ 1813336 w 2415214"/>
                    <a:gd name="connsiteY31" fmla="*/ 803965 h 2193257"/>
                    <a:gd name="connsiteX32" fmla="*/ 1845632 w 2415214"/>
                    <a:gd name="connsiteY32" fmla="*/ 725992 h 2193257"/>
                    <a:gd name="connsiteX33" fmla="*/ 1845633 w 2415214"/>
                    <a:gd name="connsiteY33" fmla="*/ 498895 h 2193257"/>
                    <a:gd name="connsiteX34" fmla="*/ 1845634 w 2415214"/>
                    <a:gd name="connsiteY34" fmla="*/ 498898 h 2193257"/>
                    <a:gd name="connsiteX35" fmla="*/ 1845635 w 2415214"/>
                    <a:gd name="connsiteY35" fmla="*/ 488500 h 2193257"/>
                    <a:gd name="connsiteX36" fmla="*/ 1735365 w 2415214"/>
                    <a:gd name="connsiteY36" fmla="*/ 378232 h 2193257"/>
                    <a:gd name="connsiteX37" fmla="*/ 1651443 w 2415214"/>
                    <a:gd name="connsiteY37" fmla="*/ 378231 h 2193257"/>
                    <a:gd name="connsiteX38" fmla="*/ 1651442 w 2415214"/>
                    <a:gd name="connsiteY38" fmla="*/ 378231 h 2193257"/>
                    <a:gd name="connsiteX39" fmla="*/ 1254716 w 2415214"/>
                    <a:gd name="connsiteY39" fmla="*/ 0 h 2193257"/>
                    <a:gd name="connsiteX40" fmla="*/ 1556316 w 2415214"/>
                    <a:gd name="connsiteY40" fmla="*/ 261630 h 2193257"/>
                    <a:gd name="connsiteX41" fmla="*/ 1562002 w 2415214"/>
                    <a:gd name="connsiteY41" fmla="*/ 289789 h 2193257"/>
                    <a:gd name="connsiteX42" fmla="*/ 1603489 w 2415214"/>
                    <a:gd name="connsiteY42" fmla="*/ 340169 h 2193257"/>
                    <a:gd name="connsiteX43" fmla="*/ 1612635 w 2415214"/>
                    <a:gd name="connsiteY43" fmla="*/ 344566 h 2193257"/>
                    <a:gd name="connsiteX44" fmla="*/ 1608563 w 2415214"/>
                    <a:gd name="connsiteY44" fmla="*/ 341034 h 2193257"/>
                    <a:gd name="connsiteX45" fmla="*/ 1616700 w 2415214"/>
                    <a:gd name="connsiteY45" fmla="*/ 346521 h 2193257"/>
                    <a:gd name="connsiteX46" fmla="*/ 1627270 w 2415214"/>
                    <a:gd name="connsiteY46" fmla="*/ 351602 h 2193257"/>
                    <a:gd name="connsiteX47" fmla="*/ 1667507 w 2415214"/>
                    <a:gd name="connsiteY47" fmla="*/ 359725 h 2193257"/>
                    <a:gd name="connsiteX48" fmla="*/ 1667510 w 2415214"/>
                    <a:gd name="connsiteY48" fmla="*/ 359726 h 2193257"/>
                    <a:gd name="connsiteX49" fmla="*/ 1669043 w 2415214"/>
                    <a:gd name="connsiteY49" fmla="*/ 359416 h 2193257"/>
                    <a:gd name="connsiteX50" fmla="*/ 1669044 w 2415214"/>
                    <a:gd name="connsiteY50" fmla="*/ 359417 h 2193257"/>
                    <a:gd name="connsiteX51" fmla="*/ 1712083 w 2415214"/>
                    <a:gd name="connsiteY51" fmla="*/ 350728 h 2193257"/>
                    <a:gd name="connsiteX52" fmla="*/ 1782020 w 2415214"/>
                    <a:gd name="connsiteY52" fmla="*/ 245218 h 2193257"/>
                    <a:gd name="connsiteX53" fmla="*/ 1773020 w 2415214"/>
                    <a:gd name="connsiteY53" fmla="*/ 200648 h 2193257"/>
                    <a:gd name="connsiteX54" fmla="*/ 1760666 w 2415214"/>
                    <a:gd name="connsiteY54" fmla="*/ 182323 h 2193257"/>
                    <a:gd name="connsiteX55" fmla="*/ 2415214 w 2415214"/>
                    <a:gd name="connsiteY55" fmla="*/ 750121 h 2193257"/>
                    <a:gd name="connsiteX56" fmla="*/ 2415214 w 2415214"/>
                    <a:gd name="connsiteY56" fmla="*/ 2193257 h 2193257"/>
                    <a:gd name="connsiteX57" fmla="*/ 1311215 w 2415214"/>
                    <a:gd name="connsiteY57" fmla="*/ 2193257 h 2193257"/>
                    <a:gd name="connsiteX58" fmla="*/ 67649 w 2415214"/>
                    <a:gd name="connsiteY58" fmla="*/ 1114506 h 2193257"/>
                    <a:gd name="connsiteX59" fmla="*/ 93075 w 2415214"/>
                    <a:gd name="connsiteY59" fmla="*/ 1119638 h 2193257"/>
                    <a:gd name="connsiteX60" fmla="*/ 179434 w 2415214"/>
                    <a:gd name="connsiteY60" fmla="*/ 1119639 h 2193257"/>
                    <a:gd name="connsiteX61" fmla="*/ 249605 w 2415214"/>
                    <a:gd name="connsiteY61" fmla="*/ 1049468 h 2193257"/>
                    <a:gd name="connsiteX62" fmla="*/ 249606 w 2415214"/>
                    <a:gd name="connsiteY62" fmla="*/ 912600 h 2193257"/>
                    <a:gd name="connsiteX63" fmla="*/ 249605 w 2415214"/>
                    <a:gd name="connsiteY63" fmla="*/ 496209 h 2193257"/>
                    <a:gd name="connsiteX64" fmla="*/ 272506 w 2415214"/>
                    <a:gd name="connsiteY64" fmla="*/ 496209 h 2193257"/>
                    <a:gd name="connsiteX65" fmla="*/ 272506 w 2415214"/>
                    <a:gd name="connsiteY65" fmla="*/ 810419 h 2193257"/>
                    <a:gd name="connsiteX66" fmla="*/ 282080 w 2415214"/>
                    <a:gd name="connsiteY66" fmla="*/ 803965 h 2193257"/>
                    <a:gd name="connsiteX67" fmla="*/ 314378 w 2415214"/>
                    <a:gd name="connsiteY67" fmla="*/ 725991 h 2193257"/>
                    <a:gd name="connsiteX68" fmla="*/ 314377 w 2415214"/>
                    <a:gd name="connsiteY68" fmla="*/ 488499 h 2193257"/>
                    <a:gd name="connsiteX69" fmla="*/ 305713 w 2415214"/>
                    <a:gd name="connsiteY69" fmla="*/ 445578 h 2193257"/>
                    <a:gd name="connsiteX70" fmla="*/ 298055 w 2415214"/>
                    <a:gd name="connsiteY70" fmla="*/ 434220 h 2193257"/>
                    <a:gd name="connsiteX71" fmla="*/ 286473 w 2415214"/>
                    <a:gd name="connsiteY71" fmla="*/ 417043 h 2193257"/>
                    <a:gd name="connsiteX72" fmla="*/ 286475 w 2415214"/>
                    <a:gd name="connsiteY72" fmla="*/ 417044 h 2193257"/>
                    <a:gd name="connsiteX73" fmla="*/ 282081 w 2415214"/>
                    <a:gd name="connsiteY73" fmla="*/ 410528 h 2193257"/>
                    <a:gd name="connsiteX74" fmla="*/ 204109 w 2415214"/>
                    <a:gd name="connsiteY74" fmla="*/ 378230 h 2193257"/>
                    <a:gd name="connsiteX75" fmla="*/ 115645 w 2415214"/>
                    <a:gd name="connsiteY75" fmla="*/ 378231 h 2193257"/>
                    <a:gd name="connsiteX76" fmla="*/ 56919 w 2415214"/>
                    <a:gd name="connsiteY76" fmla="*/ 327287 h 2193257"/>
                    <a:gd name="connsiteX77" fmla="*/ 91685 w 2415214"/>
                    <a:gd name="connsiteY77" fmla="*/ 350726 h 2193257"/>
                    <a:gd name="connsiteX78" fmla="*/ 136255 w 2415214"/>
                    <a:gd name="connsiteY78" fmla="*/ 359725 h 2193257"/>
                    <a:gd name="connsiteX79" fmla="*/ 250763 w 2415214"/>
                    <a:gd name="connsiteY79" fmla="*/ 245217 h 2193257"/>
                    <a:gd name="connsiteX80" fmla="*/ 241764 w 2415214"/>
                    <a:gd name="connsiteY80" fmla="*/ 200647 h 2193257"/>
                    <a:gd name="connsiteX81" fmla="*/ 235809 w 2415214"/>
                    <a:gd name="connsiteY81" fmla="*/ 191813 h 2193257"/>
                    <a:gd name="connsiteX82" fmla="*/ 467911 w 2415214"/>
                    <a:gd name="connsiteY82" fmla="*/ 393155 h 2193257"/>
                    <a:gd name="connsiteX83" fmla="*/ 442143 w 2415214"/>
                    <a:gd name="connsiteY83" fmla="*/ 410527 h 2193257"/>
                    <a:gd name="connsiteX84" fmla="*/ 409847 w 2415214"/>
                    <a:gd name="connsiteY84" fmla="*/ 488500 h 2193257"/>
                    <a:gd name="connsiteX85" fmla="*/ 409846 w 2415214"/>
                    <a:gd name="connsiteY85" fmla="*/ 633441 h 2193257"/>
                    <a:gd name="connsiteX86" fmla="*/ 409846 w 2415214"/>
                    <a:gd name="connsiteY86" fmla="*/ 633440 h 2193257"/>
                    <a:gd name="connsiteX87" fmla="*/ 409845 w 2415214"/>
                    <a:gd name="connsiteY87" fmla="*/ 725991 h 2193257"/>
                    <a:gd name="connsiteX88" fmla="*/ 442142 w 2415214"/>
                    <a:gd name="connsiteY88" fmla="*/ 803964 h 2193257"/>
                    <a:gd name="connsiteX89" fmla="*/ 446975 w 2415214"/>
                    <a:gd name="connsiteY89" fmla="*/ 807222 h 2193257"/>
                    <a:gd name="connsiteX90" fmla="*/ 446973 w 2415214"/>
                    <a:gd name="connsiteY90" fmla="*/ 807220 h 2193257"/>
                    <a:gd name="connsiteX91" fmla="*/ 451716 w 2415214"/>
                    <a:gd name="connsiteY91" fmla="*/ 810417 h 2193257"/>
                    <a:gd name="connsiteX92" fmla="*/ 451715 w 2415214"/>
                    <a:gd name="connsiteY92" fmla="*/ 560385 h 2193257"/>
                    <a:gd name="connsiteX93" fmla="*/ 451717 w 2415214"/>
                    <a:gd name="connsiteY93" fmla="*/ 560385 h 2193257"/>
                    <a:gd name="connsiteX94" fmla="*/ 451716 w 2415214"/>
                    <a:gd name="connsiteY94" fmla="*/ 496208 h 2193257"/>
                    <a:gd name="connsiteX95" fmla="*/ 474618 w 2415214"/>
                    <a:gd name="connsiteY95" fmla="*/ 496209 h 2193257"/>
                    <a:gd name="connsiteX96" fmla="*/ 474618 w 2415214"/>
                    <a:gd name="connsiteY96" fmla="*/ 825858 h 2193257"/>
                    <a:gd name="connsiteX97" fmla="*/ 474618 w 2415214"/>
                    <a:gd name="connsiteY97" fmla="*/ 825859 h 2193257"/>
                    <a:gd name="connsiteX98" fmla="*/ 474618 w 2415214"/>
                    <a:gd name="connsiteY98" fmla="*/ 831201 h 2193257"/>
                    <a:gd name="connsiteX99" fmla="*/ 474617 w 2415214"/>
                    <a:gd name="connsiteY99" fmla="*/ 1049468 h 2193257"/>
                    <a:gd name="connsiteX100" fmla="*/ 495170 w 2415214"/>
                    <a:gd name="connsiteY100" fmla="*/ 1099086 h 2193257"/>
                    <a:gd name="connsiteX101" fmla="*/ 516957 w 2415214"/>
                    <a:gd name="connsiteY101" fmla="*/ 1113776 h 2193257"/>
                    <a:gd name="connsiteX102" fmla="*/ 517474 w 2415214"/>
                    <a:gd name="connsiteY102" fmla="*/ 1114124 h 2193257"/>
                    <a:gd name="connsiteX103" fmla="*/ 544789 w 2415214"/>
                    <a:gd name="connsiteY103" fmla="*/ 1119638 h 2193257"/>
                    <a:gd name="connsiteX104" fmla="*/ 631149 w 2415214"/>
                    <a:gd name="connsiteY104" fmla="*/ 1119639 h 2193257"/>
                    <a:gd name="connsiteX105" fmla="*/ 701320 w 2415214"/>
                    <a:gd name="connsiteY105" fmla="*/ 1049467 h 2193257"/>
                    <a:gd name="connsiteX106" fmla="*/ 701319 w 2415214"/>
                    <a:gd name="connsiteY106" fmla="*/ 912600 h 2193257"/>
                    <a:gd name="connsiteX107" fmla="*/ 701318 w 2415214"/>
                    <a:gd name="connsiteY107" fmla="*/ 912600 h 2193257"/>
                    <a:gd name="connsiteX108" fmla="*/ 701319 w 2415214"/>
                    <a:gd name="connsiteY108" fmla="*/ 912599 h 2193257"/>
                    <a:gd name="connsiteX109" fmla="*/ 701319 w 2415214"/>
                    <a:gd name="connsiteY109" fmla="*/ 776907 h 2193257"/>
                    <a:gd name="connsiteX110" fmla="*/ 701319 w 2415214"/>
                    <a:gd name="connsiteY110" fmla="*/ 496208 h 2193257"/>
                    <a:gd name="connsiteX111" fmla="*/ 724221 w 2415214"/>
                    <a:gd name="connsiteY111" fmla="*/ 496208 h 2193257"/>
                    <a:gd name="connsiteX112" fmla="*/ 724220 w 2415214"/>
                    <a:gd name="connsiteY112" fmla="*/ 796774 h 2193257"/>
                    <a:gd name="connsiteX113" fmla="*/ 724221 w 2415214"/>
                    <a:gd name="connsiteY113" fmla="*/ 810418 h 2193257"/>
                    <a:gd name="connsiteX114" fmla="*/ 733795 w 2415214"/>
                    <a:gd name="connsiteY114" fmla="*/ 803962 h 2193257"/>
                    <a:gd name="connsiteX115" fmla="*/ 766091 w 2415214"/>
                    <a:gd name="connsiteY115" fmla="*/ 725990 h 2193257"/>
                    <a:gd name="connsiteX116" fmla="*/ 766092 w 2415214"/>
                    <a:gd name="connsiteY116" fmla="*/ 488498 h 2193257"/>
                    <a:gd name="connsiteX117" fmla="*/ 757427 w 2415214"/>
                    <a:gd name="connsiteY117" fmla="*/ 445578 h 2193257"/>
                    <a:gd name="connsiteX118" fmla="*/ 655824 w 2415214"/>
                    <a:gd name="connsiteY118" fmla="*/ 378231 h 2193257"/>
                    <a:gd name="connsiteX119" fmla="*/ 573904 w 2415214"/>
                    <a:gd name="connsiteY119" fmla="*/ 378230 h 2193257"/>
                    <a:gd name="connsiteX120" fmla="*/ 538004 w 2415214"/>
                    <a:gd name="connsiteY120" fmla="*/ 347089 h 2193257"/>
                    <a:gd name="connsiteX121" fmla="*/ 543398 w 2415214"/>
                    <a:gd name="connsiteY121" fmla="*/ 350726 h 2193257"/>
                    <a:gd name="connsiteX122" fmla="*/ 587969 w 2415214"/>
                    <a:gd name="connsiteY122" fmla="*/ 359725 h 2193257"/>
                    <a:gd name="connsiteX123" fmla="*/ 702477 w 2415214"/>
                    <a:gd name="connsiteY123" fmla="*/ 245217 h 2193257"/>
                    <a:gd name="connsiteX124" fmla="*/ 693478 w 2415214"/>
                    <a:gd name="connsiteY124" fmla="*/ 200647 h 2193257"/>
                    <a:gd name="connsiteX125" fmla="*/ 678305 w 2415214"/>
                    <a:gd name="connsiteY125" fmla="*/ 178140 h 2193257"/>
                    <a:gd name="connsiteX126" fmla="*/ 901396 w 2415214"/>
                    <a:gd name="connsiteY126" fmla="*/ 371665 h 2193257"/>
                    <a:gd name="connsiteX127" fmla="*/ 874510 w 2415214"/>
                    <a:gd name="connsiteY127" fmla="*/ 411542 h 2193257"/>
                    <a:gd name="connsiteX128" fmla="*/ 861560 w 2415214"/>
                    <a:gd name="connsiteY128" fmla="*/ 475683 h 2193257"/>
                    <a:gd name="connsiteX129" fmla="*/ 861561 w 2415214"/>
                    <a:gd name="connsiteY129" fmla="*/ 627763 h 2193257"/>
                    <a:gd name="connsiteX130" fmla="*/ 861560 w 2415214"/>
                    <a:gd name="connsiteY130" fmla="*/ 627763 h 2193257"/>
                    <a:gd name="connsiteX131" fmla="*/ 861560 w 2415214"/>
                    <a:gd name="connsiteY131" fmla="*/ 830581 h 2193257"/>
                    <a:gd name="connsiteX132" fmla="*/ 909823 w 2415214"/>
                    <a:gd name="connsiteY132" fmla="*/ 947099 h 2193257"/>
                    <a:gd name="connsiteX133" fmla="*/ 924129 w 2415214"/>
                    <a:gd name="connsiteY133" fmla="*/ 956743 h 2193257"/>
                    <a:gd name="connsiteX134" fmla="*/ 924128 w 2415214"/>
                    <a:gd name="connsiteY134" fmla="*/ 578831 h 2193257"/>
                    <a:gd name="connsiteX135" fmla="*/ 924129 w 2415214"/>
                    <a:gd name="connsiteY135" fmla="*/ 578832 h 2193257"/>
                    <a:gd name="connsiteX136" fmla="*/ 924130 w 2415214"/>
                    <a:gd name="connsiteY136" fmla="*/ 487205 h 2193257"/>
                    <a:gd name="connsiteX137" fmla="*/ 958352 w 2415214"/>
                    <a:gd name="connsiteY137" fmla="*/ 487205 h 2193257"/>
                    <a:gd name="connsiteX138" fmla="*/ 958352 w 2415214"/>
                    <a:gd name="connsiteY138" fmla="*/ 979820 h 2193257"/>
                    <a:gd name="connsiteX139" fmla="*/ 958352 w 2415214"/>
                    <a:gd name="connsiteY139" fmla="*/ 979821 h 2193257"/>
                    <a:gd name="connsiteX140" fmla="*/ 958352 w 2415214"/>
                    <a:gd name="connsiteY140" fmla="*/ 980828 h 2193257"/>
                    <a:gd name="connsiteX141" fmla="*/ 958352 w 2415214"/>
                    <a:gd name="connsiteY141" fmla="*/ 980829 h 2193257"/>
                    <a:gd name="connsiteX142" fmla="*/ 958352 w 2415214"/>
                    <a:gd name="connsiteY142" fmla="*/ 999875 h 2193257"/>
                    <a:gd name="connsiteX143" fmla="*/ 958351 w 2415214"/>
                    <a:gd name="connsiteY143" fmla="*/ 1313971 h 2193257"/>
                    <a:gd name="connsiteX144" fmla="*/ 1063214 w 2415214"/>
                    <a:gd name="connsiteY144" fmla="*/ 1418832 h 2193257"/>
                    <a:gd name="connsiteX145" fmla="*/ 1192266 w 2415214"/>
                    <a:gd name="connsiteY145" fmla="*/ 1418832 h 2193257"/>
                    <a:gd name="connsiteX146" fmla="*/ 1297126 w 2415214"/>
                    <a:gd name="connsiteY146" fmla="*/ 1313971 h 2193257"/>
                    <a:gd name="connsiteX147" fmla="*/ 1297127 w 2415214"/>
                    <a:gd name="connsiteY147" fmla="*/ 1293751 h 2193257"/>
                    <a:gd name="connsiteX148" fmla="*/ 1297127 w 2415214"/>
                    <a:gd name="connsiteY148" fmla="*/ 1109443 h 2193257"/>
                    <a:gd name="connsiteX149" fmla="*/ 1297126 w 2415214"/>
                    <a:gd name="connsiteY149" fmla="*/ 902394 h 2193257"/>
                    <a:gd name="connsiteX150" fmla="*/ 1297127 w 2415214"/>
                    <a:gd name="connsiteY150" fmla="*/ 902395 h 2193257"/>
                    <a:gd name="connsiteX151" fmla="*/ 1297128 w 2415214"/>
                    <a:gd name="connsiteY151" fmla="*/ 857056 h 2193257"/>
                    <a:gd name="connsiteX152" fmla="*/ 1297127 w 2415214"/>
                    <a:gd name="connsiteY152" fmla="*/ 727551 h 2193257"/>
                    <a:gd name="connsiteX153" fmla="*/ 1297127 w 2415214"/>
                    <a:gd name="connsiteY153" fmla="*/ 487204 h 2193257"/>
                    <a:gd name="connsiteX154" fmla="*/ 1297127 w 2415214"/>
                    <a:gd name="connsiteY154" fmla="*/ 487203 h 2193257"/>
                    <a:gd name="connsiteX155" fmla="*/ 1331349 w 2415214"/>
                    <a:gd name="connsiteY155" fmla="*/ 487204 h 2193257"/>
                    <a:gd name="connsiteX156" fmla="*/ 1331349 w 2415214"/>
                    <a:gd name="connsiteY156" fmla="*/ 487205 h 2193257"/>
                    <a:gd name="connsiteX157" fmla="*/ 1331349 w 2415214"/>
                    <a:gd name="connsiteY157" fmla="*/ 587653 h 2193257"/>
                    <a:gd name="connsiteX158" fmla="*/ 1331349 w 2415214"/>
                    <a:gd name="connsiteY158" fmla="*/ 688100 h 2193257"/>
                    <a:gd name="connsiteX159" fmla="*/ 1331350 w 2415214"/>
                    <a:gd name="connsiteY159" fmla="*/ 886743 h 2193257"/>
                    <a:gd name="connsiteX160" fmla="*/ 1331349 w 2415214"/>
                    <a:gd name="connsiteY160" fmla="*/ 886742 h 2193257"/>
                    <a:gd name="connsiteX161" fmla="*/ 1331349 w 2415214"/>
                    <a:gd name="connsiteY161" fmla="*/ 956745 h 2193257"/>
                    <a:gd name="connsiteX162" fmla="*/ 1345656 w 2415214"/>
                    <a:gd name="connsiteY162" fmla="*/ 947099 h 2193257"/>
                    <a:gd name="connsiteX163" fmla="*/ 1346766 w 2415214"/>
                    <a:gd name="connsiteY163" fmla="*/ 945454 h 2193257"/>
                    <a:gd name="connsiteX164" fmla="*/ 1346767 w 2415214"/>
                    <a:gd name="connsiteY164" fmla="*/ 945455 h 2193257"/>
                    <a:gd name="connsiteX165" fmla="*/ 1380970 w 2415214"/>
                    <a:gd name="connsiteY165" fmla="*/ 894723 h 2193257"/>
                    <a:gd name="connsiteX166" fmla="*/ 1381692 w 2415214"/>
                    <a:gd name="connsiteY166" fmla="*/ 891152 h 2193257"/>
                    <a:gd name="connsiteX167" fmla="*/ 1393920 w 2415214"/>
                    <a:gd name="connsiteY167" fmla="*/ 830583 h 2193257"/>
                    <a:gd name="connsiteX168" fmla="*/ 1393919 w 2415214"/>
                    <a:gd name="connsiteY168" fmla="*/ 615970 h 2193257"/>
                    <a:gd name="connsiteX169" fmla="*/ 1393920 w 2415214"/>
                    <a:gd name="connsiteY169" fmla="*/ 615970 h 2193257"/>
                    <a:gd name="connsiteX170" fmla="*/ 1393921 w 2415214"/>
                    <a:gd name="connsiteY170" fmla="*/ 560571 h 2193257"/>
                    <a:gd name="connsiteX171" fmla="*/ 1393920 w 2415214"/>
                    <a:gd name="connsiteY171" fmla="*/ 552778 h 2193257"/>
                    <a:gd name="connsiteX172" fmla="*/ 1393920 w 2415214"/>
                    <a:gd name="connsiteY172" fmla="*/ 524696 h 2193257"/>
                    <a:gd name="connsiteX173" fmla="*/ 1393921 w 2415214"/>
                    <a:gd name="connsiteY173" fmla="*/ 475683 h 2193257"/>
                    <a:gd name="connsiteX174" fmla="*/ 1229138 w 2415214"/>
                    <a:gd name="connsiteY174" fmla="*/ 310900 h 2193257"/>
                    <a:gd name="connsiteX175" fmla="*/ 1106105 w 2415214"/>
                    <a:gd name="connsiteY175" fmla="*/ 310900 h 2193257"/>
                    <a:gd name="connsiteX176" fmla="*/ 1050319 w 2415214"/>
                    <a:gd name="connsiteY176" fmla="*/ 262508 h 2193257"/>
                    <a:gd name="connsiteX177" fmla="*/ 1061134 w 2415214"/>
                    <a:gd name="connsiteY177" fmla="*/ 269799 h 2193257"/>
                    <a:gd name="connsiteX178" fmla="*/ 1127740 w 2415214"/>
                    <a:gd name="connsiteY178" fmla="*/ 283247 h 2193257"/>
                    <a:gd name="connsiteX179" fmla="*/ 1298856 w 2415214"/>
                    <a:gd name="connsiteY179" fmla="*/ 112130 h 2193257"/>
                    <a:gd name="connsiteX180" fmla="*/ 1285409 w 2415214"/>
                    <a:gd name="connsiteY180" fmla="*/ 45524 h 219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2415214" h="2193257">
                      <a:moveTo>
                        <a:pt x="0" y="496210"/>
                      </a:moveTo>
                      <a:lnTo>
                        <a:pt x="22902" y="496210"/>
                      </a:lnTo>
                      <a:lnTo>
                        <a:pt x="22902" y="825859"/>
                      </a:lnTo>
                      <a:lnTo>
                        <a:pt x="22902" y="825860"/>
                      </a:lnTo>
                      <a:lnTo>
                        <a:pt x="22902" y="827577"/>
                      </a:lnTo>
                      <a:lnTo>
                        <a:pt x="0" y="807710"/>
                      </a:lnTo>
                      <a:close/>
                      <a:moveTo>
                        <a:pt x="1599656" y="378231"/>
                      </a:moveTo>
                      <a:cubicBezTo>
                        <a:pt x="1538756" y="378231"/>
                        <a:pt x="1489387" y="427600"/>
                        <a:pt x="1489387" y="488500"/>
                      </a:cubicBezTo>
                      <a:lnTo>
                        <a:pt x="1489387" y="505918"/>
                      </a:lnTo>
                      <a:lnTo>
                        <a:pt x="1489386" y="607510"/>
                      </a:lnTo>
                      <a:lnTo>
                        <a:pt x="1489387" y="607511"/>
                      </a:lnTo>
                      <a:lnTo>
                        <a:pt x="1489388" y="725992"/>
                      </a:lnTo>
                      <a:cubicBezTo>
                        <a:pt x="1489387" y="756442"/>
                        <a:pt x="1501730" y="784009"/>
                        <a:pt x="1521684" y="803965"/>
                      </a:cubicBezTo>
                      <a:lnTo>
                        <a:pt x="1531258" y="810418"/>
                      </a:lnTo>
                      <a:lnTo>
                        <a:pt x="1531259" y="705683"/>
                      </a:lnTo>
                      <a:lnTo>
                        <a:pt x="1531258" y="496210"/>
                      </a:lnTo>
                      <a:lnTo>
                        <a:pt x="1554160" y="496210"/>
                      </a:lnTo>
                      <a:lnTo>
                        <a:pt x="1554159" y="578623"/>
                      </a:lnTo>
                      <a:lnTo>
                        <a:pt x="1554159" y="663698"/>
                      </a:lnTo>
                      <a:lnTo>
                        <a:pt x="1554160" y="663699"/>
                      </a:lnTo>
                      <a:lnTo>
                        <a:pt x="1554159" y="825858"/>
                      </a:lnTo>
                      <a:lnTo>
                        <a:pt x="1554159" y="825860"/>
                      </a:lnTo>
                      <a:lnTo>
                        <a:pt x="1554159" y="1049468"/>
                      </a:lnTo>
                      <a:cubicBezTo>
                        <a:pt x="1554160" y="1088222"/>
                        <a:pt x="1585576" y="1119640"/>
                        <a:pt x="1624332" y="1119639"/>
                      </a:cubicBezTo>
                      <a:lnTo>
                        <a:pt x="1710689" y="1119640"/>
                      </a:lnTo>
                      <a:lnTo>
                        <a:pt x="1738003" y="1114125"/>
                      </a:lnTo>
                      <a:cubicBezTo>
                        <a:pt x="1763189" y="1103473"/>
                        <a:pt x="1780860" y="1078535"/>
                        <a:pt x="1780861" y="1049468"/>
                      </a:cubicBezTo>
                      <a:lnTo>
                        <a:pt x="1780860" y="912601"/>
                      </a:lnTo>
                      <a:lnTo>
                        <a:pt x="1780860" y="496210"/>
                      </a:lnTo>
                      <a:lnTo>
                        <a:pt x="1803761" y="496210"/>
                      </a:lnTo>
                      <a:lnTo>
                        <a:pt x="1803761" y="810420"/>
                      </a:lnTo>
                      <a:lnTo>
                        <a:pt x="1813336" y="803965"/>
                      </a:lnTo>
                      <a:cubicBezTo>
                        <a:pt x="1833290" y="784009"/>
                        <a:pt x="1845633" y="756443"/>
                        <a:pt x="1845632" y="725992"/>
                      </a:cubicBezTo>
                      <a:lnTo>
                        <a:pt x="1845633" y="498895"/>
                      </a:lnTo>
                      <a:lnTo>
                        <a:pt x="1845634" y="498898"/>
                      </a:lnTo>
                      <a:lnTo>
                        <a:pt x="1845635" y="488500"/>
                      </a:lnTo>
                      <a:cubicBezTo>
                        <a:pt x="1845634" y="427600"/>
                        <a:pt x="1796265" y="378231"/>
                        <a:pt x="1735365" y="378232"/>
                      </a:cubicBezTo>
                      <a:lnTo>
                        <a:pt x="1651443" y="378231"/>
                      </a:lnTo>
                      <a:lnTo>
                        <a:pt x="1651442" y="378231"/>
                      </a:lnTo>
                      <a:close/>
                      <a:moveTo>
                        <a:pt x="1254716" y="0"/>
                      </a:moveTo>
                      <a:lnTo>
                        <a:pt x="1556316" y="261630"/>
                      </a:lnTo>
                      <a:lnTo>
                        <a:pt x="1562002" y="289789"/>
                      </a:lnTo>
                      <a:cubicBezTo>
                        <a:pt x="1570693" y="310338"/>
                        <a:pt x="1585213" y="327823"/>
                        <a:pt x="1603489" y="340169"/>
                      </a:cubicBezTo>
                      <a:lnTo>
                        <a:pt x="1612635" y="344566"/>
                      </a:lnTo>
                      <a:lnTo>
                        <a:pt x="1608563" y="341034"/>
                      </a:lnTo>
                      <a:lnTo>
                        <a:pt x="1616700" y="346521"/>
                      </a:lnTo>
                      <a:lnTo>
                        <a:pt x="1627270" y="351602"/>
                      </a:lnTo>
                      <a:lnTo>
                        <a:pt x="1667507" y="359725"/>
                      </a:lnTo>
                      <a:lnTo>
                        <a:pt x="1667510" y="359726"/>
                      </a:lnTo>
                      <a:lnTo>
                        <a:pt x="1669043" y="359416"/>
                      </a:lnTo>
                      <a:lnTo>
                        <a:pt x="1669044" y="359417"/>
                      </a:lnTo>
                      <a:lnTo>
                        <a:pt x="1712083" y="350728"/>
                      </a:lnTo>
                      <a:cubicBezTo>
                        <a:pt x="1753181" y="333345"/>
                        <a:pt x="1782019" y="292649"/>
                        <a:pt x="1782020" y="245218"/>
                      </a:cubicBezTo>
                      <a:cubicBezTo>
                        <a:pt x="1782020" y="229408"/>
                        <a:pt x="1778815" y="214347"/>
                        <a:pt x="1773020" y="200648"/>
                      </a:cubicBezTo>
                      <a:lnTo>
                        <a:pt x="1760666" y="182323"/>
                      </a:lnTo>
                      <a:lnTo>
                        <a:pt x="2415214" y="750121"/>
                      </a:lnTo>
                      <a:lnTo>
                        <a:pt x="2415214" y="2193257"/>
                      </a:lnTo>
                      <a:lnTo>
                        <a:pt x="1311215" y="2193257"/>
                      </a:lnTo>
                      <a:lnTo>
                        <a:pt x="67649" y="1114506"/>
                      </a:lnTo>
                      <a:lnTo>
                        <a:pt x="93075" y="1119638"/>
                      </a:lnTo>
                      <a:lnTo>
                        <a:pt x="179434" y="1119639"/>
                      </a:lnTo>
                      <a:cubicBezTo>
                        <a:pt x="218188" y="1119639"/>
                        <a:pt x="249606" y="1088222"/>
                        <a:pt x="249605" y="1049468"/>
                      </a:cubicBezTo>
                      <a:lnTo>
                        <a:pt x="249606" y="912600"/>
                      </a:lnTo>
                      <a:lnTo>
                        <a:pt x="249605" y="496209"/>
                      </a:lnTo>
                      <a:lnTo>
                        <a:pt x="272506" y="496209"/>
                      </a:lnTo>
                      <a:lnTo>
                        <a:pt x="272506" y="810419"/>
                      </a:lnTo>
                      <a:lnTo>
                        <a:pt x="282080" y="803965"/>
                      </a:lnTo>
                      <a:cubicBezTo>
                        <a:pt x="302036" y="784010"/>
                        <a:pt x="314378" y="756442"/>
                        <a:pt x="314378" y="725991"/>
                      </a:cubicBezTo>
                      <a:lnTo>
                        <a:pt x="314377" y="488499"/>
                      </a:lnTo>
                      <a:lnTo>
                        <a:pt x="305713" y="445578"/>
                      </a:lnTo>
                      <a:lnTo>
                        <a:pt x="298055" y="434220"/>
                      </a:lnTo>
                      <a:lnTo>
                        <a:pt x="286473" y="417043"/>
                      </a:lnTo>
                      <a:lnTo>
                        <a:pt x="286475" y="417044"/>
                      </a:lnTo>
                      <a:lnTo>
                        <a:pt x="282081" y="410528"/>
                      </a:lnTo>
                      <a:cubicBezTo>
                        <a:pt x="262127" y="390573"/>
                        <a:pt x="234559" y="378230"/>
                        <a:pt x="204109" y="378230"/>
                      </a:cubicBezTo>
                      <a:lnTo>
                        <a:pt x="115645" y="378231"/>
                      </a:lnTo>
                      <a:lnTo>
                        <a:pt x="56919" y="327287"/>
                      </a:lnTo>
                      <a:lnTo>
                        <a:pt x="91685" y="350726"/>
                      </a:lnTo>
                      <a:cubicBezTo>
                        <a:pt x="105383" y="356521"/>
                        <a:pt x="120446" y="359726"/>
                        <a:pt x="136255" y="359725"/>
                      </a:cubicBezTo>
                      <a:cubicBezTo>
                        <a:pt x="199496" y="359726"/>
                        <a:pt x="250763" y="308458"/>
                        <a:pt x="250763" y="245217"/>
                      </a:cubicBezTo>
                      <a:cubicBezTo>
                        <a:pt x="250763" y="229408"/>
                        <a:pt x="247559" y="214346"/>
                        <a:pt x="241764" y="200647"/>
                      </a:cubicBezTo>
                      <a:lnTo>
                        <a:pt x="235809" y="191813"/>
                      </a:lnTo>
                      <a:lnTo>
                        <a:pt x="467911" y="393155"/>
                      </a:lnTo>
                      <a:lnTo>
                        <a:pt x="442143" y="410527"/>
                      </a:lnTo>
                      <a:cubicBezTo>
                        <a:pt x="422189" y="430483"/>
                        <a:pt x="409846" y="458049"/>
                        <a:pt x="409847" y="488500"/>
                      </a:cubicBezTo>
                      <a:lnTo>
                        <a:pt x="409846" y="633441"/>
                      </a:lnTo>
                      <a:lnTo>
                        <a:pt x="409846" y="633440"/>
                      </a:lnTo>
                      <a:lnTo>
                        <a:pt x="409845" y="725991"/>
                      </a:lnTo>
                      <a:cubicBezTo>
                        <a:pt x="409846" y="756442"/>
                        <a:pt x="422189" y="784009"/>
                        <a:pt x="442142" y="803964"/>
                      </a:cubicBezTo>
                      <a:lnTo>
                        <a:pt x="446975" y="807222"/>
                      </a:lnTo>
                      <a:lnTo>
                        <a:pt x="446973" y="807220"/>
                      </a:lnTo>
                      <a:lnTo>
                        <a:pt x="451716" y="810417"/>
                      </a:lnTo>
                      <a:lnTo>
                        <a:pt x="451715" y="560385"/>
                      </a:lnTo>
                      <a:lnTo>
                        <a:pt x="451717" y="560385"/>
                      </a:lnTo>
                      <a:lnTo>
                        <a:pt x="451716" y="496208"/>
                      </a:lnTo>
                      <a:lnTo>
                        <a:pt x="474618" y="496209"/>
                      </a:lnTo>
                      <a:lnTo>
                        <a:pt x="474618" y="825858"/>
                      </a:lnTo>
                      <a:lnTo>
                        <a:pt x="474618" y="825859"/>
                      </a:lnTo>
                      <a:lnTo>
                        <a:pt x="474618" y="831201"/>
                      </a:lnTo>
                      <a:lnTo>
                        <a:pt x="474617" y="1049468"/>
                      </a:lnTo>
                      <a:cubicBezTo>
                        <a:pt x="474617" y="1068845"/>
                        <a:pt x="482472" y="1086388"/>
                        <a:pt x="495170" y="1099086"/>
                      </a:cubicBezTo>
                      <a:lnTo>
                        <a:pt x="516957" y="1113776"/>
                      </a:lnTo>
                      <a:lnTo>
                        <a:pt x="517474" y="1114124"/>
                      </a:lnTo>
                      <a:cubicBezTo>
                        <a:pt x="525870" y="1117675"/>
                        <a:pt x="535100" y="1119638"/>
                        <a:pt x="544789" y="1119638"/>
                      </a:cubicBezTo>
                      <a:lnTo>
                        <a:pt x="631149" y="1119639"/>
                      </a:lnTo>
                      <a:cubicBezTo>
                        <a:pt x="669903" y="1119638"/>
                        <a:pt x="701319" y="1088221"/>
                        <a:pt x="701320" y="1049467"/>
                      </a:cubicBezTo>
                      <a:lnTo>
                        <a:pt x="701319" y="912600"/>
                      </a:lnTo>
                      <a:lnTo>
                        <a:pt x="701318" y="912600"/>
                      </a:lnTo>
                      <a:lnTo>
                        <a:pt x="701319" y="912599"/>
                      </a:lnTo>
                      <a:lnTo>
                        <a:pt x="701319" y="776907"/>
                      </a:lnTo>
                      <a:lnTo>
                        <a:pt x="701319" y="496208"/>
                      </a:lnTo>
                      <a:lnTo>
                        <a:pt x="724221" y="496208"/>
                      </a:lnTo>
                      <a:lnTo>
                        <a:pt x="724220" y="796774"/>
                      </a:lnTo>
                      <a:lnTo>
                        <a:pt x="724221" y="810418"/>
                      </a:lnTo>
                      <a:lnTo>
                        <a:pt x="733795" y="803962"/>
                      </a:lnTo>
                      <a:cubicBezTo>
                        <a:pt x="753749" y="784008"/>
                        <a:pt x="766092" y="756441"/>
                        <a:pt x="766091" y="725990"/>
                      </a:cubicBezTo>
                      <a:lnTo>
                        <a:pt x="766092" y="488498"/>
                      </a:lnTo>
                      <a:lnTo>
                        <a:pt x="757427" y="445578"/>
                      </a:lnTo>
                      <a:cubicBezTo>
                        <a:pt x="740687" y="406001"/>
                        <a:pt x="701499" y="378230"/>
                        <a:pt x="655824" y="378231"/>
                      </a:cubicBezTo>
                      <a:lnTo>
                        <a:pt x="573904" y="378230"/>
                      </a:lnTo>
                      <a:lnTo>
                        <a:pt x="538004" y="347089"/>
                      </a:lnTo>
                      <a:lnTo>
                        <a:pt x="543398" y="350726"/>
                      </a:lnTo>
                      <a:cubicBezTo>
                        <a:pt x="557098" y="356522"/>
                        <a:pt x="572159" y="359726"/>
                        <a:pt x="587969" y="359725"/>
                      </a:cubicBezTo>
                      <a:cubicBezTo>
                        <a:pt x="651211" y="359725"/>
                        <a:pt x="702478" y="308459"/>
                        <a:pt x="702477" y="245217"/>
                      </a:cubicBezTo>
                      <a:cubicBezTo>
                        <a:pt x="702477" y="229408"/>
                        <a:pt x="699273" y="214345"/>
                        <a:pt x="693478" y="200647"/>
                      </a:cubicBezTo>
                      <a:lnTo>
                        <a:pt x="678305" y="178140"/>
                      </a:lnTo>
                      <a:lnTo>
                        <a:pt x="901396" y="371665"/>
                      </a:lnTo>
                      <a:lnTo>
                        <a:pt x="874510" y="411542"/>
                      </a:lnTo>
                      <a:cubicBezTo>
                        <a:pt x="866171" y="431257"/>
                        <a:pt x="861560" y="452930"/>
                        <a:pt x="861560" y="475683"/>
                      </a:cubicBezTo>
                      <a:lnTo>
                        <a:pt x="861561" y="627763"/>
                      </a:lnTo>
                      <a:lnTo>
                        <a:pt x="861560" y="627763"/>
                      </a:lnTo>
                      <a:lnTo>
                        <a:pt x="861560" y="830581"/>
                      </a:lnTo>
                      <a:cubicBezTo>
                        <a:pt x="861559" y="876084"/>
                        <a:pt x="880003" y="917279"/>
                        <a:pt x="909823" y="947099"/>
                      </a:cubicBezTo>
                      <a:lnTo>
                        <a:pt x="924129" y="956743"/>
                      </a:lnTo>
                      <a:lnTo>
                        <a:pt x="924128" y="578831"/>
                      </a:lnTo>
                      <a:lnTo>
                        <a:pt x="924129" y="578832"/>
                      </a:lnTo>
                      <a:lnTo>
                        <a:pt x="924130" y="487205"/>
                      </a:lnTo>
                      <a:lnTo>
                        <a:pt x="958352" y="487205"/>
                      </a:lnTo>
                      <a:lnTo>
                        <a:pt x="958352" y="979820"/>
                      </a:lnTo>
                      <a:lnTo>
                        <a:pt x="958352" y="979821"/>
                      </a:lnTo>
                      <a:lnTo>
                        <a:pt x="958352" y="980828"/>
                      </a:lnTo>
                      <a:lnTo>
                        <a:pt x="958352" y="980829"/>
                      </a:lnTo>
                      <a:lnTo>
                        <a:pt x="958352" y="999875"/>
                      </a:lnTo>
                      <a:lnTo>
                        <a:pt x="958351" y="1313971"/>
                      </a:lnTo>
                      <a:cubicBezTo>
                        <a:pt x="958351" y="1371884"/>
                        <a:pt x="1005301" y="1418832"/>
                        <a:pt x="1063214" y="1418832"/>
                      </a:cubicBezTo>
                      <a:lnTo>
                        <a:pt x="1192266" y="1418832"/>
                      </a:lnTo>
                      <a:cubicBezTo>
                        <a:pt x="1250179" y="1418832"/>
                        <a:pt x="1297126" y="1371884"/>
                        <a:pt x="1297126" y="1313971"/>
                      </a:cubicBezTo>
                      <a:lnTo>
                        <a:pt x="1297127" y="1293751"/>
                      </a:lnTo>
                      <a:lnTo>
                        <a:pt x="1297127" y="1109443"/>
                      </a:lnTo>
                      <a:lnTo>
                        <a:pt x="1297126" y="902394"/>
                      </a:lnTo>
                      <a:lnTo>
                        <a:pt x="1297127" y="902395"/>
                      </a:lnTo>
                      <a:lnTo>
                        <a:pt x="1297128" y="857056"/>
                      </a:lnTo>
                      <a:lnTo>
                        <a:pt x="1297127" y="727551"/>
                      </a:lnTo>
                      <a:lnTo>
                        <a:pt x="1297127" y="487204"/>
                      </a:lnTo>
                      <a:lnTo>
                        <a:pt x="1297127" y="487203"/>
                      </a:lnTo>
                      <a:lnTo>
                        <a:pt x="1331349" y="487204"/>
                      </a:lnTo>
                      <a:lnTo>
                        <a:pt x="1331349" y="487205"/>
                      </a:lnTo>
                      <a:lnTo>
                        <a:pt x="1331349" y="587653"/>
                      </a:lnTo>
                      <a:lnTo>
                        <a:pt x="1331349" y="688100"/>
                      </a:lnTo>
                      <a:lnTo>
                        <a:pt x="1331350" y="886743"/>
                      </a:lnTo>
                      <a:lnTo>
                        <a:pt x="1331349" y="886742"/>
                      </a:lnTo>
                      <a:lnTo>
                        <a:pt x="1331349" y="956745"/>
                      </a:lnTo>
                      <a:lnTo>
                        <a:pt x="1345656" y="947099"/>
                      </a:lnTo>
                      <a:lnTo>
                        <a:pt x="1346766" y="945454"/>
                      </a:lnTo>
                      <a:lnTo>
                        <a:pt x="1346767" y="945455"/>
                      </a:lnTo>
                      <a:lnTo>
                        <a:pt x="1380970" y="894723"/>
                      </a:lnTo>
                      <a:lnTo>
                        <a:pt x="1381692" y="891152"/>
                      </a:lnTo>
                      <a:lnTo>
                        <a:pt x="1393920" y="830583"/>
                      </a:lnTo>
                      <a:lnTo>
                        <a:pt x="1393919" y="615970"/>
                      </a:lnTo>
                      <a:lnTo>
                        <a:pt x="1393920" y="615970"/>
                      </a:lnTo>
                      <a:lnTo>
                        <a:pt x="1393921" y="560571"/>
                      </a:lnTo>
                      <a:lnTo>
                        <a:pt x="1393920" y="552778"/>
                      </a:lnTo>
                      <a:lnTo>
                        <a:pt x="1393920" y="524696"/>
                      </a:lnTo>
                      <a:lnTo>
                        <a:pt x="1393921" y="475683"/>
                      </a:lnTo>
                      <a:cubicBezTo>
                        <a:pt x="1393920" y="384676"/>
                        <a:pt x="1320145" y="310901"/>
                        <a:pt x="1229138" y="310900"/>
                      </a:cubicBezTo>
                      <a:lnTo>
                        <a:pt x="1106105" y="310900"/>
                      </a:lnTo>
                      <a:lnTo>
                        <a:pt x="1050319" y="262508"/>
                      </a:lnTo>
                      <a:lnTo>
                        <a:pt x="1061134" y="269799"/>
                      </a:lnTo>
                      <a:cubicBezTo>
                        <a:pt x="1081607" y="278459"/>
                        <a:pt x="1104114" y="283246"/>
                        <a:pt x="1127740" y="283247"/>
                      </a:cubicBezTo>
                      <a:cubicBezTo>
                        <a:pt x="1222245" y="283247"/>
                        <a:pt x="1298857" y="206635"/>
                        <a:pt x="1298856" y="112130"/>
                      </a:cubicBezTo>
                      <a:cubicBezTo>
                        <a:pt x="1298857" y="88505"/>
                        <a:pt x="1294069" y="65996"/>
                        <a:pt x="1285409" y="45524"/>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grpSp>
      <p:grpSp>
        <p:nvGrpSpPr>
          <p:cNvPr id="10" name="Group 9"/>
          <p:cNvGrpSpPr/>
          <p:nvPr/>
        </p:nvGrpSpPr>
        <p:grpSpPr>
          <a:xfrm>
            <a:off x="3709740" y="5660935"/>
            <a:ext cx="576690" cy="576690"/>
            <a:chOff x="3709740" y="5660935"/>
            <a:chExt cx="576690" cy="576690"/>
          </a:xfrm>
        </p:grpSpPr>
        <p:sp>
          <p:nvSpPr>
            <p:cNvPr id="31" name="Rectangle 30"/>
            <p:cNvSpPr/>
            <p:nvPr/>
          </p:nvSpPr>
          <p:spPr>
            <a:xfrm>
              <a:off x="3709740" y="5660935"/>
              <a:ext cx="576690" cy="576690"/>
            </a:xfrm>
            <a:prstGeom prst="rect">
              <a:avLst/>
            </a:prstGeom>
            <a:solidFill>
              <a:srgbClr val="F39C12"/>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chemeClr val="bg1">
                    <a:lumMod val="95000"/>
                  </a:schemeClr>
                </a:solidFill>
                <a:latin typeface="Arial Black" panose="020B0A04020102020204" pitchFamily="34" charset="0"/>
              </a:endParaRPr>
            </a:p>
          </p:txBody>
        </p:sp>
        <p:grpSp>
          <p:nvGrpSpPr>
            <p:cNvPr id="65" name="Group 64"/>
            <p:cNvGrpSpPr/>
            <p:nvPr/>
          </p:nvGrpSpPr>
          <p:grpSpPr>
            <a:xfrm>
              <a:off x="3709740" y="5661553"/>
              <a:ext cx="576072" cy="576072"/>
              <a:chOff x="191344" y="3809238"/>
              <a:chExt cx="2002536" cy="2002536"/>
            </a:xfrm>
          </p:grpSpPr>
          <p:sp>
            <p:nvSpPr>
              <p:cNvPr id="66" name="Rectangle 65"/>
              <p:cNvSpPr/>
              <p:nvPr/>
            </p:nvSpPr>
            <p:spPr>
              <a:xfrm>
                <a:off x="191344" y="3809238"/>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reeform 66"/>
              <p:cNvSpPr/>
              <p:nvPr/>
            </p:nvSpPr>
            <p:spPr>
              <a:xfrm rot="5400000">
                <a:off x="688449" y="4306520"/>
                <a:ext cx="1007970" cy="1007971"/>
              </a:xfrm>
              <a:custGeom>
                <a:avLst/>
                <a:gdLst>
                  <a:gd name="connsiteX0" fmla="*/ 1200727 w 1838037"/>
                  <a:gd name="connsiteY0" fmla="*/ 189346 h 1838037"/>
                  <a:gd name="connsiteX1" fmla="*/ 1200727 w 1838037"/>
                  <a:gd name="connsiteY1" fmla="*/ 0 h 1838037"/>
                  <a:gd name="connsiteX2" fmla="*/ 1838037 w 1838037"/>
                  <a:gd name="connsiteY2" fmla="*/ 0 h 1838037"/>
                  <a:gd name="connsiteX3" fmla="*/ 1838037 w 1838037"/>
                  <a:gd name="connsiteY3" fmla="*/ 637310 h 1838037"/>
                  <a:gd name="connsiteX4" fmla="*/ 1648691 w 1838037"/>
                  <a:gd name="connsiteY4" fmla="*/ 637310 h 1838037"/>
                  <a:gd name="connsiteX5" fmla="*/ 1648691 w 1838037"/>
                  <a:gd name="connsiteY5" fmla="*/ 189346 h 1838037"/>
                  <a:gd name="connsiteX6" fmla="*/ 1200727 w 1838037"/>
                  <a:gd name="connsiteY6" fmla="*/ 1838037 h 1838037"/>
                  <a:gd name="connsiteX7" fmla="*/ 1200727 w 1838037"/>
                  <a:gd name="connsiteY7" fmla="*/ 1648692 h 1838037"/>
                  <a:gd name="connsiteX8" fmla="*/ 1648691 w 1838037"/>
                  <a:gd name="connsiteY8" fmla="*/ 1648692 h 1838037"/>
                  <a:gd name="connsiteX9" fmla="*/ 1648691 w 1838037"/>
                  <a:gd name="connsiteY9" fmla="*/ 1200729 h 1838037"/>
                  <a:gd name="connsiteX10" fmla="*/ 1838037 w 1838037"/>
                  <a:gd name="connsiteY10" fmla="*/ 1200729 h 1838037"/>
                  <a:gd name="connsiteX11" fmla="*/ 1838037 w 1838037"/>
                  <a:gd name="connsiteY11" fmla="*/ 1838037 h 1838037"/>
                  <a:gd name="connsiteX12" fmla="*/ 967509 w 1838037"/>
                  <a:gd name="connsiteY12" fmla="*/ 870528 h 1838037"/>
                  <a:gd name="connsiteX13" fmla="*/ 1193347 w 1838037"/>
                  <a:gd name="connsiteY13" fmla="*/ 870528 h 1838037"/>
                  <a:gd name="connsiteX14" fmla="*/ 1188015 w 1838037"/>
                  <a:gd name="connsiteY14" fmla="*/ 835262 h 1838037"/>
                  <a:gd name="connsiteX15" fmla="*/ 1028653 w 1838037"/>
                  <a:gd name="connsiteY15" fmla="*/ 659493 h 1838037"/>
                  <a:gd name="connsiteX16" fmla="*/ 967509 w 1838037"/>
                  <a:gd name="connsiteY16" fmla="*/ 647149 h 1838037"/>
                  <a:gd name="connsiteX17" fmla="*/ 967509 w 1838037"/>
                  <a:gd name="connsiteY17" fmla="*/ 1190889 h 1838037"/>
                  <a:gd name="connsiteX18" fmla="*/ 1028653 w 1838037"/>
                  <a:gd name="connsiteY18" fmla="*/ 1178545 h 1838037"/>
                  <a:gd name="connsiteX19" fmla="*/ 1188015 w 1838037"/>
                  <a:gd name="connsiteY19" fmla="*/ 1002776 h 1838037"/>
                  <a:gd name="connsiteX20" fmla="*/ 1193347 w 1838037"/>
                  <a:gd name="connsiteY20" fmla="*/ 967510 h 1838037"/>
                  <a:gd name="connsiteX21" fmla="*/ 967509 w 1838037"/>
                  <a:gd name="connsiteY21" fmla="*/ 967510 h 1838037"/>
                  <a:gd name="connsiteX22" fmla="*/ 644689 w 1838037"/>
                  <a:gd name="connsiteY22" fmla="*/ 870528 h 1838037"/>
                  <a:gd name="connsiteX23" fmla="*/ 870527 w 1838037"/>
                  <a:gd name="connsiteY23" fmla="*/ 870528 h 1838037"/>
                  <a:gd name="connsiteX24" fmla="*/ 870527 w 1838037"/>
                  <a:gd name="connsiteY24" fmla="*/ 647149 h 1838037"/>
                  <a:gd name="connsiteX25" fmla="*/ 809383 w 1838037"/>
                  <a:gd name="connsiteY25" fmla="*/ 659493 h 1838037"/>
                  <a:gd name="connsiteX26" fmla="*/ 650021 w 1838037"/>
                  <a:gd name="connsiteY26" fmla="*/ 835262 h 1838037"/>
                  <a:gd name="connsiteX27" fmla="*/ 644689 w 1838037"/>
                  <a:gd name="connsiteY27" fmla="*/ 967510 h 1838037"/>
                  <a:gd name="connsiteX28" fmla="*/ 650021 w 1838037"/>
                  <a:gd name="connsiteY28" fmla="*/ 1002776 h 1838037"/>
                  <a:gd name="connsiteX29" fmla="*/ 809383 w 1838037"/>
                  <a:gd name="connsiteY29" fmla="*/ 1178545 h 1838037"/>
                  <a:gd name="connsiteX30" fmla="*/ 870527 w 1838037"/>
                  <a:gd name="connsiteY30" fmla="*/ 1190889 h 1838037"/>
                  <a:gd name="connsiteX31" fmla="*/ 870527 w 1838037"/>
                  <a:gd name="connsiteY31" fmla="*/ 967510 h 1838037"/>
                  <a:gd name="connsiteX32" fmla="*/ 297476 w 1838037"/>
                  <a:gd name="connsiteY32" fmla="*/ 967510 h 1838037"/>
                  <a:gd name="connsiteX33" fmla="*/ 297476 w 1838037"/>
                  <a:gd name="connsiteY33" fmla="*/ 870528 h 1838037"/>
                  <a:gd name="connsiteX34" fmla="*/ 544894 w 1838037"/>
                  <a:gd name="connsiteY34" fmla="*/ 870528 h 1838037"/>
                  <a:gd name="connsiteX35" fmla="*/ 546526 w 1838037"/>
                  <a:gd name="connsiteY35" fmla="*/ 852036 h 1838037"/>
                  <a:gd name="connsiteX36" fmla="*/ 842756 w 1838037"/>
                  <a:gd name="connsiteY36" fmla="*/ 548305 h 1838037"/>
                  <a:gd name="connsiteX37" fmla="*/ 870527 w 1838037"/>
                  <a:gd name="connsiteY37" fmla="*/ 545506 h 1838037"/>
                  <a:gd name="connsiteX38" fmla="*/ 870527 w 1838037"/>
                  <a:gd name="connsiteY38" fmla="*/ 297477 h 1838037"/>
                  <a:gd name="connsiteX39" fmla="*/ 967509 w 1838037"/>
                  <a:gd name="connsiteY39" fmla="*/ 297477 h 1838037"/>
                  <a:gd name="connsiteX40" fmla="*/ 967509 w 1838037"/>
                  <a:gd name="connsiteY40" fmla="*/ 545506 h 1838037"/>
                  <a:gd name="connsiteX41" fmla="*/ 995280 w 1838037"/>
                  <a:gd name="connsiteY41" fmla="*/ 548305 h 1838037"/>
                  <a:gd name="connsiteX42" fmla="*/ 1291510 w 1838037"/>
                  <a:gd name="connsiteY42" fmla="*/ 852036 h 1838037"/>
                  <a:gd name="connsiteX43" fmla="*/ 1293142 w 1838037"/>
                  <a:gd name="connsiteY43" fmla="*/ 870528 h 1838037"/>
                  <a:gd name="connsiteX44" fmla="*/ 1540560 w 1838037"/>
                  <a:gd name="connsiteY44" fmla="*/ 870528 h 1838037"/>
                  <a:gd name="connsiteX45" fmla="*/ 1540560 w 1838037"/>
                  <a:gd name="connsiteY45" fmla="*/ 967510 h 1838037"/>
                  <a:gd name="connsiteX46" fmla="*/ 1293142 w 1838037"/>
                  <a:gd name="connsiteY46" fmla="*/ 967510 h 1838037"/>
                  <a:gd name="connsiteX47" fmla="*/ 1291510 w 1838037"/>
                  <a:gd name="connsiteY47" fmla="*/ 986003 h 1838037"/>
                  <a:gd name="connsiteX48" fmla="*/ 995280 w 1838037"/>
                  <a:gd name="connsiteY48" fmla="*/ 1289733 h 1838037"/>
                  <a:gd name="connsiteX49" fmla="*/ 967509 w 1838037"/>
                  <a:gd name="connsiteY49" fmla="*/ 1292533 h 1838037"/>
                  <a:gd name="connsiteX50" fmla="*/ 967509 w 1838037"/>
                  <a:gd name="connsiteY50" fmla="*/ 1540561 h 1838037"/>
                  <a:gd name="connsiteX51" fmla="*/ 870527 w 1838037"/>
                  <a:gd name="connsiteY51" fmla="*/ 1540561 h 1838037"/>
                  <a:gd name="connsiteX52" fmla="*/ 870527 w 1838037"/>
                  <a:gd name="connsiteY52" fmla="*/ 1292533 h 1838037"/>
                  <a:gd name="connsiteX53" fmla="*/ 842756 w 1838037"/>
                  <a:gd name="connsiteY53" fmla="*/ 1289733 h 1838037"/>
                  <a:gd name="connsiteX54" fmla="*/ 546526 w 1838037"/>
                  <a:gd name="connsiteY54" fmla="*/ 986003 h 1838037"/>
                  <a:gd name="connsiteX55" fmla="*/ 544894 w 1838037"/>
                  <a:gd name="connsiteY55" fmla="*/ 967510 h 1838037"/>
                  <a:gd name="connsiteX56" fmla="*/ 0 w 1838037"/>
                  <a:gd name="connsiteY56" fmla="*/ 637310 h 1838037"/>
                  <a:gd name="connsiteX57" fmla="*/ 0 w 1838037"/>
                  <a:gd name="connsiteY57" fmla="*/ 0 h 1838037"/>
                  <a:gd name="connsiteX58" fmla="*/ 637308 w 1838037"/>
                  <a:gd name="connsiteY58" fmla="*/ 0 h 1838037"/>
                  <a:gd name="connsiteX59" fmla="*/ 637308 w 1838037"/>
                  <a:gd name="connsiteY59" fmla="*/ 189346 h 1838037"/>
                  <a:gd name="connsiteX60" fmla="*/ 189345 w 1838037"/>
                  <a:gd name="connsiteY60" fmla="*/ 189346 h 1838037"/>
                  <a:gd name="connsiteX61" fmla="*/ 189345 w 1838037"/>
                  <a:gd name="connsiteY61" fmla="*/ 637310 h 1838037"/>
                  <a:gd name="connsiteX62" fmla="*/ 0 w 1838037"/>
                  <a:gd name="connsiteY62" fmla="*/ 1838037 h 1838037"/>
                  <a:gd name="connsiteX63" fmla="*/ 0 w 1838037"/>
                  <a:gd name="connsiteY63" fmla="*/ 1200729 h 1838037"/>
                  <a:gd name="connsiteX64" fmla="*/ 189345 w 1838037"/>
                  <a:gd name="connsiteY64" fmla="*/ 1200729 h 1838037"/>
                  <a:gd name="connsiteX65" fmla="*/ 189345 w 1838037"/>
                  <a:gd name="connsiteY65" fmla="*/ 1648692 h 1838037"/>
                  <a:gd name="connsiteX66" fmla="*/ 637308 w 1838037"/>
                  <a:gd name="connsiteY66" fmla="*/ 1648692 h 1838037"/>
                  <a:gd name="connsiteX67" fmla="*/ 637308 w 1838037"/>
                  <a:gd name="connsiteY67" fmla="*/ 1838037 h 1838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838037" h="1838037">
                    <a:moveTo>
                      <a:pt x="1200727" y="189346"/>
                    </a:moveTo>
                    <a:lnTo>
                      <a:pt x="1200727" y="0"/>
                    </a:lnTo>
                    <a:lnTo>
                      <a:pt x="1838037" y="0"/>
                    </a:lnTo>
                    <a:lnTo>
                      <a:pt x="1838037" y="637310"/>
                    </a:lnTo>
                    <a:lnTo>
                      <a:pt x="1648691" y="637310"/>
                    </a:lnTo>
                    <a:lnTo>
                      <a:pt x="1648691" y="189346"/>
                    </a:lnTo>
                    <a:close/>
                    <a:moveTo>
                      <a:pt x="1200727" y="1838037"/>
                    </a:moveTo>
                    <a:lnTo>
                      <a:pt x="1200727" y="1648692"/>
                    </a:lnTo>
                    <a:lnTo>
                      <a:pt x="1648691" y="1648692"/>
                    </a:lnTo>
                    <a:lnTo>
                      <a:pt x="1648691" y="1200729"/>
                    </a:lnTo>
                    <a:lnTo>
                      <a:pt x="1838037" y="1200729"/>
                    </a:lnTo>
                    <a:lnTo>
                      <a:pt x="1838037" y="1838037"/>
                    </a:lnTo>
                    <a:close/>
                    <a:moveTo>
                      <a:pt x="967509" y="870528"/>
                    </a:moveTo>
                    <a:lnTo>
                      <a:pt x="1193347" y="870528"/>
                    </a:lnTo>
                    <a:lnTo>
                      <a:pt x="1188015" y="835262"/>
                    </a:lnTo>
                    <a:cubicBezTo>
                      <a:pt x="1163327" y="755886"/>
                      <a:pt x="1104472" y="691562"/>
                      <a:pt x="1028653" y="659493"/>
                    </a:cubicBezTo>
                    <a:lnTo>
                      <a:pt x="967509" y="647149"/>
                    </a:lnTo>
                    <a:close/>
                    <a:moveTo>
                      <a:pt x="967509" y="1190889"/>
                    </a:moveTo>
                    <a:lnTo>
                      <a:pt x="1028653" y="1178545"/>
                    </a:lnTo>
                    <a:cubicBezTo>
                      <a:pt x="1104472" y="1146476"/>
                      <a:pt x="1163327" y="1082153"/>
                      <a:pt x="1188015" y="1002776"/>
                    </a:cubicBezTo>
                    <a:lnTo>
                      <a:pt x="1193347" y="967510"/>
                    </a:lnTo>
                    <a:lnTo>
                      <a:pt x="967509" y="967510"/>
                    </a:lnTo>
                    <a:close/>
                    <a:moveTo>
                      <a:pt x="644689" y="870528"/>
                    </a:moveTo>
                    <a:lnTo>
                      <a:pt x="870527" y="870528"/>
                    </a:lnTo>
                    <a:lnTo>
                      <a:pt x="870527" y="647149"/>
                    </a:lnTo>
                    <a:lnTo>
                      <a:pt x="809383" y="659493"/>
                    </a:lnTo>
                    <a:cubicBezTo>
                      <a:pt x="733564" y="691562"/>
                      <a:pt x="674709" y="755886"/>
                      <a:pt x="650021" y="835262"/>
                    </a:cubicBezTo>
                    <a:close/>
                    <a:moveTo>
                      <a:pt x="644689" y="967510"/>
                    </a:moveTo>
                    <a:lnTo>
                      <a:pt x="650021" y="1002776"/>
                    </a:lnTo>
                    <a:cubicBezTo>
                      <a:pt x="674709" y="1082153"/>
                      <a:pt x="733564" y="1146476"/>
                      <a:pt x="809383" y="1178545"/>
                    </a:cubicBezTo>
                    <a:lnTo>
                      <a:pt x="870527" y="1190889"/>
                    </a:lnTo>
                    <a:lnTo>
                      <a:pt x="870527" y="967510"/>
                    </a:lnTo>
                    <a:close/>
                    <a:moveTo>
                      <a:pt x="297476" y="967510"/>
                    </a:moveTo>
                    <a:lnTo>
                      <a:pt x="297476" y="870528"/>
                    </a:lnTo>
                    <a:lnTo>
                      <a:pt x="544894" y="870528"/>
                    </a:lnTo>
                    <a:lnTo>
                      <a:pt x="546526" y="852036"/>
                    </a:lnTo>
                    <a:cubicBezTo>
                      <a:pt x="573711" y="699848"/>
                      <a:pt x="691879" y="579179"/>
                      <a:pt x="842756" y="548305"/>
                    </a:cubicBezTo>
                    <a:lnTo>
                      <a:pt x="870527" y="545506"/>
                    </a:lnTo>
                    <a:lnTo>
                      <a:pt x="870527" y="297477"/>
                    </a:lnTo>
                    <a:lnTo>
                      <a:pt x="967509" y="297477"/>
                    </a:lnTo>
                    <a:lnTo>
                      <a:pt x="967509" y="545506"/>
                    </a:lnTo>
                    <a:lnTo>
                      <a:pt x="995280" y="548305"/>
                    </a:lnTo>
                    <a:cubicBezTo>
                      <a:pt x="1146157" y="579179"/>
                      <a:pt x="1264325" y="699848"/>
                      <a:pt x="1291510" y="852036"/>
                    </a:cubicBezTo>
                    <a:lnTo>
                      <a:pt x="1293142" y="870528"/>
                    </a:lnTo>
                    <a:lnTo>
                      <a:pt x="1540560" y="870528"/>
                    </a:lnTo>
                    <a:lnTo>
                      <a:pt x="1540560" y="967510"/>
                    </a:lnTo>
                    <a:lnTo>
                      <a:pt x="1293142" y="967510"/>
                    </a:lnTo>
                    <a:lnTo>
                      <a:pt x="1291510" y="986003"/>
                    </a:lnTo>
                    <a:cubicBezTo>
                      <a:pt x="1264325" y="1138191"/>
                      <a:pt x="1146157" y="1258859"/>
                      <a:pt x="995280" y="1289733"/>
                    </a:cubicBezTo>
                    <a:lnTo>
                      <a:pt x="967509" y="1292533"/>
                    </a:lnTo>
                    <a:lnTo>
                      <a:pt x="967509" y="1540561"/>
                    </a:lnTo>
                    <a:lnTo>
                      <a:pt x="870527" y="1540561"/>
                    </a:lnTo>
                    <a:lnTo>
                      <a:pt x="870527" y="1292533"/>
                    </a:lnTo>
                    <a:lnTo>
                      <a:pt x="842756" y="1289733"/>
                    </a:lnTo>
                    <a:cubicBezTo>
                      <a:pt x="691879" y="1258859"/>
                      <a:pt x="573711" y="1138191"/>
                      <a:pt x="546526" y="986003"/>
                    </a:cubicBezTo>
                    <a:lnTo>
                      <a:pt x="544894" y="967510"/>
                    </a:lnTo>
                    <a:close/>
                    <a:moveTo>
                      <a:pt x="0" y="637310"/>
                    </a:moveTo>
                    <a:lnTo>
                      <a:pt x="0" y="0"/>
                    </a:lnTo>
                    <a:lnTo>
                      <a:pt x="637308" y="0"/>
                    </a:lnTo>
                    <a:lnTo>
                      <a:pt x="637308" y="189346"/>
                    </a:lnTo>
                    <a:lnTo>
                      <a:pt x="189345" y="189346"/>
                    </a:lnTo>
                    <a:lnTo>
                      <a:pt x="189345" y="637310"/>
                    </a:lnTo>
                    <a:close/>
                    <a:moveTo>
                      <a:pt x="0" y="1838037"/>
                    </a:moveTo>
                    <a:lnTo>
                      <a:pt x="0" y="1200729"/>
                    </a:lnTo>
                    <a:lnTo>
                      <a:pt x="189345" y="1200729"/>
                    </a:lnTo>
                    <a:lnTo>
                      <a:pt x="189345" y="1648692"/>
                    </a:lnTo>
                    <a:lnTo>
                      <a:pt x="637308" y="1648692"/>
                    </a:lnTo>
                    <a:lnTo>
                      <a:pt x="637308" y="183803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68" name="Group 67"/>
              <p:cNvGrpSpPr/>
              <p:nvPr/>
            </p:nvGrpSpPr>
            <p:grpSpPr>
              <a:xfrm>
                <a:off x="1376969" y="4797050"/>
                <a:ext cx="816911" cy="1014724"/>
                <a:chOff x="2197367" y="4774828"/>
                <a:chExt cx="1356974" cy="1685562"/>
              </a:xfrm>
            </p:grpSpPr>
            <p:sp>
              <p:nvSpPr>
                <p:cNvPr id="69" name="Freeform 68"/>
                <p:cNvSpPr/>
                <p:nvPr/>
              </p:nvSpPr>
              <p:spPr>
                <a:xfrm>
                  <a:off x="2197367" y="4774828"/>
                  <a:ext cx="708626" cy="1444160"/>
                </a:xfrm>
                <a:custGeom>
                  <a:avLst/>
                  <a:gdLst/>
                  <a:ahLst/>
                  <a:cxnLst/>
                  <a:rect l="l" t="t" r="r" b="b"/>
                  <a:pathLst>
                    <a:path w="1071028" h="2182727">
                      <a:moveTo>
                        <a:pt x="608847" y="0"/>
                      </a:moveTo>
                      <a:cubicBezTo>
                        <a:pt x="634318" y="0"/>
                        <a:pt x="655476" y="1232"/>
                        <a:pt x="672320" y="3697"/>
                      </a:cubicBezTo>
                      <a:cubicBezTo>
                        <a:pt x="689164" y="6162"/>
                        <a:pt x="702105" y="9654"/>
                        <a:pt x="711143" y="14173"/>
                      </a:cubicBezTo>
                      <a:cubicBezTo>
                        <a:pt x="720181" y="18692"/>
                        <a:pt x="725933" y="24649"/>
                        <a:pt x="728398" y="32044"/>
                      </a:cubicBezTo>
                      <a:cubicBezTo>
                        <a:pt x="730863" y="39439"/>
                        <a:pt x="732095" y="47656"/>
                        <a:pt x="732095" y="56694"/>
                      </a:cubicBezTo>
                      <a:lnTo>
                        <a:pt x="707445" y="289633"/>
                      </a:lnTo>
                      <a:cubicBezTo>
                        <a:pt x="730452" y="292920"/>
                        <a:pt x="754691" y="297439"/>
                        <a:pt x="780162" y="303190"/>
                      </a:cubicBezTo>
                      <a:cubicBezTo>
                        <a:pt x="805633" y="308942"/>
                        <a:pt x="829461" y="315721"/>
                        <a:pt x="851646" y="323526"/>
                      </a:cubicBezTo>
                      <a:cubicBezTo>
                        <a:pt x="873831" y="331332"/>
                        <a:pt x="893961" y="339549"/>
                        <a:pt x="912038" y="348176"/>
                      </a:cubicBezTo>
                      <a:cubicBezTo>
                        <a:pt x="930114" y="356803"/>
                        <a:pt x="942644" y="364609"/>
                        <a:pt x="949628" y="371593"/>
                      </a:cubicBezTo>
                      <a:cubicBezTo>
                        <a:pt x="956612" y="378577"/>
                        <a:pt x="961953" y="385561"/>
                        <a:pt x="965651" y="392545"/>
                      </a:cubicBezTo>
                      <a:cubicBezTo>
                        <a:pt x="969348" y="399529"/>
                        <a:pt x="972224" y="408157"/>
                        <a:pt x="974278" y="418428"/>
                      </a:cubicBezTo>
                      <a:cubicBezTo>
                        <a:pt x="976332" y="428698"/>
                        <a:pt x="977770" y="441023"/>
                        <a:pt x="978592" y="455402"/>
                      </a:cubicBezTo>
                      <a:cubicBezTo>
                        <a:pt x="979413" y="469781"/>
                        <a:pt x="979824" y="486420"/>
                        <a:pt x="979824" y="505318"/>
                      </a:cubicBezTo>
                      <a:cubicBezTo>
                        <a:pt x="979824" y="530789"/>
                        <a:pt x="979208" y="551741"/>
                        <a:pt x="977975" y="568174"/>
                      </a:cubicBezTo>
                      <a:cubicBezTo>
                        <a:pt x="976743" y="584607"/>
                        <a:pt x="974483" y="597138"/>
                        <a:pt x="971197" y="605765"/>
                      </a:cubicBezTo>
                      <a:cubicBezTo>
                        <a:pt x="967910" y="614392"/>
                        <a:pt x="964213" y="620144"/>
                        <a:pt x="960104" y="623020"/>
                      </a:cubicBezTo>
                      <a:cubicBezTo>
                        <a:pt x="955996" y="625895"/>
                        <a:pt x="951066" y="627333"/>
                        <a:pt x="945315" y="627333"/>
                      </a:cubicBezTo>
                      <a:cubicBezTo>
                        <a:pt x="934633" y="627333"/>
                        <a:pt x="919022" y="621993"/>
                        <a:pt x="898480" y="611311"/>
                      </a:cubicBezTo>
                      <a:cubicBezTo>
                        <a:pt x="877939" y="600630"/>
                        <a:pt x="852673" y="589126"/>
                        <a:pt x="822683" y="576802"/>
                      </a:cubicBezTo>
                      <a:cubicBezTo>
                        <a:pt x="792692" y="564477"/>
                        <a:pt x="758183" y="552974"/>
                        <a:pt x="719154" y="542292"/>
                      </a:cubicBezTo>
                      <a:cubicBezTo>
                        <a:pt x="680125" y="531611"/>
                        <a:pt x="637194" y="526270"/>
                        <a:pt x="590360" y="526270"/>
                      </a:cubicBezTo>
                      <a:cubicBezTo>
                        <a:pt x="547633" y="526270"/>
                        <a:pt x="511070" y="530378"/>
                        <a:pt x="480669" y="538595"/>
                      </a:cubicBezTo>
                      <a:cubicBezTo>
                        <a:pt x="450267" y="546811"/>
                        <a:pt x="425618" y="558314"/>
                        <a:pt x="406720" y="573104"/>
                      </a:cubicBezTo>
                      <a:cubicBezTo>
                        <a:pt x="387822" y="587894"/>
                        <a:pt x="373853" y="605560"/>
                        <a:pt x="364815" y="626101"/>
                      </a:cubicBezTo>
                      <a:cubicBezTo>
                        <a:pt x="355777" y="646642"/>
                        <a:pt x="351258" y="669238"/>
                        <a:pt x="351258" y="693888"/>
                      </a:cubicBezTo>
                      <a:cubicBezTo>
                        <a:pt x="351258" y="732505"/>
                        <a:pt x="361529" y="764961"/>
                        <a:pt x="382070" y="791254"/>
                      </a:cubicBezTo>
                      <a:cubicBezTo>
                        <a:pt x="402611" y="817547"/>
                        <a:pt x="429931" y="840142"/>
                        <a:pt x="464030" y="859040"/>
                      </a:cubicBezTo>
                      <a:cubicBezTo>
                        <a:pt x="498129" y="877938"/>
                        <a:pt x="536747" y="895193"/>
                        <a:pt x="579883" y="910805"/>
                      </a:cubicBezTo>
                      <a:cubicBezTo>
                        <a:pt x="623020" y="926416"/>
                        <a:pt x="666979" y="942849"/>
                        <a:pt x="711759" y="960104"/>
                      </a:cubicBezTo>
                      <a:cubicBezTo>
                        <a:pt x="756539" y="977359"/>
                        <a:pt x="800498" y="997284"/>
                        <a:pt x="843635" y="1019879"/>
                      </a:cubicBezTo>
                      <a:cubicBezTo>
                        <a:pt x="886772" y="1042475"/>
                        <a:pt x="925184" y="1070411"/>
                        <a:pt x="958872" y="1103688"/>
                      </a:cubicBezTo>
                      <a:cubicBezTo>
                        <a:pt x="992560" y="1136965"/>
                        <a:pt x="1019674" y="1177226"/>
                        <a:pt x="1040216" y="1224471"/>
                      </a:cubicBezTo>
                      <a:cubicBezTo>
                        <a:pt x="1060757" y="1271717"/>
                        <a:pt x="1071028" y="1328616"/>
                        <a:pt x="1071028" y="1395170"/>
                      </a:cubicBezTo>
                      <a:cubicBezTo>
                        <a:pt x="1071028" y="1465833"/>
                        <a:pt x="1058498" y="1529511"/>
                        <a:pt x="1033437" y="1586205"/>
                      </a:cubicBezTo>
                      <a:cubicBezTo>
                        <a:pt x="1008377" y="1642899"/>
                        <a:pt x="972840" y="1691788"/>
                        <a:pt x="926827" y="1732871"/>
                      </a:cubicBezTo>
                      <a:cubicBezTo>
                        <a:pt x="880815" y="1773953"/>
                        <a:pt x="825353" y="1806820"/>
                        <a:pt x="760442" y="1831469"/>
                      </a:cubicBezTo>
                      <a:cubicBezTo>
                        <a:pt x="695531" y="1856119"/>
                        <a:pt x="623637" y="1871730"/>
                        <a:pt x="544758" y="1878304"/>
                      </a:cubicBezTo>
                      <a:lnTo>
                        <a:pt x="518876" y="2142055"/>
                      </a:lnTo>
                      <a:cubicBezTo>
                        <a:pt x="518054" y="2148628"/>
                        <a:pt x="516205" y="2154380"/>
                        <a:pt x="513329" y="2159310"/>
                      </a:cubicBezTo>
                      <a:cubicBezTo>
                        <a:pt x="510454" y="2164240"/>
                        <a:pt x="505113" y="2168348"/>
                        <a:pt x="497307" y="2171635"/>
                      </a:cubicBezTo>
                      <a:cubicBezTo>
                        <a:pt x="489501" y="2174921"/>
                        <a:pt x="478820" y="2177592"/>
                        <a:pt x="465263" y="2179646"/>
                      </a:cubicBezTo>
                      <a:cubicBezTo>
                        <a:pt x="451705" y="2181700"/>
                        <a:pt x="434656" y="2182727"/>
                        <a:pt x="414114" y="2182727"/>
                      </a:cubicBezTo>
                      <a:cubicBezTo>
                        <a:pt x="387822" y="2182727"/>
                        <a:pt x="366664" y="2181494"/>
                        <a:pt x="350642" y="2179030"/>
                      </a:cubicBezTo>
                      <a:cubicBezTo>
                        <a:pt x="334619" y="2176565"/>
                        <a:pt x="322089" y="2173072"/>
                        <a:pt x="313051" y="2168553"/>
                      </a:cubicBezTo>
                      <a:cubicBezTo>
                        <a:pt x="304013" y="2164034"/>
                        <a:pt x="298056" y="2158077"/>
                        <a:pt x="295180" y="2150682"/>
                      </a:cubicBezTo>
                      <a:cubicBezTo>
                        <a:pt x="292304" y="2143288"/>
                        <a:pt x="291688" y="2135071"/>
                        <a:pt x="293331" y="2126033"/>
                      </a:cubicBezTo>
                      <a:lnTo>
                        <a:pt x="319213" y="1875839"/>
                      </a:lnTo>
                      <a:cubicBezTo>
                        <a:pt x="283882" y="1870909"/>
                        <a:pt x="250605" y="1864541"/>
                        <a:pt x="219382" y="1856735"/>
                      </a:cubicBezTo>
                      <a:cubicBezTo>
                        <a:pt x="188159" y="1848929"/>
                        <a:pt x="159812" y="1840302"/>
                        <a:pt x="134341" y="1830853"/>
                      </a:cubicBezTo>
                      <a:cubicBezTo>
                        <a:pt x="108870" y="1821404"/>
                        <a:pt x="86890" y="1811750"/>
                        <a:pt x="68403" y="1801890"/>
                      </a:cubicBezTo>
                      <a:cubicBezTo>
                        <a:pt x="49916" y="1792030"/>
                        <a:pt x="35948" y="1782375"/>
                        <a:pt x="26499" y="1772926"/>
                      </a:cubicBezTo>
                      <a:cubicBezTo>
                        <a:pt x="17050" y="1763477"/>
                        <a:pt x="10271" y="1749509"/>
                        <a:pt x="6163" y="1731022"/>
                      </a:cubicBezTo>
                      <a:cubicBezTo>
                        <a:pt x="2054" y="1712535"/>
                        <a:pt x="0" y="1685215"/>
                        <a:pt x="0" y="1649062"/>
                      </a:cubicBezTo>
                      <a:cubicBezTo>
                        <a:pt x="0" y="1621126"/>
                        <a:pt x="822" y="1598119"/>
                        <a:pt x="2465" y="1580043"/>
                      </a:cubicBezTo>
                      <a:cubicBezTo>
                        <a:pt x="4109" y="1561966"/>
                        <a:pt x="6984" y="1547998"/>
                        <a:pt x="11093" y="1538138"/>
                      </a:cubicBezTo>
                      <a:cubicBezTo>
                        <a:pt x="15201" y="1528279"/>
                        <a:pt x="20336" y="1521500"/>
                        <a:pt x="26499" y="1517803"/>
                      </a:cubicBezTo>
                      <a:cubicBezTo>
                        <a:pt x="32661" y="1514105"/>
                        <a:pt x="39851" y="1512256"/>
                        <a:pt x="48067" y="1512256"/>
                      </a:cubicBezTo>
                      <a:cubicBezTo>
                        <a:pt x="58749" y="1512256"/>
                        <a:pt x="74360" y="1518419"/>
                        <a:pt x="94901" y="1530744"/>
                      </a:cubicBezTo>
                      <a:cubicBezTo>
                        <a:pt x="115443" y="1543068"/>
                        <a:pt x="141736" y="1556626"/>
                        <a:pt x="173780" y="1571415"/>
                      </a:cubicBezTo>
                      <a:cubicBezTo>
                        <a:pt x="205825" y="1586205"/>
                        <a:pt x="244648" y="1599763"/>
                        <a:pt x="290250" y="1612087"/>
                      </a:cubicBezTo>
                      <a:cubicBezTo>
                        <a:pt x="335852" y="1624412"/>
                        <a:pt x="389465" y="1630575"/>
                        <a:pt x="451089" y="1630575"/>
                      </a:cubicBezTo>
                      <a:cubicBezTo>
                        <a:pt x="547223" y="1630575"/>
                        <a:pt x="618707" y="1612703"/>
                        <a:pt x="665541" y="1576961"/>
                      </a:cubicBezTo>
                      <a:cubicBezTo>
                        <a:pt x="712375" y="1541220"/>
                        <a:pt x="735793" y="1493769"/>
                        <a:pt x="735793" y="1434610"/>
                      </a:cubicBezTo>
                      <a:cubicBezTo>
                        <a:pt x="735793" y="1395170"/>
                        <a:pt x="725727" y="1362715"/>
                        <a:pt x="705597" y="1337244"/>
                      </a:cubicBezTo>
                      <a:cubicBezTo>
                        <a:pt x="685466" y="1311772"/>
                        <a:pt x="658557" y="1289382"/>
                        <a:pt x="624869" y="1270073"/>
                      </a:cubicBezTo>
                      <a:cubicBezTo>
                        <a:pt x="591181" y="1250764"/>
                        <a:pt x="553180" y="1233510"/>
                        <a:pt x="510864" y="1218309"/>
                      </a:cubicBezTo>
                      <a:cubicBezTo>
                        <a:pt x="468549" y="1203108"/>
                        <a:pt x="425207" y="1186881"/>
                        <a:pt x="380838" y="1169626"/>
                      </a:cubicBezTo>
                      <a:cubicBezTo>
                        <a:pt x="336468" y="1152371"/>
                        <a:pt x="293126" y="1132241"/>
                        <a:pt x="250811" y="1109234"/>
                      </a:cubicBezTo>
                      <a:cubicBezTo>
                        <a:pt x="208495" y="1086228"/>
                        <a:pt x="170494" y="1057881"/>
                        <a:pt x="136806" y="1024193"/>
                      </a:cubicBezTo>
                      <a:cubicBezTo>
                        <a:pt x="103118" y="990505"/>
                        <a:pt x="76209" y="949628"/>
                        <a:pt x="56078" y="901561"/>
                      </a:cubicBezTo>
                      <a:cubicBezTo>
                        <a:pt x="35948" y="853494"/>
                        <a:pt x="25882" y="795362"/>
                        <a:pt x="25882" y="727165"/>
                      </a:cubicBezTo>
                      <a:cubicBezTo>
                        <a:pt x="25882" y="665540"/>
                        <a:pt x="36153" y="609462"/>
                        <a:pt x="56694" y="558931"/>
                      </a:cubicBezTo>
                      <a:cubicBezTo>
                        <a:pt x="77236" y="508399"/>
                        <a:pt x="106815" y="464235"/>
                        <a:pt x="145433" y="426439"/>
                      </a:cubicBezTo>
                      <a:cubicBezTo>
                        <a:pt x="184051" y="388643"/>
                        <a:pt x="231502" y="358036"/>
                        <a:pt x="287785" y="334619"/>
                      </a:cubicBezTo>
                      <a:cubicBezTo>
                        <a:pt x="344068" y="311202"/>
                        <a:pt x="407952" y="295385"/>
                        <a:pt x="479436" y="287168"/>
                      </a:cubicBezTo>
                      <a:lnTo>
                        <a:pt x="504086" y="39439"/>
                      </a:lnTo>
                      <a:cubicBezTo>
                        <a:pt x="504907" y="32866"/>
                        <a:pt x="506756" y="27320"/>
                        <a:pt x="509632" y="22801"/>
                      </a:cubicBezTo>
                      <a:cubicBezTo>
                        <a:pt x="512508" y="18281"/>
                        <a:pt x="517848" y="14173"/>
                        <a:pt x="525654" y="10476"/>
                      </a:cubicBezTo>
                      <a:cubicBezTo>
                        <a:pt x="533460" y="6778"/>
                        <a:pt x="543936" y="4108"/>
                        <a:pt x="557082" y="2465"/>
                      </a:cubicBezTo>
                      <a:cubicBezTo>
                        <a:pt x="570229" y="821"/>
                        <a:pt x="587484" y="0"/>
                        <a:pt x="6088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0" name="Freeform 69"/>
                <p:cNvSpPr/>
                <p:nvPr/>
              </p:nvSpPr>
              <p:spPr>
                <a:xfrm>
                  <a:off x="2217869" y="4797152"/>
                  <a:ext cx="1336472" cy="1663238"/>
                </a:xfrm>
                <a:custGeom>
                  <a:avLst/>
                  <a:gdLst>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77468 w 2019965"/>
                    <a:gd name="connsiteY6" fmla="*/ 955560 h 2513845"/>
                    <a:gd name="connsiteX7" fmla="*/ 105821 w 2019965"/>
                    <a:gd name="connsiteY7" fmla="*/ 99045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7468 w 2019965"/>
                    <a:gd name="connsiteY7" fmla="*/ 95556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77468 w 2019965"/>
                    <a:gd name="connsiteY17" fmla="*/ 955560 h 2513845"/>
                    <a:gd name="connsiteX18" fmla="*/ 697669 w 2019965"/>
                    <a:gd name="connsiteY18" fmla="*/ 0 h 2513845"/>
                    <a:gd name="connsiteX19" fmla="*/ 2019965 w 2019965"/>
                    <a:gd name="connsiteY19" fmla="*/ 1147048 h 2513845"/>
                    <a:gd name="connsiteX20" fmla="*/ 2019965 w 2019965"/>
                    <a:gd name="connsiteY20" fmla="*/ 2513845 h 2513845"/>
                    <a:gd name="connsiteX21" fmla="*/ 719526 w 2019965"/>
                    <a:gd name="connsiteY21" fmla="*/ 2513844 h 2513845"/>
                    <a:gd name="connsiteX22" fmla="*/ 282828 w 2019965"/>
                    <a:gd name="connsiteY22" fmla="*/ 2135023 h 2513845"/>
                    <a:gd name="connsiteX23" fmla="*/ 319658 w 2019965"/>
                    <a:gd name="connsiteY23" fmla="*/ 2145288 h 2513845"/>
                    <a:gd name="connsiteX24" fmla="*/ 383130 w 2019965"/>
                    <a:gd name="connsiteY24" fmla="*/ 2148985 h 2513845"/>
                    <a:gd name="connsiteX25" fmla="*/ 434279 w 2019965"/>
                    <a:gd name="connsiteY25" fmla="*/ 2145904 h 2513845"/>
                    <a:gd name="connsiteX26" fmla="*/ 466324 w 2019965"/>
                    <a:gd name="connsiteY26" fmla="*/ 2137893 h 2513845"/>
                    <a:gd name="connsiteX27" fmla="*/ 482345 w 2019965"/>
                    <a:gd name="connsiteY27" fmla="*/ 2125568 h 2513845"/>
                    <a:gd name="connsiteX28" fmla="*/ 487893 w 2019965"/>
                    <a:gd name="connsiteY28" fmla="*/ 2108313 h 2513845"/>
                    <a:gd name="connsiteX29" fmla="*/ 513775 w 2019965"/>
                    <a:gd name="connsiteY29" fmla="*/ 1844562 h 2513845"/>
                    <a:gd name="connsiteX30" fmla="*/ 729459 w 2019965"/>
                    <a:gd name="connsiteY30" fmla="*/ 1797727 h 2513845"/>
                    <a:gd name="connsiteX31" fmla="*/ 895843 w 2019965"/>
                    <a:gd name="connsiteY31" fmla="*/ 1699129 h 2513845"/>
                    <a:gd name="connsiteX32" fmla="*/ 1002454 w 2019965"/>
                    <a:gd name="connsiteY32" fmla="*/ 1552463 h 2513845"/>
                    <a:gd name="connsiteX33" fmla="*/ 1040044 w 2019965"/>
                    <a:gd name="connsiteY33" fmla="*/ 1361428 h 2513845"/>
                    <a:gd name="connsiteX34" fmla="*/ 1009232 w 2019965"/>
                    <a:gd name="connsiteY34" fmla="*/ 1190729 h 2513845"/>
                    <a:gd name="connsiteX35" fmla="*/ 927889 w 2019965"/>
                    <a:gd name="connsiteY35" fmla="*/ 1069946 h 2513845"/>
                    <a:gd name="connsiteX36" fmla="*/ 812651 w 2019965"/>
                    <a:gd name="connsiteY36" fmla="*/ 986137 h 2513845"/>
                    <a:gd name="connsiteX37" fmla="*/ 680776 w 2019965"/>
                    <a:gd name="connsiteY37" fmla="*/ 926362 h 2513845"/>
                    <a:gd name="connsiteX38" fmla="*/ 548900 w 2019965"/>
                    <a:gd name="connsiteY38" fmla="*/ 877063 h 2513845"/>
                    <a:gd name="connsiteX39" fmla="*/ 433047 w 2019965"/>
                    <a:gd name="connsiteY39" fmla="*/ 825298 h 2513845"/>
                    <a:gd name="connsiteX40" fmla="*/ 351086 w 2019965"/>
                    <a:gd name="connsiteY40" fmla="*/ 757512 h 2513845"/>
                    <a:gd name="connsiteX41" fmla="*/ 320274 w 2019965"/>
                    <a:gd name="connsiteY41" fmla="*/ 660146 h 2513845"/>
                    <a:gd name="connsiteX42" fmla="*/ 333831 w 2019965"/>
                    <a:gd name="connsiteY42" fmla="*/ 592359 h 2513845"/>
                    <a:gd name="connsiteX43" fmla="*/ 375737 w 2019965"/>
                    <a:gd name="connsiteY43" fmla="*/ 539362 h 2513845"/>
                    <a:gd name="connsiteX44" fmla="*/ 449685 w 2019965"/>
                    <a:gd name="connsiteY44" fmla="*/ 504853 h 2513845"/>
                    <a:gd name="connsiteX45" fmla="*/ 559376 w 2019965"/>
                    <a:gd name="connsiteY45" fmla="*/ 492527 h 2513845"/>
                    <a:gd name="connsiteX46" fmla="*/ 688170 w 2019965"/>
                    <a:gd name="connsiteY46" fmla="*/ 508550 h 2513845"/>
                    <a:gd name="connsiteX47" fmla="*/ 791699 w 2019965"/>
                    <a:gd name="connsiteY47" fmla="*/ 543060 h 2513845"/>
                    <a:gd name="connsiteX48" fmla="*/ 867498 w 2019965"/>
                    <a:gd name="connsiteY48" fmla="*/ 577569 h 2513845"/>
                    <a:gd name="connsiteX49" fmla="*/ 914332 w 2019965"/>
                    <a:gd name="connsiteY49" fmla="*/ 593591 h 2513845"/>
                    <a:gd name="connsiteX50" fmla="*/ 929120 w 2019965"/>
                    <a:gd name="connsiteY50" fmla="*/ 589278 h 2513845"/>
                    <a:gd name="connsiteX51" fmla="*/ 940213 w 2019965"/>
                    <a:gd name="connsiteY51" fmla="*/ 572023 h 2513845"/>
                    <a:gd name="connsiteX52" fmla="*/ 946992 w 2019965"/>
                    <a:gd name="connsiteY52" fmla="*/ 534432 h 2513845"/>
                    <a:gd name="connsiteX53" fmla="*/ 948840 w 2019965"/>
                    <a:gd name="connsiteY53" fmla="*/ 471576 h 2513845"/>
                    <a:gd name="connsiteX54" fmla="*/ 947609 w 2019965"/>
                    <a:gd name="connsiteY54" fmla="*/ 421660 h 2513845"/>
                    <a:gd name="connsiteX55" fmla="*/ 943295 w 2019965"/>
                    <a:gd name="connsiteY55" fmla="*/ 384686 h 2513845"/>
                    <a:gd name="connsiteX56" fmla="*/ 934667 w 2019965"/>
                    <a:gd name="connsiteY56" fmla="*/ 358803 h 2513845"/>
                    <a:gd name="connsiteX57" fmla="*/ 918645 w 2019965"/>
                    <a:gd name="connsiteY57" fmla="*/ 337851 h 2513845"/>
                    <a:gd name="connsiteX58" fmla="*/ 881055 w 2019965"/>
                    <a:gd name="connsiteY58" fmla="*/ 314434 h 2513845"/>
                    <a:gd name="connsiteX59" fmla="*/ 820663 w 2019965"/>
                    <a:gd name="connsiteY59" fmla="*/ 289784 h 2513845"/>
                    <a:gd name="connsiteX60" fmla="*/ 749179 w 2019965"/>
                    <a:gd name="connsiteY60" fmla="*/ 269448 h 2513845"/>
                    <a:gd name="connsiteX61" fmla="*/ 676462 w 2019965"/>
                    <a:gd name="connsiteY61" fmla="*/ 255891 h 2513845"/>
                    <a:gd name="connsiteX62" fmla="*/ 701111 w 2019965"/>
                    <a:gd name="connsiteY62" fmla="*/ 22952 h 2513845"/>
                    <a:gd name="connsiteX63" fmla="*/ 697669 w 2019965"/>
                    <a:gd name="connsiteY63"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2233 w 2019965"/>
                    <a:gd name="connsiteY7" fmla="*/ 961595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62" fmla="*/ 697669 w 2019965"/>
                    <a:gd name="connsiteY62"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681269 w 2019965"/>
                    <a:gd name="connsiteY7" fmla="*/ 1489914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697669 w 2019965"/>
                    <a:gd name="connsiteY16" fmla="*/ 0 h 2513845"/>
                    <a:gd name="connsiteX17" fmla="*/ 2019965 w 2019965"/>
                    <a:gd name="connsiteY17" fmla="*/ 1147048 h 2513845"/>
                    <a:gd name="connsiteX18" fmla="*/ 2019965 w 2019965"/>
                    <a:gd name="connsiteY18" fmla="*/ 2513845 h 2513845"/>
                    <a:gd name="connsiteX19" fmla="*/ 719526 w 2019965"/>
                    <a:gd name="connsiteY19" fmla="*/ 2513844 h 2513845"/>
                    <a:gd name="connsiteX20" fmla="*/ 282828 w 2019965"/>
                    <a:gd name="connsiteY20" fmla="*/ 2135023 h 2513845"/>
                    <a:gd name="connsiteX21" fmla="*/ 319658 w 2019965"/>
                    <a:gd name="connsiteY21" fmla="*/ 2145288 h 2513845"/>
                    <a:gd name="connsiteX22" fmla="*/ 383130 w 2019965"/>
                    <a:gd name="connsiteY22" fmla="*/ 2148985 h 2513845"/>
                    <a:gd name="connsiteX23" fmla="*/ 434279 w 2019965"/>
                    <a:gd name="connsiteY23" fmla="*/ 2145904 h 2513845"/>
                    <a:gd name="connsiteX24" fmla="*/ 466324 w 2019965"/>
                    <a:gd name="connsiteY24" fmla="*/ 2137893 h 2513845"/>
                    <a:gd name="connsiteX25" fmla="*/ 482345 w 2019965"/>
                    <a:gd name="connsiteY25" fmla="*/ 2125568 h 2513845"/>
                    <a:gd name="connsiteX26" fmla="*/ 487893 w 2019965"/>
                    <a:gd name="connsiteY26" fmla="*/ 2108313 h 2513845"/>
                    <a:gd name="connsiteX27" fmla="*/ 513775 w 2019965"/>
                    <a:gd name="connsiteY27" fmla="*/ 1844562 h 2513845"/>
                    <a:gd name="connsiteX28" fmla="*/ 729459 w 2019965"/>
                    <a:gd name="connsiteY28" fmla="*/ 1797727 h 2513845"/>
                    <a:gd name="connsiteX29" fmla="*/ 895843 w 2019965"/>
                    <a:gd name="connsiteY29" fmla="*/ 1699129 h 2513845"/>
                    <a:gd name="connsiteX30" fmla="*/ 1002454 w 2019965"/>
                    <a:gd name="connsiteY30" fmla="*/ 1552463 h 2513845"/>
                    <a:gd name="connsiteX31" fmla="*/ 1040044 w 2019965"/>
                    <a:gd name="connsiteY31" fmla="*/ 1361428 h 2513845"/>
                    <a:gd name="connsiteX32" fmla="*/ 1009232 w 2019965"/>
                    <a:gd name="connsiteY32" fmla="*/ 1190729 h 2513845"/>
                    <a:gd name="connsiteX33" fmla="*/ 927889 w 2019965"/>
                    <a:gd name="connsiteY33" fmla="*/ 1069946 h 2513845"/>
                    <a:gd name="connsiteX34" fmla="*/ 812651 w 2019965"/>
                    <a:gd name="connsiteY34" fmla="*/ 986137 h 2513845"/>
                    <a:gd name="connsiteX35" fmla="*/ 680776 w 2019965"/>
                    <a:gd name="connsiteY35" fmla="*/ 926362 h 2513845"/>
                    <a:gd name="connsiteX36" fmla="*/ 548900 w 2019965"/>
                    <a:gd name="connsiteY36" fmla="*/ 877063 h 2513845"/>
                    <a:gd name="connsiteX37" fmla="*/ 433047 w 2019965"/>
                    <a:gd name="connsiteY37" fmla="*/ 825298 h 2513845"/>
                    <a:gd name="connsiteX38" fmla="*/ 351086 w 2019965"/>
                    <a:gd name="connsiteY38" fmla="*/ 757512 h 2513845"/>
                    <a:gd name="connsiteX39" fmla="*/ 320274 w 2019965"/>
                    <a:gd name="connsiteY39" fmla="*/ 660146 h 2513845"/>
                    <a:gd name="connsiteX40" fmla="*/ 333831 w 2019965"/>
                    <a:gd name="connsiteY40" fmla="*/ 592359 h 2513845"/>
                    <a:gd name="connsiteX41" fmla="*/ 375737 w 2019965"/>
                    <a:gd name="connsiteY41" fmla="*/ 539362 h 2513845"/>
                    <a:gd name="connsiteX42" fmla="*/ 449685 w 2019965"/>
                    <a:gd name="connsiteY42" fmla="*/ 504853 h 2513845"/>
                    <a:gd name="connsiteX43" fmla="*/ 559376 w 2019965"/>
                    <a:gd name="connsiteY43" fmla="*/ 492527 h 2513845"/>
                    <a:gd name="connsiteX44" fmla="*/ 688170 w 2019965"/>
                    <a:gd name="connsiteY44" fmla="*/ 508550 h 2513845"/>
                    <a:gd name="connsiteX45" fmla="*/ 791699 w 2019965"/>
                    <a:gd name="connsiteY45" fmla="*/ 543060 h 2513845"/>
                    <a:gd name="connsiteX46" fmla="*/ 867498 w 2019965"/>
                    <a:gd name="connsiteY46" fmla="*/ 577569 h 2513845"/>
                    <a:gd name="connsiteX47" fmla="*/ 914332 w 2019965"/>
                    <a:gd name="connsiteY47" fmla="*/ 593591 h 2513845"/>
                    <a:gd name="connsiteX48" fmla="*/ 929120 w 2019965"/>
                    <a:gd name="connsiteY48" fmla="*/ 589278 h 2513845"/>
                    <a:gd name="connsiteX49" fmla="*/ 940213 w 2019965"/>
                    <a:gd name="connsiteY49" fmla="*/ 572023 h 2513845"/>
                    <a:gd name="connsiteX50" fmla="*/ 946992 w 2019965"/>
                    <a:gd name="connsiteY50" fmla="*/ 534432 h 2513845"/>
                    <a:gd name="connsiteX51" fmla="*/ 948840 w 2019965"/>
                    <a:gd name="connsiteY51" fmla="*/ 471576 h 2513845"/>
                    <a:gd name="connsiteX52" fmla="*/ 947609 w 2019965"/>
                    <a:gd name="connsiteY52" fmla="*/ 421660 h 2513845"/>
                    <a:gd name="connsiteX53" fmla="*/ 943295 w 2019965"/>
                    <a:gd name="connsiteY53" fmla="*/ 384686 h 2513845"/>
                    <a:gd name="connsiteX54" fmla="*/ 934667 w 2019965"/>
                    <a:gd name="connsiteY54" fmla="*/ 358803 h 2513845"/>
                    <a:gd name="connsiteX55" fmla="*/ 918645 w 2019965"/>
                    <a:gd name="connsiteY55" fmla="*/ 337851 h 2513845"/>
                    <a:gd name="connsiteX56" fmla="*/ 881055 w 2019965"/>
                    <a:gd name="connsiteY56" fmla="*/ 314434 h 2513845"/>
                    <a:gd name="connsiteX57" fmla="*/ 820663 w 2019965"/>
                    <a:gd name="connsiteY57" fmla="*/ 289784 h 2513845"/>
                    <a:gd name="connsiteX58" fmla="*/ 749179 w 2019965"/>
                    <a:gd name="connsiteY58" fmla="*/ 269448 h 2513845"/>
                    <a:gd name="connsiteX59" fmla="*/ 676462 w 2019965"/>
                    <a:gd name="connsiteY59" fmla="*/ 255891 h 2513845"/>
                    <a:gd name="connsiteX60" fmla="*/ 701111 w 2019965"/>
                    <a:gd name="connsiteY60" fmla="*/ 22952 h 2513845"/>
                    <a:gd name="connsiteX61" fmla="*/ 697669 w 2019965"/>
                    <a:gd name="connsiteY61" fmla="*/ 0 h 251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019965" h="2513845">
                      <a:moveTo>
                        <a:pt x="0" y="1742284"/>
                      </a:moveTo>
                      <a:lnTo>
                        <a:pt x="37418" y="1768148"/>
                      </a:lnTo>
                      <a:cubicBezTo>
                        <a:pt x="55905" y="1778008"/>
                        <a:pt x="77884" y="1787662"/>
                        <a:pt x="103355" y="1797110"/>
                      </a:cubicBezTo>
                      <a:cubicBezTo>
                        <a:pt x="128827" y="1806560"/>
                        <a:pt x="157174" y="1815186"/>
                        <a:pt x="188397" y="1822992"/>
                      </a:cubicBezTo>
                      <a:cubicBezTo>
                        <a:pt x="219620" y="1830798"/>
                        <a:pt x="252897" y="1837166"/>
                        <a:pt x="288227" y="1842097"/>
                      </a:cubicBezTo>
                      <a:lnTo>
                        <a:pt x="273968" y="1979942"/>
                      </a:lnTo>
                      <a:lnTo>
                        <a:pt x="0" y="1742284"/>
                      </a:lnTo>
                      <a:close/>
                      <a:moveTo>
                        <a:pt x="681269" y="1489914"/>
                      </a:moveTo>
                      <a:lnTo>
                        <a:pt x="219825" y="1075490"/>
                      </a:lnTo>
                      <a:cubicBezTo>
                        <a:pt x="262142" y="1098498"/>
                        <a:pt x="305483" y="1118628"/>
                        <a:pt x="349853" y="1135883"/>
                      </a:cubicBezTo>
                      <a:cubicBezTo>
                        <a:pt x="394223" y="1153138"/>
                        <a:pt x="437565" y="1169365"/>
                        <a:pt x="479879" y="1184566"/>
                      </a:cubicBezTo>
                      <a:cubicBezTo>
                        <a:pt x="522195" y="1199767"/>
                        <a:pt x="560197" y="1217021"/>
                        <a:pt x="593885" y="1236330"/>
                      </a:cubicBezTo>
                      <a:cubicBezTo>
                        <a:pt x="627572" y="1255638"/>
                        <a:pt x="654481" y="1278029"/>
                        <a:pt x="674613" y="1303501"/>
                      </a:cubicBezTo>
                      <a:cubicBezTo>
                        <a:pt x="694742" y="1328971"/>
                        <a:pt x="704809" y="1361427"/>
                        <a:pt x="704808" y="1400867"/>
                      </a:cubicBezTo>
                      <a:cubicBezTo>
                        <a:pt x="704808" y="1430446"/>
                        <a:pt x="698953" y="1457098"/>
                        <a:pt x="687246" y="1480824"/>
                      </a:cubicBezTo>
                      <a:lnTo>
                        <a:pt x="681269" y="1489914"/>
                      </a:lnTo>
                      <a:close/>
                      <a:moveTo>
                        <a:pt x="697669" y="0"/>
                      </a:moveTo>
                      <a:lnTo>
                        <a:pt x="2019965" y="1147048"/>
                      </a:lnTo>
                      <a:lnTo>
                        <a:pt x="2019965" y="2513845"/>
                      </a:lnTo>
                      <a:lnTo>
                        <a:pt x="719526" y="2513844"/>
                      </a:lnTo>
                      <a:lnTo>
                        <a:pt x="282828" y="2135023"/>
                      </a:lnTo>
                      <a:lnTo>
                        <a:pt x="319658" y="2145288"/>
                      </a:lnTo>
                      <a:cubicBezTo>
                        <a:pt x="335681" y="2147752"/>
                        <a:pt x="356839" y="2148985"/>
                        <a:pt x="383130" y="2148985"/>
                      </a:cubicBezTo>
                      <a:cubicBezTo>
                        <a:pt x="403673" y="2148985"/>
                        <a:pt x="420721" y="2147958"/>
                        <a:pt x="434279" y="2145904"/>
                      </a:cubicBezTo>
                      <a:cubicBezTo>
                        <a:pt x="447836" y="2143850"/>
                        <a:pt x="458517" y="2141179"/>
                        <a:pt x="466324" y="2137893"/>
                      </a:cubicBezTo>
                      <a:cubicBezTo>
                        <a:pt x="474129" y="2134606"/>
                        <a:pt x="479470" y="2130498"/>
                        <a:pt x="482345" y="2125568"/>
                      </a:cubicBezTo>
                      <a:cubicBezTo>
                        <a:pt x="485221" y="2120638"/>
                        <a:pt x="487070" y="2114886"/>
                        <a:pt x="487893" y="2108313"/>
                      </a:cubicBezTo>
                      <a:lnTo>
                        <a:pt x="513775" y="1844562"/>
                      </a:lnTo>
                      <a:cubicBezTo>
                        <a:pt x="592653" y="1837989"/>
                        <a:pt x="664547" y="1822377"/>
                        <a:pt x="729459" y="1797727"/>
                      </a:cubicBezTo>
                      <a:cubicBezTo>
                        <a:pt x="794369" y="1773078"/>
                        <a:pt x="849832" y="1740211"/>
                        <a:pt x="895843" y="1699129"/>
                      </a:cubicBezTo>
                      <a:cubicBezTo>
                        <a:pt x="941857" y="1658047"/>
                        <a:pt x="977394" y="1609157"/>
                        <a:pt x="1002454" y="1552463"/>
                      </a:cubicBezTo>
                      <a:cubicBezTo>
                        <a:pt x="1027515" y="1495769"/>
                        <a:pt x="1040044" y="1432091"/>
                        <a:pt x="1040044" y="1361428"/>
                      </a:cubicBezTo>
                      <a:cubicBezTo>
                        <a:pt x="1040045" y="1294874"/>
                        <a:pt x="1029773" y="1237975"/>
                        <a:pt x="1009232" y="1190729"/>
                      </a:cubicBezTo>
                      <a:cubicBezTo>
                        <a:pt x="988691" y="1143485"/>
                        <a:pt x="961577" y="1103223"/>
                        <a:pt x="927889" y="1069946"/>
                      </a:cubicBezTo>
                      <a:cubicBezTo>
                        <a:pt x="894200" y="1036669"/>
                        <a:pt x="855789" y="1008733"/>
                        <a:pt x="812651" y="986137"/>
                      </a:cubicBezTo>
                      <a:cubicBezTo>
                        <a:pt x="769515" y="963542"/>
                        <a:pt x="725556" y="943617"/>
                        <a:pt x="680776" y="926362"/>
                      </a:cubicBezTo>
                      <a:cubicBezTo>
                        <a:pt x="635996" y="909107"/>
                        <a:pt x="592036" y="892673"/>
                        <a:pt x="548900" y="877063"/>
                      </a:cubicBezTo>
                      <a:cubicBezTo>
                        <a:pt x="505764" y="861451"/>
                        <a:pt x="467146" y="844196"/>
                        <a:pt x="433047" y="825298"/>
                      </a:cubicBezTo>
                      <a:cubicBezTo>
                        <a:pt x="398948" y="806400"/>
                        <a:pt x="371628" y="783805"/>
                        <a:pt x="351086" y="757512"/>
                      </a:cubicBezTo>
                      <a:cubicBezTo>
                        <a:pt x="330546" y="731218"/>
                        <a:pt x="320275" y="698763"/>
                        <a:pt x="320274" y="660146"/>
                      </a:cubicBezTo>
                      <a:cubicBezTo>
                        <a:pt x="320274" y="635496"/>
                        <a:pt x="324793" y="612900"/>
                        <a:pt x="333831" y="592359"/>
                      </a:cubicBezTo>
                      <a:cubicBezTo>
                        <a:pt x="342870" y="571818"/>
                        <a:pt x="356838" y="554152"/>
                        <a:pt x="375737" y="539362"/>
                      </a:cubicBezTo>
                      <a:cubicBezTo>
                        <a:pt x="394635" y="524572"/>
                        <a:pt x="419284" y="513069"/>
                        <a:pt x="449685" y="504853"/>
                      </a:cubicBezTo>
                      <a:cubicBezTo>
                        <a:pt x="480086" y="496635"/>
                        <a:pt x="516650" y="492528"/>
                        <a:pt x="559376" y="492527"/>
                      </a:cubicBezTo>
                      <a:cubicBezTo>
                        <a:pt x="606210" y="492528"/>
                        <a:pt x="649142" y="497869"/>
                        <a:pt x="688170" y="508550"/>
                      </a:cubicBezTo>
                      <a:cubicBezTo>
                        <a:pt x="727200" y="519232"/>
                        <a:pt x="761709" y="530735"/>
                        <a:pt x="791699" y="543060"/>
                      </a:cubicBezTo>
                      <a:cubicBezTo>
                        <a:pt x="821689" y="555384"/>
                        <a:pt x="846955" y="566888"/>
                        <a:pt x="867498" y="577569"/>
                      </a:cubicBezTo>
                      <a:cubicBezTo>
                        <a:pt x="888038" y="588250"/>
                        <a:pt x="903649" y="593591"/>
                        <a:pt x="914332" y="593591"/>
                      </a:cubicBezTo>
                      <a:cubicBezTo>
                        <a:pt x="920083" y="593590"/>
                        <a:pt x="925012" y="592153"/>
                        <a:pt x="929120" y="589278"/>
                      </a:cubicBezTo>
                      <a:cubicBezTo>
                        <a:pt x="933230" y="586402"/>
                        <a:pt x="936927" y="580649"/>
                        <a:pt x="940213" y="572023"/>
                      </a:cubicBezTo>
                      <a:cubicBezTo>
                        <a:pt x="943499" y="563396"/>
                        <a:pt x="945760" y="550865"/>
                        <a:pt x="946992" y="534432"/>
                      </a:cubicBezTo>
                      <a:cubicBezTo>
                        <a:pt x="948225" y="517999"/>
                        <a:pt x="948840" y="497047"/>
                        <a:pt x="948840" y="471576"/>
                      </a:cubicBezTo>
                      <a:cubicBezTo>
                        <a:pt x="948840" y="452678"/>
                        <a:pt x="948429" y="436039"/>
                        <a:pt x="947609" y="421660"/>
                      </a:cubicBezTo>
                      <a:cubicBezTo>
                        <a:pt x="946787" y="407281"/>
                        <a:pt x="945348" y="394955"/>
                        <a:pt x="943295" y="384686"/>
                      </a:cubicBezTo>
                      <a:cubicBezTo>
                        <a:pt x="941240" y="374415"/>
                        <a:pt x="938364" y="365787"/>
                        <a:pt x="934667" y="358803"/>
                      </a:cubicBezTo>
                      <a:cubicBezTo>
                        <a:pt x="930970" y="351819"/>
                        <a:pt x="925629" y="344835"/>
                        <a:pt x="918645" y="337851"/>
                      </a:cubicBezTo>
                      <a:cubicBezTo>
                        <a:pt x="911661" y="330867"/>
                        <a:pt x="899131" y="323061"/>
                        <a:pt x="881055" y="314434"/>
                      </a:cubicBezTo>
                      <a:cubicBezTo>
                        <a:pt x="862977" y="305807"/>
                        <a:pt x="842848" y="297590"/>
                        <a:pt x="820663" y="289784"/>
                      </a:cubicBezTo>
                      <a:cubicBezTo>
                        <a:pt x="798477" y="281979"/>
                        <a:pt x="774649" y="275200"/>
                        <a:pt x="749179" y="269448"/>
                      </a:cubicBezTo>
                      <a:cubicBezTo>
                        <a:pt x="723707" y="263697"/>
                        <a:pt x="699469" y="259178"/>
                        <a:pt x="676462" y="255891"/>
                      </a:cubicBezTo>
                      <a:lnTo>
                        <a:pt x="701111" y="22952"/>
                      </a:lnTo>
                      <a:lnTo>
                        <a:pt x="697669"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grpSp>
      <p:sp>
        <p:nvSpPr>
          <p:cNvPr id="71" name="Rectangle 70"/>
          <p:cNvSpPr/>
          <p:nvPr/>
        </p:nvSpPr>
        <p:spPr>
          <a:xfrm>
            <a:off x="4003393" y="2567518"/>
            <a:ext cx="2003919" cy="400110"/>
          </a:xfrm>
          <a:prstGeom prst="rect">
            <a:avLst/>
          </a:prstGeom>
        </p:spPr>
        <p:txBody>
          <a:bodyPr wrap="square" anchor="ctr">
            <a:spAutoFit/>
          </a:bodyPr>
          <a:lstStyle/>
          <a:p>
            <a:pPr algn="ctr"/>
            <a:r>
              <a:rPr lang="en-US" sz="2000" b="1" dirty="0" smtClean="0">
                <a:solidFill>
                  <a:prstClr val="white"/>
                </a:solidFill>
              </a:rPr>
              <a:t>Cost Leadershi</a:t>
            </a:r>
            <a:r>
              <a:rPr lang="en-US" sz="2000" b="1" dirty="0">
                <a:solidFill>
                  <a:prstClr val="white"/>
                </a:solidFill>
              </a:rPr>
              <a:t>p</a:t>
            </a:r>
            <a:endParaRPr lang="en-US" sz="1400" dirty="0"/>
          </a:p>
        </p:txBody>
      </p:sp>
      <p:sp>
        <p:nvSpPr>
          <p:cNvPr id="72" name="Rectangle 71"/>
          <p:cNvSpPr/>
          <p:nvPr/>
        </p:nvSpPr>
        <p:spPr>
          <a:xfrm>
            <a:off x="6183482" y="2567519"/>
            <a:ext cx="2002535" cy="400110"/>
          </a:xfrm>
          <a:prstGeom prst="rect">
            <a:avLst/>
          </a:prstGeom>
        </p:spPr>
        <p:txBody>
          <a:bodyPr wrap="square" anchor="ctr">
            <a:spAutoFit/>
          </a:bodyPr>
          <a:lstStyle/>
          <a:p>
            <a:pPr lvl="0" algn="ctr"/>
            <a:r>
              <a:rPr lang="en-US" sz="2000" b="1" dirty="0" smtClean="0">
                <a:solidFill>
                  <a:prstClr val="white"/>
                </a:solidFill>
              </a:rPr>
              <a:t>Differentiation</a:t>
            </a:r>
            <a:endParaRPr lang="en-US" sz="2000" b="1" dirty="0">
              <a:solidFill>
                <a:prstClr val="white"/>
              </a:solidFill>
            </a:endParaRPr>
          </a:p>
        </p:txBody>
      </p:sp>
      <p:sp>
        <p:nvSpPr>
          <p:cNvPr id="73" name="Rectangle 72"/>
          <p:cNvSpPr/>
          <p:nvPr/>
        </p:nvSpPr>
        <p:spPr>
          <a:xfrm>
            <a:off x="4004775" y="4747957"/>
            <a:ext cx="2002537" cy="400110"/>
          </a:xfrm>
          <a:prstGeom prst="rect">
            <a:avLst/>
          </a:prstGeom>
        </p:spPr>
        <p:txBody>
          <a:bodyPr wrap="square" anchor="ctr">
            <a:spAutoFit/>
          </a:bodyPr>
          <a:lstStyle/>
          <a:p>
            <a:pPr lvl="0" algn="ctr"/>
            <a:r>
              <a:rPr lang="en-US" sz="2000" b="1" dirty="0" smtClean="0">
                <a:solidFill>
                  <a:prstClr val="white"/>
                </a:solidFill>
              </a:rPr>
              <a:t>Cost Focus</a:t>
            </a:r>
            <a:endParaRPr lang="en-US" sz="2000" b="1" dirty="0">
              <a:solidFill>
                <a:prstClr val="white"/>
              </a:solidFill>
            </a:endParaRPr>
          </a:p>
        </p:txBody>
      </p:sp>
      <p:sp>
        <p:nvSpPr>
          <p:cNvPr id="74" name="Rectangle 73"/>
          <p:cNvSpPr/>
          <p:nvPr/>
        </p:nvSpPr>
        <p:spPr>
          <a:xfrm>
            <a:off x="6183482" y="4594068"/>
            <a:ext cx="2002535" cy="707886"/>
          </a:xfrm>
          <a:prstGeom prst="rect">
            <a:avLst/>
          </a:prstGeom>
        </p:spPr>
        <p:txBody>
          <a:bodyPr wrap="square" anchor="ctr">
            <a:spAutoFit/>
          </a:bodyPr>
          <a:lstStyle/>
          <a:p>
            <a:pPr lvl="0" algn="ctr"/>
            <a:r>
              <a:rPr lang="en-US" sz="2000" b="1" dirty="0" smtClean="0">
                <a:solidFill>
                  <a:prstClr val="white"/>
                </a:solidFill>
              </a:rPr>
              <a:t>Differentiation Focus</a:t>
            </a:r>
            <a:endParaRPr lang="en-US" sz="2000" b="1" dirty="0">
              <a:solidFill>
                <a:prstClr val="white"/>
              </a:solidFill>
            </a:endParaRPr>
          </a:p>
        </p:txBody>
      </p:sp>
      <p:sp>
        <p:nvSpPr>
          <p:cNvPr id="75" name="TextBox 74"/>
          <p:cNvSpPr txBox="1"/>
          <p:nvPr/>
        </p:nvSpPr>
        <p:spPr>
          <a:xfrm>
            <a:off x="4008581" y="6096287"/>
            <a:ext cx="19987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Low Cost</a:t>
            </a:r>
            <a:endParaRPr lang="en-US" sz="1600" i="1" dirty="0">
              <a:solidFill>
                <a:schemeClr val="tx1">
                  <a:lumMod val="65000"/>
                  <a:lumOff val="35000"/>
                </a:schemeClr>
              </a:solidFill>
            </a:endParaRPr>
          </a:p>
        </p:txBody>
      </p:sp>
      <p:sp>
        <p:nvSpPr>
          <p:cNvPr id="76" name="TextBox 75"/>
          <p:cNvSpPr txBox="1"/>
          <p:nvPr/>
        </p:nvSpPr>
        <p:spPr>
          <a:xfrm>
            <a:off x="6183484" y="6096287"/>
            <a:ext cx="2002535"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Differentiation</a:t>
            </a:r>
            <a:endParaRPr lang="en-US" sz="1600" i="1" dirty="0">
              <a:solidFill>
                <a:schemeClr val="tx1">
                  <a:lumMod val="65000"/>
                  <a:lumOff val="35000"/>
                </a:schemeClr>
              </a:solidFill>
            </a:endParaRPr>
          </a:p>
        </p:txBody>
      </p:sp>
      <p:sp>
        <p:nvSpPr>
          <p:cNvPr id="77" name="TextBox 76"/>
          <p:cNvSpPr txBox="1"/>
          <p:nvPr/>
        </p:nvSpPr>
        <p:spPr>
          <a:xfrm rot="16200000">
            <a:off x="7552324" y="4709311"/>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Narrow</a:t>
            </a:r>
            <a:endParaRPr lang="en-US" sz="1600" i="1" dirty="0">
              <a:solidFill>
                <a:schemeClr val="tx1">
                  <a:lumMod val="65000"/>
                  <a:lumOff val="35000"/>
                </a:schemeClr>
              </a:solidFill>
            </a:endParaRPr>
          </a:p>
        </p:txBody>
      </p:sp>
      <p:sp>
        <p:nvSpPr>
          <p:cNvPr id="78" name="TextBox 77"/>
          <p:cNvSpPr txBox="1"/>
          <p:nvPr/>
        </p:nvSpPr>
        <p:spPr>
          <a:xfrm rot="16200000">
            <a:off x="7552149" y="2529046"/>
            <a:ext cx="2002535"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Broad</a:t>
            </a:r>
            <a:endParaRPr lang="en-US" sz="1600" i="1" dirty="0">
              <a:solidFill>
                <a:schemeClr val="tx1">
                  <a:lumMod val="65000"/>
                  <a:lumOff val="35000"/>
                </a:schemeClr>
              </a:solidFill>
            </a:endParaRPr>
          </a:p>
        </p:txBody>
      </p:sp>
      <p:sp>
        <p:nvSpPr>
          <p:cNvPr id="79" name="TextBox 78"/>
          <p:cNvSpPr txBox="1"/>
          <p:nvPr/>
        </p:nvSpPr>
        <p:spPr>
          <a:xfrm rot="16200000">
            <a:off x="1501670" y="3619092"/>
            <a:ext cx="4182627"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Competitive Scope</a:t>
            </a:r>
            <a:endParaRPr lang="en-US" dirty="0"/>
          </a:p>
        </p:txBody>
      </p:sp>
      <p:sp>
        <p:nvSpPr>
          <p:cNvPr id="80" name="TextBox 79"/>
          <p:cNvSpPr txBox="1"/>
          <p:nvPr/>
        </p:nvSpPr>
        <p:spPr>
          <a:xfrm>
            <a:off x="4004778" y="1215621"/>
            <a:ext cx="4181242"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Source of Competitive Advantage</a:t>
            </a:r>
            <a:endParaRPr lang="en-US" sz="1600" b="1" dirty="0">
              <a:solidFill>
                <a:schemeClr val="tx1">
                  <a:lumMod val="65000"/>
                  <a:lumOff val="35000"/>
                </a:schemeClr>
              </a:solidFill>
            </a:endParaRPr>
          </a:p>
        </p:txBody>
      </p:sp>
    </p:spTree>
    <p:extLst>
      <p:ext uri="{BB962C8B-B14F-4D97-AF65-F5344CB8AC3E}">
        <p14:creationId xmlns:p14="http://schemas.microsoft.com/office/powerpoint/2010/main" val="228671005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4004777" y="1766306"/>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1">
                  <a:lumMod val="50000"/>
                </a:schemeClr>
              </a:solidFill>
            </a:endParaRPr>
          </a:p>
        </p:txBody>
      </p:sp>
      <p:sp>
        <p:nvSpPr>
          <p:cNvPr id="26" name="Rectangle 25"/>
          <p:cNvSpPr/>
          <p:nvPr/>
        </p:nvSpPr>
        <p:spPr>
          <a:xfrm>
            <a:off x="6183483" y="3946744"/>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0C584A"/>
              </a:solidFill>
            </a:endParaRPr>
          </a:p>
        </p:txBody>
      </p:sp>
      <p:sp>
        <p:nvSpPr>
          <p:cNvPr id="27" name="Rectangle 26"/>
          <p:cNvSpPr/>
          <p:nvPr/>
        </p:nvSpPr>
        <p:spPr>
          <a:xfrm>
            <a:off x="6183483" y="1766306"/>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800000"/>
              </a:solidFill>
            </a:endParaRPr>
          </a:p>
        </p:txBody>
      </p:sp>
      <p:sp>
        <p:nvSpPr>
          <p:cNvPr id="28" name="Rectangle 27"/>
          <p:cNvSpPr/>
          <p:nvPr/>
        </p:nvSpPr>
        <p:spPr>
          <a:xfrm>
            <a:off x="4004777" y="3946744"/>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2">
                  <a:lumMod val="50000"/>
                </a:schemeClr>
              </a:solidFill>
            </a:endParaRPr>
          </a:p>
        </p:txBody>
      </p:sp>
      <p:sp>
        <p:nvSpPr>
          <p:cNvPr id="6" name="Subtitle 5"/>
          <p:cNvSpPr>
            <a:spLocks noGrp="1"/>
          </p:cNvSpPr>
          <p:nvPr>
            <p:ph type="subTitle" idx="1"/>
          </p:nvPr>
        </p:nvSpPr>
        <p:spPr/>
        <p:txBody>
          <a:bodyPr/>
          <a:lstStyle/>
          <a:p>
            <a:r>
              <a:rPr lang="en-US" dirty="0"/>
              <a:t>The Competitive Advantage Matrix</a:t>
            </a:r>
          </a:p>
        </p:txBody>
      </p:sp>
      <p:sp>
        <p:nvSpPr>
          <p:cNvPr id="5" name="Title 4"/>
          <p:cNvSpPr>
            <a:spLocks noGrp="1"/>
          </p:cNvSpPr>
          <p:nvPr>
            <p:ph type="title"/>
          </p:nvPr>
        </p:nvSpPr>
        <p:spPr/>
        <p:txBody>
          <a:bodyPr/>
          <a:lstStyle/>
          <a:p>
            <a:r>
              <a:rPr lang="en-US" dirty="0"/>
              <a:t>Porter’s Generic Competitive Strategies</a:t>
            </a:r>
          </a:p>
        </p:txBody>
      </p:sp>
      <p:sp>
        <p:nvSpPr>
          <p:cNvPr id="4" name="Slide Number Placeholder 3"/>
          <p:cNvSpPr>
            <a:spLocks noGrp="1"/>
          </p:cNvSpPr>
          <p:nvPr>
            <p:ph type="sldNum" sz="quarter" idx="12"/>
          </p:nvPr>
        </p:nvSpPr>
        <p:spPr/>
        <p:txBody>
          <a:bodyPr/>
          <a:lstStyle/>
          <a:p>
            <a:fld id="{F68327C5-B821-4FE9-A59A-A60D9EB59A9A}" type="slidenum">
              <a:rPr lang="en-US" smtClean="0"/>
              <a:t>65</a:t>
            </a:fld>
            <a:endParaRPr lang="en-US"/>
          </a:p>
        </p:txBody>
      </p:sp>
      <p:sp>
        <p:nvSpPr>
          <p:cNvPr id="71" name="Rectangle 70"/>
          <p:cNvSpPr/>
          <p:nvPr/>
        </p:nvSpPr>
        <p:spPr>
          <a:xfrm>
            <a:off x="4003393" y="2567518"/>
            <a:ext cx="2003919" cy="400110"/>
          </a:xfrm>
          <a:prstGeom prst="rect">
            <a:avLst/>
          </a:prstGeom>
        </p:spPr>
        <p:txBody>
          <a:bodyPr wrap="square" anchor="ctr">
            <a:spAutoFit/>
          </a:bodyPr>
          <a:lstStyle/>
          <a:p>
            <a:pPr algn="ctr"/>
            <a:r>
              <a:rPr lang="en-US" sz="2000" b="1" dirty="0" smtClean="0">
                <a:solidFill>
                  <a:prstClr val="white"/>
                </a:solidFill>
              </a:rPr>
              <a:t>Cost Leadershi</a:t>
            </a:r>
            <a:r>
              <a:rPr lang="en-US" sz="2000" b="1" dirty="0">
                <a:solidFill>
                  <a:prstClr val="white"/>
                </a:solidFill>
              </a:rPr>
              <a:t>p</a:t>
            </a:r>
            <a:endParaRPr lang="en-US" sz="1400" dirty="0"/>
          </a:p>
        </p:txBody>
      </p:sp>
      <p:sp>
        <p:nvSpPr>
          <p:cNvPr id="72" name="Rectangle 71"/>
          <p:cNvSpPr/>
          <p:nvPr/>
        </p:nvSpPr>
        <p:spPr>
          <a:xfrm>
            <a:off x="6183482" y="2567519"/>
            <a:ext cx="2002535" cy="400110"/>
          </a:xfrm>
          <a:prstGeom prst="rect">
            <a:avLst/>
          </a:prstGeom>
        </p:spPr>
        <p:txBody>
          <a:bodyPr wrap="square" anchor="ctr">
            <a:spAutoFit/>
          </a:bodyPr>
          <a:lstStyle/>
          <a:p>
            <a:pPr lvl="0" algn="ctr"/>
            <a:r>
              <a:rPr lang="en-US" sz="2000" b="1" dirty="0" smtClean="0">
                <a:solidFill>
                  <a:prstClr val="white"/>
                </a:solidFill>
              </a:rPr>
              <a:t>Differentiation</a:t>
            </a:r>
            <a:endParaRPr lang="en-US" sz="2000" b="1" dirty="0">
              <a:solidFill>
                <a:prstClr val="white"/>
              </a:solidFill>
            </a:endParaRPr>
          </a:p>
        </p:txBody>
      </p:sp>
      <p:sp>
        <p:nvSpPr>
          <p:cNvPr id="73" name="Rectangle 72"/>
          <p:cNvSpPr/>
          <p:nvPr/>
        </p:nvSpPr>
        <p:spPr>
          <a:xfrm>
            <a:off x="4004775" y="4747957"/>
            <a:ext cx="2002537" cy="400110"/>
          </a:xfrm>
          <a:prstGeom prst="rect">
            <a:avLst/>
          </a:prstGeom>
        </p:spPr>
        <p:txBody>
          <a:bodyPr wrap="square" anchor="ctr">
            <a:spAutoFit/>
          </a:bodyPr>
          <a:lstStyle/>
          <a:p>
            <a:pPr lvl="0" algn="ctr"/>
            <a:r>
              <a:rPr lang="en-US" sz="2000" b="1" dirty="0" smtClean="0">
                <a:solidFill>
                  <a:prstClr val="white"/>
                </a:solidFill>
              </a:rPr>
              <a:t>Cost Focus</a:t>
            </a:r>
            <a:endParaRPr lang="en-US" sz="2000" b="1" dirty="0">
              <a:solidFill>
                <a:prstClr val="white"/>
              </a:solidFill>
            </a:endParaRPr>
          </a:p>
        </p:txBody>
      </p:sp>
      <p:sp>
        <p:nvSpPr>
          <p:cNvPr id="74" name="Rectangle 73"/>
          <p:cNvSpPr/>
          <p:nvPr/>
        </p:nvSpPr>
        <p:spPr>
          <a:xfrm>
            <a:off x="6183482" y="4594068"/>
            <a:ext cx="2002535" cy="707886"/>
          </a:xfrm>
          <a:prstGeom prst="rect">
            <a:avLst/>
          </a:prstGeom>
        </p:spPr>
        <p:txBody>
          <a:bodyPr wrap="square" anchor="ctr">
            <a:spAutoFit/>
          </a:bodyPr>
          <a:lstStyle/>
          <a:p>
            <a:pPr lvl="0" algn="ctr"/>
            <a:r>
              <a:rPr lang="en-US" sz="2000" b="1" dirty="0" smtClean="0">
                <a:solidFill>
                  <a:prstClr val="white"/>
                </a:solidFill>
              </a:rPr>
              <a:t>Differentiation Focus</a:t>
            </a:r>
            <a:endParaRPr lang="en-US" sz="2000" b="1" dirty="0">
              <a:solidFill>
                <a:prstClr val="white"/>
              </a:solidFill>
            </a:endParaRPr>
          </a:p>
        </p:txBody>
      </p:sp>
      <p:grpSp>
        <p:nvGrpSpPr>
          <p:cNvPr id="76" name="Group 75"/>
          <p:cNvGrpSpPr/>
          <p:nvPr/>
        </p:nvGrpSpPr>
        <p:grpSpPr>
          <a:xfrm>
            <a:off x="5518708" y="3281103"/>
            <a:ext cx="1153380" cy="1153380"/>
            <a:chOff x="5518708" y="3281103"/>
            <a:chExt cx="1153380" cy="1153380"/>
          </a:xfrm>
        </p:grpSpPr>
        <p:grpSp>
          <p:nvGrpSpPr>
            <p:cNvPr id="77" name="Group 76"/>
            <p:cNvGrpSpPr/>
            <p:nvPr/>
          </p:nvGrpSpPr>
          <p:grpSpPr>
            <a:xfrm>
              <a:off x="5518708" y="3281103"/>
              <a:ext cx="1153380" cy="1153380"/>
              <a:chOff x="5518708" y="3281103"/>
              <a:chExt cx="1153380" cy="1153380"/>
            </a:xfrm>
            <a:effectLst>
              <a:outerShdw blurRad="63500" sx="102000" sy="102000" algn="ctr" rotWithShape="0">
                <a:prstClr val="black">
                  <a:alpha val="40000"/>
                </a:prstClr>
              </a:outerShdw>
            </a:effectLst>
          </p:grpSpPr>
          <p:sp>
            <p:nvSpPr>
              <p:cNvPr id="98" name="Rectangle 97"/>
              <p:cNvSpPr/>
              <p:nvPr/>
            </p:nvSpPr>
            <p:spPr>
              <a:xfrm>
                <a:off x="6095398" y="3857793"/>
                <a:ext cx="576690" cy="576690"/>
              </a:xfrm>
              <a:prstGeom prst="rect">
                <a:avLst/>
              </a:prstGeom>
              <a:solidFill>
                <a:srgbClr val="16A08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chemeClr val="bg1">
                      <a:lumMod val="95000"/>
                    </a:schemeClr>
                  </a:solidFill>
                  <a:latin typeface="Arial Black" panose="020B0A04020102020204" pitchFamily="34" charset="0"/>
                </a:endParaRPr>
              </a:p>
            </p:txBody>
          </p:sp>
          <p:sp>
            <p:nvSpPr>
              <p:cNvPr id="99" name="Rectangle 98"/>
              <p:cNvSpPr/>
              <p:nvPr/>
            </p:nvSpPr>
            <p:spPr>
              <a:xfrm>
                <a:off x="5518708" y="3857793"/>
                <a:ext cx="576690" cy="576690"/>
              </a:xfrm>
              <a:prstGeom prst="rect">
                <a:avLst/>
              </a:prstGeom>
              <a:solidFill>
                <a:srgbClr val="F39C1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chemeClr val="bg1">
                      <a:lumMod val="95000"/>
                    </a:schemeClr>
                  </a:solidFill>
                  <a:latin typeface="Arial Black" panose="020B0A04020102020204" pitchFamily="34" charset="0"/>
                </a:endParaRPr>
              </a:p>
            </p:txBody>
          </p:sp>
          <p:sp>
            <p:nvSpPr>
              <p:cNvPr id="100" name="Rectangle 99"/>
              <p:cNvSpPr/>
              <p:nvPr/>
            </p:nvSpPr>
            <p:spPr>
              <a:xfrm>
                <a:off x="5518708" y="3281103"/>
                <a:ext cx="576690" cy="576690"/>
              </a:xfrm>
              <a:prstGeom prst="rect">
                <a:avLst/>
              </a:prstGeom>
              <a:solidFill>
                <a:srgbClr val="2980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chemeClr val="bg1">
                      <a:lumMod val="95000"/>
                    </a:schemeClr>
                  </a:solidFill>
                  <a:latin typeface="Arial Black" panose="020B0A04020102020204" pitchFamily="34" charset="0"/>
                </a:endParaRPr>
              </a:p>
            </p:txBody>
          </p:sp>
          <p:sp>
            <p:nvSpPr>
              <p:cNvPr id="101" name="Rectangle 100"/>
              <p:cNvSpPr/>
              <p:nvPr/>
            </p:nvSpPr>
            <p:spPr>
              <a:xfrm>
                <a:off x="6095398" y="3281103"/>
                <a:ext cx="576690" cy="576690"/>
              </a:xfrm>
              <a:prstGeom prst="rect">
                <a:avLst/>
              </a:prstGeom>
              <a:solidFill>
                <a:srgbClr val="C039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chemeClr val="bg1">
                      <a:lumMod val="95000"/>
                    </a:schemeClr>
                  </a:solidFill>
                  <a:latin typeface="Arial Black" panose="020B0A04020102020204" pitchFamily="34" charset="0"/>
                </a:endParaRPr>
              </a:p>
            </p:txBody>
          </p:sp>
        </p:grpSp>
        <p:grpSp>
          <p:nvGrpSpPr>
            <p:cNvPr id="78" name="Group 77"/>
            <p:cNvGrpSpPr/>
            <p:nvPr/>
          </p:nvGrpSpPr>
          <p:grpSpPr>
            <a:xfrm>
              <a:off x="6096016" y="3858411"/>
              <a:ext cx="576072" cy="576072"/>
              <a:chOff x="547786" y="934687"/>
              <a:chExt cx="2002536" cy="2002536"/>
            </a:xfrm>
          </p:grpSpPr>
          <p:sp>
            <p:nvSpPr>
              <p:cNvPr id="93" name="Rectangle 92"/>
              <p:cNvSpPr/>
              <p:nvPr/>
            </p:nvSpPr>
            <p:spPr>
              <a:xfrm>
                <a:off x="547786" y="934687"/>
                <a:ext cx="2002536" cy="2002536"/>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Freeform 93"/>
              <p:cNvSpPr/>
              <p:nvPr/>
            </p:nvSpPr>
            <p:spPr>
              <a:xfrm rot="5400000">
                <a:off x="1044891" y="1431970"/>
                <a:ext cx="1007970" cy="1007970"/>
              </a:xfrm>
              <a:custGeom>
                <a:avLst/>
                <a:gdLst>
                  <a:gd name="connsiteX0" fmla="*/ 1200727 w 1838037"/>
                  <a:gd name="connsiteY0" fmla="*/ 189346 h 1838037"/>
                  <a:gd name="connsiteX1" fmla="*/ 1200727 w 1838037"/>
                  <a:gd name="connsiteY1" fmla="*/ 0 h 1838037"/>
                  <a:gd name="connsiteX2" fmla="*/ 1838037 w 1838037"/>
                  <a:gd name="connsiteY2" fmla="*/ 0 h 1838037"/>
                  <a:gd name="connsiteX3" fmla="*/ 1838037 w 1838037"/>
                  <a:gd name="connsiteY3" fmla="*/ 637310 h 1838037"/>
                  <a:gd name="connsiteX4" fmla="*/ 1648691 w 1838037"/>
                  <a:gd name="connsiteY4" fmla="*/ 637310 h 1838037"/>
                  <a:gd name="connsiteX5" fmla="*/ 1648691 w 1838037"/>
                  <a:gd name="connsiteY5" fmla="*/ 189346 h 1838037"/>
                  <a:gd name="connsiteX6" fmla="*/ 1200727 w 1838037"/>
                  <a:gd name="connsiteY6" fmla="*/ 1838037 h 1838037"/>
                  <a:gd name="connsiteX7" fmla="*/ 1200727 w 1838037"/>
                  <a:gd name="connsiteY7" fmla="*/ 1648692 h 1838037"/>
                  <a:gd name="connsiteX8" fmla="*/ 1648691 w 1838037"/>
                  <a:gd name="connsiteY8" fmla="*/ 1648692 h 1838037"/>
                  <a:gd name="connsiteX9" fmla="*/ 1648691 w 1838037"/>
                  <a:gd name="connsiteY9" fmla="*/ 1200729 h 1838037"/>
                  <a:gd name="connsiteX10" fmla="*/ 1838037 w 1838037"/>
                  <a:gd name="connsiteY10" fmla="*/ 1200729 h 1838037"/>
                  <a:gd name="connsiteX11" fmla="*/ 1838037 w 1838037"/>
                  <a:gd name="connsiteY11" fmla="*/ 1838037 h 1838037"/>
                  <a:gd name="connsiteX12" fmla="*/ 967509 w 1838037"/>
                  <a:gd name="connsiteY12" fmla="*/ 870528 h 1838037"/>
                  <a:gd name="connsiteX13" fmla="*/ 1193347 w 1838037"/>
                  <a:gd name="connsiteY13" fmla="*/ 870528 h 1838037"/>
                  <a:gd name="connsiteX14" fmla="*/ 1188015 w 1838037"/>
                  <a:gd name="connsiteY14" fmla="*/ 835262 h 1838037"/>
                  <a:gd name="connsiteX15" fmla="*/ 1028653 w 1838037"/>
                  <a:gd name="connsiteY15" fmla="*/ 659493 h 1838037"/>
                  <a:gd name="connsiteX16" fmla="*/ 967509 w 1838037"/>
                  <a:gd name="connsiteY16" fmla="*/ 647149 h 1838037"/>
                  <a:gd name="connsiteX17" fmla="*/ 967509 w 1838037"/>
                  <a:gd name="connsiteY17" fmla="*/ 1190889 h 1838037"/>
                  <a:gd name="connsiteX18" fmla="*/ 1028653 w 1838037"/>
                  <a:gd name="connsiteY18" fmla="*/ 1178545 h 1838037"/>
                  <a:gd name="connsiteX19" fmla="*/ 1188015 w 1838037"/>
                  <a:gd name="connsiteY19" fmla="*/ 1002776 h 1838037"/>
                  <a:gd name="connsiteX20" fmla="*/ 1193347 w 1838037"/>
                  <a:gd name="connsiteY20" fmla="*/ 967510 h 1838037"/>
                  <a:gd name="connsiteX21" fmla="*/ 967509 w 1838037"/>
                  <a:gd name="connsiteY21" fmla="*/ 967510 h 1838037"/>
                  <a:gd name="connsiteX22" fmla="*/ 644689 w 1838037"/>
                  <a:gd name="connsiteY22" fmla="*/ 870528 h 1838037"/>
                  <a:gd name="connsiteX23" fmla="*/ 870527 w 1838037"/>
                  <a:gd name="connsiteY23" fmla="*/ 870528 h 1838037"/>
                  <a:gd name="connsiteX24" fmla="*/ 870527 w 1838037"/>
                  <a:gd name="connsiteY24" fmla="*/ 647149 h 1838037"/>
                  <a:gd name="connsiteX25" fmla="*/ 809383 w 1838037"/>
                  <a:gd name="connsiteY25" fmla="*/ 659493 h 1838037"/>
                  <a:gd name="connsiteX26" fmla="*/ 650021 w 1838037"/>
                  <a:gd name="connsiteY26" fmla="*/ 835262 h 1838037"/>
                  <a:gd name="connsiteX27" fmla="*/ 644689 w 1838037"/>
                  <a:gd name="connsiteY27" fmla="*/ 967510 h 1838037"/>
                  <a:gd name="connsiteX28" fmla="*/ 650021 w 1838037"/>
                  <a:gd name="connsiteY28" fmla="*/ 1002776 h 1838037"/>
                  <a:gd name="connsiteX29" fmla="*/ 809383 w 1838037"/>
                  <a:gd name="connsiteY29" fmla="*/ 1178545 h 1838037"/>
                  <a:gd name="connsiteX30" fmla="*/ 870527 w 1838037"/>
                  <a:gd name="connsiteY30" fmla="*/ 1190889 h 1838037"/>
                  <a:gd name="connsiteX31" fmla="*/ 870527 w 1838037"/>
                  <a:gd name="connsiteY31" fmla="*/ 967510 h 1838037"/>
                  <a:gd name="connsiteX32" fmla="*/ 297476 w 1838037"/>
                  <a:gd name="connsiteY32" fmla="*/ 967510 h 1838037"/>
                  <a:gd name="connsiteX33" fmla="*/ 297476 w 1838037"/>
                  <a:gd name="connsiteY33" fmla="*/ 870528 h 1838037"/>
                  <a:gd name="connsiteX34" fmla="*/ 544894 w 1838037"/>
                  <a:gd name="connsiteY34" fmla="*/ 870528 h 1838037"/>
                  <a:gd name="connsiteX35" fmla="*/ 546526 w 1838037"/>
                  <a:gd name="connsiteY35" fmla="*/ 852036 h 1838037"/>
                  <a:gd name="connsiteX36" fmla="*/ 842756 w 1838037"/>
                  <a:gd name="connsiteY36" fmla="*/ 548305 h 1838037"/>
                  <a:gd name="connsiteX37" fmla="*/ 870527 w 1838037"/>
                  <a:gd name="connsiteY37" fmla="*/ 545506 h 1838037"/>
                  <a:gd name="connsiteX38" fmla="*/ 870527 w 1838037"/>
                  <a:gd name="connsiteY38" fmla="*/ 297477 h 1838037"/>
                  <a:gd name="connsiteX39" fmla="*/ 967509 w 1838037"/>
                  <a:gd name="connsiteY39" fmla="*/ 297477 h 1838037"/>
                  <a:gd name="connsiteX40" fmla="*/ 967509 w 1838037"/>
                  <a:gd name="connsiteY40" fmla="*/ 545506 h 1838037"/>
                  <a:gd name="connsiteX41" fmla="*/ 995280 w 1838037"/>
                  <a:gd name="connsiteY41" fmla="*/ 548305 h 1838037"/>
                  <a:gd name="connsiteX42" fmla="*/ 1291510 w 1838037"/>
                  <a:gd name="connsiteY42" fmla="*/ 852036 h 1838037"/>
                  <a:gd name="connsiteX43" fmla="*/ 1293142 w 1838037"/>
                  <a:gd name="connsiteY43" fmla="*/ 870528 h 1838037"/>
                  <a:gd name="connsiteX44" fmla="*/ 1540560 w 1838037"/>
                  <a:gd name="connsiteY44" fmla="*/ 870528 h 1838037"/>
                  <a:gd name="connsiteX45" fmla="*/ 1540560 w 1838037"/>
                  <a:gd name="connsiteY45" fmla="*/ 967510 h 1838037"/>
                  <a:gd name="connsiteX46" fmla="*/ 1293142 w 1838037"/>
                  <a:gd name="connsiteY46" fmla="*/ 967510 h 1838037"/>
                  <a:gd name="connsiteX47" fmla="*/ 1291510 w 1838037"/>
                  <a:gd name="connsiteY47" fmla="*/ 986003 h 1838037"/>
                  <a:gd name="connsiteX48" fmla="*/ 995280 w 1838037"/>
                  <a:gd name="connsiteY48" fmla="*/ 1289733 h 1838037"/>
                  <a:gd name="connsiteX49" fmla="*/ 967509 w 1838037"/>
                  <a:gd name="connsiteY49" fmla="*/ 1292533 h 1838037"/>
                  <a:gd name="connsiteX50" fmla="*/ 967509 w 1838037"/>
                  <a:gd name="connsiteY50" fmla="*/ 1540561 h 1838037"/>
                  <a:gd name="connsiteX51" fmla="*/ 870527 w 1838037"/>
                  <a:gd name="connsiteY51" fmla="*/ 1540561 h 1838037"/>
                  <a:gd name="connsiteX52" fmla="*/ 870527 w 1838037"/>
                  <a:gd name="connsiteY52" fmla="*/ 1292533 h 1838037"/>
                  <a:gd name="connsiteX53" fmla="*/ 842756 w 1838037"/>
                  <a:gd name="connsiteY53" fmla="*/ 1289733 h 1838037"/>
                  <a:gd name="connsiteX54" fmla="*/ 546526 w 1838037"/>
                  <a:gd name="connsiteY54" fmla="*/ 986003 h 1838037"/>
                  <a:gd name="connsiteX55" fmla="*/ 544894 w 1838037"/>
                  <a:gd name="connsiteY55" fmla="*/ 967510 h 1838037"/>
                  <a:gd name="connsiteX56" fmla="*/ 0 w 1838037"/>
                  <a:gd name="connsiteY56" fmla="*/ 637310 h 1838037"/>
                  <a:gd name="connsiteX57" fmla="*/ 0 w 1838037"/>
                  <a:gd name="connsiteY57" fmla="*/ 0 h 1838037"/>
                  <a:gd name="connsiteX58" fmla="*/ 637308 w 1838037"/>
                  <a:gd name="connsiteY58" fmla="*/ 0 h 1838037"/>
                  <a:gd name="connsiteX59" fmla="*/ 637308 w 1838037"/>
                  <a:gd name="connsiteY59" fmla="*/ 189346 h 1838037"/>
                  <a:gd name="connsiteX60" fmla="*/ 189345 w 1838037"/>
                  <a:gd name="connsiteY60" fmla="*/ 189346 h 1838037"/>
                  <a:gd name="connsiteX61" fmla="*/ 189345 w 1838037"/>
                  <a:gd name="connsiteY61" fmla="*/ 637310 h 1838037"/>
                  <a:gd name="connsiteX62" fmla="*/ 0 w 1838037"/>
                  <a:gd name="connsiteY62" fmla="*/ 1838037 h 1838037"/>
                  <a:gd name="connsiteX63" fmla="*/ 0 w 1838037"/>
                  <a:gd name="connsiteY63" fmla="*/ 1200729 h 1838037"/>
                  <a:gd name="connsiteX64" fmla="*/ 189345 w 1838037"/>
                  <a:gd name="connsiteY64" fmla="*/ 1200729 h 1838037"/>
                  <a:gd name="connsiteX65" fmla="*/ 189345 w 1838037"/>
                  <a:gd name="connsiteY65" fmla="*/ 1648692 h 1838037"/>
                  <a:gd name="connsiteX66" fmla="*/ 637308 w 1838037"/>
                  <a:gd name="connsiteY66" fmla="*/ 1648692 h 1838037"/>
                  <a:gd name="connsiteX67" fmla="*/ 637308 w 1838037"/>
                  <a:gd name="connsiteY67" fmla="*/ 1838037 h 1838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838037" h="1838037">
                    <a:moveTo>
                      <a:pt x="1200727" y="189346"/>
                    </a:moveTo>
                    <a:lnTo>
                      <a:pt x="1200727" y="0"/>
                    </a:lnTo>
                    <a:lnTo>
                      <a:pt x="1838037" y="0"/>
                    </a:lnTo>
                    <a:lnTo>
                      <a:pt x="1838037" y="637310"/>
                    </a:lnTo>
                    <a:lnTo>
                      <a:pt x="1648691" y="637310"/>
                    </a:lnTo>
                    <a:lnTo>
                      <a:pt x="1648691" y="189346"/>
                    </a:lnTo>
                    <a:close/>
                    <a:moveTo>
                      <a:pt x="1200727" y="1838037"/>
                    </a:moveTo>
                    <a:lnTo>
                      <a:pt x="1200727" y="1648692"/>
                    </a:lnTo>
                    <a:lnTo>
                      <a:pt x="1648691" y="1648692"/>
                    </a:lnTo>
                    <a:lnTo>
                      <a:pt x="1648691" y="1200729"/>
                    </a:lnTo>
                    <a:lnTo>
                      <a:pt x="1838037" y="1200729"/>
                    </a:lnTo>
                    <a:lnTo>
                      <a:pt x="1838037" y="1838037"/>
                    </a:lnTo>
                    <a:close/>
                    <a:moveTo>
                      <a:pt x="967509" y="870528"/>
                    </a:moveTo>
                    <a:lnTo>
                      <a:pt x="1193347" y="870528"/>
                    </a:lnTo>
                    <a:lnTo>
                      <a:pt x="1188015" y="835262"/>
                    </a:lnTo>
                    <a:cubicBezTo>
                      <a:pt x="1163327" y="755886"/>
                      <a:pt x="1104472" y="691562"/>
                      <a:pt x="1028653" y="659493"/>
                    </a:cubicBezTo>
                    <a:lnTo>
                      <a:pt x="967509" y="647149"/>
                    </a:lnTo>
                    <a:close/>
                    <a:moveTo>
                      <a:pt x="967509" y="1190889"/>
                    </a:moveTo>
                    <a:lnTo>
                      <a:pt x="1028653" y="1178545"/>
                    </a:lnTo>
                    <a:cubicBezTo>
                      <a:pt x="1104472" y="1146476"/>
                      <a:pt x="1163327" y="1082153"/>
                      <a:pt x="1188015" y="1002776"/>
                    </a:cubicBezTo>
                    <a:lnTo>
                      <a:pt x="1193347" y="967510"/>
                    </a:lnTo>
                    <a:lnTo>
                      <a:pt x="967509" y="967510"/>
                    </a:lnTo>
                    <a:close/>
                    <a:moveTo>
                      <a:pt x="644689" y="870528"/>
                    </a:moveTo>
                    <a:lnTo>
                      <a:pt x="870527" y="870528"/>
                    </a:lnTo>
                    <a:lnTo>
                      <a:pt x="870527" y="647149"/>
                    </a:lnTo>
                    <a:lnTo>
                      <a:pt x="809383" y="659493"/>
                    </a:lnTo>
                    <a:cubicBezTo>
                      <a:pt x="733564" y="691562"/>
                      <a:pt x="674709" y="755886"/>
                      <a:pt x="650021" y="835262"/>
                    </a:cubicBezTo>
                    <a:close/>
                    <a:moveTo>
                      <a:pt x="644689" y="967510"/>
                    </a:moveTo>
                    <a:lnTo>
                      <a:pt x="650021" y="1002776"/>
                    </a:lnTo>
                    <a:cubicBezTo>
                      <a:pt x="674709" y="1082153"/>
                      <a:pt x="733564" y="1146476"/>
                      <a:pt x="809383" y="1178545"/>
                    </a:cubicBezTo>
                    <a:lnTo>
                      <a:pt x="870527" y="1190889"/>
                    </a:lnTo>
                    <a:lnTo>
                      <a:pt x="870527" y="967510"/>
                    </a:lnTo>
                    <a:close/>
                    <a:moveTo>
                      <a:pt x="297476" y="967510"/>
                    </a:moveTo>
                    <a:lnTo>
                      <a:pt x="297476" y="870528"/>
                    </a:lnTo>
                    <a:lnTo>
                      <a:pt x="544894" y="870528"/>
                    </a:lnTo>
                    <a:lnTo>
                      <a:pt x="546526" y="852036"/>
                    </a:lnTo>
                    <a:cubicBezTo>
                      <a:pt x="573711" y="699848"/>
                      <a:pt x="691879" y="579179"/>
                      <a:pt x="842756" y="548305"/>
                    </a:cubicBezTo>
                    <a:lnTo>
                      <a:pt x="870527" y="545506"/>
                    </a:lnTo>
                    <a:lnTo>
                      <a:pt x="870527" y="297477"/>
                    </a:lnTo>
                    <a:lnTo>
                      <a:pt x="967509" y="297477"/>
                    </a:lnTo>
                    <a:lnTo>
                      <a:pt x="967509" y="545506"/>
                    </a:lnTo>
                    <a:lnTo>
                      <a:pt x="995280" y="548305"/>
                    </a:lnTo>
                    <a:cubicBezTo>
                      <a:pt x="1146157" y="579179"/>
                      <a:pt x="1264325" y="699848"/>
                      <a:pt x="1291510" y="852036"/>
                    </a:cubicBezTo>
                    <a:lnTo>
                      <a:pt x="1293142" y="870528"/>
                    </a:lnTo>
                    <a:lnTo>
                      <a:pt x="1540560" y="870528"/>
                    </a:lnTo>
                    <a:lnTo>
                      <a:pt x="1540560" y="967510"/>
                    </a:lnTo>
                    <a:lnTo>
                      <a:pt x="1293142" y="967510"/>
                    </a:lnTo>
                    <a:lnTo>
                      <a:pt x="1291510" y="986003"/>
                    </a:lnTo>
                    <a:cubicBezTo>
                      <a:pt x="1264325" y="1138191"/>
                      <a:pt x="1146157" y="1258859"/>
                      <a:pt x="995280" y="1289733"/>
                    </a:cubicBezTo>
                    <a:lnTo>
                      <a:pt x="967509" y="1292533"/>
                    </a:lnTo>
                    <a:lnTo>
                      <a:pt x="967509" y="1540561"/>
                    </a:lnTo>
                    <a:lnTo>
                      <a:pt x="870527" y="1540561"/>
                    </a:lnTo>
                    <a:lnTo>
                      <a:pt x="870527" y="1292533"/>
                    </a:lnTo>
                    <a:lnTo>
                      <a:pt x="842756" y="1289733"/>
                    </a:lnTo>
                    <a:cubicBezTo>
                      <a:pt x="691879" y="1258859"/>
                      <a:pt x="573711" y="1138191"/>
                      <a:pt x="546526" y="986003"/>
                    </a:cubicBezTo>
                    <a:lnTo>
                      <a:pt x="544894" y="967510"/>
                    </a:lnTo>
                    <a:close/>
                    <a:moveTo>
                      <a:pt x="0" y="637310"/>
                    </a:moveTo>
                    <a:lnTo>
                      <a:pt x="0" y="0"/>
                    </a:lnTo>
                    <a:lnTo>
                      <a:pt x="637308" y="0"/>
                    </a:lnTo>
                    <a:lnTo>
                      <a:pt x="637308" y="189346"/>
                    </a:lnTo>
                    <a:lnTo>
                      <a:pt x="189345" y="189346"/>
                    </a:lnTo>
                    <a:lnTo>
                      <a:pt x="189345" y="637310"/>
                    </a:lnTo>
                    <a:close/>
                    <a:moveTo>
                      <a:pt x="0" y="1838037"/>
                    </a:moveTo>
                    <a:lnTo>
                      <a:pt x="0" y="1200729"/>
                    </a:lnTo>
                    <a:lnTo>
                      <a:pt x="189345" y="1200729"/>
                    </a:lnTo>
                    <a:lnTo>
                      <a:pt x="189345" y="1648692"/>
                    </a:lnTo>
                    <a:lnTo>
                      <a:pt x="637308" y="1648692"/>
                    </a:lnTo>
                    <a:lnTo>
                      <a:pt x="637308" y="183803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95" name="Group 94"/>
              <p:cNvGrpSpPr/>
              <p:nvPr/>
            </p:nvGrpSpPr>
            <p:grpSpPr>
              <a:xfrm>
                <a:off x="1588862" y="2055917"/>
                <a:ext cx="961460" cy="881306"/>
                <a:chOff x="9048328" y="2831467"/>
                <a:chExt cx="1625683" cy="1490154"/>
              </a:xfrm>
            </p:grpSpPr>
            <p:sp>
              <p:nvSpPr>
                <p:cNvPr id="96" name="Freeform 95"/>
                <p:cNvSpPr/>
                <p:nvPr/>
              </p:nvSpPr>
              <p:spPr>
                <a:xfrm>
                  <a:off x="9048328" y="2831467"/>
                  <a:ext cx="1248830" cy="977771"/>
                </a:xfrm>
                <a:custGeom>
                  <a:avLst/>
                  <a:gdLst>
                    <a:gd name="connsiteX0" fmla="*/ 2192972 w 2521582"/>
                    <a:gd name="connsiteY0" fmla="*/ 584093 h 1974273"/>
                    <a:gd name="connsiteX1" fmla="*/ 2374270 w 2521582"/>
                    <a:gd name="connsiteY1" fmla="*/ 584093 h 1974273"/>
                    <a:gd name="connsiteX2" fmla="*/ 2521582 w 2521582"/>
                    <a:gd name="connsiteY2" fmla="*/ 731405 h 1974273"/>
                    <a:gd name="connsiteX3" fmla="*/ 2521582 w 2521582"/>
                    <a:gd name="connsiteY3" fmla="*/ 1048680 h 1974273"/>
                    <a:gd name="connsiteX4" fmla="*/ 2478435 w 2521582"/>
                    <a:gd name="connsiteY4" fmla="*/ 1152846 h 1974273"/>
                    <a:gd name="connsiteX5" fmla="*/ 2465644 w 2521582"/>
                    <a:gd name="connsiteY5" fmla="*/ 1161470 h 1974273"/>
                    <a:gd name="connsiteX6" fmla="*/ 2465644 w 2521582"/>
                    <a:gd name="connsiteY6" fmla="*/ 741705 h 1974273"/>
                    <a:gd name="connsiteX7" fmla="*/ 2435050 w 2521582"/>
                    <a:gd name="connsiteY7" fmla="*/ 741705 h 1974273"/>
                    <a:gd name="connsiteX8" fmla="*/ 2435050 w 2521582"/>
                    <a:gd name="connsiteY8" fmla="*/ 1297978 h 1974273"/>
                    <a:gd name="connsiteX9" fmla="*/ 2435051 w 2521582"/>
                    <a:gd name="connsiteY9" fmla="*/ 1297978 h 1974273"/>
                    <a:gd name="connsiteX10" fmla="*/ 2435051 w 2521582"/>
                    <a:gd name="connsiteY10" fmla="*/ 1480824 h 1974273"/>
                    <a:gd name="connsiteX11" fmla="*/ 2341306 w 2521582"/>
                    <a:gd name="connsiteY11" fmla="*/ 1574568 h 1974273"/>
                    <a:gd name="connsiteX12" fmla="*/ 2225936 w 2521582"/>
                    <a:gd name="connsiteY12" fmla="*/ 1574568 h 1974273"/>
                    <a:gd name="connsiteX13" fmla="*/ 2132191 w 2521582"/>
                    <a:gd name="connsiteY13" fmla="*/ 1480824 h 1974273"/>
                    <a:gd name="connsiteX14" fmla="*/ 2132191 w 2521582"/>
                    <a:gd name="connsiteY14" fmla="*/ 1182097 h 1974273"/>
                    <a:gd name="connsiteX15" fmla="*/ 2132191 w 2521582"/>
                    <a:gd name="connsiteY15" fmla="*/ 1182096 h 1974273"/>
                    <a:gd name="connsiteX16" fmla="*/ 2132191 w 2521582"/>
                    <a:gd name="connsiteY16" fmla="*/ 741705 h 1974273"/>
                    <a:gd name="connsiteX17" fmla="*/ 2101596 w 2521582"/>
                    <a:gd name="connsiteY17" fmla="*/ 741705 h 1974273"/>
                    <a:gd name="connsiteX18" fmla="*/ 2101596 w 2521582"/>
                    <a:gd name="connsiteY18" fmla="*/ 1161469 h 1974273"/>
                    <a:gd name="connsiteX19" fmla="*/ 2088807 w 2521582"/>
                    <a:gd name="connsiteY19" fmla="*/ 1152846 h 1974273"/>
                    <a:gd name="connsiteX20" fmla="*/ 2045660 w 2521582"/>
                    <a:gd name="connsiteY20" fmla="*/ 1048680 h 1974273"/>
                    <a:gd name="connsiteX21" fmla="*/ 2045660 w 2521582"/>
                    <a:gd name="connsiteY21" fmla="*/ 731405 h 1974273"/>
                    <a:gd name="connsiteX22" fmla="*/ 2192972 w 2521582"/>
                    <a:gd name="connsiteY22" fmla="*/ 584093 h 1974273"/>
                    <a:gd name="connsiteX23" fmla="*/ 750774 w 2521582"/>
                    <a:gd name="connsiteY23" fmla="*/ 584093 h 1974273"/>
                    <a:gd name="connsiteX24" fmla="*/ 932071 w 2521582"/>
                    <a:gd name="connsiteY24" fmla="*/ 584093 h 1974273"/>
                    <a:gd name="connsiteX25" fmla="*/ 1079383 w 2521582"/>
                    <a:gd name="connsiteY25" fmla="*/ 731405 h 1974273"/>
                    <a:gd name="connsiteX26" fmla="*/ 1079383 w 2521582"/>
                    <a:gd name="connsiteY26" fmla="*/ 1048680 h 1974273"/>
                    <a:gd name="connsiteX27" fmla="*/ 1036236 w 2521582"/>
                    <a:gd name="connsiteY27" fmla="*/ 1152846 h 1974273"/>
                    <a:gd name="connsiteX28" fmla="*/ 1023446 w 2521582"/>
                    <a:gd name="connsiteY28" fmla="*/ 1161470 h 1974273"/>
                    <a:gd name="connsiteX29" fmla="*/ 1023446 w 2521582"/>
                    <a:gd name="connsiteY29" fmla="*/ 741705 h 1974273"/>
                    <a:gd name="connsiteX30" fmla="*/ 992851 w 2521582"/>
                    <a:gd name="connsiteY30" fmla="*/ 741705 h 1974273"/>
                    <a:gd name="connsiteX31" fmla="*/ 992851 w 2521582"/>
                    <a:gd name="connsiteY31" fmla="*/ 1297978 h 1974273"/>
                    <a:gd name="connsiteX32" fmla="*/ 992852 w 2521582"/>
                    <a:gd name="connsiteY32" fmla="*/ 1297978 h 1974273"/>
                    <a:gd name="connsiteX33" fmla="*/ 992852 w 2521582"/>
                    <a:gd name="connsiteY33" fmla="*/ 1480824 h 1974273"/>
                    <a:gd name="connsiteX34" fmla="*/ 899108 w 2521582"/>
                    <a:gd name="connsiteY34" fmla="*/ 1574568 h 1974273"/>
                    <a:gd name="connsiteX35" fmla="*/ 783737 w 2521582"/>
                    <a:gd name="connsiteY35" fmla="*/ 1574568 h 1974273"/>
                    <a:gd name="connsiteX36" fmla="*/ 689992 w 2521582"/>
                    <a:gd name="connsiteY36" fmla="*/ 1480824 h 1974273"/>
                    <a:gd name="connsiteX37" fmla="*/ 689992 w 2521582"/>
                    <a:gd name="connsiteY37" fmla="*/ 1182097 h 1974273"/>
                    <a:gd name="connsiteX38" fmla="*/ 689992 w 2521582"/>
                    <a:gd name="connsiteY38" fmla="*/ 1182096 h 1974273"/>
                    <a:gd name="connsiteX39" fmla="*/ 689992 w 2521582"/>
                    <a:gd name="connsiteY39" fmla="*/ 741705 h 1974273"/>
                    <a:gd name="connsiteX40" fmla="*/ 659397 w 2521582"/>
                    <a:gd name="connsiteY40" fmla="*/ 741705 h 1974273"/>
                    <a:gd name="connsiteX41" fmla="*/ 659397 w 2521582"/>
                    <a:gd name="connsiteY41" fmla="*/ 1161469 h 1974273"/>
                    <a:gd name="connsiteX42" fmla="*/ 646608 w 2521582"/>
                    <a:gd name="connsiteY42" fmla="*/ 1152846 h 1974273"/>
                    <a:gd name="connsiteX43" fmla="*/ 603461 w 2521582"/>
                    <a:gd name="connsiteY43" fmla="*/ 1048680 h 1974273"/>
                    <a:gd name="connsiteX44" fmla="*/ 603461 w 2521582"/>
                    <a:gd name="connsiteY44" fmla="*/ 731405 h 1974273"/>
                    <a:gd name="connsiteX45" fmla="*/ 750774 w 2521582"/>
                    <a:gd name="connsiteY45" fmla="*/ 584093 h 1974273"/>
                    <a:gd name="connsiteX46" fmla="*/ 147313 w 2521582"/>
                    <a:gd name="connsiteY46" fmla="*/ 584093 h 1974273"/>
                    <a:gd name="connsiteX47" fmla="*/ 328610 w 2521582"/>
                    <a:gd name="connsiteY47" fmla="*/ 584093 h 1974273"/>
                    <a:gd name="connsiteX48" fmla="*/ 475922 w 2521582"/>
                    <a:gd name="connsiteY48" fmla="*/ 731405 h 1974273"/>
                    <a:gd name="connsiteX49" fmla="*/ 475922 w 2521582"/>
                    <a:gd name="connsiteY49" fmla="*/ 1048680 h 1974273"/>
                    <a:gd name="connsiteX50" fmla="*/ 432775 w 2521582"/>
                    <a:gd name="connsiteY50" fmla="*/ 1152846 h 1974273"/>
                    <a:gd name="connsiteX51" fmla="*/ 419985 w 2521582"/>
                    <a:gd name="connsiteY51" fmla="*/ 1161470 h 1974273"/>
                    <a:gd name="connsiteX52" fmla="*/ 419985 w 2521582"/>
                    <a:gd name="connsiteY52" fmla="*/ 741705 h 1974273"/>
                    <a:gd name="connsiteX53" fmla="*/ 389390 w 2521582"/>
                    <a:gd name="connsiteY53" fmla="*/ 741705 h 1974273"/>
                    <a:gd name="connsiteX54" fmla="*/ 389390 w 2521582"/>
                    <a:gd name="connsiteY54" fmla="*/ 1297978 h 1974273"/>
                    <a:gd name="connsiteX55" fmla="*/ 389391 w 2521582"/>
                    <a:gd name="connsiteY55" fmla="*/ 1297978 h 1974273"/>
                    <a:gd name="connsiteX56" fmla="*/ 389391 w 2521582"/>
                    <a:gd name="connsiteY56" fmla="*/ 1480824 h 1974273"/>
                    <a:gd name="connsiteX57" fmla="*/ 295647 w 2521582"/>
                    <a:gd name="connsiteY57" fmla="*/ 1574568 h 1974273"/>
                    <a:gd name="connsiteX58" fmla="*/ 180276 w 2521582"/>
                    <a:gd name="connsiteY58" fmla="*/ 1574568 h 1974273"/>
                    <a:gd name="connsiteX59" fmla="*/ 86531 w 2521582"/>
                    <a:gd name="connsiteY59" fmla="*/ 1480824 h 1974273"/>
                    <a:gd name="connsiteX60" fmla="*/ 86531 w 2521582"/>
                    <a:gd name="connsiteY60" fmla="*/ 1182097 h 1974273"/>
                    <a:gd name="connsiteX61" fmla="*/ 86531 w 2521582"/>
                    <a:gd name="connsiteY61" fmla="*/ 1182096 h 1974273"/>
                    <a:gd name="connsiteX62" fmla="*/ 86531 w 2521582"/>
                    <a:gd name="connsiteY62" fmla="*/ 741705 h 1974273"/>
                    <a:gd name="connsiteX63" fmla="*/ 55936 w 2521582"/>
                    <a:gd name="connsiteY63" fmla="*/ 741705 h 1974273"/>
                    <a:gd name="connsiteX64" fmla="*/ 55936 w 2521582"/>
                    <a:gd name="connsiteY64" fmla="*/ 1161469 h 1974273"/>
                    <a:gd name="connsiteX65" fmla="*/ 43147 w 2521582"/>
                    <a:gd name="connsiteY65" fmla="*/ 1152846 h 1974273"/>
                    <a:gd name="connsiteX66" fmla="*/ 0 w 2521582"/>
                    <a:gd name="connsiteY66" fmla="*/ 1048680 h 1974273"/>
                    <a:gd name="connsiteX67" fmla="*/ 0 w 2521582"/>
                    <a:gd name="connsiteY67" fmla="*/ 731405 h 1974273"/>
                    <a:gd name="connsiteX68" fmla="*/ 147313 w 2521582"/>
                    <a:gd name="connsiteY68" fmla="*/ 584093 h 1974273"/>
                    <a:gd name="connsiteX69" fmla="*/ 1427060 w 2521582"/>
                    <a:gd name="connsiteY69" fmla="*/ 494144 h 1974273"/>
                    <a:gd name="connsiteX70" fmla="*/ 1697984 w 2521582"/>
                    <a:gd name="connsiteY70" fmla="*/ 494144 h 1974273"/>
                    <a:gd name="connsiteX71" fmla="*/ 1918122 w 2521582"/>
                    <a:gd name="connsiteY71" fmla="*/ 714282 h 1974273"/>
                    <a:gd name="connsiteX72" fmla="*/ 1918122 w 2521582"/>
                    <a:gd name="connsiteY72" fmla="*/ 1188406 h 1974273"/>
                    <a:gd name="connsiteX73" fmla="*/ 1853645 w 2521582"/>
                    <a:gd name="connsiteY73" fmla="*/ 1344067 h 1974273"/>
                    <a:gd name="connsiteX74" fmla="*/ 1834531 w 2521582"/>
                    <a:gd name="connsiteY74" fmla="*/ 1356954 h 1974273"/>
                    <a:gd name="connsiteX75" fmla="*/ 1834531 w 2521582"/>
                    <a:gd name="connsiteY75" fmla="*/ 729674 h 1974273"/>
                    <a:gd name="connsiteX76" fmla="*/ 1788812 w 2521582"/>
                    <a:gd name="connsiteY76" fmla="*/ 729674 h 1974273"/>
                    <a:gd name="connsiteX77" fmla="*/ 1788812 w 2521582"/>
                    <a:gd name="connsiteY77" fmla="*/ 1560947 h 1974273"/>
                    <a:gd name="connsiteX78" fmla="*/ 1788813 w 2521582"/>
                    <a:gd name="connsiteY78" fmla="*/ 1560947 h 1974273"/>
                    <a:gd name="connsiteX79" fmla="*/ 1788813 w 2521582"/>
                    <a:gd name="connsiteY79" fmla="*/ 1834185 h 1974273"/>
                    <a:gd name="connsiteX80" fmla="*/ 1648725 w 2521582"/>
                    <a:gd name="connsiteY80" fmla="*/ 1974273 h 1974273"/>
                    <a:gd name="connsiteX81" fmla="*/ 1476319 w 2521582"/>
                    <a:gd name="connsiteY81" fmla="*/ 1974273 h 1974273"/>
                    <a:gd name="connsiteX82" fmla="*/ 1336231 w 2521582"/>
                    <a:gd name="connsiteY82" fmla="*/ 1834185 h 1974273"/>
                    <a:gd name="connsiteX83" fmla="*/ 1336231 w 2521582"/>
                    <a:gd name="connsiteY83" fmla="*/ 1387778 h 1974273"/>
                    <a:gd name="connsiteX84" fmla="*/ 1336230 w 2521582"/>
                    <a:gd name="connsiteY84" fmla="*/ 1387777 h 1974273"/>
                    <a:gd name="connsiteX85" fmla="*/ 1336230 w 2521582"/>
                    <a:gd name="connsiteY85" fmla="*/ 729674 h 1974273"/>
                    <a:gd name="connsiteX86" fmla="*/ 1290511 w 2521582"/>
                    <a:gd name="connsiteY86" fmla="*/ 729674 h 1974273"/>
                    <a:gd name="connsiteX87" fmla="*/ 1290511 w 2521582"/>
                    <a:gd name="connsiteY87" fmla="*/ 1356953 h 1974273"/>
                    <a:gd name="connsiteX88" fmla="*/ 1271399 w 2521582"/>
                    <a:gd name="connsiteY88" fmla="*/ 1344067 h 1974273"/>
                    <a:gd name="connsiteX89" fmla="*/ 1206922 w 2521582"/>
                    <a:gd name="connsiteY89" fmla="*/ 1188406 h 1974273"/>
                    <a:gd name="connsiteX90" fmla="*/ 1206922 w 2521582"/>
                    <a:gd name="connsiteY90" fmla="*/ 714282 h 1974273"/>
                    <a:gd name="connsiteX91" fmla="*/ 1427060 w 2521582"/>
                    <a:gd name="connsiteY91" fmla="*/ 494144 h 1974273"/>
                    <a:gd name="connsiteX92" fmla="*/ 2283621 w 2521582"/>
                    <a:gd name="connsiteY92" fmla="*/ 253421 h 1974273"/>
                    <a:gd name="connsiteX93" fmla="*/ 2436596 w 2521582"/>
                    <a:gd name="connsiteY93" fmla="*/ 406396 h 1974273"/>
                    <a:gd name="connsiteX94" fmla="*/ 2283621 w 2521582"/>
                    <a:gd name="connsiteY94" fmla="*/ 559371 h 1974273"/>
                    <a:gd name="connsiteX95" fmla="*/ 2130646 w 2521582"/>
                    <a:gd name="connsiteY95" fmla="*/ 406396 h 1974273"/>
                    <a:gd name="connsiteX96" fmla="*/ 2283621 w 2521582"/>
                    <a:gd name="connsiteY96" fmla="*/ 253421 h 1974273"/>
                    <a:gd name="connsiteX97" fmla="*/ 841422 w 2521582"/>
                    <a:gd name="connsiteY97" fmla="*/ 253421 h 1974273"/>
                    <a:gd name="connsiteX98" fmla="*/ 994397 w 2521582"/>
                    <a:gd name="connsiteY98" fmla="*/ 406396 h 1974273"/>
                    <a:gd name="connsiteX99" fmla="*/ 841422 w 2521582"/>
                    <a:gd name="connsiteY99" fmla="*/ 559371 h 1974273"/>
                    <a:gd name="connsiteX100" fmla="*/ 688447 w 2521582"/>
                    <a:gd name="connsiteY100" fmla="*/ 406396 h 1974273"/>
                    <a:gd name="connsiteX101" fmla="*/ 841422 w 2521582"/>
                    <a:gd name="connsiteY101" fmla="*/ 253421 h 1974273"/>
                    <a:gd name="connsiteX102" fmla="*/ 237961 w 2521582"/>
                    <a:gd name="connsiteY102" fmla="*/ 253421 h 1974273"/>
                    <a:gd name="connsiteX103" fmla="*/ 390936 w 2521582"/>
                    <a:gd name="connsiteY103" fmla="*/ 406396 h 1974273"/>
                    <a:gd name="connsiteX104" fmla="*/ 237961 w 2521582"/>
                    <a:gd name="connsiteY104" fmla="*/ 559371 h 1974273"/>
                    <a:gd name="connsiteX105" fmla="*/ 84986 w 2521582"/>
                    <a:gd name="connsiteY105" fmla="*/ 406396 h 1974273"/>
                    <a:gd name="connsiteX106" fmla="*/ 237961 w 2521582"/>
                    <a:gd name="connsiteY106" fmla="*/ 253421 h 1974273"/>
                    <a:gd name="connsiteX107" fmla="*/ 1562522 w 2521582"/>
                    <a:gd name="connsiteY107" fmla="*/ 0 h 1974273"/>
                    <a:gd name="connsiteX108" fmla="*/ 1791122 w 2521582"/>
                    <a:gd name="connsiteY108" fmla="*/ 228600 h 1974273"/>
                    <a:gd name="connsiteX109" fmla="*/ 1562522 w 2521582"/>
                    <a:gd name="connsiteY109" fmla="*/ 457200 h 1974273"/>
                    <a:gd name="connsiteX110" fmla="*/ 1333922 w 2521582"/>
                    <a:gd name="connsiteY110" fmla="*/ 228600 h 1974273"/>
                    <a:gd name="connsiteX111" fmla="*/ 1562522 w 2521582"/>
                    <a:gd name="connsiteY111" fmla="*/ 0 h 197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521582" h="1974273">
                      <a:moveTo>
                        <a:pt x="2192972" y="584093"/>
                      </a:moveTo>
                      <a:lnTo>
                        <a:pt x="2374270" y="584093"/>
                      </a:lnTo>
                      <a:cubicBezTo>
                        <a:pt x="2455628" y="584093"/>
                        <a:pt x="2521582" y="650047"/>
                        <a:pt x="2521582" y="731405"/>
                      </a:cubicBezTo>
                      <a:lnTo>
                        <a:pt x="2521582" y="1048680"/>
                      </a:lnTo>
                      <a:cubicBezTo>
                        <a:pt x="2521582" y="1089360"/>
                        <a:pt x="2505093" y="1126188"/>
                        <a:pt x="2478435" y="1152846"/>
                      </a:cubicBezTo>
                      <a:lnTo>
                        <a:pt x="2465644" y="1161470"/>
                      </a:lnTo>
                      <a:lnTo>
                        <a:pt x="2465644" y="741705"/>
                      </a:lnTo>
                      <a:lnTo>
                        <a:pt x="2435050" y="741705"/>
                      </a:lnTo>
                      <a:lnTo>
                        <a:pt x="2435050" y="1297978"/>
                      </a:lnTo>
                      <a:lnTo>
                        <a:pt x="2435051" y="1297978"/>
                      </a:lnTo>
                      <a:lnTo>
                        <a:pt x="2435051" y="1480824"/>
                      </a:lnTo>
                      <a:cubicBezTo>
                        <a:pt x="2435051" y="1532597"/>
                        <a:pt x="2393080" y="1574568"/>
                        <a:pt x="2341306" y="1574568"/>
                      </a:cubicBezTo>
                      <a:lnTo>
                        <a:pt x="2225936" y="1574568"/>
                      </a:lnTo>
                      <a:cubicBezTo>
                        <a:pt x="2174162" y="1574568"/>
                        <a:pt x="2132191" y="1532597"/>
                        <a:pt x="2132191" y="1480824"/>
                      </a:cubicBezTo>
                      <a:lnTo>
                        <a:pt x="2132191" y="1182097"/>
                      </a:lnTo>
                      <a:lnTo>
                        <a:pt x="2132191" y="1182096"/>
                      </a:lnTo>
                      <a:lnTo>
                        <a:pt x="2132191" y="741705"/>
                      </a:lnTo>
                      <a:lnTo>
                        <a:pt x="2101596" y="741705"/>
                      </a:lnTo>
                      <a:lnTo>
                        <a:pt x="2101596" y="1161469"/>
                      </a:lnTo>
                      <a:lnTo>
                        <a:pt x="2088807" y="1152846"/>
                      </a:lnTo>
                      <a:cubicBezTo>
                        <a:pt x="2062149" y="1126188"/>
                        <a:pt x="2045660" y="1089360"/>
                        <a:pt x="2045660" y="1048680"/>
                      </a:cubicBezTo>
                      <a:lnTo>
                        <a:pt x="2045660" y="731405"/>
                      </a:lnTo>
                      <a:cubicBezTo>
                        <a:pt x="2045660" y="650047"/>
                        <a:pt x="2111614" y="584093"/>
                        <a:pt x="2192972" y="584093"/>
                      </a:cubicBezTo>
                      <a:close/>
                      <a:moveTo>
                        <a:pt x="750774" y="584093"/>
                      </a:moveTo>
                      <a:lnTo>
                        <a:pt x="932071" y="584093"/>
                      </a:lnTo>
                      <a:cubicBezTo>
                        <a:pt x="1013429" y="584093"/>
                        <a:pt x="1079383" y="650047"/>
                        <a:pt x="1079383" y="731405"/>
                      </a:cubicBezTo>
                      <a:lnTo>
                        <a:pt x="1079383" y="1048680"/>
                      </a:lnTo>
                      <a:cubicBezTo>
                        <a:pt x="1079383" y="1089360"/>
                        <a:pt x="1062895" y="1126188"/>
                        <a:pt x="1036236" y="1152846"/>
                      </a:cubicBezTo>
                      <a:lnTo>
                        <a:pt x="1023446" y="1161470"/>
                      </a:lnTo>
                      <a:lnTo>
                        <a:pt x="1023446" y="741705"/>
                      </a:lnTo>
                      <a:lnTo>
                        <a:pt x="992851" y="741705"/>
                      </a:lnTo>
                      <a:lnTo>
                        <a:pt x="992851" y="1297978"/>
                      </a:lnTo>
                      <a:lnTo>
                        <a:pt x="992852" y="1297978"/>
                      </a:lnTo>
                      <a:lnTo>
                        <a:pt x="992852" y="1480824"/>
                      </a:lnTo>
                      <a:cubicBezTo>
                        <a:pt x="992852" y="1532597"/>
                        <a:pt x="950881" y="1574568"/>
                        <a:pt x="899108" y="1574568"/>
                      </a:cubicBezTo>
                      <a:lnTo>
                        <a:pt x="783737" y="1574568"/>
                      </a:lnTo>
                      <a:cubicBezTo>
                        <a:pt x="731964" y="1574568"/>
                        <a:pt x="689992" y="1532597"/>
                        <a:pt x="689992" y="1480824"/>
                      </a:cubicBezTo>
                      <a:lnTo>
                        <a:pt x="689992" y="1182097"/>
                      </a:lnTo>
                      <a:lnTo>
                        <a:pt x="689992" y="1182096"/>
                      </a:lnTo>
                      <a:lnTo>
                        <a:pt x="689992" y="741705"/>
                      </a:lnTo>
                      <a:lnTo>
                        <a:pt x="659397" y="741705"/>
                      </a:lnTo>
                      <a:lnTo>
                        <a:pt x="659397" y="1161469"/>
                      </a:lnTo>
                      <a:lnTo>
                        <a:pt x="646608" y="1152846"/>
                      </a:lnTo>
                      <a:cubicBezTo>
                        <a:pt x="619950" y="1126188"/>
                        <a:pt x="603461" y="1089360"/>
                        <a:pt x="603461" y="1048680"/>
                      </a:cubicBezTo>
                      <a:lnTo>
                        <a:pt x="603461" y="731405"/>
                      </a:lnTo>
                      <a:cubicBezTo>
                        <a:pt x="603461" y="650047"/>
                        <a:pt x="669415" y="584093"/>
                        <a:pt x="750774" y="584093"/>
                      </a:cubicBezTo>
                      <a:close/>
                      <a:moveTo>
                        <a:pt x="147313" y="584093"/>
                      </a:moveTo>
                      <a:lnTo>
                        <a:pt x="328610" y="584093"/>
                      </a:lnTo>
                      <a:cubicBezTo>
                        <a:pt x="409968" y="584093"/>
                        <a:pt x="475922" y="650047"/>
                        <a:pt x="475922" y="731405"/>
                      </a:cubicBezTo>
                      <a:lnTo>
                        <a:pt x="475922" y="1048680"/>
                      </a:lnTo>
                      <a:cubicBezTo>
                        <a:pt x="475922" y="1089360"/>
                        <a:pt x="459434" y="1126188"/>
                        <a:pt x="432775" y="1152846"/>
                      </a:cubicBezTo>
                      <a:lnTo>
                        <a:pt x="419985" y="1161470"/>
                      </a:lnTo>
                      <a:lnTo>
                        <a:pt x="419985" y="741705"/>
                      </a:lnTo>
                      <a:lnTo>
                        <a:pt x="389390" y="741705"/>
                      </a:lnTo>
                      <a:lnTo>
                        <a:pt x="389390" y="1297978"/>
                      </a:lnTo>
                      <a:lnTo>
                        <a:pt x="389391" y="1297978"/>
                      </a:lnTo>
                      <a:lnTo>
                        <a:pt x="389391" y="1480824"/>
                      </a:lnTo>
                      <a:cubicBezTo>
                        <a:pt x="389391" y="1532597"/>
                        <a:pt x="347420" y="1574568"/>
                        <a:pt x="295647" y="1574568"/>
                      </a:cubicBezTo>
                      <a:lnTo>
                        <a:pt x="180276" y="1574568"/>
                      </a:lnTo>
                      <a:cubicBezTo>
                        <a:pt x="128503" y="1574568"/>
                        <a:pt x="86531" y="1532597"/>
                        <a:pt x="86531" y="1480824"/>
                      </a:cubicBezTo>
                      <a:lnTo>
                        <a:pt x="86531" y="1182097"/>
                      </a:lnTo>
                      <a:lnTo>
                        <a:pt x="86531" y="1182096"/>
                      </a:lnTo>
                      <a:lnTo>
                        <a:pt x="86531" y="741705"/>
                      </a:lnTo>
                      <a:lnTo>
                        <a:pt x="55936" y="741705"/>
                      </a:lnTo>
                      <a:lnTo>
                        <a:pt x="55936" y="1161469"/>
                      </a:lnTo>
                      <a:lnTo>
                        <a:pt x="43147" y="1152846"/>
                      </a:lnTo>
                      <a:cubicBezTo>
                        <a:pt x="16489" y="1126188"/>
                        <a:pt x="0" y="1089360"/>
                        <a:pt x="0" y="1048680"/>
                      </a:cubicBezTo>
                      <a:lnTo>
                        <a:pt x="0" y="731405"/>
                      </a:lnTo>
                      <a:cubicBezTo>
                        <a:pt x="0" y="650047"/>
                        <a:pt x="65954" y="584093"/>
                        <a:pt x="147313" y="584093"/>
                      </a:cubicBezTo>
                      <a:close/>
                      <a:moveTo>
                        <a:pt x="1427060" y="494144"/>
                      </a:moveTo>
                      <a:lnTo>
                        <a:pt x="1697984" y="494144"/>
                      </a:lnTo>
                      <a:cubicBezTo>
                        <a:pt x="1819563" y="494144"/>
                        <a:pt x="1918122" y="592703"/>
                        <a:pt x="1918122" y="714282"/>
                      </a:cubicBezTo>
                      <a:lnTo>
                        <a:pt x="1918122" y="1188406"/>
                      </a:lnTo>
                      <a:cubicBezTo>
                        <a:pt x="1918122" y="1249196"/>
                        <a:pt x="1893482" y="1304230"/>
                        <a:pt x="1853645" y="1344067"/>
                      </a:cubicBezTo>
                      <a:lnTo>
                        <a:pt x="1834531" y="1356954"/>
                      </a:lnTo>
                      <a:lnTo>
                        <a:pt x="1834531" y="729674"/>
                      </a:lnTo>
                      <a:lnTo>
                        <a:pt x="1788812" y="729674"/>
                      </a:lnTo>
                      <a:lnTo>
                        <a:pt x="1788812" y="1560947"/>
                      </a:lnTo>
                      <a:lnTo>
                        <a:pt x="1788813" y="1560947"/>
                      </a:lnTo>
                      <a:lnTo>
                        <a:pt x="1788813" y="1834185"/>
                      </a:lnTo>
                      <a:cubicBezTo>
                        <a:pt x="1788813" y="1911553"/>
                        <a:pt x="1726093" y="1974273"/>
                        <a:pt x="1648725" y="1974273"/>
                      </a:cubicBezTo>
                      <a:lnTo>
                        <a:pt x="1476319" y="1974273"/>
                      </a:lnTo>
                      <a:cubicBezTo>
                        <a:pt x="1398951" y="1974273"/>
                        <a:pt x="1336231" y="1911553"/>
                        <a:pt x="1336231" y="1834185"/>
                      </a:cubicBezTo>
                      <a:lnTo>
                        <a:pt x="1336231" y="1387778"/>
                      </a:lnTo>
                      <a:lnTo>
                        <a:pt x="1336230" y="1387777"/>
                      </a:lnTo>
                      <a:lnTo>
                        <a:pt x="1336230" y="729674"/>
                      </a:lnTo>
                      <a:lnTo>
                        <a:pt x="1290511" y="729674"/>
                      </a:lnTo>
                      <a:lnTo>
                        <a:pt x="1290511" y="1356953"/>
                      </a:lnTo>
                      <a:lnTo>
                        <a:pt x="1271399" y="1344067"/>
                      </a:lnTo>
                      <a:cubicBezTo>
                        <a:pt x="1231562" y="1304230"/>
                        <a:pt x="1206922" y="1249196"/>
                        <a:pt x="1206922" y="1188406"/>
                      </a:cubicBezTo>
                      <a:lnTo>
                        <a:pt x="1206922" y="714282"/>
                      </a:lnTo>
                      <a:cubicBezTo>
                        <a:pt x="1206922" y="592703"/>
                        <a:pt x="1305481" y="494144"/>
                        <a:pt x="1427060" y="494144"/>
                      </a:cubicBezTo>
                      <a:close/>
                      <a:moveTo>
                        <a:pt x="2283621" y="253421"/>
                      </a:moveTo>
                      <a:cubicBezTo>
                        <a:pt x="2368107" y="253421"/>
                        <a:pt x="2436596" y="321911"/>
                        <a:pt x="2436596" y="406396"/>
                      </a:cubicBezTo>
                      <a:cubicBezTo>
                        <a:pt x="2436596" y="490882"/>
                        <a:pt x="2368107" y="559371"/>
                        <a:pt x="2283621" y="559371"/>
                      </a:cubicBezTo>
                      <a:cubicBezTo>
                        <a:pt x="2199135" y="559371"/>
                        <a:pt x="2130646" y="490882"/>
                        <a:pt x="2130646" y="406396"/>
                      </a:cubicBezTo>
                      <a:cubicBezTo>
                        <a:pt x="2130646" y="321911"/>
                        <a:pt x="2199135" y="253421"/>
                        <a:pt x="2283621" y="253421"/>
                      </a:cubicBezTo>
                      <a:close/>
                      <a:moveTo>
                        <a:pt x="841422" y="253421"/>
                      </a:moveTo>
                      <a:cubicBezTo>
                        <a:pt x="925908" y="253421"/>
                        <a:pt x="994397" y="321911"/>
                        <a:pt x="994397" y="406396"/>
                      </a:cubicBezTo>
                      <a:cubicBezTo>
                        <a:pt x="994397" y="490882"/>
                        <a:pt x="925908" y="559371"/>
                        <a:pt x="841422" y="559371"/>
                      </a:cubicBezTo>
                      <a:cubicBezTo>
                        <a:pt x="756937" y="559371"/>
                        <a:pt x="688447" y="490882"/>
                        <a:pt x="688447" y="406396"/>
                      </a:cubicBezTo>
                      <a:cubicBezTo>
                        <a:pt x="688447" y="321911"/>
                        <a:pt x="756937" y="253421"/>
                        <a:pt x="841422" y="253421"/>
                      </a:cubicBezTo>
                      <a:close/>
                      <a:moveTo>
                        <a:pt x="237961" y="253421"/>
                      </a:moveTo>
                      <a:cubicBezTo>
                        <a:pt x="322447" y="253421"/>
                        <a:pt x="390936" y="321911"/>
                        <a:pt x="390936" y="406396"/>
                      </a:cubicBezTo>
                      <a:cubicBezTo>
                        <a:pt x="390936" y="490882"/>
                        <a:pt x="322447" y="559371"/>
                        <a:pt x="237961" y="559371"/>
                      </a:cubicBezTo>
                      <a:cubicBezTo>
                        <a:pt x="153476" y="559371"/>
                        <a:pt x="84986" y="490882"/>
                        <a:pt x="84986" y="406396"/>
                      </a:cubicBezTo>
                      <a:cubicBezTo>
                        <a:pt x="84986" y="321911"/>
                        <a:pt x="153476" y="253421"/>
                        <a:pt x="237961" y="253421"/>
                      </a:cubicBezTo>
                      <a:close/>
                      <a:moveTo>
                        <a:pt x="1562522" y="0"/>
                      </a:moveTo>
                      <a:cubicBezTo>
                        <a:pt x="1688774" y="0"/>
                        <a:pt x="1791122" y="102348"/>
                        <a:pt x="1791122" y="228600"/>
                      </a:cubicBezTo>
                      <a:cubicBezTo>
                        <a:pt x="1791122" y="354852"/>
                        <a:pt x="1688774" y="457200"/>
                        <a:pt x="1562522" y="457200"/>
                      </a:cubicBezTo>
                      <a:cubicBezTo>
                        <a:pt x="1436270" y="457200"/>
                        <a:pt x="1333922" y="354852"/>
                        <a:pt x="1333922" y="228600"/>
                      </a:cubicBezTo>
                      <a:cubicBezTo>
                        <a:pt x="1333922" y="102348"/>
                        <a:pt x="1436270" y="0"/>
                        <a:pt x="15625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Freeform 96"/>
                <p:cNvSpPr/>
                <p:nvPr/>
              </p:nvSpPr>
              <p:spPr>
                <a:xfrm>
                  <a:off x="9076030" y="2870494"/>
                  <a:ext cx="1597981" cy="1451127"/>
                </a:xfrm>
                <a:custGeom>
                  <a:avLst/>
                  <a:gdLst>
                    <a:gd name="connsiteX0" fmla="*/ 0 w 2415214"/>
                    <a:gd name="connsiteY0" fmla="*/ 496210 h 2193257"/>
                    <a:gd name="connsiteX1" fmla="*/ 22902 w 2415214"/>
                    <a:gd name="connsiteY1" fmla="*/ 496210 h 2193257"/>
                    <a:gd name="connsiteX2" fmla="*/ 22902 w 2415214"/>
                    <a:gd name="connsiteY2" fmla="*/ 825859 h 2193257"/>
                    <a:gd name="connsiteX3" fmla="*/ 22902 w 2415214"/>
                    <a:gd name="connsiteY3" fmla="*/ 825860 h 2193257"/>
                    <a:gd name="connsiteX4" fmla="*/ 22902 w 2415214"/>
                    <a:gd name="connsiteY4" fmla="*/ 827577 h 2193257"/>
                    <a:gd name="connsiteX5" fmla="*/ 0 w 2415214"/>
                    <a:gd name="connsiteY5" fmla="*/ 807710 h 2193257"/>
                    <a:gd name="connsiteX6" fmla="*/ 1599656 w 2415214"/>
                    <a:gd name="connsiteY6" fmla="*/ 378231 h 2193257"/>
                    <a:gd name="connsiteX7" fmla="*/ 1489387 w 2415214"/>
                    <a:gd name="connsiteY7" fmla="*/ 488500 h 2193257"/>
                    <a:gd name="connsiteX8" fmla="*/ 1489387 w 2415214"/>
                    <a:gd name="connsiteY8" fmla="*/ 505918 h 2193257"/>
                    <a:gd name="connsiteX9" fmla="*/ 1489386 w 2415214"/>
                    <a:gd name="connsiteY9" fmla="*/ 607510 h 2193257"/>
                    <a:gd name="connsiteX10" fmla="*/ 1489387 w 2415214"/>
                    <a:gd name="connsiteY10" fmla="*/ 607511 h 2193257"/>
                    <a:gd name="connsiteX11" fmla="*/ 1489388 w 2415214"/>
                    <a:gd name="connsiteY11" fmla="*/ 725992 h 2193257"/>
                    <a:gd name="connsiteX12" fmla="*/ 1521684 w 2415214"/>
                    <a:gd name="connsiteY12" fmla="*/ 803965 h 2193257"/>
                    <a:gd name="connsiteX13" fmla="*/ 1531258 w 2415214"/>
                    <a:gd name="connsiteY13" fmla="*/ 810418 h 2193257"/>
                    <a:gd name="connsiteX14" fmla="*/ 1531259 w 2415214"/>
                    <a:gd name="connsiteY14" fmla="*/ 705683 h 2193257"/>
                    <a:gd name="connsiteX15" fmla="*/ 1531258 w 2415214"/>
                    <a:gd name="connsiteY15" fmla="*/ 496210 h 2193257"/>
                    <a:gd name="connsiteX16" fmla="*/ 1554160 w 2415214"/>
                    <a:gd name="connsiteY16" fmla="*/ 496210 h 2193257"/>
                    <a:gd name="connsiteX17" fmla="*/ 1554159 w 2415214"/>
                    <a:gd name="connsiteY17" fmla="*/ 578623 h 2193257"/>
                    <a:gd name="connsiteX18" fmla="*/ 1554159 w 2415214"/>
                    <a:gd name="connsiteY18" fmla="*/ 663698 h 2193257"/>
                    <a:gd name="connsiteX19" fmla="*/ 1554160 w 2415214"/>
                    <a:gd name="connsiteY19" fmla="*/ 663699 h 2193257"/>
                    <a:gd name="connsiteX20" fmla="*/ 1554159 w 2415214"/>
                    <a:gd name="connsiteY20" fmla="*/ 825858 h 2193257"/>
                    <a:gd name="connsiteX21" fmla="*/ 1554159 w 2415214"/>
                    <a:gd name="connsiteY21" fmla="*/ 825860 h 2193257"/>
                    <a:gd name="connsiteX22" fmla="*/ 1554159 w 2415214"/>
                    <a:gd name="connsiteY22" fmla="*/ 1049468 h 2193257"/>
                    <a:gd name="connsiteX23" fmla="*/ 1624332 w 2415214"/>
                    <a:gd name="connsiteY23" fmla="*/ 1119639 h 2193257"/>
                    <a:gd name="connsiteX24" fmla="*/ 1710689 w 2415214"/>
                    <a:gd name="connsiteY24" fmla="*/ 1119640 h 2193257"/>
                    <a:gd name="connsiteX25" fmla="*/ 1738003 w 2415214"/>
                    <a:gd name="connsiteY25" fmla="*/ 1114125 h 2193257"/>
                    <a:gd name="connsiteX26" fmla="*/ 1780861 w 2415214"/>
                    <a:gd name="connsiteY26" fmla="*/ 1049468 h 2193257"/>
                    <a:gd name="connsiteX27" fmla="*/ 1780860 w 2415214"/>
                    <a:gd name="connsiteY27" fmla="*/ 912601 h 2193257"/>
                    <a:gd name="connsiteX28" fmla="*/ 1780860 w 2415214"/>
                    <a:gd name="connsiteY28" fmla="*/ 496210 h 2193257"/>
                    <a:gd name="connsiteX29" fmla="*/ 1803761 w 2415214"/>
                    <a:gd name="connsiteY29" fmla="*/ 496210 h 2193257"/>
                    <a:gd name="connsiteX30" fmla="*/ 1803761 w 2415214"/>
                    <a:gd name="connsiteY30" fmla="*/ 810420 h 2193257"/>
                    <a:gd name="connsiteX31" fmla="*/ 1813336 w 2415214"/>
                    <a:gd name="connsiteY31" fmla="*/ 803965 h 2193257"/>
                    <a:gd name="connsiteX32" fmla="*/ 1845632 w 2415214"/>
                    <a:gd name="connsiteY32" fmla="*/ 725992 h 2193257"/>
                    <a:gd name="connsiteX33" fmla="*/ 1845633 w 2415214"/>
                    <a:gd name="connsiteY33" fmla="*/ 498895 h 2193257"/>
                    <a:gd name="connsiteX34" fmla="*/ 1845634 w 2415214"/>
                    <a:gd name="connsiteY34" fmla="*/ 498898 h 2193257"/>
                    <a:gd name="connsiteX35" fmla="*/ 1845635 w 2415214"/>
                    <a:gd name="connsiteY35" fmla="*/ 488500 h 2193257"/>
                    <a:gd name="connsiteX36" fmla="*/ 1735365 w 2415214"/>
                    <a:gd name="connsiteY36" fmla="*/ 378232 h 2193257"/>
                    <a:gd name="connsiteX37" fmla="*/ 1651443 w 2415214"/>
                    <a:gd name="connsiteY37" fmla="*/ 378231 h 2193257"/>
                    <a:gd name="connsiteX38" fmla="*/ 1651442 w 2415214"/>
                    <a:gd name="connsiteY38" fmla="*/ 378231 h 2193257"/>
                    <a:gd name="connsiteX39" fmla="*/ 1254716 w 2415214"/>
                    <a:gd name="connsiteY39" fmla="*/ 0 h 2193257"/>
                    <a:gd name="connsiteX40" fmla="*/ 1556316 w 2415214"/>
                    <a:gd name="connsiteY40" fmla="*/ 261630 h 2193257"/>
                    <a:gd name="connsiteX41" fmla="*/ 1562002 w 2415214"/>
                    <a:gd name="connsiteY41" fmla="*/ 289789 h 2193257"/>
                    <a:gd name="connsiteX42" fmla="*/ 1603489 w 2415214"/>
                    <a:gd name="connsiteY42" fmla="*/ 340169 h 2193257"/>
                    <a:gd name="connsiteX43" fmla="*/ 1612635 w 2415214"/>
                    <a:gd name="connsiteY43" fmla="*/ 344566 h 2193257"/>
                    <a:gd name="connsiteX44" fmla="*/ 1608563 w 2415214"/>
                    <a:gd name="connsiteY44" fmla="*/ 341034 h 2193257"/>
                    <a:gd name="connsiteX45" fmla="*/ 1616700 w 2415214"/>
                    <a:gd name="connsiteY45" fmla="*/ 346521 h 2193257"/>
                    <a:gd name="connsiteX46" fmla="*/ 1627270 w 2415214"/>
                    <a:gd name="connsiteY46" fmla="*/ 351602 h 2193257"/>
                    <a:gd name="connsiteX47" fmla="*/ 1667507 w 2415214"/>
                    <a:gd name="connsiteY47" fmla="*/ 359725 h 2193257"/>
                    <a:gd name="connsiteX48" fmla="*/ 1667510 w 2415214"/>
                    <a:gd name="connsiteY48" fmla="*/ 359726 h 2193257"/>
                    <a:gd name="connsiteX49" fmla="*/ 1669043 w 2415214"/>
                    <a:gd name="connsiteY49" fmla="*/ 359416 h 2193257"/>
                    <a:gd name="connsiteX50" fmla="*/ 1669044 w 2415214"/>
                    <a:gd name="connsiteY50" fmla="*/ 359417 h 2193257"/>
                    <a:gd name="connsiteX51" fmla="*/ 1712083 w 2415214"/>
                    <a:gd name="connsiteY51" fmla="*/ 350728 h 2193257"/>
                    <a:gd name="connsiteX52" fmla="*/ 1782020 w 2415214"/>
                    <a:gd name="connsiteY52" fmla="*/ 245218 h 2193257"/>
                    <a:gd name="connsiteX53" fmla="*/ 1773020 w 2415214"/>
                    <a:gd name="connsiteY53" fmla="*/ 200648 h 2193257"/>
                    <a:gd name="connsiteX54" fmla="*/ 1760666 w 2415214"/>
                    <a:gd name="connsiteY54" fmla="*/ 182323 h 2193257"/>
                    <a:gd name="connsiteX55" fmla="*/ 2415214 w 2415214"/>
                    <a:gd name="connsiteY55" fmla="*/ 750121 h 2193257"/>
                    <a:gd name="connsiteX56" fmla="*/ 2415214 w 2415214"/>
                    <a:gd name="connsiteY56" fmla="*/ 2193257 h 2193257"/>
                    <a:gd name="connsiteX57" fmla="*/ 1311215 w 2415214"/>
                    <a:gd name="connsiteY57" fmla="*/ 2193257 h 2193257"/>
                    <a:gd name="connsiteX58" fmla="*/ 67649 w 2415214"/>
                    <a:gd name="connsiteY58" fmla="*/ 1114506 h 2193257"/>
                    <a:gd name="connsiteX59" fmla="*/ 93075 w 2415214"/>
                    <a:gd name="connsiteY59" fmla="*/ 1119638 h 2193257"/>
                    <a:gd name="connsiteX60" fmla="*/ 179434 w 2415214"/>
                    <a:gd name="connsiteY60" fmla="*/ 1119639 h 2193257"/>
                    <a:gd name="connsiteX61" fmla="*/ 249605 w 2415214"/>
                    <a:gd name="connsiteY61" fmla="*/ 1049468 h 2193257"/>
                    <a:gd name="connsiteX62" fmla="*/ 249606 w 2415214"/>
                    <a:gd name="connsiteY62" fmla="*/ 912600 h 2193257"/>
                    <a:gd name="connsiteX63" fmla="*/ 249605 w 2415214"/>
                    <a:gd name="connsiteY63" fmla="*/ 496209 h 2193257"/>
                    <a:gd name="connsiteX64" fmla="*/ 272506 w 2415214"/>
                    <a:gd name="connsiteY64" fmla="*/ 496209 h 2193257"/>
                    <a:gd name="connsiteX65" fmla="*/ 272506 w 2415214"/>
                    <a:gd name="connsiteY65" fmla="*/ 810419 h 2193257"/>
                    <a:gd name="connsiteX66" fmla="*/ 282080 w 2415214"/>
                    <a:gd name="connsiteY66" fmla="*/ 803965 h 2193257"/>
                    <a:gd name="connsiteX67" fmla="*/ 314378 w 2415214"/>
                    <a:gd name="connsiteY67" fmla="*/ 725991 h 2193257"/>
                    <a:gd name="connsiteX68" fmla="*/ 314377 w 2415214"/>
                    <a:gd name="connsiteY68" fmla="*/ 488499 h 2193257"/>
                    <a:gd name="connsiteX69" fmla="*/ 305713 w 2415214"/>
                    <a:gd name="connsiteY69" fmla="*/ 445578 h 2193257"/>
                    <a:gd name="connsiteX70" fmla="*/ 298055 w 2415214"/>
                    <a:gd name="connsiteY70" fmla="*/ 434220 h 2193257"/>
                    <a:gd name="connsiteX71" fmla="*/ 286473 w 2415214"/>
                    <a:gd name="connsiteY71" fmla="*/ 417043 h 2193257"/>
                    <a:gd name="connsiteX72" fmla="*/ 286475 w 2415214"/>
                    <a:gd name="connsiteY72" fmla="*/ 417044 h 2193257"/>
                    <a:gd name="connsiteX73" fmla="*/ 282081 w 2415214"/>
                    <a:gd name="connsiteY73" fmla="*/ 410528 h 2193257"/>
                    <a:gd name="connsiteX74" fmla="*/ 204109 w 2415214"/>
                    <a:gd name="connsiteY74" fmla="*/ 378230 h 2193257"/>
                    <a:gd name="connsiteX75" fmla="*/ 115645 w 2415214"/>
                    <a:gd name="connsiteY75" fmla="*/ 378231 h 2193257"/>
                    <a:gd name="connsiteX76" fmla="*/ 56919 w 2415214"/>
                    <a:gd name="connsiteY76" fmla="*/ 327287 h 2193257"/>
                    <a:gd name="connsiteX77" fmla="*/ 91685 w 2415214"/>
                    <a:gd name="connsiteY77" fmla="*/ 350726 h 2193257"/>
                    <a:gd name="connsiteX78" fmla="*/ 136255 w 2415214"/>
                    <a:gd name="connsiteY78" fmla="*/ 359725 h 2193257"/>
                    <a:gd name="connsiteX79" fmla="*/ 250763 w 2415214"/>
                    <a:gd name="connsiteY79" fmla="*/ 245217 h 2193257"/>
                    <a:gd name="connsiteX80" fmla="*/ 241764 w 2415214"/>
                    <a:gd name="connsiteY80" fmla="*/ 200647 h 2193257"/>
                    <a:gd name="connsiteX81" fmla="*/ 235809 w 2415214"/>
                    <a:gd name="connsiteY81" fmla="*/ 191813 h 2193257"/>
                    <a:gd name="connsiteX82" fmla="*/ 467911 w 2415214"/>
                    <a:gd name="connsiteY82" fmla="*/ 393155 h 2193257"/>
                    <a:gd name="connsiteX83" fmla="*/ 442143 w 2415214"/>
                    <a:gd name="connsiteY83" fmla="*/ 410527 h 2193257"/>
                    <a:gd name="connsiteX84" fmla="*/ 409847 w 2415214"/>
                    <a:gd name="connsiteY84" fmla="*/ 488500 h 2193257"/>
                    <a:gd name="connsiteX85" fmla="*/ 409846 w 2415214"/>
                    <a:gd name="connsiteY85" fmla="*/ 633441 h 2193257"/>
                    <a:gd name="connsiteX86" fmla="*/ 409846 w 2415214"/>
                    <a:gd name="connsiteY86" fmla="*/ 633440 h 2193257"/>
                    <a:gd name="connsiteX87" fmla="*/ 409845 w 2415214"/>
                    <a:gd name="connsiteY87" fmla="*/ 725991 h 2193257"/>
                    <a:gd name="connsiteX88" fmla="*/ 442142 w 2415214"/>
                    <a:gd name="connsiteY88" fmla="*/ 803964 h 2193257"/>
                    <a:gd name="connsiteX89" fmla="*/ 446975 w 2415214"/>
                    <a:gd name="connsiteY89" fmla="*/ 807222 h 2193257"/>
                    <a:gd name="connsiteX90" fmla="*/ 446973 w 2415214"/>
                    <a:gd name="connsiteY90" fmla="*/ 807220 h 2193257"/>
                    <a:gd name="connsiteX91" fmla="*/ 451716 w 2415214"/>
                    <a:gd name="connsiteY91" fmla="*/ 810417 h 2193257"/>
                    <a:gd name="connsiteX92" fmla="*/ 451715 w 2415214"/>
                    <a:gd name="connsiteY92" fmla="*/ 560385 h 2193257"/>
                    <a:gd name="connsiteX93" fmla="*/ 451717 w 2415214"/>
                    <a:gd name="connsiteY93" fmla="*/ 560385 h 2193257"/>
                    <a:gd name="connsiteX94" fmla="*/ 451716 w 2415214"/>
                    <a:gd name="connsiteY94" fmla="*/ 496208 h 2193257"/>
                    <a:gd name="connsiteX95" fmla="*/ 474618 w 2415214"/>
                    <a:gd name="connsiteY95" fmla="*/ 496209 h 2193257"/>
                    <a:gd name="connsiteX96" fmla="*/ 474618 w 2415214"/>
                    <a:gd name="connsiteY96" fmla="*/ 825858 h 2193257"/>
                    <a:gd name="connsiteX97" fmla="*/ 474618 w 2415214"/>
                    <a:gd name="connsiteY97" fmla="*/ 825859 h 2193257"/>
                    <a:gd name="connsiteX98" fmla="*/ 474618 w 2415214"/>
                    <a:gd name="connsiteY98" fmla="*/ 831201 h 2193257"/>
                    <a:gd name="connsiteX99" fmla="*/ 474617 w 2415214"/>
                    <a:gd name="connsiteY99" fmla="*/ 1049468 h 2193257"/>
                    <a:gd name="connsiteX100" fmla="*/ 495170 w 2415214"/>
                    <a:gd name="connsiteY100" fmla="*/ 1099086 h 2193257"/>
                    <a:gd name="connsiteX101" fmla="*/ 516957 w 2415214"/>
                    <a:gd name="connsiteY101" fmla="*/ 1113776 h 2193257"/>
                    <a:gd name="connsiteX102" fmla="*/ 517474 w 2415214"/>
                    <a:gd name="connsiteY102" fmla="*/ 1114124 h 2193257"/>
                    <a:gd name="connsiteX103" fmla="*/ 544789 w 2415214"/>
                    <a:gd name="connsiteY103" fmla="*/ 1119638 h 2193257"/>
                    <a:gd name="connsiteX104" fmla="*/ 631149 w 2415214"/>
                    <a:gd name="connsiteY104" fmla="*/ 1119639 h 2193257"/>
                    <a:gd name="connsiteX105" fmla="*/ 701320 w 2415214"/>
                    <a:gd name="connsiteY105" fmla="*/ 1049467 h 2193257"/>
                    <a:gd name="connsiteX106" fmla="*/ 701319 w 2415214"/>
                    <a:gd name="connsiteY106" fmla="*/ 912600 h 2193257"/>
                    <a:gd name="connsiteX107" fmla="*/ 701318 w 2415214"/>
                    <a:gd name="connsiteY107" fmla="*/ 912600 h 2193257"/>
                    <a:gd name="connsiteX108" fmla="*/ 701319 w 2415214"/>
                    <a:gd name="connsiteY108" fmla="*/ 912599 h 2193257"/>
                    <a:gd name="connsiteX109" fmla="*/ 701319 w 2415214"/>
                    <a:gd name="connsiteY109" fmla="*/ 776907 h 2193257"/>
                    <a:gd name="connsiteX110" fmla="*/ 701319 w 2415214"/>
                    <a:gd name="connsiteY110" fmla="*/ 496208 h 2193257"/>
                    <a:gd name="connsiteX111" fmla="*/ 724221 w 2415214"/>
                    <a:gd name="connsiteY111" fmla="*/ 496208 h 2193257"/>
                    <a:gd name="connsiteX112" fmla="*/ 724220 w 2415214"/>
                    <a:gd name="connsiteY112" fmla="*/ 796774 h 2193257"/>
                    <a:gd name="connsiteX113" fmla="*/ 724221 w 2415214"/>
                    <a:gd name="connsiteY113" fmla="*/ 810418 h 2193257"/>
                    <a:gd name="connsiteX114" fmla="*/ 733795 w 2415214"/>
                    <a:gd name="connsiteY114" fmla="*/ 803962 h 2193257"/>
                    <a:gd name="connsiteX115" fmla="*/ 766091 w 2415214"/>
                    <a:gd name="connsiteY115" fmla="*/ 725990 h 2193257"/>
                    <a:gd name="connsiteX116" fmla="*/ 766092 w 2415214"/>
                    <a:gd name="connsiteY116" fmla="*/ 488498 h 2193257"/>
                    <a:gd name="connsiteX117" fmla="*/ 757427 w 2415214"/>
                    <a:gd name="connsiteY117" fmla="*/ 445578 h 2193257"/>
                    <a:gd name="connsiteX118" fmla="*/ 655824 w 2415214"/>
                    <a:gd name="connsiteY118" fmla="*/ 378231 h 2193257"/>
                    <a:gd name="connsiteX119" fmla="*/ 573904 w 2415214"/>
                    <a:gd name="connsiteY119" fmla="*/ 378230 h 2193257"/>
                    <a:gd name="connsiteX120" fmla="*/ 538004 w 2415214"/>
                    <a:gd name="connsiteY120" fmla="*/ 347089 h 2193257"/>
                    <a:gd name="connsiteX121" fmla="*/ 543398 w 2415214"/>
                    <a:gd name="connsiteY121" fmla="*/ 350726 h 2193257"/>
                    <a:gd name="connsiteX122" fmla="*/ 587969 w 2415214"/>
                    <a:gd name="connsiteY122" fmla="*/ 359725 h 2193257"/>
                    <a:gd name="connsiteX123" fmla="*/ 702477 w 2415214"/>
                    <a:gd name="connsiteY123" fmla="*/ 245217 h 2193257"/>
                    <a:gd name="connsiteX124" fmla="*/ 693478 w 2415214"/>
                    <a:gd name="connsiteY124" fmla="*/ 200647 h 2193257"/>
                    <a:gd name="connsiteX125" fmla="*/ 678305 w 2415214"/>
                    <a:gd name="connsiteY125" fmla="*/ 178140 h 2193257"/>
                    <a:gd name="connsiteX126" fmla="*/ 901396 w 2415214"/>
                    <a:gd name="connsiteY126" fmla="*/ 371665 h 2193257"/>
                    <a:gd name="connsiteX127" fmla="*/ 874510 w 2415214"/>
                    <a:gd name="connsiteY127" fmla="*/ 411542 h 2193257"/>
                    <a:gd name="connsiteX128" fmla="*/ 861560 w 2415214"/>
                    <a:gd name="connsiteY128" fmla="*/ 475683 h 2193257"/>
                    <a:gd name="connsiteX129" fmla="*/ 861561 w 2415214"/>
                    <a:gd name="connsiteY129" fmla="*/ 627763 h 2193257"/>
                    <a:gd name="connsiteX130" fmla="*/ 861560 w 2415214"/>
                    <a:gd name="connsiteY130" fmla="*/ 627763 h 2193257"/>
                    <a:gd name="connsiteX131" fmla="*/ 861560 w 2415214"/>
                    <a:gd name="connsiteY131" fmla="*/ 830581 h 2193257"/>
                    <a:gd name="connsiteX132" fmla="*/ 909823 w 2415214"/>
                    <a:gd name="connsiteY132" fmla="*/ 947099 h 2193257"/>
                    <a:gd name="connsiteX133" fmla="*/ 924129 w 2415214"/>
                    <a:gd name="connsiteY133" fmla="*/ 956743 h 2193257"/>
                    <a:gd name="connsiteX134" fmla="*/ 924128 w 2415214"/>
                    <a:gd name="connsiteY134" fmla="*/ 578831 h 2193257"/>
                    <a:gd name="connsiteX135" fmla="*/ 924129 w 2415214"/>
                    <a:gd name="connsiteY135" fmla="*/ 578832 h 2193257"/>
                    <a:gd name="connsiteX136" fmla="*/ 924130 w 2415214"/>
                    <a:gd name="connsiteY136" fmla="*/ 487205 h 2193257"/>
                    <a:gd name="connsiteX137" fmla="*/ 958352 w 2415214"/>
                    <a:gd name="connsiteY137" fmla="*/ 487205 h 2193257"/>
                    <a:gd name="connsiteX138" fmla="*/ 958352 w 2415214"/>
                    <a:gd name="connsiteY138" fmla="*/ 979820 h 2193257"/>
                    <a:gd name="connsiteX139" fmla="*/ 958352 w 2415214"/>
                    <a:gd name="connsiteY139" fmla="*/ 979821 h 2193257"/>
                    <a:gd name="connsiteX140" fmla="*/ 958352 w 2415214"/>
                    <a:gd name="connsiteY140" fmla="*/ 980828 h 2193257"/>
                    <a:gd name="connsiteX141" fmla="*/ 958352 w 2415214"/>
                    <a:gd name="connsiteY141" fmla="*/ 980829 h 2193257"/>
                    <a:gd name="connsiteX142" fmla="*/ 958352 w 2415214"/>
                    <a:gd name="connsiteY142" fmla="*/ 999875 h 2193257"/>
                    <a:gd name="connsiteX143" fmla="*/ 958351 w 2415214"/>
                    <a:gd name="connsiteY143" fmla="*/ 1313971 h 2193257"/>
                    <a:gd name="connsiteX144" fmla="*/ 1063214 w 2415214"/>
                    <a:gd name="connsiteY144" fmla="*/ 1418832 h 2193257"/>
                    <a:gd name="connsiteX145" fmla="*/ 1192266 w 2415214"/>
                    <a:gd name="connsiteY145" fmla="*/ 1418832 h 2193257"/>
                    <a:gd name="connsiteX146" fmla="*/ 1297126 w 2415214"/>
                    <a:gd name="connsiteY146" fmla="*/ 1313971 h 2193257"/>
                    <a:gd name="connsiteX147" fmla="*/ 1297127 w 2415214"/>
                    <a:gd name="connsiteY147" fmla="*/ 1293751 h 2193257"/>
                    <a:gd name="connsiteX148" fmla="*/ 1297127 w 2415214"/>
                    <a:gd name="connsiteY148" fmla="*/ 1109443 h 2193257"/>
                    <a:gd name="connsiteX149" fmla="*/ 1297126 w 2415214"/>
                    <a:gd name="connsiteY149" fmla="*/ 902394 h 2193257"/>
                    <a:gd name="connsiteX150" fmla="*/ 1297127 w 2415214"/>
                    <a:gd name="connsiteY150" fmla="*/ 902395 h 2193257"/>
                    <a:gd name="connsiteX151" fmla="*/ 1297128 w 2415214"/>
                    <a:gd name="connsiteY151" fmla="*/ 857056 h 2193257"/>
                    <a:gd name="connsiteX152" fmla="*/ 1297127 w 2415214"/>
                    <a:gd name="connsiteY152" fmla="*/ 727551 h 2193257"/>
                    <a:gd name="connsiteX153" fmla="*/ 1297127 w 2415214"/>
                    <a:gd name="connsiteY153" fmla="*/ 487204 h 2193257"/>
                    <a:gd name="connsiteX154" fmla="*/ 1297127 w 2415214"/>
                    <a:gd name="connsiteY154" fmla="*/ 487203 h 2193257"/>
                    <a:gd name="connsiteX155" fmla="*/ 1331349 w 2415214"/>
                    <a:gd name="connsiteY155" fmla="*/ 487204 h 2193257"/>
                    <a:gd name="connsiteX156" fmla="*/ 1331349 w 2415214"/>
                    <a:gd name="connsiteY156" fmla="*/ 487205 h 2193257"/>
                    <a:gd name="connsiteX157" fmla="*/ 1331349 w 2415214"/>
                    <a:gd name="connsiteY157" fmla="*/ 587653 h 2193257"/>
                    <a:gd name="connsiteX158" fmla="*/ 1331349 w 2415214"/>
                    <a:gd name="connsiteY158" fmla="*/ 688100 h 2193257"/>
                    <a:gd name="connsiteX159" fmla="*/ 1331350 w 2415214"/>
                    <a:gd name="connsiteY159" fmla="*/ 886743 h 2193257"/>
                    <a:gd name="connsiteX160" fmla="*/ 1331349 w 2415214"/>
                    <a:gd name="connsiteY160" fmla="*/ 886742 h 2193257"/>
                    <a:gd name="connsiteX161" fmla="*/ 1331349 w 2415214"/>
                    <a:gd name="connsiteY161" fmla="*/ 956745 h 2193257"/>
                    <a:gd name="connsiteX162" fmla="*/ 1345656 w 2415214"/>
                    <a:gd name="connsiteY162" fmla="*/ 947099 h 2193257"/>
                    <a:gd name="connsiteX163" fmla="*/ 1346766 w 2415214"/>
                    <a:gd name="connsiteY163" fmla="*/ 945454 h 2193257"/>
                    <a:gd name="connsiteX164" fmla="*/ 1346767 w 2415214"/>
                    <a:gd name="connsiteY164" fmla="*/ 945455 h 2193257"/>
                    <a:gd name="connsiteX165" fmla="*/ 1380970 w 2415214"/>
                    <a:gd name="connsiteY165" fmla="*/ 894723 h 2193257"/>
                    <a:gd name="connsiteX166" fmla="*/ 1381692 w 2415214"/>
                    <a:gd name="connsiteY166" fmla="*/ 891152 h 2193257"/>
                    <a:gd name="connsiteX167" fmla="*/ 1393920 w 2415214"/>
                    <a:gd name="connsiteY167" fmla="*/ 830583 h 2193257"/>
                    <a:gd name="connsiteX168" fmla="*/ 1393919 w 2415214"/>
                    <a:gd name="connsiteY168" fmla="*/ 615970 h 2193257"/>
                    <a:gd name="connsiteX169" fmla="*/ 1393920 w 2415214"/>
                    <a:gd name="connsiteY169" fmla="*/ 615970 h 2193257"/>
                    <a:gd name="connsiteX170" fmla="*/ 1393921 w 2415214"/>
                    <a:gd name="connsiteY170" fmla="*/ 560571 h 2193257"/>
                    <a:gd name="connsiteX171" fmla="*/ 1393920 w 2415214"/>
                    <a:gd name="connsiteY171" fmla="*/ 552778 h 2193257"/>
                    <a:gd name="connsiteX172" fmla="*/ 1393920 w 2415214"/>
                    <a:gd name="connsiteY172" fmla="*/ 524696 h 2193257"/>
                    <a:gd name="connsiteX173" fmla="*/ 1393921 w 2415214"/>
                    <a:gd name="connsiteY173" fmla="*/ 475683 h 2193257"/>
                    <a:gd name="connsiteX174" fmla="*/ 1229138 w 2415214"/>
                    <a:gd name="connsiteY174" fmla="*/ 310900 h 2193257"/>
                    <a:gd name="connsiteX175" fmla="*/ 1106105 w 2415214"/>
                    <a:gd name="connsiteY175" fmla="*/ 310900 h 2193257"/>
                    <a:gd name="connsiteX176" fmla="*/ 1050319 w 2415214"/>
                    <a:gd name="connsiteY176" fmla="*/ 262508 h 2193257"/>
                    <a:gd name="connsiteX177" fmla="*/ 1061134 w 2415214"/>
                    <a:gd name="connsiteY177" fmla="*/ 269799 h 2193257"/>
                    <a:gd name="connsiteX178" fmla="*/ 1127740 w 2415214"/>
                    <a:gd name="connsiteY178" fmla="*/ 283247 h 2193257"/>
                    <a:gd name="connsiteX179" fmla="*/ 1298856 w 2415214"/>
                    <a:gd name="connsiteY179" fmla="*/ 112130 h 2193257"/>
                    <a:gd name="connsiteX180" fmla="*/ 1285409 w 2415214"/>
                    <a:gd name="connsiteY180" fmla="*/ 45524 h 219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2415214" h="2193257">
                      <a:moveTo>
                        <a:pt x="0" y="496210"/>
                      </a:moveTo>
                      <a:lnTo>
                        <a:pt x="22902" y="496210"/>
                      </a:lnTo>
                      <a:lnTo>
                        <a:pt x="22902" y="825859"/>
                      </a:lnTo>
                      <a:lnTo>
                        <a:pt x="22902" y="825860"/>
                      </a:lnTo>
                      <a:lnTo>
                        <a:pt x="22902" y="827577"/>
                      </a:lnTo>
                      <a:lnTo>
                        <a:pt x="0" y="807710"/>
                      </a:lnTo>
                      <a:close/>
                      <a:moveTo>
                        <a:pt x="1599656" y="378231"/>
                      </a:moveTo>
                      <a:cubicBezTo>
                        <a:pt x="1538756" y="378231"/>
                        <a:pt x="1489387" y="427600"/>
                        <a:pt x="1489387" y="488500"/>
                      </a:cubicBezTo>
                      <a:lnTo>
                        <a:pt x="1489387" y="505918"/>
                      </a:lnTo>
                      <a:lnTo>
                        <a:pt x="1489386" y="607510"/>
                      </a:lnTo>
                      <a:lnTo>
                        <a:pt x="1489387" y="607511"/>
                      </a:lnTo>
                      <a:lnTo>
                        <a:pt x="1489388" y="725992"/>
                      </a:lnTo>
                      <a:cubicBezTo>
                        <a:pt x="1489387" y="756442"/>
                        <a:pt x="1501730" y="784009"/>
                        <a:pt x="1521684" y="803965"/>
                      </a:cubicBezTo>
                      <a:lnTo>
                        <a:pt x="1531258" y="810418"/>
                      </a:lnTo>
                      <a:lnTo>
                        <a:pt x="1531259" y="705683"/>
                      </a:lnTo>
                      <a:lnTo>
                        <a:pt x="1531258" y="496210"/>
                      </a:lnTo>
                      <a:lnTo>
                        <a:pt x="1554160" y="496210"/>
                      </a:lnTo>
                      <a:lnTo>
                        <a:pt x="1554159" y="578623"/>
                      </a:lnTo>
                      <a:lnTo>
                        <a:pt x="1554159" y="663698"/>
                      </a:lnTo>
                      <a:lnTo>
                        <a:pt x="1554160" y="663699"/>
                      </a:lnTo>
                      <a:lnTo>
                        <a:pt x="1554159" y="825858"/>
                      </a:lnTo>
                      <a:lnTo>
                        <a:pt x="1554159" y="825860"/>
                      </a:lnTo>
                      <a:lnTo>
                        <a:pt x="1554159" y="1049468"/>
                      </a:lnTo>
                      <a:cubicBezTo>
                        <a:pt x="1554160" y="1088222"/>
                        <a:pt x="1585576" y="1119640"/>
                        <a:pt x="1624332" y="1119639"/>
                      </a:cubicBezTo>
                      <a:lnTo>
                        <a:pt x="1710689" y="1119640"/>
                      </a:lnTo>
                      <a:lnTo>
                        <a:pt x="1738003" y="1114125"/>
                      </a:lnTo>
                      <a:cubicBezTo>
                        <a:pt x="1763189" y="1103473"/>
                        <a:pt x="1780860" y="1078535"/>
                        <a:pt x="1780861" y="1049468"/>
                      </a:cubicBezTo>
                      <a:lnTo>
                        <a:pt x="1780860" y="912601"/>
                      </a:lnTo>
                      <a:lnTo>
                        <a:pt x="1780860" y="496210"/>
                      </a:lnTo>
                      <a:lnTo>
                        <a:pt x="1803761" y="496210"/>
                      </a:lnTo>
                      <a:lnTo>
                        <a:pt x="1803761" y="810420"/>
                      </a:lnTo>
                      <a:lnTo>
                        <a:pt x="1813336" y="803965"/>
                      </a:lnTo>
                      <a:cubicBezTo>
                        <a:pt x="1833290" y="784009"/>
                        <a:pt x="1845633" y="756443"/>
                        <a:pt x="1845632" y="725992"/>
                      </a:cubicBezTo>
                      <a:lnTo>
                        <a:pt x="1845633" y="498895"/>
                      </a:lnTo>
                      <a:lnTo>
                        <a:pt x="1845634" y="498898"/>
                      </a:lnTo>
                      <a:lnTo>
                        <a:pt x="1845635" y="488500"/>
                      </a:lnTo>
                      <a:cubicBezTo>
                        <a:pt x="1845634" y="427600"/>
                        <a:pt x="1796265" y="378231"/>
                        <a:pt x="1735365" y="378232"/>
                      </a:cubicBezTo>
                      <a:lnTo>
                        <a:pt x="1651443" y="378231"/>
                      </a:lnTo>
                      <a:lnTo>
                        <a:pt x="1651442" y="378231"/>
                      </a:lnTo>
                      <a:close/>
                      <a:moveTo>
                        <a:pt x="1254716" y="0"/>
                      </a:moveTo>
                      <a:lnTo>
                        <a:pt x="1556316" y="261630"/>
                      </a:lnTo>
                      <a:lnTo>
                        <a:pt x="1562002" y="289789"/>
                      </a:lnTo>
                      <a:cubicBezTo>
                        <a:pt x="1570693" y="310338"/>
                        <a:pt x="1585213" y="327823"/>
                        <a:pt x="1603489" y="340169"/>
                      </a:cubicBezTo>
                      <a:lnTo>
                        <a:pt x="1612635" y="344566"/>
                      </a:lnTo>
                      <a:lnTo>
                        <a:pt x="1608563" y="341034"/>
                      </a:lnTo>
                      <a:lnTo>
                        <a:pt x="1616700" y="346521"/>
                      </a:lnTo>
                      <a:lnTo>
                        <a:pt x="1627270" y="351602"/>
                      </a:lnTo>
                      <a:lnTo>
                        <a:pt x="1667507" y="359725"/>
                      </a:lnTo>
                      <a:lnTo>
                        <a:pt x="1667510" y="359726"/>
                      </a:lnTo>
                      <a:lnTo>
                        <a:pt x="1669043" y="359416"/>
                      </a:lnTo>
                      <a:lnTo>
                        <a:pt x="1669044" y="359417"/>
                      </a:lnTo>
                      <a:lnTo>
                        <a:pt x="1712083" y="350728"/>
                      </a:lnTo>
                      <a:cubicBezTo>
                        <a:pt x="1753181" y="333345"/>
                        <a:pt x="1782019" y="292649"/>
                        <a:pt x="1782020" y="245218"/>
                      </a:cubicBezTo>
                      <a:cubicBezTo>
                        <a:pt x="1782020" y="229408"/>
                        <a:pt x="1778815" y="214347"/>
                        <a:pt x="1773020" y="200648"/>
                      </a:cubicBezTo>
                      <a:lnTo>
                        <a:pt x="1760666" y="182323"/>
                      </a:lnTo>
                      <a:lnTo>
                        <a:pt x="2415214" y="750121"/>
                      </a:lnTo>
                      <a:lnTo>
                        <a:pt x="2415214" y="2193257"/>
                      </a:lnTo>
                      <a:lnTo>
                        <a:pt x="1311215" y="2193257"/>
                      </a:lnTo>
                      <a:lnTo>
                        <a:pt x="67649" y="1114506"/>
                      </a:lnTo>
                      <a:lnTo>
                        <a:pt x="93075" y="1119638"/>
                      </a:lnTo>
                      <a:lnTo>
                        <a:pt x="179434" y="1119639"/>
                      </a:lnTo>
                      <a:cubicBezTo>
                        <a:pt x="218188" y="1119639"/>
                        <a:pt x="249606" y="1088222"/>
                        <a:pt x="249605" y="1049468"/>
                      </a:cubicBezTo>
                      <a:lnTo>
                        <a:pt x="249606" y="912600"/>
                      </a:lnTo>
                      <a:lnTo>
                        <a:pt x="249605" y="496209"/>
                      </a:lnTo>
                      <a:lnTo>
                        <a:pt x="272506" y="496209"/>
                      </a:lnTo>
                      <a:lnTo>
                        <a:pt x="272506" y="810419"/>
                      </a:lnTo>
                      <a:lnTo>
                        <a:pt x="282080" y="803965"/>
                      </a:lnTo>
                      <a:cubicBezTo>
                        <a:pt x="302036" y="784010"/>
                        <a:pt x="314378" y="756442"/>
                        <a:pt x="314378" y="725991"/>
                      </a:cubicBezTo>
                      <a:lnTo>
                        <a:pt x="314377" y="488499"/>
                      </a:lnTo>
                      <a:lnTo>
                        <a:pt x="305713" y="445578"/>
                      </a:lnTo>
                      <a:lnTo>
                        <a:pt x="298055" y="434220"/>
                      </a:lnTo>
                      <a:lnTo>
                        <a:pt x="286473" y="417043"/>
                      </a:lnTo>
                      <a:lnTo>
                        <a:pt x="286475" y="417044"/>
                      </a:lnTo>
                      <a:lnTo>
                        <a:pt x="282081" y="410528"/>
                      </a:lnTo>
                      <a:cubicBezTo>
                        <a:pt x="262127" y="390573"/>
                        <a:pt x="234559" y="378230"/>
                        <a:pt x="204109" y="378230"/>
                      </a:cubicBezTo>
                      <a:lnTo>
                        <a:pt x="115645" y="378231"/>
                      </a:lnTo>
                      <a:lnTo>
                        <a:pt x="56919" y="327287"/>
                      </a:lnTo>
                      <a:lnTo>
                        <a:pt x="91685" y="350726"/>
                      </a:lnTo>
                      <a:cubicBezTo>
                        <a:pt x="105383" y="356521"/>
                        <a:pt x="120446" y="359726"/>
                        <a:pt x="136255" y="359725"/>
                      </a:cubicBezTo>
                      <a:cubicBezTo>
                        <a:pt x="199496" y="359726"/>
                        <a:pt x="250763" y="308458"/>
                        <a:pt x="250763" y="245217"/>
                      </a:cubicBezTo>
                      <a:cubicBezTo>
                        <a:pt x="250763" y="229408"/>
                        <a:pt x="247559" y="214346"/>
                        <a:pt x="241764" y="200647"/>
                      </a:cubicBezTo>
                      <a:lnTo>
                        <a:pt x="235809" y="191813"/>
                      </a:lnTo>
                      <a:lnTo>
                        <a:pt x="467911" y="393155"/>
                      </a:lnTo>
                      <a:lnTo>
                        <a:pt x="442143" y="410527"/>
                      </a:lnTo>
                      <a:cubicBezTo>
                        <a:pt x="422189" y="430483"/>
                        <a:pt x="409846" y="458049"/>
                        <a:pt x="409847" y="488500"/>
                      </a:cubicBezTo>
                      <a:lnTo>
                        <a:pt x="409846" y="633441"/>
                      </a:lnTo>
                      <a:lnTo>
                        <a:pt x="409846" y="633440"/>
                      </a:lnTo>
                      <a:lnTo>
                        <a:pt x="409845" y="725991"/>
                      </a:lnTo>
                      <a:cubicBezTo>
                        <a:pt x="409846" y="756442"/>
                        <a:pt x="422189" y="784009"/>
                        <a:pt x="442142" y="803964"/>
                      </a:cubicBezTo>
                      <a:lnTo>
                        <a:pt x="446975" y="807222"/>
                      </a:lnTo>
                      <a:lnTo>
                        <a:pt x="446973" y="807220"/>
                      </a:lnTo>
                      <a:lnTo>
                        <a:pt x="451716" y="810417"/>
                      </a:lnTo>
                      <a:lnTo>
                        <a:pt x="451715" y="560385"/>
                      </a:lnTo>
                      <a:lnTo>
                        <a:pt x="451717" y="560385"/>
                      </a:lnTo>
                      <a:lnTo>
                        <a:pt x="451716" y="496208"/>
                      </a:lnTo>
                      <a:lnTo>
                        <a:pt x="474618" y="496209"/>
                      </a:lnTo>
                      <a:lnTo>
                        <a:pt x="474618" y="825858"/>
                      </a:lnTo>
                      <a:lnTo>
                        <a:pt x="474618" y="825859"/>
                      </a:lnTo>
                      <a:lnTo>
                        <a:pt x="474618" y="831201"/>
                      </a:lnTo>
                      <a:lnTo>
                        <a:pt x="474617" y="1049468"/>
                      </a:lnTo>
                      <a:cubicBezTo>
                        <a:pt x="474617" y="1068845"/>
                        <a:pt x="482472" y="1086388"/>
                        <a:pt x="495170" y="1099086"/>
                      </a:cubicBezTo>
                      <a:lnTo>
                        <a:pt x="516957" y="1113776"/>
                      </a:lnTo>
                      <a:lnTo>
                        <a:pt x="517474" y="1114124"/>
                      </a:lnTo>
                      <a:cubicBezTo>
                        <a:pt x="525870" y="1117675"/>
                        <a:pt x="535100" y="1119638"/>
                        <a:pt x="544789" y="1119638"/>
                      </a:cubicBezTo>
                      <a:lnTo>
                        <a:pt x="631149" y="1119639"/>
                      </a:lnTo>
                      <a:cubicBezTo>
                        <a:pt x="669903" y="1119638"/>
                        <a:pt x="701319" y="1088221"/>
                        <a:pt x="701320" y="1049467"/>
                      </a:cubicBezTo>
                      <a:lnTo>
                        <a:pt x="701319" y="912600"/>
                      </a:lnTo>
                      <a:lnTo>
                        <a:pt x="701318" y="912600"/>
                      </a:lnTo>
                      <a:lnTo>
                        <a:pt x="701319" y="912599"/>
                      </a:lnTo>
                      <a:lnTo>
                        <a:pt x="701319" y="776907"/>
                      </a:lnTo>
                      <a:lnTo>
                        <a:pt x="701319" y="496208"/>
                      </a:lnTo>
                      <a:lnTo>
                        <a:pt x="724221" y="496208"/>
                      </a:lnTo>
                      <a:lnTo>
                        <a:pt x="724220" y="796774"/>
                      </a:lnTo>
                      <a:lnTo>
                        <a:pt x="724221" y="810418"/>
                      </a:lnTo>
                      <a:lnTo>
                        <a:pt x="733795" y="803962"/>
                      </a:lnTo>
                      <a:cubicBezTo>
                        <a:pt x="753749" y="784008"/>
                        <a:pt x="766092" y="756441"/>
                        <a:pt x="766091" y="725990"/>
                      </a:cubicBezTo>
                      <a:lnTo>
                        <a:pt x="766092" y="488498"/>
                      </a:lnTo>
                      <a:lnTo>
                        <a:pt x="757427" y="445578"/>
                      </a:lnTo>
                      <a:cubicBezTo>
                        <a:pt x="740687" y="406001"/>
                        <a:pt x="701499" y="378230"/>
                        <a:pt x="655824" y="378231"/>
                      </a:cubicBezTo>
                      <a:lnTo>
                        <a:pt x="573904" y="378230"/>
                      </a:lnTo>
                      <a:lnTo>
                        <a:pt x="538004" y="347089"/>
                      </a:lnTo>
                      <a:lnTo>
                        <a:pt x="543398" y="350726"/>
                      </a:lnTo>
                      <a:cubicBezTo>
                        <a:pt x="557098" y="356522"/>
                        <a:pt x="572159" y="359726"/>
                        <a:pt x="587969" y="359725"/>
                      </a:cubicBezTo>
                      <a:cubicBezTo>
                        <a:pt x="651211" y="359725"/>
                        <a:pt x="702478" y="308459"/>
                        <a:pt x="702477" y="245217"/>
                      </a:cubicBezTo>
                      <a:cubicBezTo>
                        <a:pt x="702477" y="229408"/>
                        <a:pt x="699273" y="214345"/>
                        <a:pt x="693478" y="200647"/>
                      </a:cubicBezTo>
                      <a:lnTo>
                        <a:pt x="678305" y="178140"/>
                      </a:lnTo>
                      <a:lnTo>
                        <a:pt x="901396" y="371665"/>
                      </a:lnTo>
                      <a:lnTo>
                        <a:pt x="874510" y="411542"/>
                      </a:lnTo>
                      <a:cubicBezTo>
                        <a:pt x="866171" y="431257"/>
                        <a:pt x="861560" y="452930"/>
                        <a:pt x="861560" y="475683"/>
                      </a:cubicBezTo>
                      <a:lnTo>
                        <a:pt x="861561" y="627763"/>
                      </a:lnTo>
                      <a:lnTo>
                        <a:pt x="861560" y="627763"/>
                      </a:lnTo>
                      <a:lnTo>
                        <a:pt x="861560" y="830581"/>
                      </a:lnTo>
                      <a:cubicBezTo>
                        <a:pt x="861559" y="876084"/>
                        <a:pt x="880003" y="917279"/>
                        <a:pt x="909823" y="947099"/>
                      </a:cubicBezTo>
                      <a:lnTo>
                        <a:pt x="924129" y="956743"/>
                      </a:lnTo>
                      <a:lnTo>
                        <a:pt x="924128" y="578831"/>
                      </a:lnTo>
                      <a:lnTo>
                        <a:pt x="924129" y="578832"/>
                      </a:lnTo>
                      <a:lnTo>
                        <a:pt x="924130" y="487205"/>
                      </a:lnTo>
                      <a:lnTo>
                        <a:pt x="958352" y="487205"/>
                      </a:lnTo>
                      <a:lnTo>
                        <a:pt x="958352" y="979820"/>
                      </a:lnTo>
                      <a:lnTo>
                        <a:pt x="958352" y="979821"/>
                      </a:lnTo>
                      <a:lnTo>
                        <a:pt x="958352" y="980828"/>
                      </a:lnTo>
                      <a:lnTo>
                        <a:pt x="958352" y="980829"/>
                      </a:lnTo>
                      <a:lnTo>
                        <a:pt x="958352" y="999875"/>
                      </a:lnTo>
                      <a:lnTo>
                        <a:pt x="958351" y="1313971"/>
                      </a:lnTo>
                      <a:cubicBezTo>
                        <a:pt x="958351" y="1371884"/>
                        <a:pt x="1005301" y="1418832"/>
                        <a:pt x="1063214" y="1418832"/>
                      </a:cubicBezTo>
                      <a:lnTo>
                        <a:pt x="1192266" y="1418832"/>
                      </a:lnTo>
                      <a:cubicBezTo>
                        <a:pt x="1250179" y="1418832"/>
                        <a:pt x="1297126" y="1371884"/>
                        <a:pt x="1297126" y="1313971"/>
                      </a:cubicBezTo>
                      <a:lnTo>
                        <a:pt x="1297127" y="1293751"/>
                      </a:lnTo>
                      <a:lnTo>
                        <a:pt x="1297127" y="1109443"/>
                      </a:lnTo>
                      <a:lnTo>
                        <a:pt x="1297126" y="902394"/>
                      </a:lnTo>
                      <a:lnTo>
                        <a:pt x="1297127" y="902395"/>
                      </a:lnTo>
                      <a:lnTo>
                        <a:pt x="1297128" y="857056"/>
                      </a:lnTo>
                      <a:lnTo>
                        <a:pt x="1297127" y="727551"/>
                      </a:lnTo>
                      <a:lnTo>
                        <a:pt x="1297127" y="487204"/>
                      </a:lnTo>
                      <a:lnTo>
                        <a:pt x="1297127" y="487203"/>
                      </a:lnTo>
                      <a:lnTo>
                        <a:pt x="1331349" y="487204"/>
                      </a:lnTo>
                      <a:lnTo>
                        <a:pt x="1331349" y="487205"/>
                      </a:lnTo>
                      <a:lnTo>
                        <a:pt x="1331349" y="587653"/>
                      </a:lnTo>
                      <a:lnTo>
                        <a:pt x="1331349" y="688100"/>
                      </a:lnTo>
                      <a:lnTo>
                        <a:pt x="1331350" y="886743"/>
                      </a:lnTo>
                      <a:lnTo>
                        <a:pt x="1331349" y="886742"/>
                      </a:lnTo>
                      <a:lnTo>
                        <a:pt x="1331349" y="956745"/>
                      </a:lnTo>
                      <a:lnTo>
                        <a:pt x="1345656" y="947099"/>
                      </a:lnTo>
                      <a:lnTo>
                        <a:pt x="1346766" y="945454"/>
                      </a:lnTo>
                      <a:lnTo>
                        <a:pt x="1346767" y="945455"/>
                      </a:lnTo>
                      <a:lnTo>
                        <a:pt x="1380970" y="894723"/>
                      </a:lnTo>
                      <a:lnTo>
                        <a:pt x="1381692" y="891152"/>
                      </a:lnTo>
                      <a:lnTo>
                        <a:pt x="1393920" y="830583"/>
                      </a:lnTo>
                      <a:lnTo>
                        <a:pt x="1393919" y="615970"/>
                      </a:lnTo>
                      <a:lnTo>
                        <a:pt x="1393920" y="615970"/>
                      </a:lnTo>
                      <a:lnTo>
                        <a:pt x="1393921" y="560571"/>
                      </a:lnTo>
                      <a:lnTo>
                        <a:pt x="1393920" y="552778"/>
                      </a:lnTo>
                      <a:lnTo>
                        <a:pt x="1393920" y="524696"/>
                      </a:lnTo>
                      <a:lnTo>
                        <a:pt x="1393921" y="475683"/>
                      </a:lnTo>
                      <a:cubicBezTo>
                        <a:pt x="1393920" y="384676"/>
                        <a:pt x="1320145" y="310901"/>
                        <a:pt x="1229138" y="310900"/>
                      </a:cubicBezTo>
                      <a:lnTo>
                        <a:pt x="1106105" y="310900"/>
                      </a:lnTo>
                      <a:lnTo>
                        <a:pt x="1050319" y="262508"/>
                      </a:lnTo>
                      <a:lnTo>
                        <a:pt x="1061134" y="269799"/>
                      </a:lnTo>
                      <a:cubicBezTo>
                        <a:pt x="1081607" y="278459"/>
                        <a:pt x="1104114" y="283246"/>
                        <a:pt x="1127740" y="283247"/>
                      </a:cubicBezTo>
                      <a:cubicBezTo>
                        <a:pt x="1222245" y="283247"/>
                        <a:pt x="1298857" y="206635"/>
                        <a:pt x="1298856" y="112130"/>
                      </a:cubicBezTo>
                      <a:cubicBezTo>
                        <a:pt x="1298857" y="88505"/>
                        <a:pt x="1294069" y="65996"/>
                        <a:pt x="1285409" y="45524"/>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grpSp>
          <p:nvGrpSpPr>
            <p:cNvPr id="79" name="Group 78"/>
            <p:cNvGrpSpPr/>
            <p:nvPr/>
          </p:nvGrpSpPr>
          <p:grpSpPr>
            <a:xfrm>
              <a:off x="5518708" y="3858411"/>
              <a:ext cx="576072" cy="576072"/>
              <a:chOff x="191344" y="3809238"/>
              <a:chExt cx="2002536" cy="2002536"/>
            </a:xfrm>
          </p:grpSpPr>
          <p:sp>
            <p:nvSpPr>
              <p:cNvPr id="88" name="Rectangle 87"/>
              <p:cNvSpPr/>
              <p:nvPr/>
            </p:nvSpPr>
            <p:spPr>
              <a:xfrm>
                <a:off x="191344" y="3809238"/>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Freeform 88"/>
              <p:cNvSpPr/>
              <p:nvPr/>
            </p:nvSpPr>
            <p:spPr>
              <a:xfrm rot="5400000">
                <a:off x="688449" y="4306520"/>
                <a:ext cx="1007970" cy="1007971"/>
              </a:xfrm>
              <a:custGeom>
                <a:avLst/>
                <a:gdLst>
                  <a:gd name="connsiteX0" fmla="*/ 1200727 w 1838037"/>
                  <a:gd name="connsiteY0" fmla="*/ 189346 h 1838037"/>
                  <a:gd name="connsiteX1" fmla="*/ 1200727 w 1838037"/>
                  <a:gd name="connsiteY1" fmla="*/ 0 h 1838037"/>
                  <a:gd name="connsiteX2" fmla="*/ 1838037 w 1838037"/>
                  <a:gd name="connsiteY2" fmla="*/ 0 h 1838037"/>
                  <a:gd name="connsiteX3" fmla="*/ 1838037 w 1838037"/>
                  <a:gd name="connsiteY3" fmla="*/ 637310 h 1838037"/>
                  <a:gd name="connsiteX4" fmla="*/ 1648691 w 1838037"/>
                  <a:gd name="connsiteY4" fmla="*/ 637310 h 1838037"/>
                  <a:gd name="connsiteX5" fmla="*/ 1648691 w 1838037"/>
                  <a:gd name="connsiteY5" fmla="*/ 189346 h 1838037"/>
                  <a:gd name="connsiteX6" fmla="*/ 1200727 w 1838037"/>
                  <a:gd name="connsiteY6" fmla="*/ 1838037 h 1838037"/>
                  <a:gd name="connsiteX7" fmla="*/ 1200727 w 1838037"/>
                  <a:gd name="connsiteY7" fmla="*/ 1648692 h 1838037"/>
                  <a:gd name="connsiteX8" fmla="*/ 1648691 w 1838037"/>
                  <a:gd name="connsiteY8" fmla="*/ 1648692 h 1838037"/>
                  <a:gd name="connsiteX9" fmla="*/ 1648691 w 1838037"/>
                  <a:gd name="connsiteY9" fmla="*/ 1200729 h 1838037"/>
                  <a:gd name="connsiteX10" fmla="*/ 1838037 w 1838037"/>
                  <a:gd name="connsiteY10" fmla="*/ 1200729 h 1838037"/>
                  <a:gd name="connsiteX11" fmla="*/ 1838037 w 1838037"/>
                  <a:gd name="connsiteY11" fmla="*/ 1838037 h 1838037"/>
                  <a:gd name="connsiteX12" fmla="*/ 967509 w 1838037"/>
                  <a:gd name="connsiteY12" fmla="*/ 870528 h 1838037"/>
                  <a:gd name="connsiteX13" fmla="*/ 1193347 w 1838037"/>
                  <a:gd name="connsiteY13" fmla="*/ 870528 h 1838037"/>
                  <a:gd name="connsiteX14" fmla="*/ 1188015 w 1838037"/>
                  <a:gd name="connsiteY14" fmla="*/ 835262 h 1838037"/>
                  <a:gd name="connsiteX15" fmla="*/ 1028653 w 1838037"/>
                  <a:gd name="connsiteY15" fmla="*/ 659493 h 1838037"/>
                  <a:gd name="connsiteX16" fmla="*/ 967509 w 1838037"/>
                  <a:gd name="connsiteY16" fmla="*/ 647149 h 1838037"/>
                  <a:gd name="connsiteX17" fmla="*/ 967509 w 1838037"/>
                  <a:gd name="connsiteY17" fmla="*/ 1190889 h 1838037"/>
                  <a:gd name="connsiteX18" fmla="*/ 1028653 w 1838037"/>
                  <a:gd name="connsiteY18" fmla="*/ 1178545 h 1838037"/>
                  <a:gd name="connsiteX19" fmla="*/ 1188015 w 1838037"/>
                  <a:gd name="connsiteY19" fmla="*/ 1002776 h 1838037"/>
                  <a:gd name="connsiteX20" fmla="*/ 1193347 w 1838037"/>
                  <a:gd name="connsiteY20" fmla="*/ 967510 h 1838037"/>
                  <a:gd name="connsiteX21" fmla="*/ 967509 w 1838037"/>
                  <a:gd name="connsiteY21" fmla="*/ 967510 h 1838037"/>
                  <a:gd name="connsiteX22" fmla="*/ 644689 w 1838037"/>
                  <a:gd name="connsiteY22" fmla="*/ 870528 h 1838037"/>
                  <a:gd name="connsiteX23" fmla="*/ 870527 w 1838037"/>
                  <a:gd name="connsiteY23" fmla="*/ 870528 h 1838037"/>
                  <a:gd name="connsiteX24" fmla="*/ 870527 w 1838037"/>
                  <a:gd name="connsiteY24" fmla="*/ 647149 h 1838037"/>
                  <a:gd name="connsiteX25" fmla="*/ 809383 w 1838037"/>
                  <a:gd name="connsiteY25" fmla="*/ 659493 h 1838037"/>
                  <a:gd name="connsiteX26" fmla="*/ 650021 w 1838037"/>
                  <a:gd name="connsiteY26" fmla="*/ 835262 h 1838037"/>
                  <a:gd name="connsiteX27" fmla="*/ 644689 w 1838037"/>
                  <a:gd name="connsiteY27" fmla="*/ 967510 h 1838037"/>
                  <a:gd name="connsiteX28" fmla="*/ 650021 w 1838037"/>
                  <a:gd name="connsiteY28" fmla="*/ 1002776 h 1838037"/>
                  <a:gd name="connsiteX29" fmla="*/ 809383 w 1838037"/>
                  <a:gd name="connsiteY29" fmla="*/ 1178545 h 1838037"/>
                  <a:gd name="connsiteX30" fmla="*/ 870527 w 1838037"/>
                  <a:gd name="connsiteY30" fmla="*/ 1190889 h 1838037"/>
                  <a:gd name="connsiteX31" fmla="*/ 870527 w 1838037"/>
                  <a:gd name="connsiteY31" fmla="*/ 967510 h 1838037"/>
                  <a:gd name="connsiteX32" fmla="*/ 297476 w 1838037"/>
                  <a:gd name="connsiteY32" fmla="*/ 967510 h 1838037"/>
                  <a:gd name="connsiteX33" fmla="*/ 297476 w 1838037"/>
                  <a:gd name="connsiteY33" fmla="*/ 870528 h 1838037"/>
                  <a:gd name="connsiteX34" fmla="*/ 544894 w 1838037"/>
                  <a:gd name="connsiteY34" fmla="*/ 870528 h 1838037"/>
                  <a:gd name="connsiteX35" fmla="*/ 546526 w 1838037"/>
                  <a:gd name="connsiteY35" fmla="*/ 852036 h 1838037"/>
                  <a:gd name="connsiteX36" fmla="*/ 842756 w 1838037"/>
                  <a:gd name="connsiteY36" fmla="*/ 548305 h 1838037"/>
                  <a:gd name="connsiteX37" fmla="*/ 870527 w 1838037"/>
                  <a:gd name="connsiteY37" fmla="*/ 545506 h 1838037"/>
                  <a:gd name="connsiteX38" fmla="*/ 870527 w 1838037"/>
                  <a:gd name="connsiteY38" fmla="*/ 297477 h 1838037"/>
                  <a:gd name="connsiteX39" fmla="*/ 967509 w 1838037"/>
                  <a:gd name="connsiteY39" fmla="*/ 297477 h 1838037"/>
                  <a:gd name="connsiteX40" fmla="*/ 967509 w 1838037"/>
                  <a:gd name="connsiteY40" fmla="*/ 545506 h 1838037"/>
                  <a:gd name="connsiteX41" fmla="*/ 995280 w 1838037"/>
                  <a:gd name="connsiteY41" fmla="*/ 548305 h 1838037"/>
                  <a:gd name="connsiteX42" fmla="*/ 1291510 w 1838037"/>
                  <a:gd name="connsiteY42" fmla="*/ 852036 h 1838037"/>
                  <a:gd name="connsiteX43" fmla="*/ 1293142 w 1838037"/>
                  <a:gd name="connsiteY43" fmla="*/ 870528 h 1838037"/>
                  <a:gd name="connsiteX44" fmla="*/ 1540560 w 1838037"/>
                  <a:gd name="connsiteY44" fmla="*/ 870528 h 1838037"/>
                  <a:gd name="connsiteX45" fmla="*/ 1540560 w 1838037"/>
                  <a:gd name="connsiteY45" fmla="*/ 967510 h 1838037"/>
                  <a:gd name="connsiteX46" fmla="*/ 1293142 w 1838037"/>
                  <a:gd name="connsiteY46" fmla="*/ 967510 h 1838037"/>
                  <a:gd name="connsiteX47" fmla="*/ 1291510 w 1838037"/>
                  <a:gd name="connsiteY47" fmla="*/ 986003 h 1838037"/>
                  <a:gd name="connsiteX48" fmla="*/ 995280 w 1838037"/>
                  <a:gd name="connsiteY48" fmla="*/ 1289733 h 1838037"/>
                  <a:gd name="connsiteX49" fmla="*/ 967509 w 1838037"/>
                  <a:gd name="connsiteY49" fmla="*/ 1292533 h 1838037"/>
                  <a:gd name="connsiteX50" fmla="*/ 967509 w 1838037"/>
                  <a:gd name="connsiteY50" fmla="*/ 1540561 h 1838037"/>
                  <a:gd name="connsiteX51" fmla="*/ 870527 w 1838037"/>
                  <a:gd name="connsiteY51" fmla="*/ 1540561 h 1838037"/>
                  <a:gd name="connsiteX52" fmla="*/ 870527 w 1838037"/>
                  <a:gd name="connsiteY52" fmla="*/ 1292533 h 1838037"/>
                  <a:gd name="connsiteX53" fmla="*/ 842756 w 1838037"/>
                  <a:gd name="connsiteY53" fmla="*/ 1289733 h 1838037"/>
                  <a:gd name="connsiteX54" fmla="*/ 546526 w 1838037"/>
                  <a:gd name="connsiteY54" fmla="*/ 986003 h 1838037"/>
                  <a:gd name="connsiteX55" fmla="*/ 544894 w 1838037"/>
                  <a:gd name="connsiteY55" fmla="*/ 967510 h 1838037"/>
                  <a:gd name="connsiteX56" fmla="*/ 0 w 1838037"/>
                  <a:gd name="connsiteY56" fmla="*/ 637310 h 1838037"/>
                  <a:gd name="connsiteX57" fmla="*/ 0 w 1838037"/>
                  <a:gd name="connsiteY57" fmla="*/ 0 h 1838037"/>
                  <a:gd name="connsiteX58" fmla="*/ 637308 w 1838037"/>
                  <a:gd name="connsiteY58" fmla="*/ 0 h 1838037"/>
                  <a:gd name="connsiteX59" fmla="*/ 637308 w 1838037"/>
                  <a:gd name="connsiteY59" fmla="*/ 189346 h 1838037"/>
                  <a:gd name="connsiteX60" fmla="*/ 189345 w 1838037"/>
                  <a:gd name="connsiteY60" fmla="*/ 189346 h 1838037"/>
                  <a:gd name="connsiteX61" fmla="*/ 189345 w 1838037"/>
                  <a:gd name="connsiteY61" fmla="*/ 637310 h 1838037"/>
                  <a:gd name="connsiteX62" fmla="*/ 0 w 1838037"/>
                  <a:gd name="connsiteY62" fmla="*/ 1838037 h 1838037"/>
                  <a:gd name="connsiteX63" fmla="*/ 0 w 1838037"/>
                  <a:gd name="connsiteY63" fmla="*/ 1200729 h 1838037"/>
                  <a:gd name="connsiteX64" fmla="*/ 189345 w 1838037"/>
                  <a:gd name="connsiteY64" fmla="*/ 1200729 h 1838037"/>
                  <a:gd name="connsiteX65" fmla="*/ 189345 w 1838037"/>
                  <a:gd name="connsiteY65" fmla="*/ 1648692 h 1838037"/>
                  <a:gd name="connsiteX66" fmla="*/ 637308 w 1838037"/>
                  <a:gd name="connsiteY66" fmla="*/ 1648692 h 1838037"/>
                  <a:gd name="connsiteX67" fmla="*/ 637308 w 1838037"/>
                  <a:gd name="connsiteY67" fmla="*/ 1838037 h 1838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838037" h="1838037">
                    <a:moveTo>
                      <a:pt x="1200727" y="189346"/>
                    </a:moveTo>
                    <a:lnTo>
                      <a:pt x="1200727" y="0"/>
                    </a:lnTo>
                    <a:lnTo>
                      <a:pt x="1838037" y="0"/>
                    </a:lnTo>
                    <a:lnTo>
                      <a:pt x="1838037" y="637310"/>
                    </a:lnTo>
                    <a:lnTo>
                      <a:pt x="1648691" y="637310"/>
                    </a:lnTo>
                    <a:lnTo>
                      <a:pt x="1648691" y="189346"/>
                    </a:lnTo>
                    <a:close/>
                    <a:moveTo>
                      <a:pt x="1200727" y="1838037"/>
                    </a:moveTo>
                    <a:lnTo>
                      <a:pt x="1200727" y="1648692"/>
                    </a:lnTo>
                    <a:lnTo>
                      <a:pt x="1648691" y="1648692"/>
                    </a:lnTo>
                    <a:lnTo>
                      <a:pt x="1648691" y="1200729"/>
                    </a:lnTo>
                    <a:lnTo>
                      <a:pt x="1838037" y="1200729"/>
                    </a:lnTo>
                    <a:lnTo>
                      <a:pt x="1838037" y="1838037"/>
                    </a:lnTo>
                    <a:close/>
                    <a:moveTo>
                      <a:pt x="967509" y="870528"/>
                    </a:moveTo>
                    <a:lnTo>
                      <a:pt x="1193347" y="870528"/>
                    </a:lnTo>
                    <a:lnTo>
                      <a:pt x="1188015" y="835262"/>
                    </a:lnTo>
                    <a:cubicBezTo>
                      <a:pt x="1163327" y="755886"/>
                      <a:pt x="1104472" y="691562"/>
                      <a:pt x="1028653" y="659493"/>
                    </a:cubicBezTo>
                    <a:lnTo>
                      <a:pt x="967509" y="647149"/>
                    </a:lnTo>
                    <a:close/>
                    <a:moveTo>
                      <a:pt x="967509" y="1190889"/>
                    </a:moveTo>
                    <a:lnTo>
                      <a:pt x="1028653" y="1178545"/>
                    </a:lnTo>
                    <a:cubicBezTo>
                      <a:pt x="1104472" y="1146476"/>
                      <a:pt x="1163327" y="1082153"/>
                      <a:pt x="1188015" y="1002776"/>
                    </a:cubicBezTo>
                    <a:lnTo>
                      <a:pt x="1193347" y="967510"/>
                    </a:lnTo>
                    <a:lnTo>
                      <a:pt x="967509" y="967510"/>
                    </a:lnTo>
                    <a:close/>
                    <a:moveTo>
                      <a:pt x="644689" y="870528"/>
                    </a:moveTo>
                    <a:lnTo>
                      <a:pt x="870527" y="870528"/>
                    </a:lnTo>
                    <a:lnTo>
                      <a:pt x="870527" y="647149"/>
                    </a:lnTo>
                    <a:lnTo>
                      <a:pt x="809383" y="659493"/>
                    </a:lnTo>
                    <a:cubicBezTo>
                      <a:pt x="733564" y="691562"/>
                      <a:pt x="674709" y="755886"/>
                      <a:pt x="650021" y="835262"/>
                    </a:cubicBezTo>
                    <a:close/>
                    <a:moveTo>
                      <a:pt x="644689" y="967510"/>
                    </a:moveTo>
                    <a:lnTo>
                      <a:pt x="650021" y="1002776"/>
                    </a:lnTo>
                    <a:cubicBezTo>
                      <a:pt x="674709" y="1082153"/>
                      <a:pt x="733564" y="1146476"/>
                      <a:pt x="809383" y="1178545"/>
                    </a:cubicBezTo>
                    <a:lnTo>
                      <a:pt x="870527" y="1190889"/>
                    </a:lnTo>
                    <a:lnTo>
                      <a:pt x="870527" y="967510"/>
                    </a:lnTo>
                    <a:close/>
                    <a:moveTo>
                      <a:pt x="297476" y="967510"/>
                    </a:moveTo>
                    <a:lnTo>
                      <a:pt x="297476" y="870528"/>
                    </a:lnTo>
                    <a:lnTo>
                      <a:pt x="544894" y="870528"/>
                    </a:lnTo>
                    <a:lnTo>
                      <a:pt x="546526" y="852036"/>
                    </a:lnTo>
                    <a:cubicBezTo>
                      <a:pt x="573711" y="699848"/>
                      <a:pt x="691879" y="579179"/>
                      <a:pt x="842756" y="548305"/>
                    </a:cubicBezTo>
                    <a:lnTo>
                      <a:pt x="870527" y="545506"/>
                    </a:lnTo>
                    <a:lnTo>
                      <a:pt x="870527" y="297477"/>
                    </a:lnTo>
                    <a:lnTo>
                      <a:pt x="967509" y="297477"/>
                    </a:lnTo>
                    <a:lnTo>
                      <a:pt x="967509" y="545506"/>
                    </a:lnTo>
                    <a:lnTo>
                      <a:pt x="995280" y="548305"/>
                    </a:lnTo>
                    <a:cubicBezTo>
                      <a:pt x="1146157" y="579179"/>
                      <a:pt x="1264325" y="699848"/>
                      <a:pt x="1291510" y="852036"/>
                    </a:cubicBezTo>
                    <a:lnTo>
                      <a:pt x="1293142" y="870528"/>
                    </a:lnTo>
                    <a:lnTo>
                      <a:pt x="1540560" y="870528"/>
                    </a:lnTo>
                    <a:lnTo>
                      <a:pt x="1540560" y="967510"/>
                    </a:lnTo>
                    <a:lnTo>
                      <a:pt x="1293142" y="967510"/>
                    </a:lnTo>
                    <a:lnTo>
                      <a:pt x="1291510" y="986003"/>
                    </a:lnTo>
                    <a:cubicBezTo>
                      <a:pt x="1264325" y="1138191"/>
                      <a:pt x="1146157" y="1258859"/>
                      <a:pt x="995280" y="1289733"/>
                    </a:cubicBezTo>
                    <a:lnTo>
                      <a:pt x="967509" y="1292533"/>
                    </a:lnTo>
                    <a:lnTo>
                      <a:pt x="967509" y="1540561"/>
                    </a:lnTo>
                    <a:lnTo>
                      <a:pt x="870527" y="1540561"/>
                    </a:lnTo>
                    <a:lnTo>
                      <a:pt x="870527" y="1292533"/>
                    </a:lnTo>
                    <a:lnTo>
                      <a:pt x="842756" y="1289733"/>
                    </a:lnTo>
                    <a:cubicBezTo>
                      <a:pt x="691879" y="1258859"/>
                      <a:pt x="573711" y="1138191"/>
                      <a:pt x="546526" y="986003"/>
                    </a:cubicBezTo>
                    <a:lnTo>
                      <a:pt x="544894" y="967510"/>
                    </a:lnTo>
                    <a:close/>
                    <a:moveTo>
                      <a:pt x="0" y="637310"/>
                    </a:moveTo>
                    <a:lnTo>
                      <a:pt x="0" y="0"/>
                    </a:lnTo>
                    <a:lnTo>
                      <a:pt x="637308" y="0"/>
                    </a:lnTo>
                    <a:lnTo>
                      <a:pt x="637308" y="189346"/>
                    </a:lnTo>
                    <a:lnTo>
                      <a:pt x="189345" y="189346"/>
                    </a:lnTo>
                    <a:lnTo>
                      <a:pt x="189345" y="637310"/>
                    </a:lnTo>
                    <a:close/>
                    <a:moveTo>
                      <a:pt x="0" y="1838037"/>
                    </a:moveTo>
                    <a:lnTo>
                      <a:pt x="0" y="1200729"/>
                    </a:lnTo>
                    <a:lnTo>
                      <a:pt x="189345" y="1200729"/>
                    </a:lnTo>
                    <a:lnTo>
                      <a:pt x="189345" y="1648692"/>
                    </a:lnTo>
                    <a:lnTo>
                      <a:pt x="637308" y="1648692"/>
                    </a:lnTo>
                    <a:lnTo>
                      <a:pt x="637308" y="183803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90" name="Group 89"/>
              <p:cNvGrpSpPr/>
              <p:nvPr/>
            </p:nvGrpSpPr>
            <p:grpSpPr>
              <a:xfrm>
                <a:off x="1376969" y="4797050"/>
                <a:ext cx="816911" cy="1014724"/>
                <a:chOff x="2197367" y="4774828"/>
                <a:chExt cx="1356974" cy="1685562"/>
              </a:xfrm>
            </p:grpSpPr>
            <p:sp>
              <p:nvSpPr>
                <p:cNvPr id="91" name="Freeform 90"/>
                <p:cNvSpPr/>
                <p:nvPr/>
              </p:nvSpPr>
              <p:spPr>
                <a:xfrm>
                  <a:off x="2197367" y="4774828"/>
                  <a:ext cx="708626" cy="1444160"/>
                </a:xfrm>
                <a:custGeom>
                  <a:avLst/>
                  <a:gdLst/>
                  <a:ahLst/>
                  <a:cxnLst/>
                  <a:rect l="l" t="t" r="r" b="b"/>
                  <a:pathLst>
                    <a:path w="1071028" h="2182727">
                      <a:moveTo>
                        <a:pt x="608847" y="0"/>
                      </a:moveTo>
                      <a:cubicBezTo>
                        <a:pt x="634318" y="0"/>
                        <a:pt x="655476" y="1232"/>
                        <a:pt x="672320" y="3697"/>
                      </a:cubicBezTo>
                      <a:cubicBezTo>
                        <a:pt x="689164" y="6162"/>
                        <a:pt x="702105" y="9654"/>
                        <a:pt x="711143" y="14173"/>
                      </a:cubicBezTo>
                      <a:cubicBezTo>
                        <a:pt x="720181" y="18692"/>
                        <a:pt x="725933" y="24649"/>
                        <a:pt x="728398" y="32044"/>
                      </a:cubicBezTo>
                      <a:cubicBezTo>
                        <a:pt x="730863" y="39439"/>
                        <a:pt x="732095" y="47656"/>
                        <a:pt x="732095" y="56694"/>
                      </a:cubicBezTo>
                      <a:lnTo>
                        <a:pt x="707445" y="289633"/>
                      </a:lnTo>
                      <a:cubicBezTo>
                        <a:pt x="730452" y="292920"/>
                        <a:pt x="754691" y="297439"/>
                        <a:pt x="780162" y="303190"/>
                      </a:cubicBezTo>
                      <a:cubicBezTo>
                        <a:pt x="805633" y="308942"/>
                        <a:pt x="829461" y="315721"/>
                        <a:pt x="851646" y="323526"/>
                      </a:cubicBezTo>
                      <a:cubicBezTo>
                        <a:pt x="873831" y="331332"/>
                        <a:pt x="893961" y="339549"/>
                        <a:pt x="912038" y="348176"/>
                      </a:cubicBezTo>
                      <a:cubicBezTo>
                        <a:pt x="930114" y="356803"/>
                        <a:pt x="942644" y="364609"/>
                        <a:pt x="949628" y="371593"/>
                      </a:cubicBezTo>
                      <a:cubicBezTo>
                        <a:pt x="956612" y="378577"/>
                        <a:pt x="961953" y="385561"/>
                        <a:pt x="965651" y="392545"/>
                      </a:cubicBezTo>
                      <a:cubicBezTo>
                        <a:pt x="969348" y="399529"/>
                        <a:pt x="972224" y="408157"/>
                        <a:pt x="974278" y="418428"/>
                      </a:cubicBezTo>
                      <a:cubicBezTo>
                        <a:pt x="976332" y="428698"/>
                        <a:pt x="977770" y="441023"/>
                        <a:pt x="978592" y="455402"/>
                      </a:cubicBezTo>
                      <a:cubicBezTo>
                        <a:pt x="979413" y="469781"/>
                        <a:pt x="979824" y="486420"/>
                        <a:pt x="979824" y="505318"/>
                      </a:cubicBezTo>
                      <a:cubicBezTo>
                        <a:pt x="979824" y="530789"/>
                        <a:pt x="979208" y="551741"/>
                        <a:pt x="977975" y="568174"/>
                      </a:cubicBezTo>
                      <a:cubicBezTo>
                        <a:pt x="976743" y="584607"/>
                        <a:pt x="974483" y="597138"/>
                        <a:pt x="971197" y="605765"/>
                      </a:cubicBezTo>
                      <a:cubicBezTo>
                        <a:pt x="967910" y="614392"/>
                        <a:pt x="964213" y="620144"/>
                        <a:pt x="960104" y="623020"/>
                      </a:cubicBezTo>
                      <a:cubicBezTo>
                        <a:pt x="955996" y="625895"/>
                        <a:pt x="951066" y="627333"/>
                        <a:pt x="945315" y="627333"/>
                      </a:cubicBezTo>
                      <a:cubicBezTo>
                        <a:pt x="934633" y="627333"/>
                        <a:pt x="919022" y="621993"/>
                        <a:pt x="898480" y="611311"/>
                      </a:cubicBezTo>
                      <a:cubicBezTo>
                        <a:pt x="877939" y="600630"/>
                        <a:pt x="852673" y="589126"/>
                        <a:pt x="822683" y="576802"/>
                      </a:cubicBezTo>
                      <a:cubicBezTo>
                        <a:pt x="792692" y="564477"/>
                        <a:pt x="758183" y="552974"/>
                        <a:pt x="719154" y="542292"/>
                      </a:cubicBezTo>
                      <a:cubicBezTo>
                        <a:pt x="680125" y="531611"/>
                        <a:pt x="637194" y="526270"/>
                        <a:pt x="590360" y="526270"/>
                      </a:cubicBezTo>
                      <a:cubicBezTo>
                        <a:pt x="547633" y="526270"/>
                        <a:pt x="511070" y="530378"/>
                        <a:pt x="480669" y="538595"/>
                      </a:cubicBezTo>
                      <a:cubicBezTo>
                        <a:pt x="450267" y="546811"/>
                        <a:pt x="425618" y="558314"/>
                        <a:pt x="406720" y="573104"/>
                      </a:cubicBezTo>
                      <a:cubicBezTo>
                        <a:pt x="387822" y="587894"/>
                        <a:pt x="373853" y="605560"/>
                        <a:pt x="364815" y="626101"/>
                      </a:cubicBezTo>
                      <a:cubicBezTo>
                        <a:pt x="355777" y="646642"/>
                        <a:pt x="351258" y="669238"/>
                        <a:pt x="351258" y="693888"/>
                      </a:cubicBezTo>
                      <a:cubicBezTo>
                        <a:pt x="351258" y="732505"/>
                        <a:pt x="361529" y="764961"/>
                        <a:pt x="382070" y="791254"/>
                      </a:cubicBezTo>
                      <a:cubicBezTo>
                        <a:pt x="402611" y="817547"/>
                        <a:pt x="429931" y="840142"/>
                        <a:pt x="464030" y="859040"/>
                      </a:cubicBezTo>
                      <a:cubicBezTo>
                        <a:pt x="498129" y="877938"/>
                        <a:pt x="536747" y="895193"/>
                        <a:pt x="579883" y="910805"/>
                      </a:cubicBezTo>
                      <a:cubicBezTo>
                        <a:pt x="623020" y="926416"/>
                        <a:pt x="666979" y="942849"/>
                        <a:pt x="711759" y="960104"/>
                      </a:cubicBezTo>
                      <a:cubicBezTo>
                        <a:pt x="756539" y="977359"/>
                        <a:pt x="800498" y="997284"/>
                        <a:pt x="843635" y="1019879"/>
                      </a:cubicBezTo>
                      <a:cubicBezTo>
                        <a:pt x="886772" y="1042475"/>
                        <a:pt x="925184" y="1070411"/>
                        <a:pt x="958872" y="1103688"/>
                      </a:cubicBezTo>
                      <a:cubicBezTo>
                        <a:pt x="992560" y="1136965"/>
                        <a:pt x="1019674" y="1177226"/>
                        <a:pt x="1040216" y="1224471"/>
                      </a:cubicBezTo>
                      <a:cubicBezTo>
                        <a:pt x="1060757" y="1271717"/>
                        <a:pt x="1071028" y="1328616"/>
                        <a:pt x="1071028" y="1395170"/>
                      </a:cubicBezTo>
                      <a:cubicBezTo>
                        <a:pt x="1071028" y="1465833"/>
                        <a:pt x="1058498" y="1529511"/>
                        <a:pt x="1033437" y="1586205"/>
                      </a:cubicBezTo>
                      <a:cubicBezTo>
                        <a:pt x="1008377" y="1642899"/>
                        <a:pt x="972840" y="1691788"/>
                        <a:pt x="926827" y="1732871"/>
                      </a:cubicBezTo>
                      <a:cubicBezTo>
                        <a:pt x="880815" y="1773953"/>
                        <a:pt x="825353" y="1806820"/>
                        <a:pt x="760442" y="1831469"/>
                      </a:cubicBezTo>
                      <a:cubicBezTo>
                        <a:pt x="695531" y="1856119"/>
                        <a:pt x="623637" y="1871730"/>
                        <a:pt x="544758" y="1878304"/>
                      </a:cubicBezTo>
                      <a:lnTo>
                        <a:pt x="518876" y="2142055"/>
                      </a:lnTo>
                      <a:cubicBezTo>
                        <a:pt x="518054" y="2148628"/>
                        <a:pt x="516205" y="2154380"/>
                        <a:pt x="513329" y="2159310"/>
                      </a:cubicBezTo>
                      <a:cubicBezTo>
                        <a:pt x="510454" y="2164240"/>
                        <a:pt x="505113" y="2168348"/>
                        <a:pt x="497307" y="2171635"/>
                      </a:cubicBezTo>
                      <a:cubicBezTo>
                        <a:pt x="489501" y="2174921"/>
                        <a:pt x="478820" y="2177592"/>
                        <a:pt x="465263" y="2179646"/>
                      </a:cubicBezTo>
                      <a:cubicBezTo>
                        <a:pt x="451705" y="2181700"/>
                        <a:pt x="434656" y="2182727"/>
                        <a:pt x="414114" y="2182727"/>
                      </a:cubicBezTo>
                      <a:cubicBezTo>
                        <a:pt x="387822" y="2182727"/>
                        <a:pt x="366664" y="2181494"/>
                        <a:pt x="350642" y="2179030"/>
                      </a:cubicBezTo>
                      <a:cubicBezTo>
                        <a:pt x="334619" y="2176565"/>
                        <a:pt x="322089" y="2173072"/>
                        <a:pt x="313051" y="2168553"/>
                      </a:cubicBezTo>
                      <a:cubicBezTo>
                        <a:pt x="304013" y="2164034"/>
                        <a:pt x="298056" y="2158077"/>
                        <a:pt x="295180" y="2150682"/>
                      </a:cubicBezTo>
                      <a:cubicBezTo>
                        <a:pt x="292304" y="2143288"/>
                        <a:pt x="291688" y="2135071"/>
                        <a:pt x="293331" y="2126033"/>
                      </a:cubicBezTo>
                      <a:lnTo>
                        <a:pt x="319213" y="1875839"/>
                      </a:lnTo>
                      <a:cubicBezTo>
                        <a:pt x="283882" y="1870909"/>
                        <a:pt x="250605" y="1864541"/>
                        <a:pt x="219382" y="1856735"/>
                      </a:cubicBezTo>
                      <a:cubicBezTo>
                        <a:pt x="188159" y="1848929"/>
                        <a:pt x="159812" y="1840302"/>
                        <a:pt x="134341" y="1830853"/>
                      </a:cubicBezTo>
                      <a:cubicBezTo>
                        <a:pt x="108870" y="1821404"/>
                        <a:pt x="86890" y="1811750"/>
                        <a:pt x="68403" y="1801890"/>
                      </a:cubicBezTo>
                      <a:cubicBezTo>
                        <a:pt x="49916" y="1792030"/>
                        <a:pt x="35948" y="1782375"/>
                        <a:pt x="26499" y="1772926"/>
                      </a:cubicBezTo>
                      <a:cubicBezTo>
                        <a:pt x="17050" y="1763477"/>
                        <a:pt x="10271" y="1749509"/>
                        <a:pt x="6163" y="1731022"/>
                      </a:cubicBezTo>
                      <a:cubicBezTo>
                        <a:pt x="2054" y="1712535"/>
                        <a:pt x="0" y="1685215"/>
                        <a:pt x="0" y="1649062"/>
                      </a:cubicBezTo>
                      <a:cubicBezTo>
                        <a:pt x="0" y="1621126"/>
                        <a:pt x="822" y="1598119"/>
                        <a:pt x="2465" y="1580043"/>
                      </a:cubicBezTo>
                      <a:cubicBezTo>
                        <a:pt x="4109" y="1561966"/>
                        <a:pt x="6984" y="1547998"/>
                        <a:pt x="11093" y="1538138"/>
                      </a:cubicBezTo>
                      <a:cubicBezTo>
                        <a:pt x="15201" y="1528279"/>
                        <a:pt x="20336" y="1521500"/>
                        <a:pt x="26499" y="1517803"/>
                      </a:cubicBezTo>
                      <a:cubicBezTo>
                        <a:pt x="32661" y="1514105"/>
                        <a:pt x="39851" y="1512256"/>
                        <a:pt x="48067" y="1512256"/>
                      </a:cubicBezTo>
                      <a:cubicBezTo>
                        <a:pt x="58749" y="1512256"/>
                        <a:pt x="74360" y="1518419"/>
                        <a:pt x="94901" y="1530744"/>
                      </a:cubicBezTo>
                      <a:cubicBezTo>
                        <a:pt x="115443" y="1543068"/>
                        <a:pt x="141736" y="1556626"/>
                        <a:pt x="173780" y="1571415"/>
                      </a:cubicBezTo>
                      <a:cubicBezTo>
                        <a:pt x="205825" y="1586205"/>
                        <a:pt x="244648" y="1599763"/>
                        <a:pt x="290250" y="1612087"/>
                      </a:cubicBezTo>
                      <a:cubicBezTo>
                        <a:pt x="335852" y="1624412"/>
                        <a:pt x="389465" y="1630575"/>
                        <a:pt x="451089" y="1630575"/>
                      </a:cubicBezTo>
                      <a:cubicBezTo>
                        <a:pt x="547223" y="1630575"/>
                        <a:pt x="618707" y="1612703"/>
                        <a:pt x="665541" y="1576961"/>
                      </a:cubicBezTo>
                      <a:cubicBezTo>
                        <a:pt x="712375" y="1541220"/>
                        <a:pt x="735793" y="1493769"/>
                        <a:pt x="735793" y="1434610"/>
                      </a:cubicBezTo>
                      <a:cubicBezTo>
                        <a:pt x="735793" y="1395170"/>
                        <a:pt x="725727" y="1362715"/>
                        <a:pt x="705597" y="1337244"/>
                      </a:cubicBezTo>
                      <a:cubicBezTo>
                        <a:pt x="685466" y="1311772"/>
                        <a:pt x="658557" y="1289382"/>
                        <a:pt x="624869" y="1270073"/>
                      </a:cubicBezTo>
                      <a:cubicBezTo>
                        <a:pt x="591181" y="1250764"/>
                        <a:pt x="553180" y="1233510"/>
                        <a:pt x="510864" y="1218309"/>
                      </a:cubicBezTo>
                      <a:cubicBezTo>
                        <a:pt x="468549" y="1203108"/>
                        <a:pt x="425207" y="1186881"/>
                        <a:pt x="380838" y="1169626"/>
                      </a:cubicBezTo>
                      <a:cubicBezTo>
                        <a:pt x="336468" y="1152371"/>
                        <a:pt x="293126" y="1132241"/>
                        <a:pt x="250811" y="1109234"/>
                      </a:cubicBezTo>
                      <a:cubicBezTo>
                        <a:pt x="208495" y="1086228"/>
                        <a:pt x="170494" y="1057881"/>
                        <a:pt x="136806" y="1024193"/>
                      </a:cubicBezTo>
                      <a:cubicBezTo>
                        <a:pt x="103118" y="990505"/>
                        <a:pt x="76209" y="949628"/>
                        <a:pt x="56078" y="901561"/>
                      </a:cubicBezTo>
                      <a:cubicBezTo>
                        <a:pt x="35948" y="853494"/>
                        <a:pt x="25882" y="795362"/>
                        <a:pt x="25882" y="727165"/>
                      </a:cubicBezTo>
                      <a:cubicBezTo>
                        <a:pt x="25882" y="665540"/>
                        <a:pt x="36153" y="609462"/>
                        <a:pt x="56694" y="558931"/>
                      </a:cubicBezTo>
                      <a:cubicBezTo>
                        <a:pt x="77236" y="508399"/>
                        <a:pt x="106815" y="464235"/>
                        <a:pt x="145433" y="426439"/>
                      </a:cubicBezTo>
                      <a:cubicBezTo>
                        <a:pt x="184051" y="388643"/>
                        <a:pt x="231502" y="358036"/>
                        <a:pt x="287785" y="334619"/>
                      </a:cubicBezTo>
                      <a:cubicBezTo>
                        <a:pt x="344068" y="311202"/>
                        <a:pt x="407952" y="295385"/>
                        <a:pt x="479436" y="287168"/>
                      </a:cubicBezTo>
                      <a:lnTo>
                        <a:pt x="504086" y="39439"/>
                      </a:lnTo>
                      <a:cubicBezTo>
                        <a:pt x="504907" y="32866"/>
                        <a:pt x="506756" y="27320"/>
                        <a:pt x="509632" y="22801"/>
                      </a:cubicBezTo>
                      <a:cubicBezTo>
                        <a:pt x="512508" y="18281"/>
                        <a:pt x="517848" y="14173"/>
                        <a:pt x="525654" y="10476"/>
                      </a:cubicBezTo>
                      <a:cubicBezTo>
                        <a:pt x="533460" y="6778"/>
                        <a:pt x="543936" y="4108"/>
                        <a:pt x="557082" y="2465"/>
                      </a:cubicBezTo>
                      <a:cubicBezTo>
                        <a:pt x="570229" y="821"/>
                        <a:pt x="587484" y="0"/>
                        <a:pt x="6088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2" name="Freeform 91"/>
                <p:cNvSpPr/>
                <p:nvPr/>
              </p:nvSpPr>
              <p:spPr>
                <a:xfrm>
                  <a:off x="2217869" y="4797152"/>
                  <a:ext cx="1336472" cy="1663238"/>
                </a:xfrm>
                <a:custGeom>
                  <a:avLst/>
                  <a:gdLst>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77468 w 2019965"/>
                    <a:gd name="connsiteY6" fmla="*/ 955560 h 2513845"/>
                    <a:gd name="connsiteX7" fmla="*/ 105821 w 2019965"/>
                    <a:gd name="connsiteY7" fmla="*/ 99045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7468 w 2019965"/>
                    <a:gd name="connsiteY7" fmla="*/ 95556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77468 w 2019965"/>
                    <a:gd name="connsiteY17" fmla="*/ 955560 h 2513845"/>
                    <a:gd name="connsiteX18" fmla="*/ 697669 w 2019965"/>
                    <a:gd name="connsiteY18" fmla="*/ 0 h 2513845"/>
                    <a:gd name="connsiteX19" fmla="*/ 2019965 w 2019965"/>
                    <a:gd name="connsiteY19" fmla="*/ 1147048 h 2513845"/>
                    <a:gd name="connsiteX20" fmla="*/ 2019965 w 2019965"/>
                    <a:gd name="connsiteY20" fmla="*/ 2513845 h 2513845"/>
                    <a:gd name="connsiteX21" fmla="*/ 719526 w 2019965"/>
                    <a:gd name="connsiteY21" fmla="*/ 2513844 h 2513845"/>
                    <a:gd name="connsiteX22" fmla="*/ 282828 w 2019965"/>
                    <a:gd name="connsiteY22" fmla="*/ 2135023 h 2513845"/>
                    <a:gd name="connsiteX23" fmla="*/ 319658 w 2019965"/>
                    <a:gd name="connsiteY23" fmla="*/ 2145288 h 2513845"/>
                    <a:gd name="connsiteX24" fmla="*/ 383130 w 2019965"/>
                    <a:gd name="connsiteY24" fmla="*/ 2148985 h 2513845"/>
                    <a:gd name="connsiteX25" fmla="*/ 434279 w 2019965"/>
                    <a:gd name="connsiteY25" fmla="*/ 2145904 h 2513845"/>
                    <a:gd name="connsiteX26" fmla="*/ 466324 w 2019965"/>
                    <a:gd name="connsiteY26" fmla="*/ 2137893 h 2513845"/>
                    <a:gd name="connsiteX27" fmla="*/ 482345 w 2019965"/>
                    <a:gd name="connsiteY27" fmla="*/ 2125568 h 2513845"/>
                    <a:gd name="connsiteX28" fmla="*/ 487893 w 2019965"/>
                    <a:gd name="connsiteY28" fmla="*/ 2108313 h 2513845"/>
                    <a:gd name="connsiteX29" fmla="*/ 513775 w 2019965"/>
                    <a:gd name="connsiteY29" fmla="*/ 1844562 h 2513845"/>
                    <a:gd name="connsiteX30" fmla="*/ 729459 w 2019965"/>
                    <a:gd name="connsiteY30" fmla="*/ 1797727 h 2513845"/>
                    <a:gd name="connsiteX31" fmla="*/ 895843 w 2019965"/>
                    <a:gd name="connsiteY31" fmla="*/ 1699129 h 2513845"/>
                    <a:gd name="connsiteX32" fmla="*/ 1002454 w 2019965"/>
                    <a:gd name="connsiteY32" fmla="*/ 1552463 h 2513845"/>
                    <a:gd name="connsiteX33" fmla="*/ 1040044 w 2019965"/>
                    <a:gd name="connsiteY33" fmla="*/ 1361428 h 2513845"/>
                    <a:gd name="connsiteX34" fmla="*/ 1009232 w 2019965"/>
                    <a:gd name="connsiteY34" fmla="*/ 1190729 h 2513845"/>
                    <a:gd name="connsiteX35" fmla="*/ 927889 w 2019965"/>
                    <a:gd name="connsiteY35" fmla="*/ 1069946 h 2513845"/>
                    <a:gd name="connsiteX36" fmla="*/ 812651 w 2019965"/>
                    <a:gd name="connsiteY36" fmla="*/ 986137 h 2513845"/>
                    <a:gd name="connsiteX37" fmla="*/ 680776 w 2019965"/>
                    <a:gd name="connsiteY37" fmla="*/ 926362 h 2513845"/>
                    <a:gd name="connsiteX38" fmla="*/ 548900 w 2019965"/>
                    <a:gd name="connsiteY38" fmla="*/ 877063 h 2513845"/>
                    <a:gd name="connsiteX39" fmla="*/ 433047 w 2019965"/>
                    <a:gd name="connsiteY39" fmla="*/ 825298 h 2513845"/>
                    <a:gd name="connsiteX40" fmla="*/ 351086 w 2019965"/>
                    <a:gd name="connsiteY40" fmla="*/ 757512 h 2513845"/>
                    <a:gd name="connsiteX41" fmla="*/ 320274 w 2019965"/>
                    <a:gd name="connsiteY41" fmla="*/ 660146 h 2513845"/>
                    <a:gd name="connsiteX42" fmla="*/ 333831 w 2019965"/>
                    <a:gd name="connsiteY42" fmla="*/ 592359 h 2513845"/>
                    <a:gd name="connsiteX43" fmla="*/ 375737 w 2019965"/>
                    <a:gd name="connsiteY43" fmla="*/ 539362 h 2513845"/>
                    <a:gd name="connsiteX44" fmla="*/ 449685 w 2019965"/>
                    <a:gd name="connsiteY44" fmla="*/ 504853 h 2513845"/>
                    <a:gd name="connsiteX45" fmla="*/ 559376 w 2019965"/>
                    <a:gd name="connsiteY45" fmla="*/ 492527 h 2513845"/>
                    <a:gd name="connsiteX46" fmla="*/ 688170 w 2019965"/>
                    <a:gd name="connsiteY46" fmla="*/ 508550 h 2513845"/>
                    <a:gd name="connsiteX47" fmla="*/ 791699 w 2019965"/>
                    <a:gd name="connsiteY47" fmla="*/ 543060 h 2513845"/>
                    <a:gd name="connsiteX48" fmla="*/ 867498 w 2019965"/>
                    <a:gd name="connsiteY48" fmla="*/ 577569 h 2513845"/>
                    <a:gd name="connsiteX49" fmla="*/ 914332 w 2019965"/>
                    <a:gd name="connsiteY49" fmla="*/ 593591 h 2513845"/>
                    <a:gd name="connsiteX50" fmla="*/ 929120 w 2019965"/>
                    <a:gd name="connsiteY50" fmla="*/ 589278 h 2513845"/>
                    <a:gd name="connsiteX51" fmla="*/ 940213 w 2019965"/>
                    <a:gd name="connsiteY51" fmla="*/ 572023 h 2513845"/>
                    <a:gd name="connsiteX52" fmla="*/ 946992 w 2019965"/>
                    <a:gd name="connsiteY52" fmla="*/ 534432 h 2513845"/>
                    <a:gd name="connsiteX53" fmla="*/ 948840 w 2019965"/>
                    <a:gd name="connsiteY53" fmla="*/ 471576 h 2513845"/>
                    <a:gd name="connsiteX54" fmla="*/ 947609 w 2019965"/>
                    <a:gd name="connsiteY54" fmla="*/ 421660 h 2513845"/>
                    <a:gd name="connsiteX55" fmla="*/ 943295 w 2019965"/>
                    <a:gd name="connsiteY55" fmla="*/ 384686 h 2513845"/>
                    <a:gd name="connsiteX56" fmla="*/ 934667 w 2019965"/>
                    <a:gd name="connsiteY56" fmla="*/ 358803 h 2513845"/>
                    <a:gd name="connsiteX57" fmla="*/ 918645 w 2019965"/>
                    <a:gd name="connsiteY57" fmla="*/ 337851 h 2513845"/>
                    <a:gd name="connsiteX58" fmla="*/ 881055 w 2019965"/>
                    <a:gd name="connsiteY58" fmla="*/ 314434 h 2513845"/>
                    <a:gd name="connsiteX59" fmla="*/ 820663 w 2019965"/>
                    <a:gd name="connsiteY59" fmla="*/ 289784 h 2513845"/>
                    <a:gd name="connsiteX60" fmla="*/ 749179 w 2019965"/>
                    <a:gd name="connsiteY60" fmla="*/ 269448 h 2513845"/>
                    <a:gd name="connsiteX61" fmla="*/ 676462 w 2019965"/>
                    <a:gd name="connsiteY61" fmla="*/ 255891 h 2513845"/>
                    <a:gd name="connsiteX62" fmla="*/ 701111 w 2019965"/>
                    <a:gd name="connsiteY62" fmla="*/ 22952 h 2513845"/>
                    <a:gd name="connsiteX63" fmla="*/ 697669 w 2019965"/>
                    <a:gd name="connsiteY63"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2233 w 2019965"/>
                    <a:gd name="connsiteY7" fmla="*/ 961595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62" fmla="*/ 697669 w 2019965"/>
                    <a:gd name="connsiteY62"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681269 w 2019965"/>
                    <a:gd name="connsiteY7" fmla="*/ 1489914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697669 w 2019965"/>
                    <a:gd name="connsiteY16" fmla="*/ 0 h 2513845"/>
                    <a:gd name="connsiteX17" fmla="*/ 2019965 w 2019965"/>
                    <a:gd name="connsiteY17" fmla="*/ 1147048 h 2513845"/>
                    <a:gd name="connsiteX18" fmla="*/ 2019965 w 2019965"/>
                    <a:gd name="connsiteY18" fmla="*/ 2513845 h 2513845"/>
                    <a:gd name="connsiteX19" fmla="*/ 719526 w 2019965"/>
                    <a:gd name="connsiteY19" fmla="*/ 2513844 h 2513845"/>
                    <a:gd name="connsiteX20" fmla="*/ 282828 w 2019965"/>
                    <a:gd name="connsiteY20" fmla="*/ 2135023 h 2513845"/>
                    <a:gd name="connsiteX21" fmla="*/ 319658 w 2019965"/>
                    <a:gd name="connsiteY21" fmla="*/ 2145288 h 2513845"/>
                    <a:gd name="connsiteX22" fmla="*/ 383130 w 2019965"/>
                    <a:gd name="connsiteY22" fmla="*/ 2148985 h 2513845"/>
                    <a:gd name="connsiteX23" fmla="*/ 434279 w 2019965"/>
                    <a:gd name="connsiteY23" fmla="*/ 2145904 h 2513845"/>
                    <a:gd name="connsiteX24" fmla="*/ 466324 w 2019965"/>
                    <a:gd name="connsiteY24" fmla="*/ 2137893 h 2513845"/>
                    <a:gd name="connsiteX25" fmla="*/ 482345 w 2019965"/>
                    <a:gd name="connsiteY25" fmla="*/ 2125568 h 2513845"/>
                    <a:gd name="connsiteX26" fmla="*/ 487893 w 2019965"/>
                    <a:gd name="connsiteY26" fmla="*/ 2108313 h 2513845"/>
                    <a:gd name="connsiteX27" fmla="*/ 513775 w 2019965"/>
                    <a:gd name="connsiteY27" fmla="*/ 1844562 h 2513845"/>
                    <a:gd name="connsiteX28" fmla="*/ 729459 w 2019965"/>
                    <a:gd name="connsiteY28" fmla="*/ 1797727 h 2513845"/>
                    <a:gd name="connsiteX29" fmla="*/ 895843 w 2019965"/>
                    <a:gd name="connsiteY29" fmla="*/ 1699129 h 2513845"/>
                    <a:gd name="connsiteX30" fmla="*/ 1002454 w 2019965"/>
                    <a:gd name="connsiteY30" fmla="*/ 1552463 h 2513845"/>
                    <a:gd name="connsiteX31" fmla="*/ 1040044 w 2019965"/>
                    <a:gd name="connsiteY31" fmla="*/ 1361428 h 2513845"/>
                    <a:gd name="connsiteX32" fmla="*/ 1009232 w 2019965"/>
                    <a:gd name="connsiteY32" fmla="*/ 1190729 h 2513845"/>
                    <a:gd name="connsiteX33" fmla="*/ 927889 w 2019965"/>
                    <a:gd name="connsiteY33" fmla="*/ 1069946 h 2513845"/>
                    <a:gd name="connsiteX34" fmla="*/ 812651 w 2019965"/>
                    <a:gd name="connsiteY34" fmla="*/ 986137 h 2513845"/>
                    <a:gd name="connsiteX35" fmla="*/ 680776 w 2019965"/>
                    <a:gd name="connsiteY35" fmla="*/ 926362 h 2513845"/>
                    <a:gd name="connsiteX36" fmla="*/ 548900 w 2019965"/>
                    <a:gd name="connsiteY36" fmla="*/ 877063 h 2513845"/>
                    <a:gd name="connsiteX37" fmla="*/ 433047 w 2019965"/>
                    <a:gd name="connsiteY37" fmla="*/ 825298 h 2513845"/>
                    <a:gd name="connsiteX38" fmla="*/ 351086 w 2019965"/>
                    <a:gd name="connsiteY38" fmla="*/ 757512 h 2513845"/>
                    <a:gd name="connsiteX39" fmla="*/ 320274 w 2019965"/>
                    <a:gd name="connsiteY39" fmla="*/ 660146 h 2513845"/>
                    <a:gd name="connsiteX40" fmla="*/ 333831 w 2019965"/>
                    <a:gd name="connsiteY40" fmla="*/ 592359 h 2513845"/>
                    <a:gd name="connsiteX41" fmla="*/ 375737 w 2019965"/>
                    <a:gd name="connsiteY41" fmla="*/ 539362 h 2513845"/>
                    <a:gd name="connsiteX42" fmla="*/ 449685 w 2019965"/>
                    <a:gd name="connsiteY42" fmla="*/ 504853 h 2513845"/>
                    <a:gd name="connsiteX43" fmla="*/ 559376 w 2019965"/>
                    <a:gd name="connsiteY43" fmla="*/ 492527 h 2513845"/>
                    <a:gd name="connsiteX44" fmla="*/ 688170 w 2019965"/>
                    <a:gd name="connsiteY44" fmla="*/ 508550 h 2513845"/>
                    <a:gd name="connsiteX45" fmla="*/ 791699 w 2019965"/>
                    <a:gd name="connsiteY45" fmla="*/ 543060 h 2513845"/>
                    <a:gd name="connsiteX46" fmla="*/ 867498 w 2019965"/>
                    <a:gd name="connsiteY46" fmla="*/ 577569 h 2513845"/>
                    <a:gd name="connsiteX47" fmla="*/ 914332 w 2019965"/>
                    <a:gd name="connsiteY47" fmla="*/ 593591 h 2513845"/>
                    <a:gd name="connsiteX48" fmla="*/ 929120 w 2019965"/>
                    <a:gd name="connsiteY48" fmla="*/ 589278 h 2513845"/>
                    <a:gd name="connsiteX49" fmla="*/ 940213 w 2019965"/>
                    <a:gd name="connsiteY49" fmla="*/ 572023 h 2513845"/>
                    <a:gd name="connsiteX50" fmla="*/ 946992 w 2019965"/>
                    <a:gd name="connsiteY50" fmla="*/ 534432 h 2513845"/>
                    <a:gd name="connsiteX51" fmla="*/ 948840 w 2019965"/>
                    <a:gd name="connsiteY51" fmla="*/ 471576 h 2513845"/>
                    <a:gd name="connsiteX52" fmla="*/ 947609 w 2019965"/>
                    <a:gd name="connsiteY52" fmla="*/ 421660 h 2513845"/>
                    <a:gd name="connsiteX53" fmla="*/ 943295 w 2019965"/>
                    <a:gd name="connsiteY53" fmla="*/ 384686 h 2513845"/>
                    <a:gd name="connsiteX54" fmla="*/ 934667 w 2019965"/>
                    <a:gd name="connsiteY54" fmla="*/ 358803 h 2513845"/>
                    <a:gd name="connsiteX55" fmla="*/ 918645 w 2019965"/>
                    <a:gd name="connsiteY55" fmla="*/ 337851 h 2513845"/>
                    <a:gd name="connsiteX56" fmla="*/ 881055 w 2019965"/>
                    <a:gd name="connsiteY56" fmla="*/ 314434 h 2513845"/>
                    <a:gd name="connsiteX57" fmla="*/ 820663 w 2019965"/>
                    <a:gd name="connsiteY57" fmla="*/ 289784 h 2513845"/>
                    <a:gd name="connsiteX58" fmla="*/ 749179 w 2019965"/>
                    <a:gd name="connsiteY58" fmla="*/ 269448 h 2513845"/>
                    <a:gd name="connsiteX59" fmla="*/ 676462 w 2019965"/>
                    <a:gd name="connsiteY59" fmla="*/ 255891 h 2513845"/>
                    <a:gd name="connsiteX60" fmla="*/ 701111 w 2019965"/>
                    <a:gd name="connsiteY60" fmla="*/ 22952 h 2513845"/>
                    <a:gd name="connsiteX61" fmla="*/ 697669 w 2019965"/>
                    <a:gd name="connsiteY61" fmla="*/ 0 h 251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019965" h="2513845">
                      <a:moveTo>
                        <a:pt x="0" y="1742284"/>
                      </a:moveTo>
                      <a:lnTo>
                        <a:pt x="37418" y="1768148"/>
                      </a:lnTo>
                      <a:cubicBezTo>
                        <a:pt x="55905" y="1778008"/>
                        <a:pt x="77884" y="1787662"/>
                        <a:pt x="103355" y="1797110"/>
                      </a:cubicBezTo>
                      <a:cubicBezTo>
                        <a:pt x="128827" y="1806560"/>
                        <a:pt x="157174" y="1815186"/>
                        <a:pt x="188397" y="1822992"/>
                      </a:cubicBezTo>
                      <a:cubicBezTo>
                        <a:pt x="219620" y="1830798"/>
                        <a:pt x="252897" y="1837166"/>
                        <a:pt x="288227" y="1842097"/>
                      </a:cubicBezTo>
                      <a:lnTo>
                        <a:pt x="273968" y="1979942"/>
                      </a:lnTo>
                      <a:lnTo>
                        <a:pt x="0" y="1742284"/>
                      </a:lnTo>
                      <a:close/>
                      <a:moveTo>
                        <a:pt x="681269" y="1489914"/>
                      </a:moveTo>
                      <a:lnTo>
                        <a:pt x="219825" y="1075490"/>
                      </a:lnTo>
                      <a:cubicBezTo>
                        <a:pt x="262142" y="1098498"/>
                        <a:pt x="305483" y="1118628"/>
                        <a:pt x="349853" y="1135883"/>
                      </a:cubicBezTo>
                      <a:cubicBezTo>
                        <a:pt x="394223" y="1153138"/>
                        <a:pt x="437565" y="1169365"/>
                        <a:pt x="479879" y="1184566"/>
                      </a:cubicBezTo>
                      <a:cubicBezTo>
                        <a:pt x="522195" y="1199767"/>
                        <a:pt x="560197" y="1217021"/>
                        <a:pt x="593885" y="1236330"/>
                      </a:cubicBezTo>
                      <a:cubicBezTo>
                        <a:pt x="627572" y="1255638"/>
                        <a:pt x="654481" y="1278029"/>
                        <a:pt x="674613" y="1303501"/>
                      </a:cubicBezTo>
                      <a:cubicBezTo>
                        <a:pt x="694742" y="1328971"/>
                        <a:pt x="704809" y="1361427"/>
                        <a:pt x="704808" y="1400867"/>
                      </a:cubicBezTo>
                      <a:cubicBezTo>
                        <a:pt x="704808" y="1430446"/>
                        <a:pt x="698953" y="1457098"/>
                        <a:pt x="687246" y="1480824"/>
                      </a:cubicBezTo>
                      <a:lnTo>
                        <a:pt x="681269" y="1489914"/>
                      </a:lnTo>
                      <a:close/>
                      <a:moveTo>
                        <a:pt x="697669" y="0"/>
                      </a:moveTo>
                      <a:lnTo>
                        <a:pt x="2019965" y="1147048"/>
                      </a:lnTo>
                      <a:lnTo>
                        <a:pt x="2019965" y="2513845"/>
                      </a:lnTo>
                      <a:lnTo>
                        <a:pt x="719526" y="2513844"/>
                      </a:lnTo>
                      <a:lnTo>
                        <a:pt x="282828" y="2135023"/>
                      </a:lnTo>
                      <a:lnTo>
                        <a:pt x="319658" y="2145288"/>
                      </a:lnTo>
                      <a:cubicBezTo>
                        <a:pt x="335681" y="2147752"/>
                        <a:pt x="356839" y="2148985"/>
                        <a:pt x="383130" y="2148985"/>
                      </a:cubicBezTo>
                      <a:cubicBezTo>
                        <a:pt x="403673" y="2148985"/>
                        <a:pt x="420721" y="2147958"/>
                        <a:pt x="434279" y="2145904"/>
                      </a:cubicBezTo>
                      <a:cubicBezTo>
                        <a:pt x="447836" y="2143850"/>
                        <a:pt x="458517" y="2141179"/>
                        <a:pt x="466324" y="2137893"/>
                      </a:cubicBezTo>
                      <a:cubicBezTo>
                        <a:pt x="474129" y="2134606"/>
                        <a:pt x="479470" y="2130498"/>
                        <a:pt x="482345" y="2125568"/>
                      </a:cubicBezTo>
                      <a:cubicBezTo>
                        <a:pt x="485221" y="2120638"/>
                        <a:pt x="487070" y="2114886"/>
                        <a:pt x="487893" y="2108313"/>
                      </a:cubicBezTo>
                      <a:lnTo>
                        <a:pt x="513775" y="1844562"/>
                      </a:lnTo>
                      <a:cubicBezTo>
                        <a:pt x="592653" y="1837989"/>
                        <a:pt x="664547" y="1822377"/>
                        <a:pt x="729459" y="1797727"/>
                      </a:cubicBezTo>
                      <a:cubicBezTo>
                        <a:pt x="794369" y="1773078"/>
                        <a:pt x="849832" y="1740211"/>
                        <a:pt x="895843" y="1699129"/>
                      </a:cubicBezTo>
                      <a:cubicBezTo>
                        <a:pt x="941857" y="1658047"/>
                        <a:pt x="977394" y="1609157"/>
                        <a:pt x="1002454" y="1552463"/>
                      </a:cubicBezTo>
                      <a:cubicBezTo>
                        <a:pt x="1027515" y="1495769"/>
                        <a:pt x="1040044" y="1432091"/>
                        <a:pt x="1040044" y="1361428"/>
                      </a:cubicBezTo>
                      <a:cubicBezTo>
                        <a:pt x="1040045" y="1294874"/>
                        <a:pt x="1029773" y="1237975"/>
                        <a:pt x="1009232" y="1190729"/>
                      </a:cubicBezTo>
                      <a:cubicBezTo>
                        <a:pt x="988691" y="1143485"/>
                        <a:pt x="961577" y="1103223"/>
                        <a:pt x="927889" y="1069946"/>
                      </a:cubicBezTo>
                      <a:cubicBezTo>
                        <a:pt x="894200" y="1036669"/>
                        <a:pt x="855789" y="1008733"/>
                        <a:pt x="812651" y="986137"/>
                      </a:cubicBezTo>
                      <a:cubicBezTo>
                        <a:pt x="769515" y="963542"/>
                        <a:pt x="725556" y="943617"/>
                        <a:pt x="680776" y="926362"/>
                      </a:cubicBezTo>
                      <a:cubicBezTo>
                        <a:pt x="635996" y="909107"/>
                        <a:pt x="592036" y="892673"/>
                        <a:pt x="548900" y="877063"/>
                      </a:cubicBezTo>
                      <a:cubicBezTo>
                        <a:pt x="505764" y="861451"/>
                        <a:pt x="467146" y="844196"/>
                        <a:pt x="433047" y="825298"/>
                      </a:cubicBezTo>
                      <a:cubicBezTo>
                        <a:pt x="398948" y="806400"/>
                        <a:pt x="371628" y="783805"/>
                        <a:pt x="351086" y="757512"/>
                      </a:cubicBezTo>
                      <a:cubicBezTo>
                        <a:pt x="330546" y="731218"/>
                        <a:pt x="320275" y="698763"/>
                        <a:pt x="320274" y="660146"/>
                      </a:cubicBezTo>
                      <a:cubicBezTo>
                        <a:pt x="320274" y="635496"/>
                        <a:pt x="324793" y="612900"/>
                        <a:pt x="333831" y="592359"/>
                      </a:cubicBezTo>
                      <a:cubicBezTo>
                        <a:pt x="342870" y="571818"/>
                        <a:pt x="356838" y="554152"/>
                        <a:pt x="375737" y="539362"/>
                      </a:cubicBezTo>
                      <a:cubicBezTo>
                        <a:pt x="394635" y="524572"/>
                        <a:pt x="419284" y="513069"/>
                        <a:pt x="449685" y="504853"/>
                      </a:cubicBezTo>
                      <a:cubicBezTo>
                        <a:pt x="480086" y="496635"/>
                        <a:pt x="516650" y="492528"/>
                        <a:pt x="559376" y="492527"/>
                      </a:cubicBezTo>
                      <a:cubicBezTo>
                        <a:pt x="606210" y="492528"/>
                        <a:pt x="649142" y="497869"/>
                        <a:pt x="688170" y="508550"/>
                      </a:cubicBezTo>
                      <a:cubicBezTo>
                        <a:pt x="727200" y="519232"/>
                        <a:pt x="761709" y="530735"/>
                        <a:pt x="791699" y="543060"/>
                      </a:cubicBezTo>
                      <a:cubicBezTo>
                        <a:pt x="821689" y="555384"/>
                        <a:pt x="846955" y="566888"/>
                        <a:pt x="867498" y="577569"/>
                      </a:cubicBezTo>
                      <a:cubicBezTo>
                        <a:pt x="888038" y="588250"/>
                        <a:pt x="903649" y="593591"/>
                        <a:pt x="914332" y="593591"/>
                      </a:cubicBezTo>
                      <a:cubicBezTo>
                        <a:pt x="920083" y="593590"/>
                        <a:pt x="925012" y="592153"/>
                        <a:pt x="929120" y="589278"/>
                      </a:cubicBezTo>
                      <a:cubicBezTo>
                        <a:pt x="933230" y="586402"/>
                        <a:pt x="936927" y="580649"/>
                        <a:pt x="940213" y="572023"/>
                      </a:cubicBezTo>
                      <a:cubicBezTo>
                        <a:pt x="943499" y="563396"/>
                        <a:pt x="945760" y="550865"/>
                        <a:pt x="946992" y="534432"/>
                      </a:cubicBezTo>
                      <a:cubicBezTo>
                        <a:pt x="948225" y="517999"/>
                        <a:pt x="948840" y="497047"/>
                        <a:pt x="948840" y="471576"/>
                      </a:cubicBezTo>
                      <a:cubicBezTo>
                        <a:pt x="948840" y="452678"/>
                        <a:pt x="948429" y="436039"/>
                        <a:pt x="947609" y="421660"/>
                      </a:cubicBezTo>
                      <a:cubicBezTo>
                        <a:pt x="946787" y="407281"/>
                        <a:pt x="945348" y="394955"/>
                        <a:pt x="943295" y="384686"/>
                      </a:cubicBezTo>
                      <a:cubicBezTo>
                        <a:pt x="941240" y="374415"/>
                        <a:pt x="938364" y="365787"/>
                        <a:pt x="934667" y="358803"/>
                      </a:cubicBezTo>
                      <a:cubicBezTo>
                        <a:pt x="930970" y="351819"/>
                        <a:pt x="925629" y="344835"/>
                        <a:pt x="918645" y="337851"/>
                      </a:cubicBezTo>
                      <a:cubicBezTo>
                        <a:pt x="911661" y="330867"/>
                        <a:pt x="899131" y="323061"/>
                        <a:pt x="881055" y="314434"/>
                      </a:cubicBezTo>
                      <a:cubicBezTo>
                        <a:pt x="862977" y="305807"/>
                        <a:pt x="842848" y="297590"/>
                        <a:pt x="820663" y="289784"/>
                      </a:cubicBezTo>
                      <a:cubicBezTo>
                        <a:pt x="798477" y="281979"/>
                        <a:pt x="774649" y="275200"/>
                        <a:pt x="749179" y="269448"/>
                      </a:cubicBezTo>
                      <a:cubicBezTo>
                        <a:pt x="723707" y="263697"/>
                        <a:pt x="699469" y="259178"/>
                        <a:pt x="676462" y="255891"/>
                      </a:cubicBezTo>
                      <a:lnTo>
                        <a:pt x="701111" y="22952"/>
                      </a:lnTo>
                      <a:lnTo>
                        <a:pt x="697669"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grpSp>
          <p:nvGrpSpPr>
            <p:cNvPr id="80" name="Group 79"/>
            <p:cNvGrpSpPr/>
            <p:nvPr/>
          </p:nvGrpSpPr>
          <p:grpSpPr>
            <a:xfrm>
              <a:off x="5519326" y="3281103"/>
              <a:ext cx="576072" cy="576072"/>
              <a:chOff x="-167852" y="1908068"/>
              <a:chExt cx="3026665" cy="3026665"/>
            </a:xfrm>
          </p:grpSpPr>
          <p:sp>
            <p:nvSpPr>
              <p:cNvPr id="85" name="Rectangle 84"/>
              <p:cNvSpPr/>
              <p:nvPr/>
            </p:nvSpPr>
            <p:spPr>
              <a:xfrm>
                <a:off x="-167852" y="1908068"/>
                <a:ext cx="3026664" cy="3026664"/>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Freeform 85"/>
              <p:cNvSpPr/>
              <p:nvPr/>
            </p:nvSpPr>
            <p:spPr>
              <a:xfrm>
                <a:off x="807861" y="2387146"/>
                <a:ext cx="1071028" cy="2182727"/>
              </a:xfrm>
              <a:custGeom>
                <a:avLst/>
                <a:gdLst/>
                <a:ahLst/>
                <a:cxnLst/>
                <a:rect l="l" t="t" r="r" b="b"/>
                <a:pathLst>
                  <a:path w="1071028" h="2182727">
                    <a:moveTo>
                      <a:pt x="608847" y="0"/>
                    </a:moveTo>
                    <a:cubicBezTo>
                      <a:pt x="634318" y="0"/>
                      <a:pt x="655476" y="1232"/>
                      <a:pt x="672320" y="3697"/>
                    </a:cubicBezTo>
                    <a:cubicBezTo>
                      <a:pt x="689164" y="6162"/>
                      <a:pt x="702105" y="9654"/>
                      <a:pt x="711143" y="14173"/>
                    </a:cubicBezTo>
                    <a:cubicBezTo>
                      <a:pt x="720181" y="18692"/>
                      <a:pt x="725933" y="24649"/>
                      <a:pt x="728398" y="32044"/>
                    </a:cubicBezTo>
                    <a:cubicBezTo>
                      <a:pt x="730863" y="39439"/>
                      <a:pt x="732095" y="47656"/>
                      <a:pt x="732095" y="56694"/>
                    </a:cubicBezTo>
                    <a:lnTo>
                      <a:pt x="707445" y="289633"/>
                    </a:lnTo>
                    <a:cubicBezTo>
                      <a:pt x="730452" y="292920"/>
                      <a:pt x="754691" y="297439"/>
                      <a:pt x="780162" y="303190"/>
                    </a:cubicBezTo>
                    <a:cubicBezTo>
                      <a:pt x="805633" y="308942"/>
                      <a:pt x="829461" y="315721"/>
                      <a:pt x="851646" y="323526"/>
                    </a:cubicBezTo>
                    <a:cubicBezTo>
                      <a:pt x="873831" y="331332"/>
                      <a:pt x="893961" y="339549"/>
                      <a:pt x="912038" y="348176"/>
                    </a:cubicBezTo>
                    <a:cubicBezTo>
                      <a:pt x="930114" y="356803"/>
                      <a:pt x="942644" y="364609"/>
                      <a:pt x="949628" y="371593"/>
                    </a:cubicBezTo>
                    <a:cubicBezTo>
                      <a:pt x="956612" y="378577"/>
                      <a:pt x="961953" y="385561"/>
                      <a:pt x="965651" y="392545"/>
                    </a:cubicBezTo>
                    <a:cubicBezTo>
                      <a:pt x="969348" y="399529"/>
                      <a:pt x="972224" y="408157"/>
                      <a:pt x="974278" y="418428"/>
                    </a:cubicBezTo>
                    <a:cubicBezTo>
                      <a:pt x="976332" y="428698"/>
                      <a:pt x="977770" y="441023"/>
                      <a:pt x="978592" y="455402"/>
                    </a:cubicBezTo>
                    <a:cubicBezTo>
                      <a:pt x="979413" y="469781"/>
                      <a:pt x="979824" y="486420"/>
                      <a:pt x="979824" y="505318"/>
                    </a:cubicBezTo>
                    <a:cubicBezTo>
                      <a:pt x="979824" y="530789"/>
                      <a:pt x="979208" y="551741"/>
                      <a:pt x="977975" y="568174"/>
                    </a:cubicBezTo>
                    <a:cubicBezTo>
                      <a:pt x="976743" y="584607"/>
                      <a:pt x="974483" y="597138"/>
                      <a:pt x="971197" y="605765"/>
                    </a:cubicBezTo>
                    <a:cubicBezTo>
                      <a:pt x="967910" y="614392"/>
                      <a:pt x="964213" y="620144"/>
                      <a:pt x="960104" y="623020"/>
                    </a:cubicBezTo>
                    <a:cubicBezTo>
                      <a:pt x="955996" y="625895"/>
                      <a:pt x="951066" y="627333"/>
                      <a:pt x="945315" y="627333"/>
                    </a:cubicBezTo>
                    <a:cubicBezTo>
                      <a:pt x="934633" y="627333"/>
                      <a:pt x="919022" y="621993"/>
                      <a:pt x="898480" y="611311"/>
                    </a:cubicBezTo>
                    <a:cubicBezTo>
                      <a:pt x="877939" y="600630"/>
                      <a:pt x="852673" y="589126"/>
                      <a:pt x="822683" y="576802"/>
                    </a:cubicBezTo>
                    <a:cubicBezTo>
                      <a:pt x="792692" y="564477"/>
                      <a:pt x="758183" y="552974"/>
                      <a:pt x="719154" y="542292"/>
                    </a:cubicBezTo>
                    <a:cubicBezTo>
                      <a:pt x="680125" y="531611"/>
                      <a:pt x="637194" y="526270"/>
                      <a:pt x="590360" y="526270"/>
                    </a:cubicBezTo>
                    <a:cubicBezTo>
                      <a:pt x="547633" y="526270"/>
                      <a:pt x="511070" y="530378"/>
                      <a:pt x="480669" y="538595"/>
                    </a:cubicBezTo>
                    <a:cubicBezTo>
                      <a:pt x="450267" y="546811"/>
                      <a:pt x="425618" y="558314"/>
                      <a:pt x="406720" y="573104"/>
                    </a:cubicBezTo>
                    <a:cubicBezTo>
                      <a:pt x="387822" y="587894"/>
                      <a:pt x="373853" y="605560"/>
                      <a:pt x="364815" y="626101"/>
                    </a:cubicBezTo>
                    <a:cubicBezTo>
                      <a:pt x="355777" y="646642"/>
                      <a:pt x="351258" y="669238"/>
                      <a:pt x="351258" y="693888"/>
                    </a:cubicBezTo>
                    <a:cubicBezTo>
                      <a:pt x="351258" y="732505"/>
                      <a:pt x="361529" y="764961"/>
                      <a:pt x="382070" y="791254"/>
                    </a:cubicBezTo>
                    <a:cubicBezTo>
                      <a:pt x="402611" y="817547"/>
                      <a:pt x="429931" y="840142"/>
                      <a:pt x="464030" y="859040"/>
                    </a:cubicBezTo>
                    <a:cubicBezTo>
                      <a:pt x="498129" y="877938"/>
                      <a:pt x="536747" y="895193"/>
                      <a:pt x="579883" y="910805"/>
                    </a:cubicBezTo>
                    <a:cubicBezTo>
                      <a:pt x="623020" y="926416"/>
                      <a:pt x="666979" y="942849"/>
                      <a:pt x="711759" y="960104"/>
                    </a:cubicBezTo>
                    <a:cubicBezTo>
                      <a:pt x="756539" y="977359"/>
                      <a:pt x="800498" y="997284"/>
                      <a:pt x="843635" y="1019879"/>
                    </a:cubicBezTo>
                    <a:cubicBezTo>
                      <a:pt x="886772" y="1042475"/>
                      <a:pt x="925184" y="1070411"/>
                      <a:pt x="958872" y="1103688"/>
                    </a:cubicBezTo>
                    <a:cubicBezTo>
                      <a:pt x="992560" y="1136965"/>
                      <a:pt x="1019674" y="1177226"/>
                      <a:pt x="1040216" y="1224471"/>
                    </a:cubicBezTo>
                    <a:cubicBezTo>
                      <a:pt x="1060757" y="1271717"/>
                      <a:pt x="1071028" y="1328616"/>
                      <a:pt x="1071028" y="1395170"/>
                    </a:cubicBezTo>
                    <a:cubicBezTo>
                      <a:pt x="1071028" y="1465833"/>
                      <a:pt x="1058498" y="1529511"/>
                      <a:pt x="1033437" y="1586205"/>
                    </a:cubicBezTo>
                    <a:cubicBezTo>
                      <a:pt x="1008377" y="1642899"/>
                      <a:pt x="972840" y="1691788"/>
                      <a:pt x="926827" y="1732871"/>
                    </a:cubicBezTo>
                    <a:cubicBezTo>
                      <a:pt x="880815" y="1773953"/>
                      <a:pt x="825353" y="1806820"/>
                      <a:pt x="760442" y="1831469"/>
                    </a:cubicBezTo>
                    <a:cubicBezTo>
                      <a:pt x="695531" y="1856119"/>
                      <a:pt x="623637" y="1871730"/>
                      <a:pt x="544758" y="1878304"/>
                    </a:cubicBezTo>
                    <a:lnTo>
                      <a:pt x="518876" y="2142055"/>
                    </a:lnTo>
                    <a:cubicBezTo>
                      <a:pt x="518054" y="2148628"/>
                      <a:pt x="516205" y="2154380"/>
                      <a:pt x="513329" y="2159310"/>
                    </a:cubicBezTo>
                    <a:cubicBezTo>
                      <a:pt x="510454" y="2164240"/>
                      <a:pt x="505113" y="2168348"/>
                      <a:pt x="497307" y="2171635"/>
                    </a:cubicBezTo>
                    <a:cubicBezTo>
                      <a:pt x="489501" y="2174921"/>
                      <a:pt x="478820" y="2177592"/>
                      <a:pt x="465263" y="2179646"/>
                    </a:cubicBezTo>
                    <a:cubicBezTo>
                      <a:pt x="451705" y="2181700"/>
                      <a:pt x="434656" y="2182727"/>
                      <a:pt x="414114" y="2182727"/>
                    </a:cubicBezTo>
                    <a:cubicBezTo>
                      <a:pt x="387822" y="2182727"/>
                      <a:pt x="366664" y="2181494"/>
                      <a:pt x="350642" y="2179030"/>
                    </a:cubicBezTo>
                    <a:cubicBezTo>
                      <a:pt x="334619" y="2176565"/>
                      <a:pt x="322089" y="2173072"/>
                      <a:pt x="313051" y="2168553"/>
                    </a:cubicBezTo>
                    <a:cubicBezTo>
                      <a:pt x="304013" y="2164034"/>
                      <a:pt x="298056" y="2158077"/>
                      <a:pt x="295180" y="2150682"/>
                    </a:cubicBezTo>
                    <a:cubicBezTo>
                      <a:pt x="292304" y="2143288"/>
                      <a:pt x="291688" y="2135071"/>
                      <a:pt x="293331" y="2126033"/>
                    </a:cubicBezTo>
                    <a:lnTo>
                      <a:pt x="319213" y="1875839"/>
                    </a:lnTo>
                    <a:cubicBezTo>
                      <a:pt x="283882" y="1870909"/>
                      <a:pt x="250605" y="1864541"/>
                      <a:pt x="219382" y="1856735"/>
                    </a:cubicBezTo>
                    <a:cubicBezTo>
                      <a:pt x="188159" y="1848929"/>
                      <a:pt x="159812" y="1840302"/>
                      <a:pt x="134341" y="1830853"/>
                    </a:cubicBezTo>
                    <a:cubicBezTo>
                      <a:pt x="108870" y="1821404"/>
                      <a:pt x="86890" y="1811750"/>
                      <a:pt x="68403" y="1801890"/>
                    </a:cubicBezTo>
                    <a:cubicBezTo>
                      <a:pt x="49916" y="1792030"/>
                      <a:pt x="35948" y="1782375"/>
                      <a:pt x="26499" y="1772926"/>
                    </a:cubicBezTo>
                    <a:cubicBezTo>
                      <a:pt x="17050" y="1763477"/>
                      <a:pt x="10271" y="1749509"/>
                      <a:pt x="6163" y="1731022"/>
                    </a:cubicBezTo>
                    <a:cubicBezTo>
                      <a:pt x="2054" y="1712535"/>
                      <a:pt x="0" y="1685215"/>
                      <a:pt x="0" y="1649062"/>
                    </a:cubicBezTo>
                    <a:cubicBezTo>
                      <a:pt x="0" y="1621126"/>
                      <a:pt x="822" y="1598119"/>
                      <a:pt x="2465" y="1580043"/>
                    </a:cubicBezTo>
                    <a:cubicBezTo>
                      <a:pt x="4109" y="1561966"/>
                      <a:pt x="6984" y="1547998"/>
                      <a:pt x="11093" y="1538138"/>
                    </a:cubicBezTo>
                    <a:cubicBezTo>
                      <a:pt x="15201" y="1528279"/>
                      <a:pt x="20336" y="1521500"/>
                      <a:pt x="26499" y="1517803"/>
                    </a:cubicBezTo>
                    <a:cubicBezTo>
                      <a:pt x="32661" y="1514105"/>
                      <a:pt x="39851" y="1512256"/>
                      <a:pt x="48067" y="1512256"/>
                    </a:cubicBezTo>
                    <a:cubicBezTo>
                      <a:pt x="58749" y="1512256"/>
                      <a:pt x="74360" y="1518419"/>
                      <a:pt x="94901" y="1530744"/>
                    </a:cubicBezTo>
                    <a:cubicBezTo>
                      <a:pt x="115443" y="1543068"/>
                      <a:pt x="141736" y="1556626"/>
                      <a:pt x="173780" y="1571415"/>
                    </a:cubicBezTo>
                    <a:cubicBezTo>
                      <a:pt x="205825" y="1586205"/>
                      <a:pt x="244648" y="1599763"/>
                      <a:pt x="290250" y="1612087"/>
                    </a:cubicBezTo>
                    <a:cubicBezTo>
                      <a:pt x="335852" y="1624412"/>
                      <a:pt x="389465" y="1630575"/>
                      <a:pt x="451089" y="1630575"/>
                    </a:cubicBezTo>
                    <a:cubicBezTo>
                      <a:pt x="547223" y="1630575"/>
                      <a:pt x="618707" y="1612703"/>
                      <a:pt x="665541" y="1576961"/>
                    </a:cubicBezTo>
                    <a:cubicBezTo>
                      <a:pt x="712375" y="1541220"/>
                      <a:pt x="735793" y="1493769"/>
                      <a:pt x="735793" y="1434610"/>
                    </a:cubicBezTo>
                    <a:cubicBezTo>
                      <a:pt x="735793" y="1395170"/>
                      <a:pt x="725727" y="1362715"/>
                      <a:pt x="705597" y="1337244"/>
                    </a:cubicBezTo>
                    <a:cubicBezTo>
                      <a:pt x="685466" y="1311772"/>
                      <a:pt x="658557" y="1289382"/>
                      <a:pt x="624869" y="1270073"/>
                    </a:cubicBezTo>
                    <a:cubicBezTo>
                      <a:pt x="591181" y="1250764"/>
                      <a:pt x="553180" y="1233510"/>
                      <a:pt x="510864" y="1218309"/>
                    </a:cubicBezTo>
                    <a:cubicBezTo>
                      <a:pt x="468549" y="1203108"/>
                      <a:pt x="425207" y="1186881"/>
                      <a:pt x="380838" y="1169626"/>
                    </a:cubicBezTo>
                    <a:cubicBezTo>
                      <a:pt x="336468" y="1152371"/>
                      <a:pt x="293126" y="1132241"/>
                      <a:pt x="250811" y="1109234"/>
                    </a:cubicBezTo>
                    <a:cubicBezTo>
                      <a:pt x="208495" y="1086228"/>
                      <a:pt x="170494" y="1057881"/>
                      <a:pt x="136806" y="1024193"/>
                    </a:cubicBezTo>
                    <a:cubicBezTo>
                      <a:pt x="103118" y="990505"/>
                      <a:pt x="76209" y="949628"/>
                      <a:pt x="56078" y="901561"/>
                    </a:cubicBezTo>
                    <a:cubicBezTo>
                      <a:pt x="35948" y="853494"/>
                      <a:pt x="25882" y="795362"/>
                      <a:pt x="25882" y="727165"/>
                    </a:cubicBezTo>
                    <a:cubicBezTo>
                      <a:pt x="25882" y="665540"/>
                      <a:pt x="36153" y="609462"/>
                      <a:pt x="56694" y="558931"/>
                    </a:cubicBezTo>
                    <a:cubicBezTo>
                      <a:pt x="77236" y="508399"/>
                      <a:pt x="106815" y="464235"/>
                      <a:pt x="145433" y="426439"/>
                    </a:cubicBezTo>
                    <a:cubicBezTo>
                      <a:pt x="184051" y="388643"/>
                      <a:pt x="231502" y="358036"/>
                      <a:pt x="287785" y="334619"/>
                    </a:cubicBezTo>
                    <a:cubicBezTo>
                      <a:pt x="344068" y="311202"/>
                      <a:pt x="407952" y="295385"/>
                      <a:pt x="479436" y="287168"/>
                    </a:cubicBezTo>
                    <a:lnTo>
                      <a:pt x="504086" y="39439"/>
                    </a:lnTo>
                    <a:cubicBezTo>
                      <a:pt x="504907" y="32866"/>
                      <a:pt x="506756" y="27320"/>
                      <a:pt x="509632" y="22801"/>
                    </a:cubicBezTo>
                    <a:cubicBezTo>
                      <a:pt x="512508" y="18281"/>
                      <a:pt x="517848" y="14173"/>
                      <a:pt x="525654" y="10476"/>
                    </a:cubicBezTo>
                    <a:cubicBezTo>
                      <a:pt x="533460" y="6778"/>
                      <a:pt x="543936" y="4108"/>
                      <a:pt x="557082" y="2465"/>
                    </a:cubicBezTo>
                    <a:cubicBezTo>
                      <a:pt x="570229" y="821"/>
                      <a:pt x="587484" y="0"/>
                      <a:pt x="6088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7" name="Freeform 86"/>
              <p:cNvSpPr/>
              <p:nvPr/>
            </p:nvSpPr>
            <p:spPr>
              <a:xfrm>
                <a:off x="838848" y="2420888"/>
                <a:ext cx="2019965" cy="2513845"/>
              </a:xfrm>
              <a:custGeom>
                <a:avLst/>
                <a:gdLst>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77468 w 2019965"/>
                  <a:gd name="connsiteY6" fmla="*/ 955560 h 2513845"/>
                  <a:gd name="connsiteX7" fmla="*/ 105821 w 2019965"/>
                  <a:gd name="connsiteY7" fmla="*/ 99045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7468 w 2019965"/>
                  <a:gd name="connsiteY7" fmla="*/ 95556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77468 w 2019965"/>
                  <a:gd name="connsiteY17" fmla="*/ 955560 h 2513845"/>
                  <a:gd name="connsiteX18" fmla="*/ 697669 w 2019965"/>
                  <a:gd name="connsiteY18" fmla="*/ 0 h 2513845"/>
                  <a:gd name="connsiteX19" fmla="*/ 2019965 w 2019965"/>
                  <a:gd name="connsiteY19" fmla="*/ 1147048 h 2513845"/>
                  <a:gd name="connsiteX20" fmla="*/ 2019965 w 2019965"/>
                  <a:gd name="connsiteY20" fmla="*/ 2513845 h 2513845"/>
                  <a:gd name="connsiteX21" fmla="*/ 719526 w 2019965"/>
                  <a:gd name="connsiteY21" fmla="*/ 2513844 h 2513845"/>
                  <a:gd name="connsiteX22" fmla="*/ 282828 w 2019965"/>
                  <a:gd name="connsiteY22" fmla="*/ 2135023 h 2513845"/>
                  <a:gd name="connsiteX23" fmla="*/ 319658 w 2019965"/>
                  <a:gd name="connsiteY23" fmla="*/ 2145288 h 2513845"/>
                  <a:gd name="connsiteX24" fmla="*/ 383130 w 2019965"/>
                  <a:gd name="connsiteY24" fmla="*/ 2148985 h 2513845"/>
                  <a:gd name="connsiteX25" fmla="*/ 434279 w 2019965"/>
                  <a:gd name="connsiteY25" fmla="*/ 2145904 h 2513845"/>
                  <a:gd name="connsiteX26" fmla="*/ 466324 w 2019965"/>
                  <a:gd name="connsiteY26" fmla="*/ 2137893 h 2513845"/>
                  <a:gd name="connsiteX27" fmla="*/ 482345 w 2019965"/>
                  <a:gd name="connsiteY27" fmla="*/ 2125568 h 2513845"/>
                  <a:gd name="connsiteX28" fmla="*/ 487893 w 2019965"/>
                  <a:gd name="connsiteY28" fmla="*/ 2108313 h 2513845"/>
                  <a:gd name="connsiteX29" fmla="*/ 513775 w 2019965"/>
                  <a:gd name="connsiteY29" fmla="*/ 1844562 h 2513845"/>
                  <a:gd name="connsiteX30" fmla="*/ 729459 w 2019965"/>
                  <a:gd name="connsiteY30" fmla="*/ 1797727 h 2513845"/>
                  <a:gd name="connsiteX31" fmla="*/ 895843 w 2019965"/>
                  <a:gd name="connsiteY31" fmla="*/ 1699129 h 2513845"/>
                  <a:gd name="connsiteX32" fmla="*/ 1002454 w 2019965"/>
                  <a:gd name="connsiteY32" fmla="*/ 1552463 h 2513845"/>
                  <a:gd name="connsiteX33" fmla="*/ 1040044 w 2019965"/>
                  <a:gd name="connsiteY33" fmla="*/ 1361428 h 2513845"/>
                  <a:gd name="connsiteX34" fmla="*/ 1009232 w 2019965"/>
                  <a:gd name="connsiteY34" fmla="*/ 1190729 h 2513845"/>
                  <a:gd name="connsiteX35" fmla="*/ 927889 w 2019965"/>
                  <a:gd name="connsiteY35" fmla="*/ 1069946 h 2513845"/>
                  <a:gd name="connsiteX36" fmla="*/ 812651 w 2019965"/>
                  <a:gd name="connsiteY36" fmla="*/ 986137 h 2513845"/>
                  <a:gd name="connsiteX37" fmla="*/ 680776 w 2019965"/>
                  <a:gd name="connsiteY37" fmla="*/ 926362 h 2513845"/>
                  <a:gd name="connsiteX38" fmla="*/ 548900 w 2019965"/>
                  <a:gd name="connsiteY38" fmla="*/ 877063 h 2513845"/>
                  <a:gd name="connsiteX39" fmla="*/ 433047 w 2019965"/>
                  <a:gd name="connsiteY39" fmla="*/ 825298 h 2513845"/>
                  <a:gd name="connsiteX40" fmla="*/ 351086 w 2019965"/>
                  <a:gd name="connsiteY40" fmla="*/ 757512 h 2513845"/>
                  <a:gd name="connsiteX41" fmla="*/ 320274 w 2019965"/>
                  <a:gd name="connsiteY41" fmla="*/ 660146 h 2513845"/>
                  <a:gd name="connsiteX42" fmla="*/ 333831 w 2019965"/>
                  <a:gd name="connsiteY42" fmla="*/ 592359 h 2513845"/>
                  <a:gd name="connsiteX43" fmla="*/ 375737 w 2019965"/>
                  <a:gd name="connsiteY43" fmla="*/ 539362 h 2513845"/>
                  <a:gd name="connsiteX44" fmla="*/ 449685 w 2019965"/>
                  <a:gd name="connsiteY44" fmla="*/ 504853 h 2513845"/>
                  <a:gd name="connsiteX45" fmla="*/ 559376 w 2019965"/>
                  <a:gd name="connsiteY45" fmla="*/ 492527 h 2513845"/>
                  <a:gd name="connsiteX46" fmla="*/ 688170 w 2019965"/>
                  <a:gd name="connsiteY46" fmla="*/ 508550 h 2513845"/>
                  <a:gd name="connsiteX47" fmla="*/ 791699 w 2019965"/>
                  <a:gd name="connsiteY47" fmla="*/ 543060 h 2513845"/>
                  <a:gd name="connsiteX48" fmla="*/ 867498 w 2019965"/>
                  <a:gd name="connsiteY48" fmla="*/ 577569 h 2513845"/>
                  <a:gd name="connsiteX49" fmla="*/ 914332 w 2019965"/>
                  <a:gd name="connsiteY49" fmla="*/ 593591 h 2513845"/>
                  <a:gd name="connsiteX50" fmla="*/ 929120 w 2019965"/>
                  <a:gd name="connsiteY50" fmla="*/ 589278 h 2513845"/>
                  <a:gd name="connsiteX51" fmla="*/ 940213 w 2019965"/>
                  <a:gd name="connsiteY51" fmla="*/ 572023 h 2513845"/>
                  <a:gd name="connsiteX52" fmla="*/ 946992 w 2019965"/>
                  <a:gd name="connsiteY52" fmla="*/ 534432 h 2513845"/>
                  <a:gd name="connsiteX53" fmla="*/ 948840 w 2019965"/>
                  <a:gd name="connsiteY53" fmla="*/ 471576 h 2513845"/>
                  <a:gd name="connsiteX54" fmla="*/ 947609 w 2019965"/>
                  <a:gd name="connsiteY54" fmla="*/ 421660 h 2513845"/>
                  <a:gd name="connsiteX55" fmla="*/ 943295 w 2019965"/>
                  <a:gd name="connsiteY55" fmla="*/ 384686 h 2513845"/>
                  <a:gd name="connsiteX56" fmla="*/ 934667 w 2019965"/>
                  <a:gd name="connsiteY56" fmla="*/ 358803 h 2513845"/>
                  <a:gd name="connsiteX57" fmla="*/ 918645 w 2019965"/>
                  <a:gd name="connsiteY57" fmla="*/ 337851 h 2513845"/>
                  <a:gd name="connsiteX58" fmla="*/ 881055 w 2019965"/>
                  <a:gd name="connsiteY58" fmla="*/ 314434 h 2513845"/>
                  <a:gd name="connsiteX59" fmla="*/ 820663 w 2019965"/>
                  <a:gd name="connsiteY59" fmla="*/ 289784 h 2513845"/>
                  <a:gd name="connsiteX60" fmla="*/ 749179 w 2019965"/>
                  <a:gd name="connsiteY60" fmla="*/ 269448 h 2513845"/>
                  <a:gd name="connsiteX61" fmla="*/ 676462 w 2019965"/>
                  <a:gd name="connsiteY61" fmla="*/ 255891 h 2513845"/>
                  <a:gd name="connsiteX62" fmla="*/ 701111 w 2019965"/>
                  <a:gd name="connsiteY62" fmla="*/ 22952 h 2513845"/>
                  <a:gd name="connsiteX63" fmla="*/ 697669 w 2019965"/>
                  <a:gd name="connsiteY63"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2233 w 2019965"/>
                  <a:gd name="connsiteY7" fmla="*/ 961595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62" fmla="*/ 697669 w 2019965"/>
                  <a:gd name="connsiteY62"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681269 w 2019965"/>
                  <a:gd name="connsiteY7" fmla="*/ 1489914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697669 w 2019965"/>
                  <a:gd name="connsiteY16" fmla="*/ 0 h 2513845"/>
                  <a:gd name="connsiteX17" fmla="*/ 2019965 w 2019965"/>
                  <a:gd name="connsiteY17" fmla="*/ 1147048 h 2513845"/>
                  <a:gd name="connsiteX18" fmla="*/ 2019965 w 2019965"/>
                  <a:gd name="connsiteY18" fmla="*/ 2513845 h 2513845"/>
                  <a:gd name="connsiteX19" fmla="*/ 719526 w 2019965"/>
                  <a:gd name="connsiteY19" fmla="*/ 2513844 h 2513845"/>
                  <a:gd name="connsiteX20" fmla="*/ 282828 w 2019965"/>
                  <a:gd name="connsiteY20" fmla="*/ 2135023 h 2513845"/>
                  <a:gd name="connsiteX21" fmla="*/ 319658 w 2019965"/>
                  <a:gd name="connsiteY21" fmla="*/ 2145288 h 2513845"/>
                  <a:gd name="connsiteX22" fmla="*/ 383130 w 2019965"/>
                  <a:gd name="connsiteY22" fmla="*/ 2148985 h 2513845"/>
                  <a:gd name="connsiteX23" fmla="*/ 434279 w 2019965"/>
                  <a:gd name="connsiteY23" fmla="*/ 2145904 h 2513845"/>
                  <a:gd name="connsiteX24" fmla="*/ 466324 w 2019965"/>
                  <a:gd name="connsiteY24" fmla="*/ 2137893 h 2513845"/>
                  <a:gd name="connsiteX25" fmla="*/ 482345 w 2019965"/>
                  <a:gd name="connsiteY25" fmla="*/ 2125568 h 2513845"/>
                  <a:gd name="connsiteX26" fmla="*/ 487893 w 2019965"/>
                  <a:gd name="connsiteY26" fmla="*/ 2108313 h 2513845"/>
                  <a:gd name="connsiteX27" fmla="*/ 513775 w 2019965"/>
                  <a:gd name="connsiteY27" fmla="*/ 1844562 h 2513845"/>
                  <a:gd name="connsiteX28" fmla="*/ 729459 w 2019965"/>
                  <a:gd name="connsiteY28" fmla="*/ 1797727 h 2513845"/>
                  <a:gd name="connsiteX29" fmla="*/ 895843 w 2019965"/>
                  <a:gd name="connsiteY29" fmla="*/ 1699129 h 2513845"/>
                  <a:gd name="connsiteX30" fmla="*/ 1002454 w 2019965"/>
                  <a:gd name="connsiteY30" fmla="*/ 1552463 h 2513845"/>
                  <a:gd name="connsiteX31" fmla="*/ 1040044 w 2019965"/>
                  <a:gd name="connsiteY31" fmla="*/ 1361428 h 2513845"/>
                  <a:gd name="connsiteX32" fmla="*/ 1009232 w 2019965"/>
                  <a:gd name="connsiteY32" fmla="*/ 1190729 h 2513845"/>
                  <a:gd name="connsiteX33" fmla="*/ 927889 w 2019965"/>
                  <a:gd name="connsiteY33" fmla="*/ 1069946 h 2513845"/>
                  <a:gd name="connsiteX34" fmla="*/ 812651 w 2019965"/>
                  <a:gd name="connsiteY34" fmla="*/ 986137 h 2513845"/>
                  <a:gd name="connsiteX35" fmla="*/ 680776 w 2019965"/>
                  <a:gd name="connsiteY35" fmla="*/ 926362 h 2513845"/>
                  <a:gd name="connsiteX36" fmla="*/ 548900 w 2019965"/>
                  <a:gd name="connsiteY36" fmla="*/ 877063 h 2513845"/>
                  <a:gd name="connsiteX37" fmla="*/ 433047 w 2019965"/>
                  <a:gd name="connsiteY37" fmla="*/ 825298 h 2513845"/>
                  <a:gd name="connsiteX38" fmla="*/ 351086 w 2019965"/>
                  <a:gd name="connsiteY38" fmla="*/ 757512 h 2513845"/>
                  <a:gd name="connsiteX39" fmla="*/ 320274 w 2019965"/>
                  <a:gd name="connsiteY39" fmla="*/ 660146 h 2513845"/>
                  <a:gd name="connsiteX40" fmla="*/ 333831 w 2019965"/>
                  <a:gd name="connsiteY40" fmla="*/ 592359 h 2513845"/>
                  <a:gd name="connsiteX41" fmla="*/ 375737 w 2019965"/>
                  <a:gd name="connsiteY41" fmla="*/ 539362 h 2513845"/>
                  <a:gd name="connsiteX42" fmla="*/ 449685 w 2019965"/>
                  <a:gd name="connsiteY42" fmla="*/ 504853 h 2513845"/>
                  <a:gd name="connsiteX43" fmla="*/ 559376 w 2019965"/>
                  <a:gd name="connsiteY43" fmla="*/ 492527 h 2513845"/>
                  <a:gd name="connsiteX44" fmla="*/ 688170 w 2019965"/>
                  <a:gd name="connsiteY44" fmla="*/ 508550 h 2513845"/>
                  <a:gd name="connsiteX45" fmla="*/ 791699 w 2019965"/>
                  <a:gd name="connsiteY45" fmla="*/ 543060 h 2513845"/>
                  <a:gd name="connsiteX46" fmla="*/ 867498 w 2019965"/>
                  <a:gd name="connsiteY46" fmla="*/ 577569 h 2513845"/>
                  <a:gd name="connsiteX47" fmla="*/ 914332 w 2019965"/>
                  <a:gd name="connsiteY47" fmla="*/ 593591 h 2513845"/>
                  <a:gd name="connsiteX48" fmla="*/ 929120 w 2019965"/>
                  <a:gd name="connsiteY48" fmla="*/ 589278 h 2513845"/>
                  <a:gd name="connsiteX49" fmla="*/ 940213 w 2019965"/>
                  <a:gd name="connsiteY49" fmla="*/ 572023 h 2513845"/>
                  <a:gd name="connsiteX50" fmla="*/ 946992 w 2019965"/>
                  <a:gd name="connsiteY50" fmla="*/ 534432 h 2513845"/>
                  <a:gd name="connsiteX51" fmla="*/ 948840 w 2019965"/>
                  <a:gd name="connsiteY51" fmla="*/ 471576 h 2513845"/>
                  <a:gd name="connsiteX52" fmla="*/ 947609 w 2019965"/>
                  <a:gd name="connsiteY52" fmla="*/ 421660 h 2513845"/>
                  <a:gd name="connsiteX53" fmla="*/ 943295 w 2019965"/>
                  <a:gd name="connsiteY53" fmla="*/ 384686 h 2513845"/>
                  <a:gd name="connsiteX54" fmla="*/ 934667 w 2019965"/>
                  <a:gd name="connsiteY54" fmla="*/ 358803 h 2513845"/>
                  <a:gd name="connsiteX55" fmla="*/ 918645 w 2019965"/>
                  <a:gd name="connsiteY55" fmla="*/ 337851 h 2513845"/>
                  <a:gd name="connsiteX56" fmla="*/ 881055 w 2019965"/>
                  <a:gd name="connsiteY56" fmla="*/ 314434 h 2513845"/>
                  <a:gd name="connsiteX57" fmla="*/ 820663 w 2019965"/>
                  <a:gd name="connsiteY57" fmla="*/ 289784 h 2513845"/>
                  <a:gd name="connsiteX58" fmla="*/ 749179 w 2019965"/>
                  <a:gd name="connsiteY58" fmla="*/ 269448 h 2513845"/>
                  <a:gd name="connsiteX59" fmla="*/ 676462 w 2019965"/>
                  <a:gd name="connsiteY59" fmla="*/ 255891 h 2513845"/>
                  <a:gd name="connsiteX60" fmla="*/ 701111 w 2019965"/>
                  <a:gd name="connsiteY60" fmla="*/ 22952 h 2513845"/>
                  <a:gd name="connsiteX61" fmla="*/ 697669 w 2019965"/>
                  <a:gd name="connsiteY61" fmla="*/ 0 h 251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019965" h="2513845">
                    <a:moveTo>
                      <a:pt x="0" y="1742284"/>
                    </a:moveTo>
                    <a:lnTo>
                      <a:pt x="37418" y="1768148"/>
                    </a:lnTo>
                    <a:cubicBezTo>
                      <a:pt x="55905" y="1778008"/>
                      <a:pt x="77884" y="1787662"/>
                      <a:pt x="103355" y="1797110"/>
                    </a:cubicBezTo>
                    <a:cubicBezTo>
                      <a:pt x="128827" y="1806560"/>
                      <a:pt x="157174" y="1815186"/>
                      <a:pt x="188397" y="1822992"/>
                    </a:cubicBezTo>
                    <a:cubicBezTo>
                      <a:pt x="219620" y="1830798"/>
                      <a:pt x="252897" y="1837166"/>
                      <a:pt x="288227" y="1842097"/>
                    </a:cubicBezTo>
                    <a:lnTo>
                      <a:pt x="273968" y="1979942"/>
                    </a:lnTo>
                    <a:lnTo>
                      <a:pt x="0" y="1742284"/>
                    </a:lnTo>
                    <a:close/>
                    <a:moveTo>
                      <a:pt x="681269" y="1489914"/>
                    </a:moveTo>
                    <a:lnTo>
                      <a:pt x="219825" y="1075490"/>
                    </a:lnTo>
                    <a:cubicBezTo>
                      <a:pt x="262142" y="1098498"/>
                      <a:pt x="305483" y="1118628"/>
                      <a:pt x="349853" y="1135883"/>
                    </a:cubicBezTo>
                    <a:cubicBezTo>
                      <a:pt x="394223" y="1153138"/>
                      <a:pt x="437565" y="1169365"/>
                      <a:pt x="479879" y="1184566"/>
                    </a:cubicBezTo>
                    <a:cubicBezTo>
                      <a:pt x="522195" y="1199767"/>
                      <a:pt x="560197" y="1217021"/>
                      <a:pt x="593885" y="1236330"/>
                    </a:cubicBezTo>
                    <a:cubicBezTo>
                      <a:pt x="627572" y="1255638"/>
                      <a:pt x="654481" y="1278029"/>
                      <a:pt x="674613" y="1303501"/>
                    </a:cubicBezTo>
                    <a:cubicBezTo>
                      <a:pt x="694742" y="1328971"/>
                      <a:pt x="704809" y="1361427"/>
                      <a:pt x="704808" y="1400867"/>
                    </a:cubicBezTo>
                    <a:cubicBezTo>
                      <a:pt x="704808" y="1430446"/>
                      <a:pt x="698953" y="1457098"/>
                      <a:pt x="687246" y="1480824"/>
                    </a:cubicBezTo>
                    <a:lnTo>
                      <a:pt x="681269" y="1489914"/>
                    </a:lnTo>
                    <a:close/>
                    <a:moveTo>
                      <a:pt x="697669" y="0"/>
                    </a:moveTo>
                    <a:lnTo>
                      <a:pt x="2019965" y="1147048"/>
                    </a:lnTo>
                    <a:lnTo>
                      <a:pt x="2019965" y="2513845"/>
                    </a:lnTo>
                    <a:lnTo>
                      <a:pt x="719526" y="2513844"/>
                    </a:lnTo>
                    <a:lnTo>
                      <a:pt x="282828" y="2135023"/>
                    </a:lnTo>
                    <a:lnTo>
                      <a:pt x="319658" y="2145288"/>
                    </a:lnTo>
                    <a:cubicBezTo>
                      <a:pt x="335681" y="2147752"/>
                      <a:pt x="356839" y="2148985"/>
                      <a:pt x="383130" y="2148985"/>
                    </a:cubicBezTo>
                    <a:cubicBezTo>
                      <a:pt x="403673" y="2148985"/>
                      <a:pt x="420721" y="2147958"/>
                      <a:pt x="434279" y="2145904"/>
                    </a:cubicBezTo>
                    <a:cubicBezTo>
                      <a:pt x="447836" y="2143850"/>
                      <a:pt x="458517" y="2141179"/>
                      <a:pt x="466324" y="2137893"/>
                    </a:cubicBezTo>
                    <a:cubicBezTo>
                      <a:pt x="474129" y="2134606"/>
                      <a:pt x="479470" y="2130498"/>
                      <a:pt x="482345" y="2125568"/>
                    </a:cubicBezTo>
                    <a:cubicBezTo>
                      <a:pt x="485221" y="2120638"/>
                      <a:pt x="487070" y="2114886"/>
                      <a:pt x="487893" y="2108313"/>
                    </a:cubicBezTo>
                    <a:lnTo>
                      <a:pt x="513775" y="1844562"/>
                    </a:lnTo>
                    <a:cubicBezTo>
                      <a:pt x="592653" y="1837989"/>
                      <a:pt x="664547" y="1822377"/>
                      <a:pt x="729459" y="1797727"/>
                    </a:cubicBezTo>
                    <a:cubicBezTo>
                      <a:pt x="794369" y="1773078"/>
                      <a:pt x="849832" y="1740211"/>
                      <a:pt x="895843" y="1699129"/>
                    </a:cubicBezTo>
                    <a:cubicBezTo>
                      <a:pt x="941857" y="1658047"/>
                      <a:pt x="977394" y="1609157"/>
                      <a:pt x="1002454" y="1552463"/>
                    </a:cubicBezTo>
                    <a:cubicBezTo>
                      <a:pt x="1027515" y="1495769"/>
                      <a:pt x="1040044" y="1432091"/>
                      <a:pt x="1040044" y="1361428"/>
                    </a:cubicBezTo>
                    <a:cubicBezTo>
                      <a:pt x="1040045" y="1294874"/>
                      <a:pt x="1029773" y="1237975"/>
                      <a:pt x="1009232" y="1190729"/>
                    </a:cubicBezTo>
                    <a:cubicBezTo>
                      <a:pt x="988691" y="1143485"/>
                      <a:pt x="961577" y="1103223"/>
                      <a:pt x="927889" y="1069946"/>
                    </a:cubicBezTo>
                    <a:cubicBezTo>
                      <a:pt x="894200" y="1036669"/>
                      <a:pt x="855789" y="1008733"/>
                      <a:pt x="812651" y="986137"/>
                    </a:cubicBezTo>
                    <a:cubicBezTo>
                      <a:pt x="769515" y="963542"/>
                      <a:pt x="725556" y="943617"/>
                      <a:pt x="680776" y="926362"/>
                    </a:cubicBezTo>
                    <a:cubicBezTo>
                      <a:pt x="635996" y="909107"/>
                      <a:pt x="592036" y="892673"/>
                      <a:pt x="548900" y="877063"/>
                    </a:cubicBezTo>
                    <a:cubicBezTo>
                      <a:pt x="505764" y="861451"/>
                      <a:pt x="467146" y="844196"/>
                      <a:pt x="433047" y="825298"/>
                    </a:cubicBezTo>
                    <a:cubicBezTo>
                      <a:pt x="398948" y="806400"/>
                      <a:pt x="371628" y="783805"/>
                      <a:pt x="351086" y="757512"/>
                    </a:cubicBezTo>
                    <a:cubicBezTo>
                      <a:pt x="330546" y="731218"/>
                      <a:pt x="320275" y="698763"/>
                      <a:pt x="320274" y="660146"/>
                    </a:cubicBezTo>
                    <a:cubicBezTo>
                      <a:pt x="320274" y="635496"/>
                      <a:pt x="324793" y="612900"/>
                      <a:pt x="333831" y="592359"/>
                    </a:cubicBezTo>
                    <a:cubicBezTo>
                      <a:pt x="342870" y="571818"/>
                      <a:pt x="356838" y="554152"/>
                      <a:pt x="375737" y="539362"/>
                    </a:cubicBezTo>
                    <a:cubicBezTo>
                      <a:pt x="394635" y="524572"/>
                      <a:pt x="419284" y="513069"/>
                      <a:pt x="449685" y="504853"/>
                    </a:cubicBezTo>
                    <a:cubicBezTo>
                      <a:pt x="480086" y="496635"/>
                      <a:pt x="516650" y="492528"/>
                      <a:pt x="559376" y="492527"/>
                    </a:cubicBezTo>
                    <a:cubicBezTo>
                      <a:pt x="606210" y="492528"/>
                      <a:pt x="649142" y="497869"/>
                      <a:pt x="688170" y="508550"/>
                    </a:cubicBezTo>
                    <a:cubicBezTo>
                      <a:pt x="727200" y="519232"/>
                      <a:pt x="761709" y="530735"/>
                      <a:pt x="791699" y="543060"/>
                    </a:cubicBezTo>
                    <a:cubicBezTo>
                      <a:pt x="821689" y="555384"/>
                      <a:pt x="846955" y="566888"/>
                      <a:pt x="867498" y="577569"/>
                    </a:cubicBezTo>
                    <a:cubicBezTo>
                      <a:pt x="888038" y="588250"/>
                      <a:pt x="903649" y="593591"/>
                      <a:pt x="914332" y="593591"/>
                    </a:cubicBezTo>
                    <a:cubicBezTo>
                      <a:pt x="920083" y="593590"/>
                      <a:pt x="925012" y="592153"/>
                      <a:pt x="929120" y="589278"/>
                    </a:cubicBezTo>
                    <a:cubicBezTo>
                      <a:pt x="933230" y="586402"/>
                      <a:pt x="936927" y="580649"/>
                      <a:pt x="940213" y="572023"/>
                    </a:cubicBezTo>
                    <a:cubicBezTo>
                      <a:pt x="943499" y="563396"/>
                      <a:pt x="945760" y="550865"/>
                      <a:pt x="946992" y="534432"/>
                    </a:cubicBezTo>
                    <a:cubicBezTo>
                      <a:pt x="948225" y="517999"/>
                      <a:pt x="948840" y="497047"/>
                      <a:pt x="948840" y="471576"/>
                    </a:cubicBezTo>
                    <a:cubicBezTo>
                      <a:pt x="948840" y="452678"/>
                      <a:pt x="948429" y="436039"/>
                      <a:pt x="947609" y="421660"/>
                    </a:cubicBezTo>
                    <a:cubicBezTo>
                      <a:pt x="946787" y="407281"/>
                      <a:pt x="945348" y="394955"/>
                      <a:pt x="943295" y="384686"/>
                    </a:cubicBezTo>
                    <a:cubicBezTo>
                      <a:pt x="941240" y="374415"/>
                      <a:pt x="938364" y="365787"/>
                      <a:pt x="934667" y="358803"/>
                    </a:cubicBezTo>
                    <a:cubicBezTo>
                      <a:pt x="930970" y="351819"/>
                      <a:pt x="925629" y="344835"/>
                      <a:pt x="918645" y="337851"/>
                    </a:cubicBezTo>
                    <a:cubicBezTo>
                      <a:pt x="911661" y="330867"/>
                      <a:pt x="899131" y="323061"/>
                      <a:pt x="881055" y="314434"/>
                    </a:cubicBezTo>
                    <a:cubicBezTo>
                      <a:pt x="862977" y="305807"/>
                      <a:pt x="842848" y="297590"/>
                      <a:pt x="820663" y="289784"/>
                    </a:cubicBezTo>
                    <a:cubicBezTo>
                      <a:pt x="798477" y="281979"/>
                      <a:pt x="774649" y="275200"/>
                      <a:pt x="749179" y="269448"/>
                    </a:cubicBezTo>
                    <a:cubicBezTo>
                      <a:pt x="723707" y="263697"/>
                      <a:pt x="699469" y="259178"/>
                      <a:pt x="676462" y="255891"/>
                    </a:cubicBezTo>
                    <a:lnTo>
                      <a:pt x="701111" y="22952"/>
                    </a:lnTo>
                    <a:lnTo>
                      <a:pt x="697669"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81" name="Group 80"/>
            <p:cNvGrpSpPr/>
            <p:nvPr/>
          </p:nvGrpSpPr>
          <p:grpSpPr>
            <a:xfrm>
              <a:off x="6096016" y="3281103"/>
              <a:ext cx="576072" cy="576072"/>
              <a:chOff x="-289806" y="1875512"/>
              <a:chExt cx="3026664" cy="3026665"/>
            </a:xfrm>
          </p:grpSpPr>
          <p:sp>
            <p:nvSpPr>
              <p:cNvPr id="82" name="Rectangle 81"/>
              <p:cNvSpPr/>
              <p:nvPr/>
            </p:nvSpPr>
            <p:spPr>
              <a:xfrm>
                <a:off x="-289806" y="1875512"/>
                <a:ext cx="3026664" cy="302666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82"/>
              <p:cNvSpPr/>
              <p:nvPr/>
            </p:nvSpPr>
            <p:spPr>
              <a:xfrm>
                <a:off x="279775" y="2649934"/>
                <a:ext cx="1887501" cy="1477819"/>
              </a:xfrm>
              <a:custGeom>
                <a:avLst/>
                <a:gdLst>
                  <a:gd name="connsiteX0" fmla="*/ 2192972 w 2521582"/>
                  <a:gd name="connsiteY0" fmla="*/ 584093 h 1974273"/>
                  <a:gd name="connsiteX1" fmla="*/ 2374270 w 2521582"/>
                  <a:gd name="connsiteY1" fmla="*/ 584093 h 1974273"/>
                  <a:gd name="connsiteX2" fmla="*/ 2521582 w 2521582"/>
                  <a:gd name="connsiteY2" fmla="*/ 731405 h 1974273"/>
                  <a:gd name="connsiteX3" fmla="*/ 2521582 w 2521582"/>
                  <a:gd name="connsiteY3" fmla="*/ 1048680 h 1974273"/>
                  <a:gd name="connsiteX4" fmla="*/ 2478435 w 2521582"/>
                  <a:gd name="connsiteY4" fmla="*/ 1152846 h 1974273"/>
                  <a:gd name="connsiteX5" fmla="*/ 2465644 w 2521582"/>
                  <a:gd name="connsiteY5" fmla="*/ 1161470 h 1974273"/>
                  <a:gd name="connsiteX6" fmla="*/ 2465644 w 2521582"/>
                  <a:gd name="connsiteY6" fmla="*/ 741705 h 1974273"/>
                  <a:gd name="connsiteX7" fmla="*/ 2435050 w 2521582"/>
                  <a:gd name="connsiteY7" fmla="*/ 741705 h 1974273"/>
                  <a:gd name="connsiteX8" fmla="*/ 2435050 w 2521582"/>
                  <a:gd name="connsiteY8" fmla="*/ 1297978 h 1974273"/>
                  <a:gd name="connsiteX9" fmla="*/ 2435051 w 2521582"/>
                  <a:gd name="connsiteY9" fmla="*/ 1297978 h 1974273"/>
                  <a:gd name="connsiteX10" fmla="*/ 2435051 w 2521582"/>
                  <a:gd name="connsiteY10" fmla="*/ 1480824 h 1974273"/>
                  <a:gd name="connsiteX11" fmla="*/ 2341306 w 2521582"/>
                  <a:gd name="connsiteY11" fmla="*/ 1574568 h 1974273"/>
                  <a:gd name="connsiteX12" fmla="*/ 2225936 w 2521582"/>
                  <a:gd name="connsiteY12" fmla="*/ 1574568 h 1974273"/>
                  <a:gd name="connsiteX13" fmla="*/ 2132191 w 2521582"/>
                  <a:gd name="connsiteY13" fmla="*/ 1480824 h 1974273"/>
                  <a:gd name="connsiteX14" fmla="*/ 2132191 w 2521582"/>
                  <a:gd name="connsiteY14" fmla="*/ 1182097 h 1974273"/>
                  <a:gd name="connsiteX15" fmla="*/ 2132191 w 2521582"/>
                  <a:gd name="connsiteY15" fmla="*/ 1182096 h 1974273"/>
                  <a:gd name="connsiteX16" fmla="*/ 2132191 w 2521582"/>
                  <a:gd name="connsiteY16" fmla="*/ 741705 h 1974273"/>
                  <a:gd name="connsiteX17" fmla="*/ 2101596 w 2521582"/>
                  <a:gd name="connsiteY17" fmla="*/ 741705 h 1974273"/>
                  <a:gd name="connsiteX18" fmla="*/ 2101596 w 2521582"/>
                  <a:gd name="connsiteY18" fmla="*/ 1161469 h 1974273"/>
                  <a:gd name="connsiteX19" fmla="*/ 2088807 w 2521582"/>
                  <a:gd name="connsiteY19" fmla="*/ 1152846 h 1974273"/>
                  <a:gd name="connsiteX20" fmla="*/ 2045660 w 2521582"/>
                  <a:gd name="connsiteY20" fmla="*/ 1048680 h 1974273"/>
                  <a:gd name="connsiteX21" fmla="*/ 2045660 w 2521582"/>
                  <a:gd name="connsiteY21" fmla="*/ 731405 h 1974273"/>
                  <a:gd name="connsiteX22" fmla="*/ 2192972 w 2521582"/>
                  <a:gd name="connsiteY22" fmla="*/ 584093 h 1974273"/>
                  <a:gd name="connsiteX23" fmla="*/ 750774 w 2521582"/>
                  <a:gd name="connsiteY23" fmla="*/ 584093 h 1974273"/>
                  <a:gd name="connsiteX24" fmla="*/ 932071 w 2521582"/>
                  <a:gd name="connsiteY24" fmla="*/ 584093 h 1974273"/>
                  <a:gd name="connsiteX25" fmla="*/ 1079383 w 2521582"/>
                  <a:gd name="connsiteY25" fmla="*/ 731405 h 1974273"/>
                  <a:gd name="connsiteX26" fmla="*/ 1079383 w 2521582"/>
                  <a:gd name="connsiteY26" fmla="*/ 1048680 h 1974273"/>
                  <a:gd name="connsiteX27" fmla="*/ 1036236 w 2521582"/>
                  <a:gd name="connsiteY27" fmla="*/ 1152846 h 1974273"/>
                  <a:gd name="connsiteX28" fmla="*/ 1023446 w 2521582"/>
                  <a:gd name="connsiteY28" fmla="*/ 1161470 h 1974273"/>
                  <a:gd name="connsiteX29" fmla="*/ 1023446 w 2521582"/>
                  <a:gd name="connsiteY29" fmla="*/ 741705 h 1974273"/>
                  <a:gd name="connsiteX30" fmla="*/ 992851 w 2521582"/>
                  <a:gd name="connsiteY30" fmla="*/ 741705 h 1974273"/>
                  <a:gd name="connsiteX31" fmla="*/ 992851 w 2521582"/>
                  <a:gd name="connsiteY31" fmla="*/ 1297978 h 1974273"/>
                  <a:gd name="connsiteX32" fmla="*/ 992852 w 2521582"/>
                  <a:gd name="connsiteY32" fmla="*/ 1297978 h 1974273"/>
                  <a:gd name="connsiteX33" fmla="*/ 992852 w 2521582"/>
                  <a:gd name="connsiteY33" fmla="*/ 1480824 h 1974273"/>
                  <a:gd name="connsiteX34" fmla="*/ 899108 w 2521582"/>
                  <a:gd name="connsiteY34" fmla="*/ 1574568 h 1974273"/>
                  <a:gd name="connsiteX35" fmla="*/ 783737 w 2521582"/>
                  <a:gd name="connsiteY35" fmla="*/ 1574568 h 1974273"/>
                  <a:gd name="connsiteX36" fmla="*/ 689992 w 2521582"/>
                  <a:gd name="connsiteY36" fmla="*/ 1480824 h 1974273"/>
                  <a:gd name="connsiteX37" fmla="*/ 689992 w 2521582"/>
                  <a:gd name="connsiteY37" fmla="*/ 1182097 h 1974273"/>
                  <a:gd name="connsiteX38" fmla="*/ 689992 w 2521582"/>
                  <a:gd name="connsiteY38" fmla="*/ 1182096 h 1974273"/>
                  <a:gd name="connsiteX39" fmla="*/ 689992 w 2521582"/>
                  <a:gd name="connsiteY39" fmla="*/ 741705 h 1974273"/>
                  <a:gd name="connsiteX40" fmla="*/ 659397 w 2521582"/>
                  <a:gd name="connsiteY40" fmla="*/ 741705 h 1974273"/>
                  <a:gd name="connsiteX41" fmla="*/ 659397 w 2521582"/>
                  <a:gd name="connsiteY41" fmla="*/ 1161469 h 1974273"/>
                  <a:gd name="connsiteX42" fmla="*/ 646608 w 2521582"/>
                  <a:gd name="connsiteY42" fmla="*/ 1152846 h 1974273"/>
                  <a:gd name="connsiteX43" fmla="*/ 603461 w 2521582"/>
                  <a:gd name="connsiteY43" fmla="*/ 1048680 h 1974273"/>
                  <a:gd name="connsiteX44" fmla="*/ 603461 w 2521582"/>
                  <a:gd name="connsiteY44" fmla="*/ 731405 h 1974273"/>
                  <a:gd name="connsiteX45" fmla="*/ 750774 w 2521582"/>
                  <a:gd name="connsiteY45" fmla="*/ 584093 h 1974273"/>
                  <a:gd name="connsiteX46" fmla="*/ 147313 w 2521582"/>
                  <a:gd name="connsiteY46" fmla="*/ 584093 h 1974273"/>
                  <a:gd name="connsiteX47" fmla="*/ 328610 w 2521582"/>
                  <a:gd name="connsiteY47" fmla="*/ 584093 h 1974273"/>
                  <a:gd name="connsiteX48" fmla="*/ 475922 w 2521582"/>
                  <a:gd name="connsiteY48" fmla="*/ 731405 h 1974273"/>
                  <a:gd name="connsiteX49" fmla="*/ 475922 w 2521582"/>
                  <a:gd name="connsiteY49" fmla="*/ 1048680 h 1974273"/>
                  <a:gd name="connsiteX50" fmla="*/ 432775 w 2521582"/>
                  <a:gd name="connsiteY50" fmla="*/ 1152846 h 1974273"/>
                  <a:gd name="connsiteX51" fmla="*/ 419985 w 2521582"/>
                  <a:gd name="connsiteY51" fmla="*/ 1161470 h 1974273"/>
                  <a:gd name="connsiteX52" fmla="*/ 419985 w 2521582"/>
                  <a:gd name="connsiteY52" fmla="*/ 741705 h 1974273"/>
                  <a:gd name="connsiteX53" fmla="*/ 389390 w 2521582"/>
                  <a:gd name="connsiteY53" fmla="*/ 741705 h 1974273"/>
                  <a:gd name="connsiteX54" fmla="*/ 389390 w 2521582"/>
                  <a:gd name="connsiteY54" fmla="*/ 1297978 h 1974273"/>
                  <a:gd name="connsiteX55" fmla="*/ 389391 w 2521582"/>
                  <a:gd name="connsiteY55" fmla="*/ 1297978 h 1974273"/>
                  <a:gd name="connsiteX56" fmla="*/ 389391 w 2521582"/>
                  <a:gd name="connsiteY56" fmla="*/ 1480824 h 1974273"/>
                  <a:gd name="connsiteX57" fmla="*/ 295647 w 2521582"/>
                  <a:gd name="connsiteY57" fmla="*/ 1574568 h 1974273"/>
                  <a:gd name="connsiteX58" fmla="*/ 180276 w 2521582"/>
                  <a:gd name="connsiteY58" fmla="*/ 1574568 h 1974273"/>
                  <a:gd name="connsiteX59" fmla="*/ 86531 w 2521582"/>
                  <a:gd name="connsiteY59" fmla="*/ 1480824 h 1974273"/>
                  <a:gd name="connsiteX60" fmla="*/ 86531 w 2521582"/>
                  <a:gd name="connsiteY60" fmla="*/ 1182097 h 1974273"/>
                  <a:gd name="connsiteX61" fmla="*/ 86531 w 2521582"/>
                  <a:gd name="connsiteY61" fmla="*/ 1182096 h 1974273"/>
                  <a:gd name="connsiteX62" fmla="*/ 86531 w 2521582"/>
                  <a:gd name="connsiteY62" fmla="*/ 741705 h 1974273"/>
                  <a:gd name="connsiteX63" fmla="*/ 55936 w 2521582"/>
                  <a:gd name="connsiteY63" fmla="*/ 741705 h 1974273"/>
                  <a:gd name="connsiteX64" fmla="*/ 55936 w 2521582"/>
                  <a:gd name="connsiteY64" fmla="*/ 1161469 h 1974273"/>
                  <a:gd name="connsiteX65" fmla="*/ 43147 w 2521582"/>
                  <a:gd name="connsiteY65" fmla="*/ 1152846 h 1974273"/>
                  <a:gd name="connsiteX66" fmla="*/ 0 w 2521582"/>
                  <a:gd name="connsiteY66" fmla="*/ 1048680 h 1974273"/>
                  <a:gd name="connsiteX67" fmla="*/ 0 w 2521582"/>
                  <a:gd name="connsiteY67" fmla="*/ 731405 h 1974273"/>
                  <a:gd name="connsiteX68" fmla="*/ 147313 w 2521582"/>
                  <a:gd name="connsiteY68" fmla="*/ 584093 h 1974273"/>
                  <a:gd name="connsiteX69" fmla="*/ 1427060 w 2521582"/>
                  <a:gd name="connsiteY69" fmla="*/ 494144 h 1974273"/>
                  <a:gd name="connsiteX70" fmla="*/ 1697984 w 2521582"/>
                  <a:gd name="connsiteY70" fmla="*/ 494144 h 1974273"/>
                  <a:gd name="connsiteX71" fmla="*/ 1918122 w 2521582"/>
                  <a:gd name="connsiteY71" fmla="*/ 714282 h 1974273"/>
                  <a:gd name="connsiteX72" fmla="*/ 1918122 w 2521582"/>
                  <a:gd name="connsiteY72" fmla="*/ 1188406 h 1974273"/>
                  <a:gd name="connsiteX73" fmla="*/ 1853645 w 2521582"/>
                  <a:gd name="connsiteY73" fmla="*/ 1344067 h 1974273"/>
                  <a:gd name="connsiteX74" fmla="*/ 1834531 w 2521582"/>
                  <a:gd name="connsiteY74" fmla="*/ 1356954 h 1974273"/>
                  <a:gd name="connsiteX75" fmla="*/ 1834531 w 2521582"/>
                  <a:gd name="connsiteY75" fmla="*/ 729674 h 1974273"/>
                  <a:gd name="connsiteX76" fmla="*/ 1788812 w 2521582"/>
                  <a:gd name="connsiteY76" fmla="*/ 729674 h 1974273"/>
                  <a:gd name="connsiteX77" fmla="*/ 1788812 w 2521582"/>
                  <a:gd name="connsiteY77" fmla="*/ 1560947 h 1974273"/>
                  <a:gd name="connsiteX78" fmla="*/ 1788813 w 2521582"/>
                  <a:gd name="connsiteY78" fmla="*/ 1560947 h 1974273"/>
                  <a:gd name="connsiteX79" fmla="*/ 1788813 w 2521582"/>
                  <a:gd name="connsiteY79" fmla="*/ 1834185 h 1974273"/>
                  <a:gd name="connsiteX80" fmla="*/ 1648725 w 2521582"/>
                  <a:gd name="connsiteY80" fmla="*/ 1974273 h 1974273"/>
                  <a:gd name="connsiteX81" fmla="*/ 1476319 w 2521582"/>
                  <a:gd name="connsiteY81" fmla="*/ 1974273 h 1974273"/>
                  <a:gd name="connsiteX82" fmla="*/ 1336231 w 2521582"/>
                  <a:gd name="connsiteY82" fmla="*/ 1834185 h 1974273"/>
                  <a:gd name="connsiteX83" fmla="*/ 1336231 w 2521582"/>
                  <a:gd name="connsiteY83" fmla="*/ 1387778 h 1974273"/>
                  <a:gd name="connsiteX84" fmla="*/ 1336230 w 2521582"/>
                  <a:gd name="connsiteY84" fmla="*/ 1387777 h 1974273"/>
                  <a:gd name="connsiteX85" fmla="*/ 1336230 w 2521582"/>
                  <a:gd name="connsiteY85" fmla="*/ 729674 h 1974273"/>
                  <a:gd name="connsiteX86" fmla="*/ 1290511 w 2521582"/>
                  <a:gd name="connsiteY86" fmla="*/ 729674 h 1974273"/>
                  <a:gd name="connsiteX87" fmla="*/ 1290511 w 2521582"/>
                  <a:gd name="connsiteY87" fmla="*/ 1356953 h 1974273"/>
                  <a:gd name="connsiteX88" fmla="*/ 1271399 w 2521582"/>
                  <a:gd name="connsiteY88" fmla="*/ 1344067 h 1974273"/>
                  <a:gd name="connsiteX89" fmla="*/ 1206922 w 2521582"/>
                  <a:gd name="connsiteY89" fmla="*/ 1188406 h 1974273"/>
                  <a:gd name="connsiteX90" fmla="*/ 1206922 w 2521582"/>
                  <a:gd name="connsiteY90" fmla="*/ 714282 h 1974273"/>
                  <a:gd name="connsiteX91" fmla="*/ 1427060 w 2521582"/>
                  <a:gd name="connsiteY91" fmla="*/ 494144 h 1974273"/>
                  <a:gd name="connsiteX92" fmla="*/ 2283621 w 2521582"/>
                  <a:gd name="connsiteY92" fmla="*/ 253421 h 1974273"/>
                  <a:gd name="connsiteX93" fmla="*/ 2436596 w 2521582"/>
                  <a:gd name="connsiteY93" fmla="*/ 406396 h 1974273"/>
                  <a:gd name="connsiteX94" fmla="*/ 2283621 w 2521582"/>
                  <a:gd name="connsiteY94" fmla="*/ 559371 h 1974273"/>
                  <a:gd name="connsiteX95" fmla="*/ 2130646 w 2521582"/>
                  <a:gd name="connsiteY95" fmla="*/ 406396 h 1974273"/>
                  <a:gd name="connsiteX96" fmla="*/ 2283621 w 2521582"/>
                  <a:gd name="connsiteY96" fmla="*/ 253421 h 1974273"/>
                  <a:gd name="connsiteX97" fmla="*/ 841422 w 2521582"/>
                  <a:gd name="connsiteY97" fmla="*/ 253421 h 1974273"/>
                  <a:gd name="connsiteX98" fmla="*/ 994397 w 2521582"/>
                  <a:gd name="connsiteY98" fmla="*/ 406396 h 1974273"/>
                  <a:gd name="connsiteX99" fmla="*/ 841422 w 2521582"/>
                  <a:gd name="connsiteY99" fmla="*/ 559371 h 1974273"/>
                  <a:gd name="connsiteX100" fmla="*/ 688447 w 2521582"/>
                  <a:gd name="connsiteY100" fmla="*/ 406396 h 1974273"/>
                  <a:gd name="connsiteX101" fmla="*/ 841422 w 2521582"/>
                  <a:gd name="connsiteY101" fmla="*/ 253421 h 1974273"/>
                  <a:gd name="connsiteX102" fmla="*/ 237961 w 2521582"/>
                  <a:gd name="connsiteY102" fmla="*/ 253421 h 1974273"/>
                  <a:gd name="connsiteX103" fmla="*/ 390936 w 2521582"/>
                  <a:gd name="connsiteY103" fmla="*/ 406396 h 1974273"/>
                  <a:gd name="connsiteX104" fmla="*/ 237961 w 2521582"/>
                  <a:gd name="connsiteY104" fmla="*/ 559371 h 1974273"/>
                  <a:gd name="connsiteX105" fmla="*/ 84986 w 2521582"/>
                  <a:gd name="connsiteY105" fmla="*/ 406396 h 1974273"/>
                  <a:gd name="connsiteX106" fmla="*/ 237961 w 2521582"/>
                  <a:gd name="connsiteY106" fmla="*/ 253421 h 1974273"/>
                  <a:gd name="connsiteX107" fmla="*/ 1562522 w 2521582"/>
                  <a:gd name="connsiteY107" fmla="*/ 0 h 1974273"/>
                  <a:gd name="connsiteX108" fmla="*/ 1791122 w 2521582"/>
                  <a:gd name="connsiteY108" fmla="*/ 228600 h 1974273"/>
                  <a:gd name="connsiteX109" fmla="*/ 1562522 w 2521582"/>
                  <a:gd name="connsiteY109" fmla="*/ 457200 h 1974273"/>
                  <a:gd name="connsiteX110" fmla="*/ 1333922 w 2521582"/>
                  <a:gd name="connsiteY110" fmla="*/ 228600 h 1974273"/>
                  <a:gd name="connsiteX111" fmla="*/ 1562522 w 2521582"/>
                  <a:gd name="connsiteY111" fmla="*/ 0 h 197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521582" h="1974273">
                    <a:moveTo>
                      <a:pt x="2192972" y="584093"/>
                    </a:moveTo>
                    <a:lnTo>
                      <a:pt x="2374270" y="584093"/>
                    </a:lnTo>
                    <a:cubicBezTo>
                      <a:pt x="2455628" y="584093"/>
                      <a:pt x="2521582" y="650047"/>
                      <a:pt x="2521582" y="731405"/>
                    </a:cubicBezTo>
                    <a:lnTo>
                      <a:pt x="2521582" y="1048680"/>
                    </a:lnTo>
                    <a:cubicBezTo>
                      <a:pt x="2521582" y="1089360"/>
                      <a:pt x="2505093" y="1126188"/>
                      <a:pt x="2478435" y="1152846"/>
                    </a:cubicBezTo>
                    <a:lnTo>
                      <a:pt x="2465644" y="1161470"/>
                    </a:lnTo>
                    <a:lnTo>
                      <a:pt x="2465644" y="741705"/>
                    </a:lnTo>
                    <a:lnTo>
                      <a:pt x="2435050" y="741705"/>
                    </a:lnTo>
                    <a:lnTo>
                      <a:pt x="2435050" y="1297978"/>
                    </a:lnTo>
                    <a:lnTo>
                      <a:pt x="2435051" y="1297978"/>
                    </a:lnTo>
                    <a:lnTo>
                      <a:pt x="2435051" y="1480824"/>
                    </a:lnTo>
                    <a:cubicBezTo>
                      <a:pt x="2435051" y="1532597"/>
                      <a:pt x="2393080" y="1574568"/>
                      <a:pt x="2341306" y="1574568"/>
                    </a:cubicBezTo>
                    <a:lnTo>
                      <a:pt x="2225936" y="1574568"/>
                    </a:lnTo>
                    <a:cubicBezTo>
                      <a:pt x="2174162" y="1574568"/>
                      <a:pt x="2132191" y="1532597"/>
                      <a:pt x="2132191" y="1480824"/>
                    </a:cubicBezTo>
                    <a:lnTo>
                      <a:pt x="2132191" y="1182097"/>
                    </a:lnTo>
                    <a:lnTo>
                      <a:pt x="2132191" y="1182096"/>
                    </a:lnTo>
                    <a:lnTo>
                      <a:pt x="2132191" y="741705"/>
                    </a:lnTo>
                    <a:lnTo>
                      <a:pt x="2101596" y="741705"/>
                    </a:lnTo>
                    <a:lnTo>
                      <a:pt x="2101596" y="1161469"/>
                    </a:lnTo>
                    <a:lnTo>
                      <a:pt x="2088807" y="1152846"/>
                    </a:lnTo>
                    <a:cubicBezTo>
                      <a:pt x="2062149" y="1126188"/>
                      <a:pt x="2045660" y="1089360"/>
                      <a:pt x="2045660" y="1048680"/>
                    </a:cubicBezTo>
                    <a:lnTo>
                      <a:pt x="2045660" y="731405"/>
                    </a:lnTo>
                    <a:cubicBezTo>
                      <a:pt x="2045660" y="650047"/>
                      <a:pt x="2111614" y="584093"/>
                      <a:pt x="2192972" y="584093"/>
                    </a:cubicBezTo>
                    <a:close/>
                    <a:moveTo>
                      <a:pt x="750774" y="584093"/>
                    </a:moveTo>
                    <a:lnTo>
                      <a:pt x="932071" y="584093"/>
                    </a:lnTo>
                    <a:cubicBezTo>
                      <a:pt x="1013429" y="584093"/>
                      <a:pt x="1079383" y="650047"/>
                      <a:pt x="1079383" y="731405"/>
                    </a:cubicBezTo>
                    <a:lnTo>
                      <a:pt x="1079383" y="1048680"/>
                    </a:lnTo>
                    <a:cubicBezTo>
                      <a:pt x="1079383" y="1089360"/>
                      <a:pt x="1062895" y="1126188"/>
                      <a:pt x="1036236" y="1152846"/>
                    </a:cubicBezTo>
                    <a:lnTo>
                      <a:pt x="1023446" y="1161470"/>
                    </a:lnTo>
                    <a:lnTo>
                      <a:pt x="1023446" y="741705"/>
                    </a:lnTo>
                    <a:lnTo>
                      <a:pt x="992851" y="741705"/>
                    </a:lnTo>
                    <a:lnTo>
                      <a:pt x="992851" y="1297978"/>
                    </a:lnTo>
                    <a:lnTo>
                      <a:pt x="992852" y="1297978"/>
                    </a:lnTo>
                    <a:lnTo>
                      <a:pt x="992852" y="1480824"/>
                    </a:lnTo>
                    <a:cubicBezTo>
                      <a:pt x="992852" y="1532597"/>
                      <a:pt x="950881" y="1574568"/>
                      <a:pt x="899108" y="1574568"/>
                    </a:cubicBezTo>
                    <a:lnTo>
                      <a:pt x="783737" y="1574568"/>
                    </a:lnTo>
                    <a:cubicBezTo>
                      <a:pt x="731964" y="1574568"/>
                      <a:pt x="689992" y="1532597"/>
                      <a:pt x="689992" y="1480824"/>
                    </a:cubicBezTo>
                    <a:lnTo>
                      <a:pt x="689992" y="1182097"/>
                    </a:lnTo>
                    <a:lnTo>
                      <a:pt x="689992" y="1182096"/>
                    </a:lnTo>
                    <a:lnTo>
                      <a:pt x="689992" y="741705"/>
                    </a:lnTo>
                    <a:lnTo>
                      <a:pt x="659397" y="741705"/>
                    </a:lnTo>
                    <a:lnTo>
                      <a:pt x="659397" y="1161469"/>
                    </a:lnTo>
                    <a:lnTo>
                      <a:pt x="646608" y="1152846"/>
                    </a:lnTo>
                    <a:cubicBezTo>
                      <a:pt x="619950" y="1126188"/>
                      <a:pt x="603461" y="1089360"/>
                      <a:pt x="603461" y="1048680"/>
                    </a:cubicBezTo>
                    <a:lnTo>
                      <a:pt x="603461" y="731405"/>
                    </a:lnTo>
                    <a:cubicBezTo>
                      <a:pt x="603461" y="650047"/>
                      <a:pt x="669415" y="584093"/>
                      <a:pt x="750774" y="584093"/>
                    </a:cubicBezTo>
                    <a:close/>
                    <a:moveTo>
                      <a:pt x="147313" y="584093"/>
                    </a:moveTo>
                    <a:lnTo>
                      <a:pt x="328610" y="584093"/>
                    </a:lnTo>
                    <a:cubicBezTo>
                      <a:pt x="409968" y="584093"/>
                      <a:pt x="475922" y="650047"/>
                      <a:pt x="475922" y="731405"/>
                    </a:cubicBezTo>
                    <a:lnTo>
                      <a:pt x="475922" y="1048680"/>
                    </a:lnTo>
                    <a:cubicBezTo>
                      <a:pt x="475922" y="1089360"/>
                      <a:pt x="459434" y="1126188"/>
                      <a:pt x="432775" y="1152846"/>
                    </a:cubicBezTo>
                    <a:lnTo>
                      <a:pt x="419985" y="1161470"/>
                    </a:lnTo>
                    <a:lnTo>
                      <a:pt x="419985" y="741705"/>
                    </a:lnTo>
                    <a:lnTo>
                      <a:pt x="389390" y="741705"/>
                    </a:lnTo>
                    <a:lnTo>
                      <a:pt x="389390" y="1297978"/>
                    </a:lnTo>
                    <a:lnTo>
                      <a:pt x="389391" y="1297978"/>
                    </a:lnTo>
                    <a:lnTo>
                      <a:pt x="389391" y="1480824"/>
                    </a:lnTo>
                    <a:cubicBezTo>
                      <a:pt x="389391" y="1532597"/>
                      <a:pt x="347420" y="1574568"/>
                      <a:pt x="295647" y="1574568"/>
                    </a:cubicBezTo>
                    <a:lnTo>
                      <a:pt x="180276" y="1574568"/>
                    </a:lnTo>
                    <a:cubicBezTo>
                      <a:pt x="128503" y="1574568"/>
                      <a:pt x="86531" y="1532597"/>
                      <a:pt x="86531" y="1480824"/>
                    </a:cubicBezTo>
                    <a:lnTo>
                      <a:pt x="86531" y="1182097"/>
                    </a:lnTo>
                    <a:lnTo>
                      <a:pt x="86531" y="1182096"/>
                    </a:lnTo>
                    <a:lnTo>
                      <a:pt x="86531" y="741705"/>
                    </a:lnTo>
                    <a:lnTo>
                      <a:pt x="55936" y="741705"/>
                    </a:lnTo>
                    <a:lnTo>
                      <a:pt x="55936" y="1161469"/>
                    </a:lnTo>
                    <a:lnTo>
                      <a:pt x="43147" y="1152846"/>
                    </a:lnTo>
                    <a:cubicBezTo>
                      <a:pt x="16489" y="1126188"/>
                      <a:pt x="0" y="1089360"/>
                      <a:pt x="0" y="1048680"/>
                    </a:cubicBezTo>
                    <a:lnTo>
                      <a:pt x="0" y="731405"/>
                    </a:lnTo>
                    <a:cubicBezTo>
                      <a:pt x="0" y="650047"/>
                      <a:pt x="65954" y="584093"/>
                      <a:pt x="147313" y="584093"/>
                    </a:cubicBezTo>
                    <a:close/>
                    <a:moveTo>
                      <a:pt x="1427060" y="494144"/>
                    </a:moveTo>
                    <a:lnTo>
                      <a:pt x="1697984" y="494144"/>
                    </a:lnTo>
                    <a:cubicBezTo>
                      <a:pt x="1819563" y="494144"/>
                      <a:pt x="1918122" y="592703"/>
                      <a:pt x="1918122" y="714282"/>
                    </a:cubicBezTo>
                    <a:lnTo>
                      <a:pt x="1918122" y="1188406"/>
                    </a:lnTo>
                    <a:cubicBezTo>
                      <a:pt x="1918122" y="1249196"/>
                      <a:pt x="1893482" y="1304230"/>
                      <a:pt x="1853645" y="1344067"/>
                    </a:cubicBezTo>
                    <a:lnTo>
                      <a:pt x="1834531" y="1356954"/>
                    </a:lnTo>
                    <a:lnTo>
                      <a:pt x="1834531" y="729674"/>
                    </a:lnTo>
                    <a:lnTo>
                      <a:pt x="1788812" y="729674"/>
                    </a:lnTo>
                    <a:lnTo>
                      <a:pt x="1788812" y="1560947"/>
                    </a:lnTo>
                    <a:lnTo>
                      <a:pt x="1788813" y="1560947"/>
                    </a:lnTo>
                    <a:lnTo>
                      <a:pt x="1788813" y="1834185"/>
                    </a:lnTo>
                    <a:cubicBezTo>
                      <a:pt x="1788813" y="1911553"/>
                      <a:pt x="1726093" y="1974273"/>
                      <a:pt x="1648725" y="1974273"/>
                    </a:cubicBezTo>
                    <a:lnTo>
                      <a:pt x="1476319" y="1974273"/>
                    </a:lnTo>
                    <a:cubicBezTo>
                      <a:pt x="1398951" y="1974273"/>
                      <a:pt x="1336231" y="1911553"/>
                      <a:pt x="1336231" y="1834185"/>
                    </a:cubicBezTo>
                    <a:lnTo>
                      <a:pt x="1336231" y="1387778"/>
                    </a:lnTo>
                    <a:lnTo>
                      <a:pt x="1336230" y="1387777"/>
                    </a:lnTo>
                    <a:lnTo>
                      <a:pt x="1336230" y="729674"/>
                    </a:lnTo>
                    <a:lnTo>
                      <a:pt x="1290511" y="729674"/>
                    </a:lnTo>
                    <a:lnTo>
                      <a:pt x="1290511" y="1356953"/>
                    </a:lnTo>
                    <a:lnTo>
                      <a:pt x="1271399" y="1344067"/>
                    </a:lnTo>
                    <a:cubicBezTo>
                      <a:pt x="1231562" y="1304230"/>
                      <a:pt x="1206922" y="1249196"/>
                      <a:pt x="1206922" y="1188406"/>
                    </a:cubicBezTo>
                    <a:lnTo>
                      <a:pt x="1206922" y="714282"/>
                    </a:lnTo>
                    <a:cubicBezTo>
                      <a:pt x="1206922" y="592703"/>
                      <a:pt x="1305481" y="494144"/>
                      <a:pt x="1427060" y="494144"/>
                    </a:cubicBezTo>
                    <a:close/>
                    <a:moveTo>
                      <a:pt x="2283621" y="253421"/>
                    </a:moveTo>
                    <a:cubicBezTo>
                      <a:pt x="2368107" y="253421"/>
                      <a:pt x="2436596" y="321911"/>
                      <a:pt x="2436596" y="406396"/>
                    </a:cubicBezTo>
                    <a:cubicBezTo>
                      <a:pt x="2436596" y="490882"/>
                      <a:pt x="2368107" y="559371"/>
                      <a:pt x="2283621" y="559371"/>
                    </a:cubicBezTo>
                    <a:cubicBezTo>
                      <a:pt x="2199135" y="559371"/>
                      <a:pt x="2130646" y="490882"/>
                      <a:pt x="2130646" y="406396"/>
                    </a:cubicBezTo>
                    <a:cubicBezTo>
                      <a:pt x="2130646" y="321911"/>
                      <a:pt x="2199135" y="253421"/>
                      <a:pt x="2283621" y="253421"/>
                    </a:cubicBezTo>
                    <a:close/>
                    <a:moveTo>
                      <a:pt x="841422" y="253421"/>
                    </a:moveTo>
                    <a:cubicBezTo>
                      <a:pt x="925908" y="253421"/>
                      <a:pt x="994397" y="321911"/>
                      <a:pt x="994397" y="406396"/>
                    </a:cubicBezTo>
                    <a:cubicBezTo>
                      <a:pt x="994397" y="490882"/>
                      <a:pt x="925908" y="559371"/>
                      <a:pt x="841422" y="559371"/>
                    </a:cubicBezTo>
                    <a:cubicBezTo>
                      <a:pt x="756937" y="559371"/>
                      <a:pt x="688447" y="490882"/>
                      <a:pt x="688447" y="406396"/>
                    </a:cubicBezTo>
                    <a:cubicBezTo>
                      <a:pt x="688447" y="321911"/>
                      <a:pt x="756937" y="253421"/>
                      <a:pt x="841422" y="253421"/>
                    </a:cubicBezTo>
                    <a:close/>
                    <a:moveTo>
                      <a:pt x="237961" y="253421"/>
                    </a:moveTo>
                    <a:cubicBezTo>
                      <a:pt x="322447" y="253421"/>
                      <a:pt x="390936" y="321911"/>
                      <a:pt x="390936" y="406396"/>
                    </a:cubicBezTo>
                    <a:cubicBezTo>
                      <a:pt x="390936" y="490882"/>
                      <a:pt x="322447" y="559371"/>
                      <a:pt x="237961" y="559371"/>
                    </a:cubicBezTo>
                    <a:cubicBezTo>
                      <a:pt x="153476" y="559371"/>
                      <a:pt x="84986" y="490882"/>
                      <a:pt x="84986" y="406396"/>
                    </a:cubicBezTo>
                    <a:cubicBezTo>
                      <a:pt x="84986" y="321911"/>
                      <a:pt x="153476" y="253421"/>
                      <a:pt x="237961" y="253421"/>
                    </a:cubicBezTo>
                    <a:close/>
                    <a:moveTo>
                      <a:pt x="1562522" y="0"/>
                    </a:moveTo>
                    <a:cubicBezTo>
                      <a:pt x="1688774" y="0"/>
                      <a:pt x="1791122" y="102348"/>
                      <a:pt x="1791122" y="228600"/>
                    </a:cubicBezTo>
                    <a:cubicBezTo>
                      <a:pt x="1791122" y="354852"/>
                      <a:pt x="1688774" y="457200"/>
                      <a:pt x="1562522" y="457200"/>
                    </a:cubicBezTo>
                    <a:cubicBezTo>
                      <a:pt x="1436270" y="457200"/>
                      <a:pt x="1333922" y="354852"/>
                      <a:pt x="1333922" y="228600"/>
                    </a:cubicBezTo>
                    <a:cubicBezTo>
                      <a:pt x="1333922" y="102348"/>
                      <a:pt x="1436270" y="0"/>
                      <a:pt x="15625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Freeform 83"/>
              <p:cNvSpPr/>
              <p:nvPr/>
            </p:nvSpPr>
            <p:spPr>
              <a:xfrm>
                <a:off x="321644" y="2708920"/>
                <a:ext cx="2415214" cy="2193257"/>
              </a:xfrm>
              <a:custGeom>
                <a:avLst/>
                <a:gdLst>
                  <a:gd name="connsiteX0" fmla="*/ 0 w 2415214"/>
                  <a:gd name="connsiteY0" fmla="*/ 496210 h 2193257"/>
                  <a:gd name="connsiteX1" fmla="*/ 22902 w 2415214"/>
                  <a:gd name="connsiteY1" fmla="*/ 496210 h 2193257"/>
                  <a:gd name="connsiteX2" fmla="*/ 22902 w 2415214"/>
                  <a:gd name="connsiteY2" fmla="*/ 825859 h 2193257"/>
                  <a:gd name="connsiteX3" fmla="*/ 22902 w 2415214"/>
                  <a:gd name="connsiteY3" fmla="*/ 825860 h 2193257"/>
                  <a:gd name="connsiteX4" fmla="*/ 22902 w 2415214"/>
                  <a:gd name="connsiteY4" fmla="*/ 827577 h 2193257"/>
                  <a:gd name="connsiteX5" fmla="*/ 0 w 2415214"/>
                  <a:gd name="connsiteY5" fmla="*/ 807710 h 2193257"/>
                  <a:gd name="connsiteX6" fmla="*/ 1599656 w 2415214"/>
                  <a:gd name="connsiteY6" fmla="*/ 378231 h 2193257"/>
                  <a:gd name="connsiteX7" fmla="*/ 1489387 w 2415214"/>
                  <a:gd name="connsiteY7" fmla="*/ 488500 h 2193257"/>
                  <a:gd name="connsiteX8" fmla="*/ 1489387 w 2415214"/>
                  <a:gd name="connsiteY8" fmla="*/ 505918 h 2193257"/>
                  <a:gd name="connsiteX9" fmla="*/ 1489386 w 2415214"/>
                  <a:gd name="connsiteY9" fmla="*/ 607510 h 2193257"/>
                  <a:gd name="connsiteX10" fmla="*/ 1489387 w 2415214"/>
                  <a:gd name="connsiteY10" fmla="*/ 607511 h 2193257"/>
                  <a:gd name="connsiteX11" fmla="*/ 1489388 w 2415214"/>
                  <a:gd name="connsiteY11" fmla="*/ 725992 h 2193257"/>
                  <a:gd name="connsiteX12" fmla="*/ 1521684 w 2415214"/>
                  <a:gd name="connsiteY12" fmla="*/ 803965 h 2193257"/>
                  <a:gd name="connsiteX13" fmla="*/ 1531258 w 2415214"/>
                  <a:gd name="connsiteY13" fmla="*/ 810418 h 2193257"/>
                  <a:gd name="connsiteX14" fmla="*/ 1531259 w 2415214"/>
                  <a:gd name="connsiteY14" fmla="*/ 705683 h 2193257"/>
                  <a:gd name="connsiteX15" fmla="*/ 1531258 w 2415214"/>
                  <a:gd name="connsiteY15" fmla="*/ 496210 h 2193257"/>
                  <a:gd name="connsiteX16" fmla="*/ 1554160 w 2415214"/>
                  <a:gd name="connsiteY16" fmla="*/ 496210 h 2193257"/>
                  <a:gd name="connsiteX17" fmla="*/ 1554159 w 2415214"/>
                  <a:gd name="connsiteY17" fmla="*/ 578623 h 2193257"/>
                  <a:gd name="connsiteX18" fmla="*/ 1554159 w 2415214"/>
                  <a:gd name="connsiteY18" fmla="*/ 663698 h 2193257"/>
                  <a:gd name="connsiteX19" fmla="*/ 1554160 w 2415214"/>
                  <a:gd name="connsiteY19" fmla="*/ 663699 h 2193257"/>
                  <a:gd name="connsiteX20" fmla="*/ 1554159 w 2415214"/>
                  <a:gd name="connsiteY20" fmla="*/ 825858 h 2193257"/>
                  <a:gd name="connsiteX21" fmla="*/ 1554159 w 2415214"/>
                  <a:gd name="connsiteY21" fmla="*/ 825860 h 2193257"/>
                  <a:gd name="connsiteX22" fmla="*/ 1554159 w 2415214"/>
                  <a:gd name="connsiteY22" fmla="*/ 1049468 h 2193257"/>
                  <a:gd name="connsiteX23" fmla="*/ 1624332 w 2415214"/>
                  <a:gd name="connsiteY23" fmla="*/ 1119639 h 2193257"/>
                  <a:gd name="connsiteX24" fmla="*/ 1710689 w 2415214"/>
                  <a:gd name="connsiteY24" fmla="*/ 1119640 h 2193257"/>
                  <a:gd name="connsiteX25" fmla="*/ 1738003 w 2415214"/>
                  <a:gd name="connsiteY25" fmla="*/ 1114125 h 2193257"/>
                  <a:gd name="connsiteX26" fmla="*/ 1780861 w 2415214"/>
                  <a:gd name="connsiteY26" fmla="*/ 1049468 h 2193257"/>
                  <a:gd name="connsiteX27" fmla="*/ 1780860 w 2415214"/>
                  <a:gd name="connsiteY27" fmla="*/ 912601 h 2193257"/>
                  <a:gd name="connsiteX28" fmla="*/ 1780860 w 2415214"/>
                  <a:gd name="connsiteY28" fmla="*/ 496210 h 2193257"/>
                  <a:gd name="connsiteX29" fmla="*/ 1803761 w 2415214"/>
                  <a:gd name="connsiteY29" fmla="*/ 496210 h 2193257"/>
                  <a:gd name="connsiteX30" fmla="*/ 1803761 w 2415214"/>
                  <a:gd name="connsiteY30" fmla="*/ 810420 h 2193257"/>
                  <a:gd name="connsiteX31" fmla="*/ 1813336 w 2415214"/>
                  <a:gd name="connsiteY31" fmla="*/ 803965 h 2193257"/>
                  <a:gd name="connsiteX32" fmla="*/ 1845632 w 2415214"/>
                  <a:gd name="connsiteY32" fmla="*/ 725992 h 2193257"/>
                  <a:gd name="connsiteX33" fmla="*/ 1845633 w 2415214"/>
                  <a:gd name="connsiteY33" fmla="*/ 498895 h 2193257"/>
                  <a:gd name="connsiteX34" fmla="*/ 1845634 w 2415214"/>
                  <a:gd name="connsiteY34" fmla="*/ 498898 h 2193257"/>
                  <a:gd name="connsiteX35" fmla="*/ 1845635 w 2415214"/>
                  <a:gd name="connsiteY35" fmla="*/ 488500 h 2193257"/>
                  <a:gd name="connsiteX36" fmla="*/ 1735365 w 2415214"/>
                  <a:gd name="connsiteY36" fmla="*/ 378232 h 2193257"/>
                  <a:gd name="connsiteX37" fmla="*/ 1651443 w 2415214"/>
                  <a:gd name="connsiteY37" fmla="*/ 378231 h 2193257"/>
                  <a:gd name="connsiteX38" fmla="*/ 1651442 w 2415214"/>
                  <a:gd name="connsiteY38" fmla="*/ 378231 h 2193257"/>
                  <a:gd name="connsiteX39" fmla="*/ 1254716 w 2415214"/>
                  <a:gd name="connsiteY39" fmla="*/ 0 h 2193257"/>
                  <a:gd name="connsiteX40" fmla="*/ 1556316 w 2415214"/>
                  <a:gd name="connsiteY40" fmla="*/ 261630 h 2193257"/>
                  <a:gd name="connsiteX41" fmla="*/ 1562002 w 2415214"/>
                  <a:gd name="connsiteY41" fmla="*/ 289789 h 2193257"/>
                  <a:gd name="connsiteX42" fmla="*/ 1603489 w 2415214"/>
                  <a:gd name="connsiteY42" fmla="*/ 340169 h 2193257"/>
                  <a:gd name="connsiteX43" fmla="*/ 1612635 w 2415214"/>
                  <a:gd name="connsiteY43" fmla="*/ 344566 h 2193257"/>
                  <a:gd name="connsiteX44" fmla="*/ 1608563 w 2415214"/>
                  <a:gd name="connsiteY44" fmla="*/ 341034 h 2193257"/>
                  <a:gd name="connsiteX45" fmla="*/ 1616700 w 2415214"/>
                  <a:gd name="connsiteY45" fmla="*/ 346521 h 2193257"/>
                  <a:gd name="connsiteX46" fmla="*/ 1627270 w 2415214"/>
                  <a:gd name="connsiteY46" fmla="*/ 351602 h 2193257"/>
                  <a:gd name="connsiteX47" fmla="*/ 1667507 w 2415214"/>
                  <a:gd name="connsiteY47" fmla="*/ 359725 h 2193257"/>
                  <a:gd name="connsiteX48" fmla="*/ 1667510 w 2415214"/>
                  <a:gd name="connsiteY48" fmla="*/ 359726 h 2193257"/>
                  <a:gd name="connsiteX49" fmla="*/ 1669043 w 2415214"/>
                  <a:gd name="connsiteY49" fmla="*/ 359416 h 2193257"/>
                  <a:gd name="connsiteX50" fmla="*/ 1669044 w 2415214"/>
                  <a:gd name="connsiteY50" fmla="*/ 359417 h 2193257"/>
                  <a:gd name="connsiteX51" fmla="*/ 1712083 w 2415214"/>
                  <a:gd name="connsiteY51" fmla="*/ 350728 h 2193257"/>
                  <a:gd name="connsiteX52" fmla="*/ 1782020 w 2415214"/>
                  <a:gd name="connsiteY52" fmla="*/ 245218 h 2193257"/>
                  <a:gd name="connsiteX53" fmla="*/ 1773020 w 2415214"/>
                  <a:gd name="connsiteY53" fmla="*/ 200648 h 2193257"/>
                  <a:gd name="connsiteX54" fmla="*/ 1760666 w 2415214"/>
                  <a:gd name="connsiteY54" fmla="*/ 182323 h 2193257"/>
                  <a:gd name="connsiteX55" fmla="*/ 2415214 w 2415214"/>
                  <a:gd name="connsiteY55" fmla="*/ 750121 h 2193257"/>
                  <a:gd name="connsiteX56" fmla="*/ 2415214 w 2415214"/>
                  <a:gd name="connsiteY56" fmla="*/ 2193257 h 2193257"/>
                  <a:gd name="connsiteX57" fmla="*/ 1311215 w 2415214"/>
                  <a:gd name="connsiteY57" fmla="*/ 2193257 h 2193257"/>
                  <a:gd name="connsiteX58" fmla="*/ 67649 w 2415214"/>
                  <a:gd name="connsiteY58" fmla="*/ 1114506 h 2193257"/>
                  <a:gd name="connsiteX59" fmla="*/ 93075 w 2415214"/>
                  <a:gd name="connsiteY59" fmla="*/ 1119638 h 2193257"/>
                  <a:gd name="connsiteX60" fmla="*/ 179434 w 2415214"/>
                  <a:gd name="connsiteY60" fmla="*/ 1119639 h 2193257"/>
                  <a:gd name="connsiteX61" fmla="*/ 249605 w 2415214"/>
                  <a:gd name="connsiteY61" fmla="*/ 1049468 h 2193257"/>
                  <a:gd name="connsiteX62" fmla="*/ 249606 w 2415214"/>
                  <a:gd name="connsiteY62" fmla="*/ 912600 h 2193257"/>
                  <a:gd name="connsiteX63" fmla="*/ 249605 w 2415214"/>
                  <a:gd name="connsiteY63" fmla="*/ 496209 h 2193257"/>
                  <a:gd name="connsiteX64" fmla="*/ 272506 w 2415214"/>
                  <a:gd name="connsiteY64" fmla="*/ 496209 h 2193257"/>
                  <a:gd name="connsiteX65" fmla="*/ 272506 w 2415214"/>
                  <a:gd name="connsiteY65" fmla="*/ 810419 h 2193257"/>
                  <a:gd name="connsiteX66" fmla="*/ 282080 w 2415214"/>
                  <a:gd name="connsiteY66" fmla="*/ 803965 h 2193257"/>
                  <a:gd name="connsiteX67" fmla="*/ 314378 w 2415214"/>
                  <a:gd name="connsiteY67" fmla="*/ 725991 h 2193257"/>
                  <a:gd name="connsiteX68" fmla="*/ 314377 w 2415214"/>
                  <a:gd name="connsiteY68" fmla="*/ 488499 h 2193257"/>
                  <a:gd name="connsiteX69" fmla="*/ 305713 w 2415214"/>
                  <a:gd name="connsiteY69" fmla="*/ 445578 h 2193257"/>
                  <a:gd name="connsiteX70" fmla="*/ 298055 w 2415214"/>
                  <a:gd name="connsiteY70" fmla="*/ 434220 h 2193257"/>
                  <a:gd name="connsiteX71" fmla="*/ 286473 w 2415214"/>
                  <a:gd name="connsiteY71" fmla="*/ 417043 h 2193257"/>
                  <a:gd name="connsiteX72" fmla="*/ 286475 w 2415214"/>
                  <a:gd name="connsiteY72" fmla="*/ 417044 h 2193257"/>
                  <a:gd name="connsiteX73" fmla="*/ 282081 w 2415214"/>
                  <a:gd name="connsiteY73" fmla="*/ 410528 h 2193257"/>
                  <a:gd name="connsiteX74" fmla="*/ 204109 w 2415214"/>
                  <a:gd name="connsiteY74" fmla="*/ 378230 h 2193257"/>
                  <a:gd name="connsiteX75" fmla="*/ 115645 w 2415214"/>
                  <a:gd name="connsiteY75" fmla="*/ 378231 h 2193257"/>
                  <a:gd name="connsiteX76" fmla="*/ 56919 w 2415214"/>
                  <a:gd name="connsiteY76" fmla="*/ 327287 h 2193257"/>
                  <a:gd name="connsiteX77" fmla="*/ 91685 w 2415214"/>
                  <a:gd name="connsiteY77" fmla="*/ 350726 h 2193257"/>
                  <a:gd name="connsiteX78" fmla="*/ 136255 w 2415214"/>
                  <a:gd name="connsiteY78" fmla="*/ 359725 h 2193257"/>
                  <a:gd name="connsiteX79" fmla="*/ 250763 w 2415214"/>
                  <a:gd name="connsiteY79" fmla="*/ 245217 h 2193257"/>
                  <a:gd name="connsiteX80" fmla="*/ 241764 w 2415214"/>
                  <a:gd name="connsiteY80" fmla="*/ 200647 h 2193257"/>
                  <a:gd name="connsiteX81" fmla="*/ 235809 w 2415214"/>
                  <a:gd name="connsiteY81" fmla="*/ 191813 h 2193257"/>
                  <a:gd name="connsiteX82" fmla="*/ 467911 w 2415214"/>
                  <a:gd name="connsiteY82" fmla="*/ 393155 h 2193257"/>
                  <a:gd name="connsiteX83" fmla="*/ 442143 w 2415214"/>
                  <a:gd name="connsiteY83" fmla="*/ 410527 h 2193257"/>
                  <a:gd name="connsiteX84" fmla="*/ 409847 w 2415214"/>
                  <a:gd name="connsiteY84" fmla="*/ 488500 h 2193257"/>
                  <a:gd name="connsiteX85" fmla="*/ 409846 w 2415214"/>
                  <a:gd name="connsiteY85" fmla="*/ 633441 h 2193257"/>
                  <a:gd name="connsiteX86" fmla="*/ 409846 w 2415214"/>
                  <a:gd name="connsiteY86" fmla="*/ 633440 h 2193257"/>
                  <a:gd name="connsiteX87" fmla="*/ 409845 w 2415214"/>
                  <a:gd name="connsiteY87" fmla="*/ 725991 h 2193257"/>
                  <a:gd name="connsiteX88" fmla="*/ 442142 w 2415214"/>
                  <a:gd name="connsiteY88" fmla="*/ 803964 h 2193257"/>
                  <a:gd name="connsiteX89" fmla="*/ 446975 w 2415214"/>
                  <a:gd name="connsiteY89" fmla="*/ 807222 h 2193257"/>
                  <a:gd name="connsiteX90" fmla="*/ 446973 w 2415214"/>
                  <a:gd name="connsiteY90" fmla="*/ 807220 h 2193257"/>
                  <a:gd name="connsiteX91" fmla="*/ 451716 w 2415214"/>
                  <a:gd name="connsiteY91" fmla="*/ 810417 h 2193257"/>
                  <a:gd name="connsiteX92" fmla="*/ 451715 w 2415214"/>
                  <a:gd name="connsiteY92" fmla="*/ 560385 h 2193257"/>
                  <a:gd name="connsiteX93" fmla="*/ 451717 w 2415214"/>
                  <a:gd name="connsiteY93" fmla="*/ 560385 h 2193257"/>
                  <a:gd name="connsiteX94" fmla="*/ 451716 w 2415214"/>
                  <a:gd name="connsiteY94" fmla="*/ 496208 h 2193257"/>
                  <a:gd name="connsiteX95" fmla="*/ 474618 w 2415214"/>
                  <a:gd name="connsiteY95" fmla="*/ 496209 h 2193257"/>
                  <a:gd name="connsiteX96" fmla="*/ 474618 w 2415214"/>
                  <a:gd name="connsiteY96" fmla="*/ 825858 h 2193257"/>
                  <a:gd name="connsiteX97" fmla="*/ 474618 w 2415214"/>
                  <a:gd name="connsiteY97" fmla="*/ 825859 h 2193257"/>
                  <a:gd name="connsiteX98" fmla="*/ 474618 w 2415214"/>
                  <a:gd name="connsiteY98" fmla="*/ 831201 h 2193257"/>
                  <a:gd name="connsiteX99" fmla="*/ 474617 w 2415214"/>
                  <a:gd name="connsiteY99" fmla="*/ 1049468 h 2193257"/>
                  <a:gd name="connsiteX100" fmla="*/ 495170 w 2415214"/>
                  <a:gd name="connsiteY100" fmla="*/ 1099086 h 2193257"/>
                  <a:gd name="connsiteX101" fmla="*/ 516957 w 2415214"/>
                  <a:gd name="connsiteY101" fmla="*/ 1113776 h 2193257"/>
                  <a:gd name="connsiteX102" fmla="*/ 517474 w 2415214"/>
                  <a:gd name="connsiteY102" fmla="*/ 1114124 h 2193257"/>
                  <a:gd name="connsiteX103" fmla="*/ 544789 w 2415214"/>
                  <a:gd name="connsiteY103" fmla="*/ 1119638 h 2193257"/>
                  <a:gd name="connsiteX104" fmla="*/ 631149 w 2415214"/>
                  <a:gd name="connsiteY104" fmla="*/ 1119639 h 2193257"/>
                  <a:gd name="connsiteX105" fmla="*/ 701320 w 2415214"/>
                  <a:gd name="connsiteY105" fmla="*/ 1049467 h 2193257"/>
                  <a:gd name="connsiteX106" fmla="*/ 701319 w 2415214"/>
                  <a:gd name="connsiteY106" fmla="*/ 912600 h 2193257"/>
                  <a:gd name="connsiteX107" fmla="*/ 701318 w 2415214"/>
                  <a:gd name="connsiteY107" fmla="*/ 912600 h 2193257"/>
                  <a:gd name="connsiteX108" fmla="*/ 701319 w 2415214"/>
                  <a:gd name="connsiteY108" fmla="*/ 912599 h 2193257"/>
                  <a:gd name="connsiteX109" fmla="*/ 701319 w 2415214"/>
                  <a:gd name="connsiteY109" fmla="*/ 776907 h 2193257"/>
                  <a:gd name="connsiteX110" fmla="*/ 701319 w 2415214"/>
                  <a:gd name="connsiteY110" fmla="*/ 496208 h 2193257"/>
                  <a:gd name="connsiteX111" fmla="*/ 724221 w 2415214"/>
                  <a:gd name="connsiteY111" fmla="*/ 496208 h 2193257"/>
                  <a:gd name="connsiteX112" fmla="*/ 724220 w 2415214"/>
                  <a:gd name="connsiteY112" fmla="*/ 796774 h 2193257"/>
                  <a:gd name="connsiteX113" fmla="*/ 724221 w 2415214"/>
                  <a:gd name="connsiteY113" fmla="*/ 810418 h 2193257"/>
                  <a:gd name="connsiteX114" fmla="*/ 733795 w 2415214"/>
                  <a:gd name="connsiteY114" fmla="*/ 803962 h 2193257"/>
                  <a:gd name="connsiteX115" fmla="*/ 766091 w 2415214"/>
                  <a:gd name="connsiteY115" fmla="*/ 725990 h 2193257"/>
                  <a:gd name="connsiteX116" fmla="*/ 766092 w 2415214"/>
                  <a:gd name="connsiteY116" fmla="*/ 488498 h 2193257"/>
                  <a:gd name="connsiteX117" fmla="*/ 757427 w 2415214"/>
                  <a:gd name="connsiteY117" fmla="*/ 445578 h 2193257"/>
                  <a:gd name="connsiteX118" fmla="*/ 655824 w 2415214"/>
                  <a:gd name="connsiteY118" fmla="*/ 378231 h 2193257"/>
                  <a:gd name="connsiteX119" fmla="*/ 573904 w 2415214"/>
                  <a:gd name="connsiteY119" fmla="*/ 378230 h 2193257"/>
                  <a:gd name="connsiteX120" fmla="*/ 538004 w 2415214"/>
                  <a:gd name="connsiteY120" fmla="*/ 347089 h 2193257"/>
                  <a:gd name="connsiteX121" fmla="*/ 543398 w 2415214"/>
                  <a:gd name="connsiteY121" fmla="*/ 350726 h 2193257"/>
                  <a:gd name="connsiteX122" fmla="*/ 587969 w 2415214"/>
                  <a:gd name="connsiteY122" fmla="*/ 359725 h 2193257"/>
                  <a:gd name="connsiteX123" fmla="*/ 702477 w 2415214"/>
                  <a:gd name="connsiteY123" fmla="*/ 245217 h 2193257"/>
                  <a:gd name="connsiteX124" fmla="*/ 693478 w 2415214"/>
                  <a:gd name="connsiteY124" fmla="*/ 200647 h 2193257"/>
                  <a:gd name="connsiteX125" fmla="*/ 678305 w 2415214"/>
                  <a:gd name="connsiteY125" fmla="*/ 178140 h 2193257"/>
                  <a:gd name="connsiteX126" fmla="*/ 901396 w 2415214"/>
                  <a:gd name="connsiteY126" fmla="*/ 371665 h 2193257"/>
                  <a:gd name="connsiteX127" fmla="*/ 874510 w 2415214"/>
                  <a:gd name="connsiteY127" fmla="*/ 411542 h 2193257"/>
                  <a:gd name="connsiteX128" fmla="*/ 861560 w 2415214"/>
                  <a:gd name="connsiteY128" fmla="*/ 475683 h 2193257"/>
                  <a:gd name="connsiteX129" fmla="*/ 861561 w 2415214"/>
                  <a:gd name="connsiteY129" fmla="*/ 627763 h 2193257"/>
                  <a:gd name="connsiteX130" fmla="*/ 861560 w 2415214"/>
                  <a:gd name="connsiteY130" fmla="*/ 627763 h 2193257"/>
                  <a:gd name="connsiteX131" fmla="*/ 861560 w 2415214"/>
                  <a:gd name="connsiteY131" fmla="*/ 830581 h 2193257"/>
                  <a:gd name="connsiteX132" fmla="*/ 909823 w 2415214"/>
                  <a:gd name="connsiteY132" fmla="*/ 947099 h 2193257"/>
                  <a:gd name="connsiteX133" fmla="*/ 924129 w 2415214"/>
                  <a:gd name="connsiteY133" fmla="*/ 956743 h 2193257"/>
                  <a:gd name="connsiteX134" fmla="*/ 924128 w 2415214"/>
                  <a:gd name="connsiteY134" fmla="*/ 578831 h 2193257"/>
                  <a:gd name="connsiteX135" fmla="*/ 924129 w 2415214"/>
                  <a:gd name="connsiteY135" fmla="*/ 578832 h 2193257"/>
                  <a:gd name="connsiteX136" fmla="*/ 924130 w 2415214"/>
                  <a:gd name="connsiteY136" fmla="*/ 487205 h 2193257"/>
                  <a:gd name="connsiteX137" fmla="*/ 958352 w 2415214"/>
                  <a:gd name="connsiteY137" fmla="*/ 487205 h 2193257"/>
                  <a:gd name="connsiteX138" fmla="*/ 958352 w 2415214"/>
                  <a:gd name="connsiteY138" fmla="*/ 979820 h 2193257"/>
                  <a:gd name="connsiteX139" fmla="*/ 958352 w 2415214"/>
                  <a:gd name="connsiteY139" fmla="*/ 979821 h 2193257"/>
                  <a:gd name="connsiteX140" fmla="*/ 958352 w 2415214"/>
                  <a:gd name="connsiteY140" fmla="*/ 980828 h 2193257"/>
                  <a:gd name="connsiteX141" fmla="*/ 958352 w 2415214"/>
                  <a:gd name="connsiteY141" fmla="*/ 980829 h 2193257"/>
                  <a:gd name="connsiteX142" fmla="*/ 958352 w 2415214"/>
                  <a:gd name="connsiteY142" fmla="*/ 999875 h 2193257"/>
                  <a:gd name="connsiteX143" fmla="*/ 958351 w 2415214"/>
                  <a:gd name="connsiteY143" fmla="*/ 1313971 h 2193257"/>
                  <a:gd name="connsiteX144" fmla="*/ 1063214 w 2415214"/>
                  <a:gd name="connsiteY144" fmla="*/ 1418832 h 2193257"/>
                  <a:gd name="connsiteX145" fmla="*/ 1192266 w 2415214"/>
                  <a:gd name="connsiteY145" fmla="*/ 1418832 h 2193257"/>
                  <a:gd name="connsiteX146" fmla="*/ 1297126 w 2415214"/>
                  <a:gd name="connsiteY146" fmla="*/ 1313971 h 2193257"/>
                  <a:gd name="connsiteX147" fmla="*/ 1297127 w 2415214"/>
                  <a:gd name="connsiteY147" fmla="*/ 1293751 h 2193257"/>
                  <a:gd name="connsiteX148" fmla="*/ 1297127 w 2415214"/>
                  <a:gd name="connsiteY148" fmla="*/ 1109443 h 2193257"/>
                  <a:gd name="connsiteX149" fmla="*/ 1297126 w 2415214"/>
                  <a:gd name="connsiteY149" fmla="*/ 902394 h 2193257"/>
                  <a:gd name="connsiteX150" fmla="*/ 1297127 w 2415214"/>
                  <a:gd name="connsiteY150" fmla="*/ 902395 h 2193257"/>
                  <a:gd name="connsiteX151" fmla="*/ 1297128 w 2415214"/>
                  <a:gd name="connsiteY151" fmla="*/ 857056 h 2193257"/>
                  <a:gd name="connsiteX152" fmla="*/ 1297127 w 2415214"/>
                  <a:gd name="connsiteY152" fmla="*/ 727551 h 2193257"/>
                  <a:gd name="connsiteX153" fmla="*/ 1297127 w 2415214"/>
                  <a:gd name="connsiteY153" fmla="*/ 487204 h 2193257"/>
                  <a:gd name="connsiteX154" fmla="*/ 1297127 w 2415214"/>
                  <a:gd name="connsiteY154" fmla="*/ 487203 h 2193257"/>
                  <a:gd name="connsiteX155" fmla="*/ 1331349 w 2415214"/>
                  <a:gd name="connsiteY155" fmla="*/ 487204 h 2193257"/>
                  <a:gd name="connsiteX156" fmla="*/ 1331349 w 2415214"/>
                  <a:gd name="connsiteY156" fmla="*/ 487205 h 2193257"/>
                  <a:gd name="connsiteX157" fmla="*/ 1331349 w 2415214"/>
                  <a:gd name="connsiteY157" fmla="*/ 587653 h 2193257"/>
                  <a:gd name="connsiteX158" fmla="*/ 1331349 w 2415214"/>
                  <a:gd name="connsiteY158" fmla="*/ 688100 h 2193257"/>
                  <a:gd name="connsiteX159" fmla="*/ 1331350 w 2415214"/>
                  <a:gd name="connsiteY159" fmla="*/ 886743 h 2193257"/>
                  <a:gd name="connsiteX160" fmla="*/ 1331349 w 2415214"/>
                  <a:gd name="connsiteY160" fmla="*/ 886742 h 2193257"/>
                  <a:gd name="connsiteX161" fmla="*/ 1331349 w 2415214"/>
                  <a:gd name="connsiteY161" fmla="*/ 956745 h 2193257"/>
                  <a:gd name="connsiteX162" fmla="*/ 1345656 w 2415214"/>
                  <a:gd name="connsiteY162" fmla="*/ 947099 h 2193257"/>
                  <a:gd name="connsiteX163" fmla="*/ 1346766 w 2415214"/>
                  <a:gd name="connsiteY163" fmla="*/ 945454 h 2193257"/>
                  <a:gd name="connsiteX164" fmla="*/ 1346767 w 2415214"/>
                  <a:gd name="connsiteY164" fmla="*/ 945455 h 2193257"/>
                  <a:gd name="connsiteX165" fmla="*/ 1380970 w 2415214"/>
                  <a:gd name="connsiteY165" fmla="*/ 894723 h 2193257"/>
                  <a:gd name="connsiteX166" fmla="*/ 1381692 w 2415214"/>
                  <a:gd name="connsiteY166" fmla="*/ 891152 h 2193257"/>
                  <a:gd name="connsiteX167" fmla="*/ 1393920 w 2415214"/>
                  <a:gd name="connsiteY167" fmla="*/ 830583 h 2193257"/>
                  <a:gd name="connsiteX168" fmla="*/ 1393919 w 2415214"/>
                  <a:gd name="connsiteY168" fmla="*/ 615970 h 2193257"/>
                  <a:gd name="connsiteX169" fmla="*/ 1393920 w 2415214"/>
                  <a:gd name="connsiteY169" fmla="*/ 615970 h 2193257"/>
                  <a:gd name="connsiteX170" fmla="*/ 1393921 w 2415214"/>
                  <a:gd name="connsiteY170" fmla="*/ 560571 h 2193257"/>
                  <a:gd name="connsiteX171" fmla="*/ 1393920 w 2415214"/>
                  <a:gd name="connsiteY171" fmla="*/ 552778 h 2193257"/>
                  <a:gd name="connsiteX172" fmla="*/ 1393920 w 2415214"/>
                  <a:gd name="connsiteY172" fmla="*/ 524696 h 2193257"/>
                  <a:gd name="connsiteX173" fmla="*/ 1393921 w 2415214"/>
                  <a:gd name="connsiteY173" fmla="*/ 475683 h 2193257"/>
                  <a:gd name="connsiteX174" fmla="*/ 1229138 w 2415214"/>
                  <a:gd name="connsiteY174" fmla="*/ 310900 h 2193257"/>
                  <a:gd name="connsiteX175" fmla="*/ 1106105 w 2415214"/>
                  <a:gd name="connsiteY175" fmla="*/ 310900 h 2193257"/>
                  <a:gd name="connsiteX176" fmla="*/ 1050319 w 2415214"/>
                  <a:gd name="connsiteY176" fmla="*/ 262508 h 2193257"/>
                  <a:gd name="connsiteX177" fmla="*/ 1061134 w 2415214"/>
                  <a:gd name="connsiteY177" fmla="*/ 269799 h 2193257"/>
                  <a:gd name="connsiteX178" fmla="*/ 1127740 w 2415214"/>
                  <a:gd name="connsiteY178" fmla="*/ 283247 h 2193257"/>
                  <a:gd name="connsiteX179" fmla="*/ 1298856 w 2415214"/>
                  <a:gd name="connsiteY179" fmla="*/ 112130 h 2193257"/>
                  <a:gd name="connsiteX180" fmla="*/ 1285409 w 2415214"/>
                  <a:gd name="connsiteY180" fmla="*/ 45524 h 219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2415214" h="2193257">
                    <a:moveTo>
                      <a:pt x="0" y="496210"/>
                    </a:moveTo>
                    <a:lnTo>
                      <a:pt x="22902" y="496210"/>
                    </a:lnTo>
                    <a:lnTo>
                      <a:pt x="22902" y="825859"/>
                    </a:lnTo>
                    <a:lnTo>
                      <a:pt x="22902" y="825860"/>
                    </a:lnTo>
                    <a:lnTo>
                      <a:pt x="22902" y="827577"/>
                    </a:lnTo>
                    <a:lnTo>
                      <a:pt x="0" y="807710"/>
                    </a:lnTo>
                    <a:close/>
                    <a:moveTo>
                      <a:pt x="1599656" y="378231"/>
                    </a:moveTo>
                    <a:cubicBezTo>
                      <a:pt x="1538756" y="378231"/>
                      <a:pt x="1489387" y="427600"/>
                      <a:pt x="1489387" y="488500"/>
                    </a:cubicBezTo>
                    <a:lnTo>
                      <a:pt x="1489387" y="505918"/>
                    </a:lnTo>
                    <a:lnTo>
                      <a:pt x="1489386" y="607510"/>
                    </a:lnTo>
                    <a:lnTo>
                      <a:pt x="1489387" y="607511"/>
                    </a:lnTo>
                    <a:lnTo>
                      <a:pt x="1489388" y="725992"/>
                    </a:lnTo>
                    <a:cubicBezTo>
                      <a:pt x="1489387" y="756442"/>
                      <a:pt x="1501730" y="784009"/>
                      <a:pt x="1521684" y="803965"/>
                    </a:cubicBezTo>
                    <a:lnTo>
                      <a:pt x="1531258" y="810418"/>
                    </a:lnTo>
                    <a:lnTo>
                      <a:pt x="1531259" y="705683"/>
                    </a:lnTo>
                    <a:lnTo>
                      <a:pt x="1531258" y="496210"/>
                    </a:lnTo>
                    <a:lnTo>
                      <a:pt x="1554160" y="496210"/>
                    </a:lnTo>
                    <a:lnTo>
                      <a:pt x="1554159" y="578623"/>
                    </a:lnTo>
                    <a:lnTo>
                      <a:pt x="1554159" y="663698"/>
                    </a:lnTo>
                    <a:lnTo>
                      <a:pt x="1554160" y="663699"/>
                    </a:lnTo>
                    <a:lnTo>
                      <a:pt x="1554159" y="825858"/>
                    </a:lnTo>
                    <a:lnTo>
                      <a:pt x="1554159" y="825860"/>
                    </a:lnTo>
                    <a:lnTo>
                      <a:pt x="1554159" y="1049468"/>
                    </a:lnTo>
                    <a:cubicBezTo>
                      <a:pt x="1554160" y="1088222"/>
                      <a:pt x="1585576" y="1119640"/>
                      <a:pt x="1624332" y="1119639"/>
                    </a:cubicBezTo>
                    <a:lnTo>
                      <a:pt x="1710689" y="1119640"/>
                    </a:lnTo>
                    <a:lnTo>
                      <a:pt x="1738003" y="1114125"/>
                    </a:lnTo>
                    <a:cubicBezTo>
                      <a:pt x="1763189" y="1103473"/>
                      <a:pt x="1780860" y="1078535"/>
                      <a:pt x="1780861" y="1049468"/>
                    </a:cubicBezTo>
                    <a:lnTo>
                      <a:pt x="1780860" y="912601"/>
                    </a:lnTo>
                    <a:lnTo>
                      <a:pt x="1780860" y="496210"/>
                    </a:lnTo>
                    <a:lnTo>
                      <a:pt x="1803761" y="496210"/>
                    </a:lnTo>
                    <a:lnTo>
                      <a:pt x="1803761" y="810420"/>
                    </a:lnTo>
                    <a:lnTo>
                      <a:pt x="1813336" y="803965"/>
                    </a:lnTo>
                    <a:cubicBezTo>
                      <a:pt x="1833290" y="784009"/>
                      <a:pt x="1845633" y="756443"/>
                      <a:pt x="1845632" y="725992"/>
                    </a:cubicBezTo>
                    <a:lnTo>
                      <a:pt x="1845633" y="498895"/>
                    </a:lnTo>
                    <a:lnTo>
                      <a:pt x="1845634" y="498898"/>
                    </a:lnTo>
                    <a:lnTo>
                      <a:pt x="1845635" y="488500"/>
                    </a:lnTo>
                    <a:cubicBezTo>
                      <a:pt x="1845634" y="427600"/>
                      <a:pt x="1796265" y="378231"/>
                      <a:pt x="1735365" y="378232"/>
                    </a:cubicBezTo>
                    <a:lnTo>
                      <a:pt x="1651443" y="378231"/>
                    </a:lnTo>
                    <a:lnTo>
                      <a:pt x="1651442" y="378231"/>
                    </a:lnTo>
                    <a:close/>
                    <a:moveTo>
                      <a:pt x="1254716" y="0"/>
                    </a:moveTo>
                    <a:lnTo>
                      <a:pt x="1556316" y="261630"/>
                    </a:lnTo>
                    <a:lnTo>
                      <a:pt x="1562002" y="289789"/>
                    </a:lnTo>
                    <a:cubicBezTo>
                      <a:pt x="1570693" y="310338"/>
                      <a:pt x="1585213" y="327823"/>
                      <a:pt x="1603489" y="340169"/>
                    </a:cubicBezTo>
                    <a:lnTo>
                      <a:pt x="1612635" y="344566"/>
                    </a:lnTo>
                    <a:lnTo>
                      <a:pt x="1608563" y="341034"/>
                    </a:lnTo>
                    <a:lnTo>
                      <a:pt x="1616700" y="346521"/>
                    </a:lnTo>
                    <a:lnTo>
                      <a:pt x="1627270" y="351602"/>
                    </a:lnTo>
                    <a:lnTo>
                      <a:pt x="1667507" y="359725"/>
                    </a:lnTo>
                    <a:lnTo>
                      <a:pt x="1667510" y="359726"/>
                    </a:lnTo>
                    <a:lnTo>
                      <a:pt x="1669043" y="359416"/>
                    </a:lnTo>
                    <a:lnTo>
                      <a:pt x="1669044" y="359417"/>
                    </a:lnTo>
                    <a:lnTo>
                      <a:pt x="1712083" y="350728"/>
                    </a:lnTo>
                    <a:cubicBezTo>
                      <a:pt x="1753181" y="333345"/>
                      <a:pt x="1782019" y="292649"/>
                      <a:pt x="1782020" y="245218"/>
                    </a:cubicBezTo>
                    <a:cubicBezTo>
                      <a:pt x="1782020" y="229408"/>
                      <a:pt x="1778815" y="214347"/>
                      <a:pt x="1773020" y="200648"/>
                    </a:cubicBezTo>
                    <a:lnTo>
                      <a:pt x="1760666" y="182323"/>
                    </a:lnTo>
                    <a:lnTo>
                      <a:pt x="2415214" y="750121"/>
                    </a:lnTo>
                    <a:lnTo>
                      <a:pt x="2415214" y="2193257"/>
                    </a:lnTo>
                    <a:lnTo>
                      <a:pt x="1311215" y="2193257"/>
                    </a:lnTo>
                    <a:lnTo>
                      <a:pt x="67649" y="1114506"/>
                    </a:lnTo>
                    <a:lnTo>
                      <a:pt x="93075" y="1119638"/>
                    </a:lnTo>
                    <a:lnTo>
                      <a:pt x="179434" y="1119639"/>
                    </a:lnTo>
                    <a:cubicBezTo>
                      <a:pt x="218188" y="1119639"/>
                      <a:pt x="249606" y="1088222"/>
                      <a:pt x="249605" y="1049468"/>
                    </a:cubicBezTo>
                    <a:lnTo>
                      <a:pt x="249606" y="912600"/>
                    </a:lnTo>
                    <a:lnTo>
                      <a:pt x="249605" y="496209"/>
                    </a:lnTo>
                    <a:lnTo>
                      <a:pt x="272506" y="496209"/>
                    </a:lnTo>
                    <a:lnTo>
                      <a:pt x="272506" y="810419"/>
                    </a:lnTo>
                    <a:lnTo>
                      <a:pt x="282080" y="803965"/>
                    </a:lnTo>
                    <a:cubicBezTo>
                      <a:pt x="302036" y="784010"/>
                      <a:pt x="314378" y="756442"/>
                      <a:pt x="314378" y="725991"/>
                    </a:cubicBezTo>
                    <a:lnTo>
                      <a:pt x="314377" y="488499"/>
                    </a:lnTo>
                    <a:lnTo>
                      <a:pt x="305713" y="445578"/>
                    </a:lnTo>
                    <a:lnTo>
                      <a:pt x="298055" y="434220"/>
                    </a:lnTo>
                    <a:lnTo>
                      <a:pt x="286473" y="417043"/>
                    </a:lnTo>
                    <a:lnTo>
                      <a:pt x="286475" y="417044"/>
                    </a:lnTo>
                    <a:lnTo>
                      <a:pt x="282081" y="410528"/>
                    </a:lnTo>
                    <a:cubicBezTo>
                      <a:pt x="262127" y="390573"/>
                      <a:pt x="234559" y="378230"/>
                      <a:pt x="204109" y="378230"/>
                    </a:cubicBezTo>
                    <a:lnTo>
                      <a:pt x="115645" y="378231"/>
                    </a:lnTo>
                    <a:lnTo>
                      <a:pt x="56919" y="327287"/>
                    </a:lnTo>
                    <a:lnTo>
                      <a:pt x="91685" y="350726"/>
                    </a:lnTo>
                    <a:cubicBezTo>
                      <a:pt x="105383" y="356521"/>
                      <a:pt x="120446" y="359726"/>
                      <a:pt x="136255" y="359725"/>
                    </a:cubicBezTo>
                    <a:cubicBezTo>
                      <a:pt x="199496" y="359726"/>
                      <a:pt x="250763" y="308458"/>
                      <a:pt x="250763" y="245217"/>
                    </a:cubicBezTo>
                    <a:cubicBezTo>
                      <a:pt x="250763" y="229408"/>
                      <a:pt x="247559" y="214346"/>
                      <a:pt x="241764" y="200647"/>
                    </a:cubicBezTo>
                    <a:lnTo>
                      <a:pt x="235809" y="191813"/>
                    </a:lnTo>
                    <a:lnTo>
                      <a:pt x="467911" y="393155"/>
                    </a:lnTo>
                    <a:lnTo>
                      <a:pt x="442143" y="410527"/>
                    </a:lnTo>
                    <a:cubicBezTo>
                      <a:pt x="422189" y="430483"/>
                      <a:pt x="409846" y="458049"/>
                      <a:pt x="409847" y="488500"/>
                    </a:cubicBezTo>
                    <a:lnTo>
                      <a:pt x="409846" y="633441"/>
                    </a:lnTo>
                    <a:lnTo>
                      <a:pt x="409846" y="633440"/>
                    </a:lnTo>
                    <a:lnTo>
                      <a:pt x="409845" y="725991"/>
                    </a:lnTo>
                    <a:cubicBezTo>
                      <a:pt x="409846" y="756442"/>
                      <a:pt x="422189" y="784009"/>
                      <a:pt x="442142" y="803964"/>
                    </a:cubicBezTo>
                    <a:lnTo>
                      <a:pt x="446975" y="807222"/>
                    </a:lnTo>
                    <a:lnTo>
                      <a:pt x="446973" y="807220"/>
                    </a:lnTo>
                    <a:lnTo>
                      <a:pt x="451716" y="810417"/>
                    </a:lnTo>
                    <a:lnTo>
                      <a:pt x="451715" y="560385"/>
                    </a:lnTo>
                    <a:lnTo>
                      <a:pt x="451717" y="560385"/>
                    </a:lnTo>
                    <a:lnTo>
                      <a:pt x="451716" y="496208"/>
                    </a:lnTo>
                    <a:lnTo>
                      <a:pt x="474618" y="496209"/>
                    </a:lnTo>
                    <a:lnTo>
                      <a:pt x="474618" y="825858"/>
                    </a:lnTo>
                    <a:lnTo>
                      <a:pt x="474618" y="825859"/>
                    </a:lnTo>
                    <a:lnTo>
                      <a:pt x="474618" y="831201"/>
                    </a:lnTo>
                    <a:lnTo>
                      <a:pt x="474617" y="1049468"/>
                    </a:lnTo>
                    <a:cubicBezTo>
                      <a:pt x="474617" y="1068845"/>
                      <a:pt x="482472" y="1086388"/>
                      <a:pt x="495170" y="1099086"/>
                    </a:cubicBezTo>
                    <a:lnTo>
                      <a:pt x="516957" y="1113776"/>
                    </a:lnTo>
                    <a:lnTo>
                      <a:pt x="517474" y="1114124"/>
                    </a:lnTo>
                    <a:cubicBezTo>
                      <a:pt x="525870" y="1117675"/>
                      <a:pt x="535100" y="1119638"/>
                      <a:pt x="544789" y="1119638"/>
                    </a:cubicBezTo>
                    <a:lnTo>
                      <a:pt x="631149" y="1119639"/>
                    </a:lnTo>
                    <a:cubicBezTo>
                      <a:pt x="669903" y="1119638"/>
                      <a:pt x="701319" y="1088221"/>
                      <a:pt x="701320" y="1049467"/>
                    </a:cubicBezTo>
                    <a:lnTo>
                      <a:pt x="701319" y="912600"/>
                    </a:lnTo>
                    <a:lnTo>
                      <a:pt x="701318" y="912600"/>
                    </a:lnTo>
                    <a:lnTo>
                      <a:pt x="701319" y="912599"/>
                    </a:lnTo>
                    <a:lnTo>
                      <a:pt x="701319" y="776907"/>
                    </a:lnTo>
                    <a:lnTo>
                      <a:pt x="701319" y="496208"/>
                    </a:lnTo>
                    <a:lnTo>
                      <a:pt x="724221" y="496208"/>
                    </a:lnTo>
                    <a:lnTo>
                      <a:pt x="724220" y="796774"/>
                    </a:lnTo>
                    <a:lnTo>
                      <a:pt x="724221" y="810418"/>
                    </a:lnTo>
                    <a:lnTo>
                      <a:pt x="733795" y="803962"/>
                    </a:lnTo>
                    <a:cubicBezTo>
                      <a:pt x="753749" y="784008"/>
                      <a:pt x="766092" y="756441"/>
                      <a:pt x="766091" y="725990"/>
                    </a:cubicBezTo>
                    <a:lnTo>
                      <a:pt x="766092" y="488498"/>
                    </a:lnTo>
                    <a:lnTo>
                      <a:pt x="757427" y="445578"/>
                    </a:lnTo>
                    <a:cubicBezTo>
                      <a:pt x="740687" y="406001"/>
                      <a:pt x="701499" y="378230"/>
                      <a:pt x="655824" y="378231"/>
                    </a:cubicBezTo>
                    <a:lnTo>
                      <a:pt x="573904" y="378230"/>
                    </a:lnTo>
                    <a:lnTo>
                      <a:pt x="538004" y="347089"/>
                    </a:lnTo>
                    <a:lnTo>
                      <a:pt x="543398" y="350726"/>
                    </a:lnTo>
                    <a:cubicBezTo>
                      <a:pt x="557098" y="356522"/>
                      <a:pt x="572159" y="359726"/>
                      <a:pt x="587969" y="359725"/>
                    </a:cubicBezTo>
                    <a:cubicBezTo>
                      <a:pt x="651211" y="359725"/>
                      <a:pt x="702478" y="308459"/>
                      <a:pt x="702477" y="245217"/>
                    </a:cubicBezTo>
                    <a:cubicBezTo>
                      <a:pt x="702477" y="229408"/>
                      <a:pt x="699273" y="214345"/>
                      <a:pt x="693478" y="200647"/>
                    </a:cubicBezTo>
                    <a:lnTo>
                      <a:pt x="678305" y="178140"/>
                    </a:lnTo>
                    <a:lnTo>
                      <a:pt x="901396" y="371665"/>
                    </a:lnTo>
                    <a:lnTo>
                      <a:pt x="874510" y="411542"/>
                    </a:lnTo>
                    <a:cubicBezTo>
                      <a:pt x="866171" y="431257"/>
                      <a:pt x="861560" y="452930"/>
                      <a:pt x="861560" y="475683"/>
                    </a:cubicBezTo>
                    <a:lnTo>
                      <a:pt x="861561" y="627763"/>
                    </a:lnTo>
                    <a:lnTo>
                      <a:pt x="861560" y="627763"/>
                    </a:lnTo>
                    <a:lnTo>
                      <a:pt x="861560" y="830581"/>
                    </a:lnTo>
                    <a:cubicBezTo>
                      <a:pt x="861559" y="876084"/>
                      <a:pt x="880003" y="917279"/>
                      <a:pt x="909823" y="947099"/>
                    </a:cubicBezTo>
                    <a:lnTo>
                      <a:pt x="924129" y="956743"/>
                    </a:lnTo>
                    <a:lnTo>
                      <a:pt x="924128" y="578831"/>
                    </a:lnTo>
                    <a:lnTo>
                      <a:pt x="924129" y="578832"/>
                    </a:lnTo>
                    <a:lnTo>
                      <a:pt x="924130" y="487205"/>
                    </a:lnTo>
                    <a:lnTo>
                      <a:pt x="958352" y="487205"/>
                    </a:lnTo>
                    <a:lnTo>
                      <a:pt x="958352" y="979820"/>
                    </a:lnTo>
                    <a:lnTo>
                      <a:pt x="958352" y="979821"/>
                    </a:lnTo>
                    <a:lnTo>
                      <a:pt x="958352" y="980828"/>
                    </a:lnTo>
                    <a:lnTo>
                      <a:pt x="958352" y="980829"/>
                    </a:lnTo>
                    <a:lnTo>
                      <a:pt x="958352" y="999875"/>
                    </a:lnTo>
                    <a:lnTo>
                      <a:pt x="958351" y="1313971"/>
                    </a:lnTo>
                    <a:cubicBezTo>
                      <a:pt x="958351" y="1371884"/>
                      <a:pt x="1005301" y="1418832"/>
                      <a:pt x="1063214" y="1418832"/>
                    </a:cubicBezTo>
                    <a:lnTo>
                      <a:pt x="1192266" y="1418832"/>
                    </a:lnTo>
                    <a:cubicBezTo>
                      <a:pt x="1250179" y="1418832"/>
                      <a:pt x="1297126" y="1371884"/>
                      <a:pt x="1297126" y="1313971"/>
                    </a:cubicBezTo>
                    <a:lnTo>
                      <a:pt x="1297127" y="1293751"/>
                    </a:lnTo>
                    <a:lnTo>
                      <a:pt x="1297127" y="1109443"/>
                    </a:lnTo>
                    <a:lnTo>
                      <a:pt x="1297126" y="902394"/>
                    </a:lnTo>
                    <a:lnTo>
                      <a:pt x="1297127" y="902395"/>
                    </a:lnTo>
                    <a:lnTo>
                      <a:pt x="1297128" y="857056"/>
                    </a:lnTo>
                    <a:lnTo>
                      <a:pt x="1297127" y="727551"/>
                    </a:lnTo>
                    <a:lnTo>
                      <a:pt x="1297127" y="487204"/>
                    </a:lnTo>
                    <a:lnTo>
                      <a:pt x="1297127" y="487203"/>
                    </a:lnTo>
                    <a:lnTo>
                      <a:pt x="1331349" y="487204"/>
                    </a:lnTo>
                    <a:lnTo>
                      <a:pt x="1331349" y="487205"/>
                    </a:lnTo>
                    <a:lnTo>
                      <a:pt x="1331349" y="587653"/>
                    </a:lnTo>
                    <a:lnTo>
                      <a:pt x="1331349" y="688100"/>
                    </a:lnTo>
                    <a:lnTo>
                      <a:pt x="1331350" y="886743"/>
                    </a:lnTo>
                    <a:lnTo>
                      <a:pt x="1331349" y="886742"/>
                    </a:lnTo>
                    <a:lnTo>
                      <a:pt x="1331349" y="956745"/>
                    </a:lnTo>
                    <a:lnTo>
                      <a:pt x="1345656" y="947099"/>
                    </a:lnTo>
                    <a:lnTo>
                      <a:pt x="1346766" y="945454"/>
                    </a:lnTo>
                    <a:lnTo>
                      <a:pt x="1346767" y="945455"/>
                    </a:lnTo>
                    <a:lnTo>
                      <a:pt x="1380970" y="894723"/>
                    </a:lnTo>
                    <a:lnTo>
                      <a:pt x="1381692" y="891152"/>
                    </a:lnTo>
                    <a:lnTo>
                      <a:pt x="1393920" y="830583"/>
                    </a:lnTo>
                    <a:lnTo>
                      <a:pt x="1393919" y="615970"/>
                    </a:lnTo>
                    <a:lnTo>
                      <a:pt x="1393920" y="615970"/>
                    </a:lnTo>
                    <a:lnTo>
                      <a:pt x="1393921" y="560571"/>
                    </a:lnTo>
                    <a:lnTo>
                      <a:pt x="1393920" y="552778"/>
                    </a:lnTo>
                    <a:lnTo>
                      <a:pt x="1393920" y="524696"/>
                    </a:lnTo>
                    <a:lnTo>
                      <a:pt x="1393921" y="475683"/>
                    </a:lnTo>
                    <a:cubicBezTo>
                      <a:pt x="1393920" y="384676"/>
                      <a:pt x="1320145" y="310901"/>
                      <a:pt x="1229138" y="310900"/>
                    </a:cubicBezTo>
                    <a:lnTo>
                      <a:pt x="1106105" y="310900"/>
                    </a:lnTo>
                    <a:lnTo>
                      <a:pt x="1050319" y="262508"/>
                    </a:lnTo>
                    <a:lnTo>
                      <a:pt x="1061134" y="269799"/>
                    </a:lnTo>
                    <a:cubicBezTo>
                      <a:pt x="1081607" y="278459"/>
                      <a:pt x="1104114" y="283246"/>
                      <a:pt x="1127740" y="283247"/>
                    </a:cubicBezTo>
                    <a:cubicBezTo>
                      <a:pt x="1222245" y="283247"/>
                      <a:pt x="1298857" y="206635"/>
                      <a:pt x="1298856" y="112130"/>
                    </a:cubicBezTo>
                    <a:cubicBezTo>
                      <a:pt x="1298857" y="88505"/>
                      <a:pt x="1294069" y="65996"/>
                      <a:pt x="1285409" y="45524"/>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sp>
        <p:nvSpPr>
          <p:cNvPr id="102" name="TextBox 101"/>
          <p:cNvSpPr txBox="1"/>
          <p:nvPr/>
        </p:nvSpPr>
        <p:spPr>
          <a:xfrm>
            <a:off x="4008581" y="6096287"/>
            <a:ext cx="19987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Low Cost</a:t>
            </a:r>
            <a:endParaRPr lang="en-US" sz="1600" i="1" dirty="0">
              <a:solidFill>
                <a:schemeClr val="tx1">
                  <a:lumMod val="65000"/>
                  <a:lumOff val="35000"/>
                </a:schemeClr>
              </a:solidFill>
            </a:endParaRPr>
          </a:p>
        </p:txBody>
      </p:sp>
      <p:sp>
        <p:nvSpPr>
          <p:cNvPr id="103" name="TextBox 102"/>
          <p:cNvSpPr txBox="1"/>
          <p:nvPr/>
        </p:nvSpPr>
        <p:spPr>
          <a:xfrm>
            <a:off x="6183484" y="6096287"/>
            <a:ext cx="2002535"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Differentiation</a:t>
            </a:r>
            <a:endParaRPr lang="en-US" sz="1600" i="1" dirty="0">
              <a:solidFill>
                <a:schemeClr val="tx1">
                  <a:lumMod val="65000"/>
                  <a:lumOff val="35000"/>
                </a:schemeClr>
              </a:solidFill>
            </a:endParaRPr>
          </a:p>
        </p:txBody>
      </p:sp>
      <p:sp>
        <p:nvSpPr>
          <p:cNvPr id="104" name="TextBox 103"/>
          <p:cNvSpPr txBox="1"/>
          <p:nvPr/>
        </p:nvSpPr>
        <p:spPr>
          <a:xfrm rot="16200000">
            <a:off x="7552324" y="4709311"/>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Narrow</a:t>
            </a:r>
            <a:endParaRPr lang="en-US" sz="1600" i="1" dirty="0">
              <a:solidFill>
                <a:schemeClr val="tx1">
                  <a:lumMod val="65000"/>
                  <a:lumOff val="35000"/>
                </a:schemeClr>
              </a:solidFill>
            </a:endParaRPr>
          </a:p>
        </p:txBody>
      </p:sp>
      <p:sp>
        <p:nvSpPr>
          <p:cNvPr id="105" name="TextBox 104"/>
          <p:cNvSpPr txBox="1"/>
          <p:nvPr/>
        </p:nvSpPr>
        <p:spPr>
          <a:xfrm rot="16200000">
            <a:off x="7552149" y="2529046"/>
            <a:ext cx="2002535"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Broad</a:t>
            </a:r>
            <a:endParaRPr lang="en-US" sz="1600" i="1" dirty="0">
              <a:solidFill>
                <a:schemeClr val="tx1">
                  <a:lumMod val="65000"/>
                  <a:lumOff val="35000"/>
                </a:schemeClr>
              </a:solidFill>
            </a:endParaRPr>
          </a:p>
        </p:txBody>
      </p:sp>
      <p:sp>
        <p:nvSpPr>
          <p:cNvPr id="106" name="TextBox 105"/>
          <p:cNvSpPr txBox="1"/>
          <p:nvPr/>
        </p:nvSpPr>
        <p:spPr>
          <a:xfrm rot="16200000">
            <a:off x="1501670" y="3619092"/>
            <a:ext cx="4182627"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Competitive Scope</a:t>
            </a:r>
            <a:endParaRPr lang="en-US" dirty="0"/>
          </a:p>
        </p:txBody>
      </p:sp>
      <p:sp>
        <p:nvSpPr>
          <p:cNvPr id="107" name="TextBox 106"/>
          <p:cNvSpPr txBox="1"/>
          <p:nvPr/>
        </p:nvSpPr>
        <p:spPr>
          <a:xfrm>
            <a:off x="4004778" y="1215621"/>
            <a:ext cx="4181242"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Source of Competitive Advantage</a:t>
            </a:r>
            <a:endParaRPr lang="en-US" sz="1600" b="1" dirty="0">
              <a:solidFill>
                <a:schemeClr val="tx1">
                  <a:lumMod val="65000"/>
                  <a:lumOff val="35000"/>
                </a:schemeClr>
              </a:solidFill>
            </a:endParaRPr>
          </a:p>
        </p:txBody>
      </p:sp>
    </p:spTree>
    <p:extLst>
      <p:ext uri="{BB962C8B-B14F-4D97-AF65-F5344CB8AC3E}">
        <p14:creationId xmlns:p14="http://schemas.microsoft.com/office/powerpoint/2010/main" val="231217245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Advantage Matrix</a:t>
            </a:r>
          </a:p>
        </p:txBody>
      </p:sp>
      <p:sp>
        <p:nvSpPr>
          <p:cNvPr id="5" name="Title 4"/>
          <p:cNvSpPr>
            <a:spLocks noGrp="1"/>
          </p:cNvSpPr>
          <p:nvPr>
            <p:ph type="title"/>
          </p:nvPr>
        </p:nvSpPr>
        <p:spPr/>
        <p:txBody>
          <a:bodyPr/>
          <a:lstStyle/>
          <a:p>
            <a:r>
              <a:rPr lang="en-US" dirty="0"/>
              <a:t>Porter’s Generic Competitive Strategies</a:t>
            </a:r>
          </a:p>
        </p:txBody>
      </p:sp>
      <p:sp>
        <p:nvSpPr>
          <p:cNvPr id="4" name="Slide Number Placeholder 3"/>
          <p:cNvSpPr>
            <a:spLocks noGrp="1"/>
          </p:cNvSpPr>
          <p:nvPr>
            <p:ph type="sldNum" sz="quarter" idx="12"/>
          </p:nvPr>
        </p:nvSpPr>
        <p:spPr/>
        <p:txBody>
          <a:bodyPr/>
          <a:lstStyle/>
          <a:p>
            <a:fld id="{F68327C5-B821-4FE9-A59A-A60D9EB59A9A}" type="slidenum">
              <a:rPr lang="en-US" smtClean="0"/>
              <a:t>66</a:t>
            </a:fld>
            <a:endParaRPr lang="en-US"/>
          </a:p>
        </p:txBody>
      </p:sp>
      <p:grpSp>
        <p:nvGrpSpPr>
          <p:cNvPr id="9" name="Group 8"/>
          <p:cNvGrpSpPr/>
          <p:nvPr/>
        </p:nvGrpSpPr>
        <p:grpSpPr>
          <a:xfrm>
            <a:off x="442073" y="1766305"/>
            <a:ext cx="2251495" cy="2002537"/>
            <a:chOff x="442073" y="1766305"/>
            <a:chExt cx="2251495" cy="2002537"/>
          </a:xfrm>
        </p:grpSpPr>
        <p:sp>
          <p:nvSpPr>
            <p:cNvPr id="30" name="Rectangle 29"/>
            <p:cNvSpPr/>
            <p:nvPr/>
          </p:nvSpPr>
          <p:spPr>
            <a:xfrm>
              <a:off x="2620779" y="1766306"/>
              <a:ext cx="72789"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31" name="Rectangle 30"/>
            <p:cNvSpPr/>
            <p:nvPr/>
          </p:nvSpPr>
          <p:spPr>
            <a:xfrm>
              <a:off x="442073" y="1766305"/>
              <a:ext cx="2002536"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smtClean="0">
                  <a:solidFill>
                    <a:schemeClr val="tx1">
                      <a:lumMod val="50000"/>
                      <a:lumOff val="50000"/>
                    </a:schemeClr>
                  </a:solidFill>
                </a:rPr>
                <a:t>Lower costs across a broad range of product offerings</a:t>
              </a:r>
              <a:endParaRPr lang="en-US" sz="2200" dirty="0">
                <a:solidFill>
                  <a:schemeClr val="tx1">
                    <a:lumMod val="50000"/>
                    <a:lumOff val="50000"/>
                  </a:schemeClr>
                </a:solidFill>
              </a:endParaRPr>
            </a:p>
          </p:txBody>
        </p:sp>
      </p:grpSp>
      <p:grpSp>
        <p:nvGrpSpPr>
          <p:cNvPr id="10" name="Group 9"/>
          <p:cNvGrpSpPr/>
          <p:nvPr/>
        </p:nvGrpSpPr>
        <p:grpSpPr>
          <a:xfrm>
            <a:off x="442073" y="3946744"/>
            <a:ext cx="2251495" cy="2002537"/>
            <a:chOff x="442073" y="3946744"/>
            <a:chExt cx="2251495" cy="2002537"/>
          </a:xfrm>
        </p:grpSpPr>
        <p:sp>
          <p:nvSpPr>
            <p:cNvPr id="34" name="Rectangle 33"/>
            <p:cNvSpPr/>
            <p:nvPr/>
          </p:nvSpPr>
          <p:spPr>
            <a:xfrm>
              <a:off x="2620779" y="3946745"/>
              <a:ext cx="72789"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p>
          </p:txBody>
        </p:sp>
        <p:sp>
          <p:nvSpPr>
            <p:cNvPr id="35" name="Rectangle 34"/>
            <p:cNvSpPr/>
            <p:nvPr/>
          </p:nvSpPr>
          <p:spPr>
            <a:xfrm>
              <a:off x="442073" y="3946744"/>
              <a:ext cx="2002536"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smtClean="0">
                  <a:solidFill>
                    <a:schemeClr val="tx1">
                      <a:lumMod val="50000"/>
                      <a:lumOff val="50000"/>
                    </a:schemeClr>
                  </a:solidFill>
                </a:rPr>
                <a:t>Competitive cost leadership in a small cluster of target segments</a:t>
              </a:r>
              <a:endParaRPr lang="en-US" sz="2200" dirty="0">
                <a:solidFill>
                  <a:schemeClr val="tx1">
                    <a:lumMod val="50000"/>
                    <a:lumOff val="50000"/>
                  </a:schemeClr>
                </a:solidFill>
              </a:endParaRPr>
            </a:p>
          </p:txBody>
        </p:sp>
      </p:grpSp>
      <p:sp>
        <p:nvSpPr>
          <p:cNvPr id="37" name="Rectangle 36"/>
          <p:cNvSpPr/>
          <p:nvPr/>
        </p:nvSpPr>
        <p:spPr>
          <a:xfrm>
            <a:off x="9336170" y="1766305"/>
            <a:ext cx="72789" cy="2002536"/>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38" name="Rectangle 37"/>
          <p:cNvSpPr/>
          <p:nvPr/>
        </p:nvSpPr>
        <p:spPr>
          <a:xfrm>
            <a:off x="9588513" y="1766304"/>
            <a:ext cx="2002536"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smtClean="0">
                <a:solidFill>
                  <a:schemeClr val="tx1">
                    <a:lumMod val="50000"/>
                    <a:lumOff val="50000"/>
                  </a:schemeClr>
                </a:solidFill>
              </a:rPr>
              <a:t>Distinctly recognizable positions across a whole range of offerings</a:t>
            </a:r>
            <a:endParaRPr lang="en-US" sz="2200" dirty="0">
              <a:solidFill>
                <a:schemeClr val="tx1">
                  <a:lumMod val="50000"/>
                  <a:lumOff val="50000"/>
                </a:schemeClr>
              </a:solidFill>
            </a:endParaRPr>
          </a:p>
        </p:txBody>
      </p:sp>
      <p:sp>
        <p:nvSpPr>
          <p:cNvPr id="40" name="Rectangle 39"/>
          <p:cNvSpPr/>
          <p:nvPr/>
        </p:nvSpPr>
        <p:spPr>
          <a:xfrm>
            <a:off x="9336171" y="3946745"/>
            <a:ext cx="72789" cy="2002536"/>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41" name="Rectangle 40"/>
          <p:cNvSpPr/>
          <p:nvPr/>
        </p:nvSpPr>
        <p:spPr>
          <a:xfrm>
            <a:off x="9588513" y="3946744"/>
            <a:ext cx="2002536"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50000"/>
                    <a:lumOff val="50000"/>
                  </a:schemeClr>
                </a:solidFill>
              </a:rPr>
              <a:t>Unique and distinct </a:t>
            </a:r>
            <a:r>
              <a:rPr lang="en-US" sz="2200" dirty="0" smtClean="0">
                <a:solidFill>
                  <a:schemeClr val="tx1">
                    <a:lumMod val="50000"/>
                    <a:lumOff val="50000"/>
                  </a:schemeClr>
                </a:solidFill>
              </a:rPr>
              <a:t>position</a:t>
            </a:r>
            <a:r>
              <a:rPr lang="en-US" sz="2200" dirty="0">
                <a:solidFill>
                  <a:schemeClr val="tx1">
                    <a:lumMod val="50000"/>
                    <a:lumOff val="50000"/>
                  </a:schemeClr>
                </a:solidFill>
              </a:rPr>
              <a:t> </a:t>
            </a:r>
            <a:r>
              <a:rPr lang="en-US" sz="2200" dirty="0" smtClean="0">
                <a:solidFill>
                  <a:schemeClr val="tx1">
                    <a:lumMod val="50000"/>
                    <a:lumOff val="50000"/>
                  </a:schemeClr>
                </a:solidFill>
              </a:rPr>
              <a:t>in specific target segments</a:t>
            </a:r>
            <a:endParaRPr lang="en-US" sz="2200" dirty="0">
              <a:solidFill>
                <a:schemeClr val="tx1">
                  <a:lumMod val="50000"/>
                  <a:lumOff val="50000"/>
                </a:schemeClr>
              </a:solidFill>
            </a:endParaRPr>
          </a:p>
        </p:txBody>
      </p:sp>
      <p:sp>
        <p:nvSpPr>
          <p:cNvPr id="32" name="Rectangle 31"/>
          <p:cNvSpPr/>
          <p:nvPr/>
        </p:nvSpPr>
        <p:spPr>
          <a:xfrm>
            <a:off x="6183483" y="1766306"/>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800000"/>
              </a:solidFill>
            </a:endParaRPr>
          </a:p>
        </p:txBody>
      </p:sp>
      <p:sp>
        <p:nvSpPr>
          <p:cNvPr id="33" name="Freeform 32"/>
          <p:cNvSpPr/>
          <p:nvPr/>
        </p:nvSpPr>
        <p:spPr>
          <a:xfrm>
            <a:off x="6588038" y="2317715"/>
            <a:ext cx="1597981" cy="1451127"/>
          </a:xfrm>
          <a:custGeom>
            <a:avLst/>
            <a:gdLst>
              <a:gd name="connsiteX0" fmla="*/ 0 w 2415214"/>
              <a:gd name="connsiteY0" fmla="*/ 496210 h 2193257"/>
              <a:gd name="connsiteX1" fmla="*/ 22902 w 2415214"/>
              <a:gd name="connsiteY1" fmla="*/ 496210 h 2193257"/>
              <a:gd name="connsiteX2" fmla="*/ 22902 w 2415214"/>
              <a:gd name="connsiteY2" fmla="*/ 825859 h 2193257"/>
              <a:gd name="connsiteX3" fmla="*/ 22902 w 2415214"/>
              <a:gd name="connsiteY3" fmla="*/ 825860 h 2193257"/>
              <a:gd name="connsiteX4" fmla="*/ 22902 w 2415214"/>
              <a:gd name="connsiteY4" fmla="*/ 827577 h 2193257"/>
              <a:gd name="connsiteX5" fmla="*/ 0 w 2415214"/>
              <a:gd name="connsiteY5" fmla="*/ 807710 h 2193257"/>
              <a:gd name="connsiteX6" fmla="*/ 1599656 w 2415214"/>
              <a:gd name="connsiteY6" fmla="*/ 378231 h 2193257"/>
              <a:gd name="connsiteX7" fmla="*/ 1489387 w 2415214"/>
              <a:gd name="connsiteY7" fmla="*/ 488500 h 2193257"/>
              <a:gd name="connsiteX8" fmla="*/ 1489387 w 2415214"/>
              <a:gd name="connsiteY8" fmla="*/ 505918 h 2193257"/>
              <a:gd name="connsiteX9" fmla="*/ 1489386 w 2415214"/>
              <a:gd name="connsiteY9" fmla="*/ 607510 h 2193257"/>
              <a:gd name="connsiteX10" fmla="*/ 1489387 w 2415214"/>
              <a:gd name="connsiteY10" fmla="*/ 607511 h 2193257"/>
              <a:gd name="connsiteX11" fmla="*/ 1489388 w 2415214"/>
              <a:gd name="connsiteY11" fmla="*/ 725992 h 2193257"/>
              <a:gd name="connsiteX12" fmla="*/ 1521684 w 2415214"/>
              <a:gd name="connsiteY12" fmla="*/ 803965 h 2193257"/>
              <a:gd name="connsiteX13" fmla="*/ 1531258 w 2415214"/>
              <a:gd name="connsiteY13" fmla="*/ 810418 h 2193257"/>
              <a:gd name="connsiteX14" fmla="*/ 1531259 w 2415214"/>
              <a:gd name="connsiteY14" fmla="*/ 705683 h 2193257"/>
              <a:gd name="connsiteX15" fmla="*/ 1531258 w 2415214"/>
              <a:gd name="connsiteY15" fmla="*/ 496210 h 2193257"/>
              <a:gd name="connsiteX16" fmla="*/ 1554160 w 2415214"/>
              <a:gd name="connsiteY16" fmla="*/ 496210 h 2193257"/>
              <a:gd name="connsiteX17" fmla="*/ 1554159 w 2415214"/>
              <a:gd name="connsiteY17" fmla="*/ 578623 h 2193257"/>
              <a:gd name="connsiteX18" fmla="*/ 1554159 w 2415214"/>
              <a:gd name="connsiteY18" fmla="*/ 663698 h 2193257"/>
              <a:gd name="connsiteX19" fmla="*/ 1554160 w 2415214"/>
              <a:gd name="connsiteY19" fmla="*/ 663699 h 2193257"/>
              <a:gd name="connsiteX20" fmla="*/ 1554159 w 2415214"/>
              <a:gd name="connsiteY20" fmla="*/ 825858 h 2193257"/>
              <a:gd name="connsiteX21" fmla="*/ 1554159 w 2415214"/>
              <a:gd name="connsiteY21" fmla="*/ 825860 h 2193257"/>
              <a:gd name="connsiteX22" fmla="*/ 1554159 w 2415214"/>
              <a:gd name="connsiteY22" fmla="*/ 1049468 h 2193257"/>
              <a:gd name="connsiteX23" fmla="*/ 1624332 w 2415214"/>
              <a:gd name="connsiteY23" fmla="*/ 1119639 h 2193257"/>
              <a:gd name="connsiteX24" fmla="*/ 1710689 w 2415214"/>
              <a:gd name="connsiteY24" fmla="*/ 1119640 h 2193257"/>
              <a:gd name="connsiteX25" fmla="*/ 1738003 w 2415214"/>
              <a:gd name="connsiteY25" fmla="*/ 1114125 h 2193257"/>
              <a:gd name="connsiteX26" fmla="*/ 1780861 w 2415214"/>
              <a:gd name="connsiteY26" fmla="*/ 1049468 h 2193257"/>
              <a:gd name="connsiteX27" fmla="*/ 1780860 w 2415214"/>
              <a:gd name="connsiteY27" fmla="*/ 912601 h 2193257"/>
              <a:gd name="connsiteX28" fmla="*/ 1780860 w 2415214"/>
              <a:gd name="connsiteY28" fmla="*/ 496210 h 2193257"/>
              <a:gd name="connsiteX29" fmla="*/ 1803761 w 2415214"/>
              <a:gd name="connsiteY29" fmla="*/ 496210 h 2193257"/>
              <a:gd name="connsiteX30" fmla="*/ 1803761 w 2415214"/>
              <a:gd name="connsiteY30" fmla="*/ 810420 h 2193257"/>
              <a:gd name="connsiteX31" fmla="*/ 1813336 w 2415214"/>
              <a:gd name="connsiteY31" fmla="*/ 803965 h 2193257"/>
              <a:gd name="connsiteX32" fmla="*/ 1845632 w 2415214"/>
              <a:gd name="connsiteY32" fmla="*/ 725992 h 2193257"/>
              <a:gd name="connsiteX33" fmla="*/ 1845633 w 2415214"/>
              <a:gd name="connsiteY33" fmla="*/ 498895 h 2193257"/>
              <a:gd name="connsiteX34" fmla="*/ 1845634 w 2415214"/>
              <a:gd name="connsiteY34" fmla="*/ 498898 h 2193257"/>
              <a:gd name="connsiteX35" fmla="*/ 1845635 w 2415214"/>
              <a:gd name="connsiteY35" fmla="*/ 488500 h 2193257"/>
              <a:gd name="connsiteX36" fmla="*/ 1735365 w 2415214"/>
              <a:gd name="connsiteY36" fmla="*/ 378232 h 2193257"/>
              <a:gd name="connsiteX37" fmla="*/ 1651443 w 2415214"/>
              <a:gd name="connsiteY37" fmla="*/ 378231 h 2193257"/>
              <a:gd name="connsiteX38" fmla="*/ 1651442 w 2415214"/>
              <a:gd name="connsiteY38" fmla="*/ 378231 h 2193257"/>
              <a:gd name="connsiteX39" fmla="*/ 1254716 w 2415214"/>
              <a:gd name="connsiteY39" fmla="*/ 0 h 2193257"/>
              <a:gd name="connsiteX40" fmla="*/ 1556316 w 2415214"/>
              <a:gd name="connsiteY40" fmla="*/ 261630 h 2193257"/>
              <a:gd name="connsiteX41" fmla="*/ 1562002 w 2415214"/>
              <a:gd name="connsiteY41" fmla="*/ 289789 h 2193257"/>
              <a:gd name="connsiteX42" fmla="*/ 1603489 w 2415214"/>
              <a:gd name="connsiteY42" fmla="*/ 340169 h 2193257"/>
              <a:gd name="connsiteX43" fmla="*/ 1612635 w 2415214"/>
              <a:gd name="connsiteY43" fmla="*/ 344566 h 2193257"/>
              <a:gd name="connsiteX44" fmla="*/ 1608563 w 2415214"/>
              <a:gd name="connsiteY44" fmla="*/ 341034 h 2193257"/>
              <a:gd name="connsiteX45" fmla="*/ 1616700 w 2415214"/>
              <a:gd name="connsiteY45" fmla="*/ 346521 h 2193257"/>
              <a:gd name="connsiteX46" fmla="*/ 1627270 w 2415214"/>
              <a:gd name="connsiteY46" fmla="*/ 351602 h 2193257"/>
              <a:gd name="connsiteX47" fmla="*/ 1667507 w 2415214"/>
              <a:gd name="connsiteY47" fmla="*/ 359725 h 2193257"/>
              <a:gd name="connsiteX48" fmla="*/ 1667510 w 2415214"/>
              <a:gd name="connsiteY48" fmla="*/ 359726 h 2193257"/>
              <a:gd name="connsiteX49" fmla="*/ 1669043 w 2415214"/>
              <a:gd name="connsiteY49" fmla="*/ 359416 h 2193257"/>
              <a:gd name="connsiteX50" fmla="*/ 1669044 w 2415214"/>
              <a:gd name="connsiteY50" fmla="*/ 359417 h 2193257"/>
              <a:gd name="connsiteX51" fmla="*/ 1712083 w 2415214"/>
              <a:gd name="connsiteY51" fmla="*/ 350728 h 2193257"/>
              <a:gd name="connsiteX52" fmla="*/ 1782020 w 2415214"/>
              <a:gd name="connsiteY52" fmla="*/ 245218 h 2193257"/>
              <a:gd name="connsiteX53" fmla="*/ 1773020 w 2415214"/>
              <a:gd name="connsiteY53" fmla="*/ 200648 h 2193257"/>
              <a:gd name="connsiteX54" fmla="*/ 1760666 w 2415214"/>
              <a:gd name="connsiteY54" fmla="*/ 182323 h 2193257"/>
              <a:gd name="connsiteX55" fmla="*/ 2415214 w 2415214"/>
              <a:gd name="connsiteY55" fmla="*/ 750121 h 2193257"/>
              <a:gd name="connsiteX56" fmla="*/ 2415214 w 2415214"/>
              <a:gd name="connsiteY56" fmla="*/ 2193257 h 2193257"/>
              <a:gd name="connsiteX57" fmla="*/ 1311215 w 2415214"/>
              <a:gd name="connsiteY57" fmla="*/ 2193257 h 2193257"/>
              <a:gd name="connsiteX58" fmla="*/ 67649 w 2415214"/>
              <a:gd name="connsiteY58" fmla="*/ 1114506 h 2193257"/>
              <a:gd name="connsiteX59" fmla="*/ 93075 w 2415214"/>
              <a:gd name="connsiteY59" fmla="*/ 1119638 h 2193257"/>
              <a:gd name="connsiteX60" fmla="*/ 179434 w 2415214"/>
              <a:gd name="connsiteY60" fmla="*/ 1119639 h 2193257"/>
              <a:gd name="connsiteX61" fmla="*/ 249605 w 2415214"/>
              <a:gd name="connsiteY61" fmla="*/ 1049468 h 2193257"/>
              <a:gd name="connsiteX62" fmla="*/ 249606 w 2415214"/>
              <a:gd name="connsiteY62" fmla="*/ 912600 h 2193257"/>
              <a:gd name="connsiteX63" fmla="*/ 249605 w 2415214"/>
              <a:gd name="connsiteY63" fmla="*/ 496209 h 2193257"/>
              <a:gd name="connsiteX64" fmla="*/ 272506 w 2415214"/>
              <a:gd name="connsiteY64" fmla="*/ 496209 h 2193257"/>
              <a:gd name="connsiteX65" fmla="*/ 272506 w 2415214"/>
              <a:gd name="connsiteY65" fmla="*/ 810419 h 2193257"/>
              <a:gd name="connsiteX66" fmla="*/ 282080 w 2415214"/>
              <a:gd name="connsiteY66" fmla="*/ 803965 h 2193257"/>
              <a:gd name="connsiteX67" fmla="*/ 314378 w 2415214"/>
              <a:gd name="connsiteY67" fmla="*/ 725991 h 2193257"/>
              <a:gd name="connsiteX68" fmla="*/ 314377 w 2415214"/>
              <a:gd name="connsiteY68" fmla="*/ 488499 h 2193257"/>
              <a:gd name="connsiteX69" fmla="*/ 305713 w 2415214"/>
              <a:gd name="connsiteY69" fmla="*/ 445578 h 2193257"/>
              <a:gd name="connsiteX70" fmla="*/ 298055 w 2415214"/>
              <a:gd name="connsiteY70" fmla="*/ 434220 h 2193257"/>
              <a:gd name="connsiteX71" fmla="*/ 286473 w 2415214"/>
              <a:gd name="connsiteY71" fmla="*/ 417043 h 2193257"/>
              <a:gd name="connsiteX72" fmla="*/ 286475 w 2415214"/>
              <a:gd name="connsiteY72" fmla="*/ 417044 h 2193257"/>
              <a:gd name="connsiteX73" fmla="*/ 282081 w 2415214"/>
              <a:gd name="connsiteY73" fmla="*/ 410528 h 2193257"/>
              <a:gd name="connsiteX74" fmla="*/ 204109 w 2415214"/>
              <a:gd name="connsiteY74" fmla="*/ 378230 h 2193257"/>
              <a:gd name="connsiteX75" fmla="*/ 115645 w 2415214"/>
              <a:gd name="connsiteY75" fmla="*/ 378231 h 2193257"/>
              <a:gd name="connsiteX76" fmla="*/ 56919 w 2415214"/>
              <a:gd name="connsiteY76" fmla="*/ 327287 h 2193257"/>
              <a:gd name="connsiteX77" fmla="*/ 91685 w 2415214"/>
              <a:gd name="connsiteY77" fmla="*/ 350726 h 2193257"/>
              <a:gd name="connsiteX78" fmla="*/ 136255 w 2415214"/>
              <a:gd name="connsiteY78" fmla="*/ 359725 h 2193257"/>
              <a:gd name="connsiteX79" fmla="*/ 250763 w 2415214"/>
              <a:gd name="connsiteY79" fmla="*/ 245217 h 2193257"/>
              <a:gd name="connsiteX80" fmla="*/ 241764 w 2415214"/>
              <a:gd name="connsiteY80" fmla="*/ 200647 h 2193257"/>
              <a:gd name="connsiteX81" fmla="*/ 235809 w 2415214"/>
              <a:gd name="connsiteY81" fmla="*/ 191813 h 2193257"/>
              <a:gd name="connsiteX82" fmla="*/ 467911 w 2415214"/>
              <a:gd name="connsiteY82" fmla="*/ 393155 h 2193257"/>
              <a:gd name="connsiteX83" fmla="*/ 442143 w 2415214"/>
              <a:gd name="connsiteY83" fmla="*/ 410527 h 2193257"/>
              <a:gd name="connsiteX84" fmla="*/ 409847 w 2415214"/>
              <a:gd name="connsiteY84" fmla="*/ 488500 h 2193257"/>
              <a:gd name="connsiteX85" fmla="*/ 409846 w 2415214"/>
              <a:gd name="connsiteY85" fmla="*/ 633441 h 2193257"/>
              <a:gd name="connsiteX86" fmla="*/ 409846 w 2415214"/>
              <a:gd name="connsiteY86" fmla="*/ 633440 h 2193257"/>
              <a:gd name="connsiteX87" fmla="*/ 409845 w 2415214"/>
              <a:gd name="connsiteY87" fmla="*/ 725991 h 2193257"/>
              <a:gd name="connsiteX88" fmla="*/ 442142 w 2415214"/>
              <a:gd name="connsiteY88" fmla="*/ 803964 h 2193257"/>
              <a:gd name="connsiteX89" fmla="*/ 446975 w 2415214"/>
              <a:gd name="connsiteY89" fmla="*/ 807222 h 2193257"/>
              <a:gd name="connsiteX90" fmla="*/ 446973 w 2415214"/>
              <a:gd name="connsiteY90" fmla="*/ 807220 h 2193257"/>
              <a:gd name="connsiteX91" fmla="*/ 451716 w 2415214"/>
              <a:gd name="connsiteY91" fmla="*/ 810417 h 2193257"/>
              <a:gd name="connsiteX92" fmla="*/ 451715 w 2415214"/>
              <a:gd name="connsiteY92" fmla="*/ 560385 h 2193257"/>
              <a:gd name="connsiteX93" fmla="*/ 451717 w 2415214"/>
              <a:gd name="connsiteY93" fmla="*/ 560385 h 2193257"/>
              <a:gd name="connsiteX94" fmla="*/ 451716 w 2415214"/>
              <a:gd name="connsiteY94" fmla="*/ 496208 h 2193257"/>
              <a:gd name="connsiteX95" fmla="*/ 474618 w 2415214"/>
              <a:gd name="connsiteY95" fmla="*/ 496209 h 2193257"/>
              <a:gd name="connsiteX96" fmla="*/ 474618 w 2415214"/>
              <a:gd name="connsiteY96" fmla="*/ 825858 h 2193257"/>
              <a:gd name="connsiteX97" fmla="*/ 474618 w 2415214"/>
              <a:gd name="connsiteY97" fmla="*/ 825859 h 2193257"/>
              <a:gd name="connsiteX98" fmla="*/ 474618 w 2415214"/>
              <a:gd name="connsiteY98" fmla="*/ 831201 h 2193257"/>
              <a:gd name="connsiteX99" fmla="*/ 474617 w 2415214"/>
              <a:gd name="connsiteY99" fmla="*/ 1049468 h 2193257"/>
              <a:gd name="connsiteX100" fmla="*/ 495170 w 2415214"/>
              <a:gd name="connsiteY100" fmla="*/ 1099086 h 2193257"/>
              <a:gd name="connsiteX101" fmla="*/ 516957 w 2415214"/>
              <a:gd name="connsiteY101" fmla="*/ 1113776 h 2193257"/>
              <a:gd name="connsiteX102" fmla="*/ 517474 w 2415214"/>
              <a:gd name="connsiteY102" fmla="*/ 1114124 h 2193257"/>
              <a:gd name="connsiteX103" fmla="*/ 544789 w 2415214"/>
              <a:gd name="connsiteY103" fmla="*/ 1119638 h 2193257"/>
              <a:gd name="connsiteX104" fmla="*/ 631149 w 2415214"/>
              <a:gd name="connsiteY104" fmla="*/ 1119639 h 2193257"/>
              <a:gd name="connsiteX105" fmla="*/ 701320 w 2415214"/>
              <a:gd name="connsiteY105" fmla="*/ 1049467 h 2193257"/>
              <a:gd name="connsiteX106" fmla="*/ 701319 w 2415214"/>
              <a:gd name="connsiteY106" fmla="*/ 912600 h 2193257"/>
              <a:gd name="connsiteX107" fmla="*/ 701318 w 2415214"/>
              <a:gd name="connsiteY107" fmla="*/ 912600 h 2193257"/>
              <a:gd name="connsiteX108" fmla="*/ 701319 w 2415214"/>
              <a:gd name="connsiteY108" fmla="*/ 912599 h 2193257"/>
              <a:gd name="connsiteX109" fmla="*/ 701319 w 2415214"/>
              <a:gd name="connsiteY109" fmla="*/ 776907 h 2193257"/>
              <a:gd name="connsiteX110" fmla="*/ 701319 w 2415214"/>
              <a:gd name="connsiteY110" fmla="*/ 496208 h 2193257"/>
              <a:gd name="connsiteX111" fmla="*/ 724221 w 2415214"/>
              <a:gd name="connsiteY111" fmla="*/ 496208 h 2193257"/>
              <a:gd name="connsiteX112" fmla="*/ 724220 w 2415214"/>
              <a:gd name="connsiteY112" fmla="*/ 796774 h 2193257"/>
              <a:gd name="connsiteX113" fmla="*/ 724221 w 2415214"/>
              <a:gd name="connsiteY113" fmla="*/ 810418 h 2193257"/>
              <a:gd name="connsiteX114" fmla="*/ 733795 w 2415214"/>
              <a:gd name="connsiteY114" fmla="*/ 803962 h 2193257"/>
              <a:gd name="connsiteX115" fmla="*/ 766091 w 2415214"/>
              <a:gd name="connsiteY115" fmla="*/ 725990 h 2193257"/>
              <a:gd name="connsiteX116" fmla="*/ 766092 w 2415214"/>
              <a:gd name="connsiteY116" fmla="*/ 488498 h 2193257"/>
              <a:gd name="connsiteX117" fmla="*/ 757427 w 2415214"/>
              <a:gd name="connsiteY117" fmla="*/ 445578 h 2193257"/>
              <a:gd name="connsiteX118" fmla="*/ 655824 w 2415214"/>
              <a:gd name="connsiteY118" fmla="*/ 378231 h 2193257"/>
              <a:gd name="connsiteX119" fmla="*/ 573904 w 2415214"/>
              <a:gd name="connsiteY119" fmla="*/ 378230 h 2193257"/>
              <a:gd name="connsiteX120" fmla="*/ 538004 w 2415214"/>
              <a:gd name="connsiteY120" fmla="*/ 347089 h 2193257"/>
              <a:gd name="connsiteX121" fmla="*/ 543398 w 2415214"/>
              <a:gd name="connsiteY121" fmla="*/ 350726 h 2193257"/>
              <a:gd name="connsiteX122" fmla="*/ 587969 w 2415214"/>
              <a:gd name="connsiteY122" fmla="*/ 359725 h 2193257"/>
              <a:gd name="connsiteX123" fmla="*/ 702477 w 2415214"/>
              <a:gd name="connsiteY123" fmla="*/ 245217 h 2193257"/>
              <a:gd name="connsiteX124" fmla="*/ 693478 w 2415214"/>
              <a:gd name="connsiteY124" fmla="*/ 200647 h 2193257"/>
              <a:gd name="connsiteX125" fmla="*/ 678305 w 2415214"/>
              <a:gd name="connsiteY125" fmla="*/ 178140 h 2193257"/>
              <a:gd name="connsiteX126" fmla="*/ 901396 w 2415214"/>
              <a:gd name="connsiteY126" fmla="*/ 371665 h 2193257"/>
              <a:gd name="connsiteX127" fmla="*/ 874510 w 2415214"/>
              <a:gd name="connsiteY127" fmla="*/ 411542 h 2193257"/>
              <a:gd name="connsiteX128" fmla="*/ 861560 w 2415214"/>
              <a:gd name="connsiteY128" fmla="*/ 475683 h 2193257"/>
              <a:gd name="connsiteX129" fmla="*/ 861561 w 2415214"/>
              <a:gd name="connsiteY129" fmla="*/ 627763 h 2193257"/>
              <a:gd name="connsiteX130" fmla="*/ 861560 w 2415214"/>
              <a:gd name="connsiteY130" fmla="*/ 627763 h 2193257"/>
              <a:gd name="connsiteX131" fmla="*/ 861560 w 2415214"/>
              <a:gd name="connsiteY131" fmla="*/ 830581 h 2193257"/>
              <a:gd name="connsiteX132" fmla="*/ 909823 w 2415214"/>
              <a:gd name="connsiteY132" fmla="*/ 947099 h 2193257"/>
              <a:gd name="connsiteX133" fmla="*/ 924129 w 2415214"/>
              <a:gd name="connsiteY133" fmla="*/ 956743 h 2193257"/>
              <a:gd name="connsiteX134" fmla="*/ 924128 w 2415214"/>
              <a:gd name="connsiteY134" fmla="*/ 578831 h 2193257"/>
              <a:gd name="connsiteX135" fmla="*/ 924129 w 2415214"/>
              <a:gd name="connsiteY135" fmla="*/ 578832 h 2193257"/>
              <a:gd name="connsiteX136" fmla="*/ 924130 w 2415214"/>
              <a:gd name="connsiteY136" fmla="*/ 487205 h 2193257"/>
              <a:gd name="connsiteX137" fmla="*/ 958352 w 2415214"/>
              <a:gd name="connsiteY137" fmla="*/ 487205 h 2193257"/>
              <a:gd name="connsiteX138" fmla="*/ 958352 w 2415214"/>
              <a:gd name="connsiteY138" fmla="*/ 979820 h 2193257"/>
              <a:gd name="connsiteX139" fmla="*/ 958352 w 2415214"/>
              <a:gd name="connsiteY139" fmla="*/ 979821 h 2193257"/>
              <a:gd name="connsiteX140" fmla="*/ 958352 w 2415214"/>
              <a:gd name="connsiteY140" fmla="*/ 980828 h 2193257"/>
              <a:gd name="connsiteX141" fmla="*/ 958352 w 2415214"/>
              <a:gd name="connsiteY141" fmla="*/ 980829 h 2193257"/>
              <a:gd name="connsiteX142" fmla="*/ 958352 w 2415214"/>
              <a:gd name="connsiteY142" fmla="*/ 999875 h 2193257"/>
              <a:gd name="connsiteX143" fmla="*/ 958351 w 2415214"/>
              <a:gd name="connsiteY143" fmla="*/ 1313971 h 2193257"/>
              <a:gd name="connsiteX144" fmla="*/ 1063214 w 2415214"/>
              <a:gd name="connsiteY144" fmla="*/ 1418832 h 2193257"/>
              <a:gd name="connsiteX145" fmla="*/ 1192266 w 2415214"/>
              <a:gd name="connsiteY145" fmla="*/ 1418832 h 2193257"/>
              <a:gd name="connsiteX146" fmla="*/ 1297126 w 2415214"/>
              <a:gd name="connsiteY146" fmla="*/ 1313971 h 2193257"/>
              <a:gd name="connsiteX147" fmla="*/ 1297127 w 2415214"/>
              <a:gd name="connsiteY147" fmla="*/ 1293751 h 2193257"/>
              <a:gd name="connsiteX148" fmla="*/ 1297127 w 2415214"/>
              <a:gd name="connsiteY148" fmla="*/ 1109443 h 2193257"/>
              <a:gd name="connsiteX149" fmla="*/ 1297126 w 2415214"/>
              <a:gd name="connsiteY149" fmla="*/ 902394 h 2193257"/>
              <a:gd name="connsiteX150" fmla="*/ 1297127 w 2415214"/>
              <a:gd name="connsiteY150" fmla="*/ 902395 h 2193257"/>
              <a:gd name="connsiteX151" fmla="*/ 1297128 w 2415214"/>
              <a:gd name="connsiteY151" fmla="*/ 857056 h 2193257"/>
              <a:gd name="connsiteX152" fmla="*/ 1297127 w 2415214"/>
              <a:gd name="connsiteY152" fmla="*/ 727551 h 2193257"/>
              <a:gd name="connsiteX153" fmla="*/ 1297127 w 2415214"/>
              <a:gd name="connsiteY153" fmla="*/ 487204 h 2193257"/>
              <a:gd name="connsiteX154" fmla="*/ 1297127 w 2415214"/>
              <a:gd name="connsiteY154" fmla="*/ 487203 h 2193257"/>
              <a:gd name="connsiteX155" fmla="*/ 1331349 w 2415214"/>
              <a:gd name="connsiteY155" fmla="*/ 487204 h 2193257"/>
              <a:gd name="connsiteX156" fmla="*/ 1331349 w 2415214"/>
              <a:gd name="connsiteY156" fmla="*/ 487205 h 2193257"/>
              <a:gd name="connsiteX157" fmla="*/ 1331349 w 2415214"/>
              <a:gd name="connsiteY157" fmla="*/ 587653 h 2193257"/>
              <a:gd name="connsiteX158" fmla="*/ 1331349 w 2415214"/>
              <a:gd name="connsiteY158" fmla="*/ 688100 h 2193257"/>
              <a:gd name="connsiteX159" fmla="*/ 1331350 w 2415214"/>
              <a:gd name="connsiteY159" fmla="*/ 886743 h 2193257"/>
              <a:gd name="connsiteX160" fmla="*/ 1331349 w 2415214"/>
              <a:gd name="connsiteY160" fmla="*/ 886742 h 2193257"/>
              <a:gd name="connsiteX161" fmla="*/ 1331349 w 2415214"/>
              <a:gd name="connsiteY161" fmla="*/ 956745 h 2193257"/>
              <a:gd name="connsiteX162" fmla="*/ 1345656 w 2415214"/>
              <a:gd name="connsiteY162" fmla="*/ 947099 h 2193257"/>
              <a:gd name="connsiteX163" fmla="*/ 1346766 w 2415214"/>
              <a:gd name="connsiteY163" fmla="*/ 945454 h 2193257"/>
              <a:gd name="connsiteX164" fmla="*/ 1346767 w 2415214"/>
              <a:gd name="connsiteY164" fmla="*/ 945455 h 2193257"/>
              <a:gd name="connsiteX165" fmla="*/ 1380970 w 2415214"/>
              <a:gd name="connsiteY165" fmla="*/ 894723 h 2193257"/>
              <a:gd name="connsiteX166" fmla="*/ 1381692 w 2415214"/>
              <a:gd name="connsiteY166" fmla="*/ 891152 h 2193257"/>
              <a:gd name="connsiteX167" fmla="*/ 1393920 w 2415214"/>
              <a:gd name="connsiteY167" fmla="*/ 830583 h 2193257"/>
              <a:gd name="connsiteX168" fmla="*/ 1393919 w 2415214"/>
              <a:gd name="connsiteY168" fmla="*/ 615970 h 2193257"/>
              <a:gd name="connsiteX169" fmla="*/ 1393920 w 2415214"/>
              <a:gd name="connsiteY169" fmla="*/ 615970 h 2193257"/>
              <a:gd name="connsiteX170" fmla="*/ 1393921 w 2415214"/>
              <a:gd name="connsiteY170" fmla="*/ 560571 h 2193257"/>
              <a:gd name="connsiteX171" fmla="*/ 1393920 w 2415214"/>
              <a:gd name="connsiteY171" fmla="*/ 552778 h 2193257"/>
              <a:gd name="connsiteX172" fmla="*/ 1393920 w 2415214"/>
              <a:gd name="connsiteY172" fmla="*/ 524696 h 2193257"/>
              <a:gd name="connsiteX173" fmla="*/ 1393921 w 2415214"/>
              <a:gd name="connsiteY173" fmla="*/ 475683 h 2193257"/>
              <a:gd name="connsiteX174" fmla="*/ 1229138 w 2415214"/>
              <a:gd name="connsiteY174" fmla="*/ 310900 h 2193257"/>
              <a:gd name="connsiteX175" fmla="*/ 1106105 w 2415214"/>
              <a:gd name="connsiteY175" fmla="*/ 310900 h 2193257"/>
              <a:gd name="connsiteX176" fmla="*/ 1050319 w 2415214"/>
              <a:gd name="connsiteY176" fmla="*/ 262508 h 2193257"/>
              <a:gd name="connsiteX177" fmla="*/ 1061134 w 2415214"/>
              <a:gd name="connsiteY177" fmla="*/ 269799 h 2193257"/>
              <a:gd name="connsiteX178" fmla="*/ 1127740 w 2415214"/>
              <a:gd name="connsiteY178" fmla="*/ 283247 h 2193257"/>
              <a:gd name="connsiteX179" fmla="*/ 1298856 w 2415214"/>
              <a:gd name="connsiteY179" fmla="*/ 112130 h 2193257"/>
              <a:gd name="connsiteX180" fmla="*/ 1285409 w 2415214"/>
              <a:gd name="connsiteY180" fmla="*/ 45524 h 219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2415214" h="2193257">
                <a:moveTo>
                  <a:pt x="0" y="496210"/>
                </a:moveTo>
                <a:lnTo>
                  <a:pt x="22902" y="496210"/>
                </a:lnTo>
                <a:lnTo>
                  <a:pt x="22902" y="825859"/>
                </a:lnTo>
                <a:lnTo>
                  <a:pt x="22902" y="825860"/>
                </a:lnTo>
                <a:lnTo>
                  <a:pt x="22902" y="827577"/>
                </a:lnTo>
                <a:lnTo>
                  <a:pt x="0" y="807710"/>
                </a:lnTo>
                <a:close/>
                <a:moveTo>
                  <a:pt x="1599656" y="378231"/>
                </a:moveTo>
                <a:cubicBezTo>
                  <a:pt x="1538756" y="378231"/>
                  <a:pt x="1489387" y="427600"/>
                  <a:pt x="1489387" y="488500"/>
                </a:cubicBezTo>
                <a:lnTo>
                  <a:pt x="1489387" y="505918"/>
                </a:lnTo>
                <a:lnTo>
                  <a:pt x="1489386" y="607510"/>
                </a:lnTo>
                <a:lnTo>
                  <a:pt x="1489387" y="607511"/>
                </a:lnTo>
                <a:lnTo>
                  <a:pt x="1489388" y="725992"/>
                </a:lnTo>
                <a:cubicBezTo>
                  <a:pt x="1489387" y="756442"/>
                  <a:pt x="1501730" y="784009"/>
                  <a:pt x="1521684" y="803965"/>
                </a:cubicBezTo>
                <a:lnTo>
                  <a:pt x="1531258" y="810418"/>
                </a:lnTo>
                <a:lnTo>
                  <a:pt x="1531259" y="705683"/>
                </a:lnTo>
                <a:lnTo>
                  <a:pt x="1531258" y="496210"/>
                </a:lnTo>
                <a:lnTo>
                  <a:pt x="1554160" y="496210"/>
                </a:lnTo>
                <a:lnTo>
                  <a:pt x="1554159" y="578623"/>
                </a:lnTo>
                <a:lnTo>
                  <a:pt x="1554159" y="663698"/>
                </a:lnTo>
                <a:lnTo>
                  <a:pt x="1554160" y="663699"/>
                </a:lnTo>
                <a:lnTo>
                  <a:pt x="1554159" y="825858"/>
                </a:lnTo>
                <a:lnTo>
                  <a:pt x="1554159" y="825860"/>
                </a:lnTo>
                <a:lnTo>
                  <a:pt x="1554159" y="1049468"/>
                </a:lnTo>
                <a:cubicBezTo>
                  <a:pt x="1554160" y="1088222"/>
                  <a:pt x="1585576" y="1119640"/>
                  <a:pt x="1624332" y="1119639"/>
                </a:cubicBezTo>
                <a:lnTo>
                  <a:pt x="1710689" y="1119640"/>
                </a:lnTo>
                <a:lnTo>
                  <a:pt x="1738003" y="1114125"/>
                </a:lnTo>
                <a:cubicBezTo>
                  <a:pt x="1763189" y="1103473"/>
                  <a:pt x="1780860" y="1078535"/>
                  <a:pt x="1780861" y="1049468"/>
                </a:cubicBezTo>
                <a:lnTo>
                  <a:pt x="1780860" y="912601"/>
                </a:lnTo>
                <a:lnTo>
                  <a:pt x="1780860" y="496210"/>
                </a:lnTo>
                <a:lnTo>
                  <a:pt x="1803761" y="496210"/>
                </a:lnTo>
                <a:lnTo>
                  <a:pt x="1803761" y="810420"/>
                </a:lnTo>
                <a:lnTo>
                  <a:pt x="1813336" y="803965"/>
                </a:lnTo>
                <a:cubicBezTo>
                  <a:pt x="1833290" y="784009"/>
                  <a:pt x="1845633" y="756443"/>
                  <a:pt x="1845632" y="725992"/>
                </a:cubicBezTo>
                <a:lnTo>
                  <a:pt x="1845633" y="498895"/>
                </a:lnTo>
                <a:lnTo>
                  <a:pt x="1845634" y="498898"/>
                </a:lnTo>
                <a:lnTo>
                  <a:pt x="1845635" y="488500"/>
                </a:lnTo>
                <a:cubicBezTo>
                  <a:pt x="1845634" y="427600"/>
                  <a:pt x="1796265" y="378231"/>
                  <a:pt x="1735365" y="378232"/>
                </a:cubicBezTo>
                <a:lnTo>
                  <a:pt x="1651443" y="378231"/>
                </a:lnTo>
                <a:lnTo>
                  <a:pt x="1651442" y="378231"/>
                </a:lnTo>
                <a:close/>
                <a:moveTo>
                  <a:pt x="1254716" y="0"/>
                </a:moveTo>
                <a:lnTo>
                  <a:pt x="1556316" y="261630"/>
                </a:lnTo>
                <a:lnTo>
                  <a:pt x="1562002" y="289789"/>
                </a:lnTo>
                <a:cubicBezTo>
                  <a:pt x="1570693" y="310338"/>
                  <a:pt x="1585213" y="327823"/>
                  <a:pt x="1603489" y="340169"/>
                </a:cubicBezTo>
                <a:lnTo>
                  <a:pt x="1612635" y="344566"/>
                </a:lnTo>
                <a:lnTo>
                  <a:pt x="1608563" y="341034"/>
                </a:lnTo>
                <a:lnTo>
                  <a:pt x="1616700" y="346521"/>
                </a:lnTo>
                <a:lnTo>
                  <a:pt x="1627270" y="351602"/>
                </a:lnTo>
                <a:lnTo>
                  <a:pt x="1667507" y="359725"/>
                </a:lnTo>
                <a:lnTo>
                  <a:pt x="1667510" y="359726"/>
                </a:lnTo>
                <a:lnTo>
                  <a:pt x="1669043" y="359416"/>
                </a:lnTo>
                <a:lnTo>
                  <a:pt x="1669044" y="359417"/>
                </a:lnTo>
                <a:lnTo>
                  <a:pt x="1712083" y="350728"/>
                </a:lnTo>
                <a:cubicBezTo>
                  <a:pt x="1753181" y="333345"/>
                  <a:pt x="1782019" y="292649"/>
                  <a:pt x="1782020" y="245218"/>
                </a:cubicBezTo>
                <a:cubicBezTo>
                  <a:pt x="1782020" y="229408"/>
                  <a:pt x="1778815" y="214347"/>
                  <a:pt x="1773020" y="200648"/>
                </a:cubicBezTo>
                <a:lnTo>
                  <a:pt x="1760666" y="182323"/>
                </a:lnTo>
                <a:lnTo>
                  <a:pt x="2415214" y="750121"/>
                </a:lnTo>
                <a:lnTo>
                  <a:pt x="2415214" y="2193257"/>
                </a:lnTo>
                <a:lnTo>
                  <a:pt x="1311215" y="2193257"/>
                </a:lnTo>
                <a:lnTo>
                  <a:pt x="67649" y="1114506"/>
                </a:lnTo>
                <a:lnTo>
                  <a:pt x="93075" y="1119638"/>
                </a:lnTo>
                <a:lnTo>
                  <a:pt x="179434" y="1119639"/>
                </a:lnTo>
                <a:cubicBezTo>
                  <a:pt x="218188" y="1119639"/>
                  <a:pt x="249606" y="1088222"/>
                  <a:pt x="249605" y="1049468"/>
                </a:cubicBezTo>
                <a:lnTo>
                  <a:pt x="249606" y="912600"/>
                </a:lnTo>
                <a:lnTo>
                  <a:pt x="249605" y="496209"/>
                </a:lnTo>
                <a:lnTo>
                  <a:pt x="272506" y="496209"/>
                </a:lnTo>
                <a:lnTo>
                  <a:pt x="272506" y="810419"/>
                </a:lnTo>
                <a:lnTo>
                  <a:pt x="282080" y="803965"/>
                </a:lnTo>
                <a:cubicBezTo>
                  <a:pt x="302036" y="784010"/>
                  <a:pt x="314378" y="756442"/>
                  <a:pt x="314378" y="725991"/>
                </a:cubicBezTo>
                <a:lnTo>
                  <a:pt x="314377" y="488499"/>
                </a:lnTo>
                <a:lnTo>
                  <a:pt x="305713" y="445578"/>
                </a:lnTo>
                <a:lnTo>
                  <a:pt x="298055" y="434220"/>
                </a:lnTo>
                <a:lnTo>
                  <a:pt x="286473" y="417043"/>
                </a:lnTo>
                <a:lnTo>
                  <a:pt x="286475" y="417044"/>
                </a:lnTo>
                <a:lnTo>
                  <a:pt x="282081" y="410528"/>
                </a:lnTo>
                <a:cubicBezTo>
                  <a:pt x="262127" y="390573"/>
                  <a:pt x="234559" y="378230"/>
                  <a:pt x="204109" y="378230"/>
                </a:cubicBezTo>
                <a:lnTo>
                  <a:pt x="115645" y="378231"/>
                </a:lnTo>
                <a:lnTo>
                  <a:pt x="56919" y="327287"/>
                </a:lnTo>
                <a:lnTo>
                  <a:pt x="91685" y="350726"/>
                </a:lnTo>
                <a:cubicBezTo>
                  <a:pt x="105383" y="356521"/>
                  <a:pt x="120446" y="359726"/>
                  <a:pt x="136255" y="359725"/>
                </a:cubicBezTo>
                <a:cubicBezTo>
                  <a:pt x="199496" y="359726"/>
                  <a:pt x="250763" y="308458"/>
                  <a:pt x="250763" y="245217"/>
                </a:cubicBezTo>
                <a:cubicBezTo>
                  <a:pt x="250763" y="229408"/>
                  <a:pt x="247559" y="214346"/>
                  <a:pt x="241764" y="200647"/>
                </a:cubicBezTo>
                <a:lnTo>
                  <a:pt x="235809" y="191813"/>
                </a:lnTo>
                <a:lnTo>
                  <a:pt x="467911" y="393155"/>
                </a:lnTo>
                <a:lnTo>
                  <a:pt x="442143" y="410527"/>
                </a:lnTo>
                <a:cubicBezTo>
                  <a:pt x="422189" y="430483"/>
                  <a:pt x="409846" y="458049"/>
                  <a:pt x="409847" y="488500"/>
                </a:cubicBezTo>
                <a:lnTo>
                  <a:pt x="409846" y="633441"/>
                </a:lnTo>
                <a:lnTo>
                  <a:pt x="409846" y="633440"/>
                </a:lnTo>
                <a:lnTo>
                  <a:pt x="409845" y="725991"/>
                </a:lnTo>
                <a:cubicBezTo>
                  <a:pt x="409846" y="756442"/>
                  <a:pt x="422189" y="784009"/>
                  <a:pt x="442142" y="803964"/>
                </a:cubicBezTo>
                <a:lnTo>
                  <a:pt x="446975" y="807222"/>
                </a:lnTo>
                <a:lnTo>
                  <a:pt x="446973" y="807220"/>
                </a:lnTo>
                <a:lnTo>
                  <a:pt x="451716" y="810417"/>
                </a:lnTo>
                <a:lnTo>
                  <a:pt x="451715" y="560385"/>
                </a:lnTo>
                <a:lnTo>
                  <a:pt x="451717" y="560385"/>
                </a:lnTo>
                <a:lnTo>
                  <a:pt x="451716" y="496208"/>
                </a:lnTo>
                <a:lnTo>
                  <a:pt x="474618" y="496209"/>
                </a:lnTo>
                <a:lnTo>
                  <a:pt x="474618" y="825858"/>
                </a:lnTo>
                <a:lnTo>
                  <a:pt x="474618" y="825859"/>
                </a:lnTo>
                <a:lnTo>
                  <a:pt x="474618" y="831201"/>
                </a:lnTo>
                <a:lnTo>
                  <a:pt x="474617" y="1049468"/>
                </a:lnTo>
                <a:cubicBezTo>
                  <a:pt x="474617" y="1068845"/>
                  <a:pt x="482472" y="1086388"/>
                  <a:pt x="495170" y="1099086"/>
                </a:cubicBezTo>
                <a:lnTo>
                  <a:pt x="516957" y="1113776"/>
                </a:lnTo>
                <a:lnTo>
                  <a:pt x="517474" y="1114124"/>
                </a:lnTo>
                <a:cubicBezTo>
                  <a:pt x="525870" y="1117675"/>
                  <a:pt x="535100" y="1119638"/>
                  <a:pt x="544789" y="1119638"/>
                </a:cubicBezTo>
                <a:lnTo>
                  <a:pt x="631149" y="1119639"/>
                </a:lnTo>
                <a:cubicBezTo>
                  <a:pt x="669903" y="1119638"/>
                  <a:pt x="701319" y="1088221"/>
                  <a:pt x="701320" y="1049467"/>
                </a:cubicBezTo>
                <a:lnTo>
                  <a:pt x="701319" y="912600"/>
                </a:lnTo>
                <a:lnTo>
                  <a:pt x="701318" y="912600"/>
                </a:lnTo>
                <a:lnTo>
                  <a:pt x="701319" y="912599"/>
                </a:lnTo>
                <a:lnTo>
                  <a:pt x="701319" y="776907"/>
                </a:lnTo>
                <a:lnTo>
                  <a:pt x="701319" y="496208"/>
                </a:lnTo>
                <a:lnTo>
                  <a:pt x="724221" y="496208"/>
                </a:lnTo>
                <a:lnTo>
                  <a:pt x="724220" y="796774"/>
                </a:lnTo>
                <a:lnTo>
                  <a:pt x="724221" y="810418"/>
                </a:lnTo>
                <a:lnTo>
                  <a:pt x="733795" y="803962"/>
                </a:lnTo>
                <a:cubicBezTo>
                  <a:pt x="753749" y="784008"/>
                  <a:pt x="766092" y="756441"/>
                  <a:pt x="766091" y="725990"/>
                </a:cubicBezTo>
                <a:lnTo>
                  <a:pt x="766092" y="488498"/>
                </a:lnTo>
                <a:lnTo>
                  <a:pt x="757427" y="445578"/>
                </a:lnTo>
                <a:cubicBezTo>
                  <a:pt x="740687" y="406001"/>
                  <a:pt x="701499" y="378230"/>
                  <a:pt x="655824" y="378231"/>
                </a:cubicBezTo>
                <a:lnTo>
                  <a:pt x="573904" y="378230"/>
                </a:lnTo>
                <a:lnTo>
                  <a:pt x="538004" y="347089"/>
                </a:lnTo>
                <a:lnTo>
                  <a:pt x="543398" y="350726"/>
                </a:lnTo>
                <a:cubicBezTo>
                  <a:pt x="557098" y="356522"/>
                  <a:pt x="572159" y="359726"/>
                  <a:pt x="587969" y="359725"/>
                </a:cubicBezTo>
                <a:cubicBezTo>
                  <a:pt x="651211" y="359725"/>
                  <a:pt x="702478" y="308459"/>
                  <a:pt x="702477" y="245217"/>
                </a:cubicBezTo>
                <a:cubicBezTo>
                  <a:pt x="702477" y="229408"/>
                  <a:pt x="699273" y="214345"/>
                  <a:pt x="693478" y="200647"/>
                </a:cubicBezTo>
                <a:lnTo>
                  <a:pt x="678305" y="178140"/>
                </a:lnTo>
                <a:lnTo>
                  <a:pt x="901396" y="371665"/>
                </a:lnTo>
                <a:lnTo>
                  <a:pt x="874510" y="411542"/>
                </a:lnTo>
                <a:cubicBezTo>
                  <a:pt x="866171" y="431257"/>
                  <a:pt x="861560" y="452930"/>
                  <a:pt x="861560" y="475683"/>
                </a:cubicBezTo>
                <a:lnTo>
                  <a:pt x="861561" y="627763"/>
                </a:lnTo>
                <a:lnTo>
                  <a:pt x="861560" y="627763"/>
                </a:lnTo>
                <a:lnTo>
                  <a:pt x="861560" y="830581"/>
                </a:lnTo>
                <a:cubicBezTo>
                  <a:pt x="861559" y="876084"/>
                  <a:pt x="880003" y="917279"/>
                  <a:pt x="909823" y="947099"/>
                </a:cubicBezTo>
                <a:lnTo>
                  <a:pt x="924129" y="956743"/>
                </a:lnTo>
                <a:lnTo>
                  <a:pt x="924128" y="578831"/>
                </a:lnTo>
                <a:lnTo>
                  <a:pt x="924129" y="578832"/>
                </a:lnTo>
                <a:lnTo>
                  <a:pt x="924130" y="487205"/>
                </a:lnTo>
                <a:lnTo>
                  <a:pt x="958352" y="487205"/>
                </a:lnTo>
                <a:lnTo>
                  <a:pt x="958352" y="979820"/>
                </a:lnTo>
                <a:lnTo>
                  <a:pt x="958352" y="979821"/>
                </a:lnTo>
                <a:lnTo>
                  <a:pt x="958352" y="980828"/>
                </a:lnTo>
                <a:lnTo>
                  <a:pt x="958352" y="980829"/>
                </a:lnTo>
                <a:lnTo>
                  <a:pt x="958352" y="999875"/>
                </a:lnTo>
                <a:lnTo>
                  <a:pt x="958351" y="1313971"/>
                </a:lnTo>
                <a:cubicBezTo>
                  <a:pt x="958351" y="1371884"/>
                  <a:pt x="1005301" y="1418832"/>
                  <a:pt x="1063214" y="1418832"/>
                </a:cubicBezTo>
                <a:lnTo>
                  <a:pt x="1192266" y="1418832"/>
                </a:lnTo>
                <a:cubicBezTo>
                  <a:pt x="1250179" y="1418832"/>
                  <a:pt x="1297126" y="1371884"/>
                  <a:pt x="1297126" y="1313971"/>
                </a:cubicBezTo>
                <a:lnTo>
                  <a:pt x="1297127" y="1293751"/>
                </a:lnTo>
                <a:lnTo>
                  <a:pt x="1297127" y="1109443"/>
                </a:lnTo>
                <a:lnTo>
                  <a:pt x="1297126" y="902394"/>
                </a:lnTo>
                <a:lnTo>
                  <a:pt x="1297127" y="902395"/>
                </a:lnTo>
                <a:lnTo>
                  <a:pt x="1297128" y="857056"/>
                </a:lnTo>
                <a:lnTo>
                  <a:pt x="1297127" y="727551"/>
                </a:lnTo>
                <a:lnTo>
                  <a:pt x="1297127" y="487204"/>
                </a:lnTo>
                <a:lnTo>
                  <a:pt x="1297127" y="487203"/>
                </a:lnTo>
                <a:lnTo>
                  <a:pt x="1331349" y="487204"/>
                </a:lnTo>
                <a:lnTo>
                  <a:pt x="1331349" y="487205"/>
                </a:lnTo>
                <a:lnTo>
                  <a:pt x="1331349" y="587653"/>
                </a:lnTo>
                <a:lnTo>
                  <a:pt x="1331349" y="688100"/>
                </a:lnTo>
                <a:lnTo>
                  <a:pt x="1331350" y="886743"/>
                </a:lnTo>
                <a:lnTo>
                  <a:pt x="1331349" y="886742"/>
                </a:lnTo>
                <a:lnTo>
                  <a:pt x="1331349" y="956745"/>
                </a:lnTo>
                <a:lnTo>
                  <a:pt x="1345656" y="947099"/>
                </a:lnTo>
                <a:lnTo>
                  <a:pt x="1346766" y="945454"/>
                </a:lnTo>
                <a:lnTo>
                  <a:pt x="1346767" y="945455"/>
                </a:lnTo>
                <a:lnTo>
                  <a:pt x="1380970" y="894723"/>
                </a:lnTo>
                <a:lnTo>
                  <a:pt x="1381692" y="891152"/>
                </a:lnTo>
                <a:lnTo>
                  <a:pt x="1393920" y="830583"/>
                </a:lnTo>
                <a:lnTo>
                  <a:pt x="1393919" y="615970"/>
                </a:lnTo>
                <a:lnTo>
                  <a:pt x="1393920" y="615970"/>
                </a:lnTo>
                <a:lnTo>
                  <a:pt x="1393921" y="560571"/>
                </a:lnTo>
                <a:lnTo>
                  <a:pt x="1393920" y="552778"/>
                </a:lnTo>
                <a:lnTo>
                  <a:pt x="1393920" y="524696"/>
                </a:lnTo>
                <a:lnTo>
                  <a:pt x="1393921" y="475683"/>
                </a:lnTo>
                <a:cubicBezTo>
                  <a:pt x="1393920" y="384676"/>
                  <a:pt x="1320145" y="310901"/>
                  <a:pt x="1229138" y="310900"/>
                </a:cubicBezTo>
                <a:lnTo>
                  <a:pt x="1106105" y="310900"/>
                </a:lnTo>
                <a:lnTo>
                  <a:pt x="1050319" y="262508"/>
                </a:lnTo>
                <a:lnTo>
                  <a:pt x="1061134" y="269799"/>
                </a:lnTo>
                <a:cubicBezTo>
                  <a:pt x="1081607" y="278459"/>
                  <a:pt x="1104114" y="283246"/>
                  <a:pt x="1127740" y="283247"/>
                </a:cubicBezTo>
                <a:cubicBezTo>
                  <a:pt x="1222245" y="283247"/>
                  <a:pt x="1298857" y="206635"/>
                  <a:pt x="1298856" y="112130"/>
                </a:cubicBezTo>
                <a:cubicBezTo>
                  <a:pt x="1298857" y="88505"/>
                  <a:pt x="1294069" y="65996"/>
                  <a:pt x="1285409" y="45524"/>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6" name="Rectangle 55"/>
          <p:cNvSpPr/>
          <p:nvPr/>
        </p:nvSpPr>
        <p:spPr>
          <a:xfrm>
            <a:off x="4004777" y="1766306"/>
            <a:ext cx="2002535" cy="2002535"/>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1">
                  <a:lumMod val="50000"/>
                </a:schemeClr>
              </a:solidFill>
            </a:endParaRPr>
          </a:p>
        </p:txBody>
      </p:sp>
      <p:sp>
        <p:nvSpPr>
          <p:cNvPr id="57" name="Freeform 56"/>
          <p:cNvSpPr/>
          <p:nvPr/>
        </p:nvSpPr>
        <p:spPr>
          <a:xfrm>
            <a:off x="4670841" y="2105604"/>
            <a:ext cx="1336472" cy="1663238"/>
          </a:xfrm>
          <a:custGeom>
            <a:avLst/>
            <a:gdLst>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77468 w 2019965"/>
              <a:gd name="connsiteY6" fmla="*/ 955560 h 2513845"/>
              <a:gd name="connsiteX7" fmla="*/ 105821 w 2019965"/>
              <a:gd name="connsiteY7" fmla="*/ 99045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7468 w 2019965"/>
              <a:gd name="connsiteY7" fmla="*/ 95556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77468 w 2019965"/>
              <a:gd name="connsiteY17" fmla="*/ 955560 h 2513845"/>
              <a:gd name="connsiteX18" fmla="*/ 697669 w 2019965"/>
              <a:gd name="connsiteY18" fmla="*/ 0 h 2513845"/>
              <a:gd name="connsiteX19" fmla="*/ 2019965 w 2019965"/>
              <a:gd name="connsiteY19" fmla="*/ 1147048 h 2513845"/>
              <a:gd name="connsiteX20" fmla="*/ 2019965 w 2019965"/>
              <a:gd name="connsiteY20" fmla="*/ 2513845 h 2513845"/>
              <a:gd name="connsiteX21" fmla="*/ 719526 w 2019965"/>
              <a:gd name="connsiteY21" fmla="*/ 2513844 h 2513845"/>
              <a:gd name="connsiteX22" fmla="*/ 282828 w 2019965"/>
              <a:gd name="connsiteY22" fmla="*/ 2135023 h 2513845"/>
              <a:gd name="connsiteX23" fmla="*/ 319658 w 2019965"/>
              <a:gd name="connsiteY23" fmla="*/ 2145288 h 2513845"/>
              <a:gd name="connsiteX24" fmla="*/ 383130 w 2019965"/>
              <a:gd name="connsiteY24" fmla="*/ 2148985 h 2513845"/>
              <a:gd name="connsiteX25" fmla="*/ 434279 w 2019965"/>
              <a:gd name="connsiteY25" fmla="*/ 2145904 h 2513845"/>
              <a:gd name="connsiteX26" fmla="*/ 466324 w 2019965"/>
              <a:gd name="connsiteY26" fmla="*/ 2137893 h 2513845"/>
              <a:gd name="connsiteX27" fmla="*/ 482345 w 2019965"/>
              <a:gd name="connsiteY27" fmla="*/ 2125568 h 2513845"/>
              <a:gd name="connsiteX28" fmla="*/ 487893 w 2019965"/>
              <a:gd name="connsiteY28" fmla="*/ 2108313 h 2513845"/>
              <a:gd name="connsiteX29" fmla="*/ 513775 w 2019965"/>
              <a:gd name="connsiteY29" fmla="*/ 1844562 h 2513845"/>
              <a:gd name="connsiteX30" fmla="*/ 729459 w 2019965"/>
              <a:gd name="connsiteY30" fmla="*/ 1797727 h 2513845"/>
              <a:gd name="connsiteX31" fmla="*/ 895843 w 2019965"/>
              <a:gd name="connsiteY31" fmla="*/ 1699129 h 2513845"/>
              <a:gd name="connsiteX32" fmla="*/ 1002454 w 2019965"/>
              <a:gd name="connsiteY32" fmla="*/ 1552463 h 2513845"/>
              <a:gd name="connsiteX33" fmla="*/ 1040044 w 2019965"/>
              <a:gd name="connsiteY33" fmla="*/ 1361428 h 2513845"/>
              <a:gd name="connsiteX34" fmla="*/ 1009232 w 2019965"/>
              <a:gd name="connsiteY34" fmla="*/ 1190729 h 2513845"/>
              <a:gd name="connsiteX35" fmla="*/ 927889 w 2019965"/>
              <a:gd name="connsiteY35" fmla="*/ 1069946 h 2513845"/>
              <a:gd name="connsiteX36" fmla="*/ 812651 w 2019965"/>
              <a:gd name="connsiteY36" fmla="*/ 986137 h 2513845"/>
              <a:gd name="connsiteX37" fmla="*/ 680776 w 2019965"/>
              <a:gd name="connsiteY37" fmla="*/ 926362 h 2513845"/>
              <a:gd name="connsiteX38" fmla="*/ 548900 w 2019965"/>
              <a:gd name="connsiteY38" fmla="*/ 877063 h 2513845"/>
              <a:gd name="connsiteX39" fmla="*/ 433047 w 2019965"/>
              <a:gd name="connsiteY39" fmla="*/ 825298 h 2513845"/>
              <a:gd name="connsiteX40" fmla="*/ 351086 w 2019965"/>
              <a:gd name="connsiteY40" fmla="*/ 757512 h 2513845"/>
              <a:gd name="connsiteX41" fmla="*/ 320274 w 2019965"/>
              <a:gd name="connsiteY41" fmla="*/ 660146 h 2513845"/>
              <a:gd name="connsiteX42" fmla="*/ 333831 w 2019965"/>
              <a:gd name="connsiteY42" fmla="*/ 592359 h 2513845"/>
              <a:gd name="connsiteX43" fmla="*/ 375737 w 2019965"/>
              <a:gd name="connsiteY43" fmla="*/ 539362 h 2513845"/>
              <a:gd name="connsiteX44" fmla="*/ 449685 w 2019965"/>
              <a:gd name="connsiteY44" fmla="*/ 504853 h 2513845"/>
              <a:gd name="connsiteX45" fmla="*/ 559376 w 2019965"/>
              <a:gd name="connsiteY45" fmla="*/ 492527 h 2513845"/>
              <a:gd name="connsiteX46" fmla="*/ 688170 w 2019965"/>
              <a:gd name="connsiteY46" fmla="*/ 508550 h 2513845"/>
              <a:gd name="connsiteX47" fmla="*/ 791699 w 2019965"/>
              <a:gd name="connsiteY47" fmla="*/ 543060 h 2513845"/>
              <a:gd name="connsiteX48" fmla="*/ 867498 w 2019965"/>
              <a:gd name="connsiteY48" fmla="*/ 577569 h 2513845"/>
              <a:gd name="connsiteX49" fmla="*/ 914332 w 2019965"/>
              <a:gd name="connsiteY49" fmla="*/ 593591 h 2513845"/>
              <a:gd name="connsiteX50" fmla="*/ 929120 w 2019965"/>
              <a:gd name="connsiteY50" fmla="*/ 589278 h 2513845"/>
              <a:gd name="connsiteX51" fmla="*/ 940213 w 2019965"/>
              <a:gd name="connsiteY51" fmla="*/ 572023 h 2513845"/>
              <a:gd name="connsiteX52" fmla="*/ 946992 w 2019965"/>
              <a:gd name="connsiteY52" fmla="*/ 534432 h 2513845"/>
              <a:gd name="connsiteX53" fmla="*/ 948840 w 2019965"/>
              <a:gd name="connsiteY53" fmla="*/ 471576 h 2513845"/>
              <a:gd name="connsiteX54" fmla="*/ 947609 w 2019965"/>
              <a:gd name="connsiteY54" fmla="*/ 421660 h 2513845"/>
              <a:gd name="connsiteX55" fmla="*/ 943295 w 2019965"/>
              <a:gd name="connsiteY55" fmla="*/ 384686 h 2513845"/>
              <a:gd name="connsiteX56" fmla="*/ 934667 w 2019965"/>
              <a:gd name="connsiteY56" fmla="*/ 358803 h 2513845"/>
              <a:gd name="connsiteX57" fmla="*/ 918645 w 2019965"/>
              <a:gd name="connsiteY57" fmla="*/ 337851 h 2513845"/>
              <a:gd name="connsiteX58" fmla="*/ 881055 w 2019965"/>
              <a:gd name="connsiteY58" fmla="*/ 314434 h 2513845"/>
              <a:gd name="connsiteX59" fmla="*/ 820663 w 2019965"/>
              <a:gd name="connsiteY59" fmla="*/ 289784 h 2513845"/>
              <a:gd name="connsiteX60" fmla="*/ 749179 w 2019965"/>
              <a:gd name="connsiteY60" fmla="*/ 269448 h 2513845"/>
              <a:gd name="connsiteX61" fmla="*/ 676462 w 2019965"/>
              <a:gd name="connsiteY61" fmla="*/ 255891 h 2513845"/>
              <a:gd name="connsiteX62" fmla="*/ 701111 w 2019965"/>
              <a:gd name="connsiteY62" fmla="*/ 22952 h 2513845"/>
              <a:gd name="connsiteX63" fmla="*/ 697669 w 2019965"/>
              <a:gd name="connsiteY63"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2233 w 2019965"/>
              <a:gd name="connsiteY7" fmla="*/ 961595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62" fmla="*/ 697669 w 2019965"/>
              <a:gd name="connsiteY62"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681269 w 2019965"/>
              <a:gd name="connsiteY7" fmla="*/ 1489914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697669 w 2019965"/>
              <a:gd name="connsiteY16" fmla="*/ 0 h 2513845"/>
              <a:gd name="connsiteX17" fmla="*/ 2019965 w 2019965"/>
              <a:gd name="connsiteY17" fmla="*/ 1147048 h 2513845"/>
              <a:gd name="connsiteX18" fmla="*/ 2019965 w 2019965"/>
              <a:gd name="connsiteY18" fmla="*/ 2513845 h 2513845"/>
              <a:gd name="connsiteX19" fmla="*/ 719526 w 2019965"/>
              <a:gd name="connsiteY19" fmla="*/ 2513844 h 2513845"/>
              <a:gd name="connsiteX20" fmla="*/ 282828 w 2019965"/>
              <a:gd name="connsiteY20" fmla="*/ 2135023 h 2513845"/>
              <a:gd name="connsiteX21" fmla="*/ 319658 w 2019965"/>
              <a:gd name="connsiteY21" fmla="*/ 2145288 h 2513845"/>
              <a:gd name="connsiteX22" fmla="*/ 383130 w 2019965"/>
              <a:gd name="connsiteY22" fmla="*/ 2148985 h 2513845"/>
              <a:gd name="connsiteX23" fmla="*/ 434279 w 2019965"/>
              <a:gd name="connsiteY23" fmla="*/ 2145904 h 2513845"/>
              <a:gd name="connsiteX24" fmla="*/ 466324 w 2019965"/>
              <a:gd name="connsiteY24" fmla="*/ 2137893 h 2513845"/>
              <a:gd name="connsiteX25" fmla="*/ 482345 w 2019965"/>
              <a:gd name="connsiteY25" fmla="*/ 2125568 h 2513845"/>
              <a:gd name="connsiteX26" fmla="*/ 487893 w 2019965"/>
              <a:gd name="connsiteY26" fmla="*/ 2108313 h 2513845"/>
              <a:gd name="connsiteX27" fmla="*/ 513775 w 2019965"/>
              <a:gd name="connsiteY27" fmla="*/ 1844562 h 2513845"/>
              <a:gd name="connsiteX28" fmla="*/ 729459 w 2019965"/>
              <a:gd name="connsiteY28" fmla="*/ 1797727 h 2513845"/>
              <a:gd name="connsiteX29" fmla="*/ 895843 w 2019965"/>
              <a:gd name="connsiteY29" fmla="*/ 1699129 h 2513845"/>
              <a:gd name="connsiteX30" fmla="*/ 1002454 w 2019965"/>
              <a:gd name="connsiteY30" fmla="*/ 1552463 h 2513845"/>
              <a:gd name="connsiteX31" fmla="*/ 1040044 w 2019965"/>
              <a:gd name="connsiteY31" fmla="*/ 1361428 h 2513845"/>
              <a:gd name="connsiteX32" fmla="*/ 1009232 w 2019965"/>
              <a:gd name="connsiteY32" fmla="*/ 1190729 h 2513845"/>
              <a:gd name="connsiteX33" fmla="*/ 927889 w 2019965"/>
              <a:gd name="connsiteY33" fmla="*/ 1069946 h 2513845"/>
              <a:gd name="connsiteX34" fmla="*/ 812651 w 2019965"/>
              <a:gd name="connsiteY34" fmla="*/ 986137 h 2513845"/>
              <a:gd name="connsiteX35" fmla="*/ 680776 w 2019965"/>
              <a:gd name="connsiteY35" fmla="*/ 926362 h 2513845"/>
              <a:gd name="connsiteX36" fmla="*/ 548900 w 2019965"/>
              <a:gd name="connsiteY36" fmla="*/ 877063 h 2513845"/>
              <a:gd name="connsiteX37" fmla="*/ 433047 w 2019965"/>
              <a:gd name="connsiteY37" fmla="*/ 825298 h 2513845"/>
              <a:gd name="connsiteX38" fmla="*/ 351086 w 2019965"/>
              <a:gd name="connsiteY38" fmla="*/ 757512 h 2513845"/>
              <a:gd name="connsiteX39" fmla="*/ 320274 w 2019965"/>
              <a:gd name="connsiteY39" fmla="*/ 660146 h 2513845"/>
              <a:gd name="connsiteX40" fmla="*/ 333831 w 2019965"/>
              <a:gd name="connsiteY40" fmla="*/ 592359 h 2513845"/>
              <a:gd name="connsiteX41" fmla="*/ 375737 w 2019965"/>
              <a:gd name="connsiteY41" fmla="*/ 539362 h 2513845"/>
              <a:gd name="connsiteX42" fmla="*/ 449685 w 2019965"/>
              <a:gd name="connsiteY42" fmla="*/ 504853 h 2513845"/>
              <a:gd name="connsiteX43" fmla="*/ 559376 w 2019965"/>
              <a:gd name="connsiteY43" fmla="*/ 492527 h 2513845"/>
              <a:gd name="connsiteX44" fmla="*/ 688170 w 2019965"/>
              <a:gd name="connsiteY44" fmla="*/ 508550 h 2513845"/>
              <a:gd name="connsiteX45" fmla="*/ 791699 w 2019965"/>
              <a:gd name="connsiteY45" fmla="*/ 543060 h 2513845"/>
              <a:gd name="connsiteX46" fmla="*/ 867498 w 2019965"/>
              <a:gd name="connsiteY46" fmla="*/ 577569 h 2513845"/>
              <a:gd name="connsiteX47" fmla="*/ 914332 w 2019965"/>
              <a:gd name="connsiteY47" fmla="*/ 593591 h 2513845"/>
              <a:gd name="connsiteX48" fmla="*/ 929120 w 2019965"/>
              <a:gd name="connsiteY48" fmla="*/ 589278 h 2513845"/>
              <a:gd name="connsiteX49" fmla="*/ 940213 w 2019965"/>
              <a:gd name="connsiteY49" fmla="*/ 572023 h 2513845"/>
              <a:gd name="connsiteX50" fmla="*/ 946992 w 2019965"/>
              <a:gd name="connsiteY50" fmla="*/ 534432 h 2513845"/>
              <a:gd name="connsiteX51" fmla="*/ 948840 w 2019965"/>
              <a:gd name="connsiteY51" fmla="*/ 471576 h 2513845"/>
              <a:gd name="connsiteX52" fmla="*/ 947609 w 2019965"/>
              <a:gd name="connsiteY52" fmla="*/ 421660 h 2513845"/>
              <a:gd name="connsiteX53" fmla="*/ 943295 w 2019965"/>
              <a:gd name="connsiteY53" fmla="*/ 384686 h 2513845"/>
              <a:gd name="connsiteX54" fmla="*/ 934667 w 2019965"/>
              <a:gd name="connsiteY54" fmla="*/ 358803 h 2513845"/>
              <a:gd name="connsiteX55" fmla="*/ 918645 w 2019965"/>
              <a:gd name="connsiteY55" fmla="*/ 337851 h 2513845"/>
              <a:gd name="connsiteX56" fmla="*/ 881055 w 2019965"/>
              <a:gd name="connsiteY56" fmla="*/ 314434 h 2513845"/>
              <a:gd name="connsiteX57" fmla="*/ 820663 w 2019965"/>
              <a:gd name="connsiteY57" fmla="*/ 289784 h 2513845"/>
              <a:gd name="connsiteX58" fmla="*/ 749179 w 2019965"/>
              <a:gd name="connsiteY58" fmla="*/ 269448 h 2513845"/>
              <a:gd name="connsiteX59" fmla="*/ 676462 w 2019965"/>
              <a:gd name="connsiteY59" fmla="*/ 255891 h 2513845"/>
              <a:gd name="connsiteX60" fmla="*/ 701111 w 2019965"/>
              <a:gd name="connsiteY60" fmla="*/ 22952 h 2513845"/>
              <a:gd name="connsiteX61" fmla="*/ 697669 w 2019965"/>
              <a:gd name="connsiteY61" fmla="*/ 0 h 251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019965" h="2513845">
                <a:moveTo>
                  <a:pt x="0" y="1742284"/>
                </a:moveTo>
                <a:lnTo>
                  <a:pt x="37418" y="1768148"/>
                </a:lnTo>
                <a:cubicBezTo>
                  <a:pt x="55905" y="1778008"/>
                  <a:pt x="77884" y="1787662"/>
                  <a:pt x="103355" y="1797110"/>
                </a:cubicBezTo>
                <a:cubicBezTo>
                  <a:pt x="128827" y="1806560"/>
                  <a:pt x="157174" y="1815186"/>
                  <a:pt x="188397" y="1822992"/>
                </a:cubicBezTo>
                <a:cubicBezTo>
                  <a:pt x="219620" y="1830798"/>
                  <a:pt x="252897" y="1837166"/>
                  <a:pt x="288227" y="1842097"/>
                </a:cubicBezTo>
                <a:lnTo>
                  <a:pt x="273968" y="1979942"/>
                </a:lnTo>
                <a:lnTo>
                  <a:pt x="0" y="1742284"/>
                </a:lnTo>
                <a:close/>
                <a:moveTo>
                  <a:pt x="681269" y="1489914"/>
                </a:moveTo>
                <a:lnTo>
                  <a:pt x="219825" y="1075490"/>
                </a:lnTo>
                <a:cubicBezTo>
                  <a:pt x="262142" y="1098498"/>
                  <a:pt x="305483" y="1118628"/>
                  <a:pt x="349853" y="1135883"/>
                </a:cubicBezTo>
                <a:cubicBezTo>
                  <a:pt x="394223" y="1153138"/>
                  <a:pt x="437565" y="1169365"/>
                  <a:pt x="479879" y="1184566"/>
                </a:cubicBezTo>
                <a:cubicBezTo>
                  <a:pt x="522195" y="1199767"/>
                  <a:pt x="560197" y="1217021"/>
                  <a:pt x="593885" y="1236330"/>
                </a:cubicBezTo>
                <a:cubicBezTo>
                  <a:pt x="627572" y="1255638"/>
                  <a:pt x="654481" y="1278029"/>
                  <a:pt x="674613" y="1303501"/>
                </a:cubicBezTo>
                <a:cubicBezTo>
                  <a:pt x="694742" y="1328971"/>
                  <a:pt x="704809" y="1361427"/>
                  <a:pt x="704808" y="1400867"/>
                </a:cubicBezTo>
                <a:cubicBezTo>
                  <a:pt x="704808" y="1430446"/>
                  <a:pt x="698953" y="1457098"/>
                  <a:pt x="687246" y="1480824"/>
                </a:cubicBezTo>
                <a:lnTo>
                  <a:pt x="681269" y="1489914"/>
                </a:lnTo>
                <a:close/>
                <a:moveTo>
                  <a:pt x="697669" y="0"/>
                </a:moveTo>
                <a:lnTo>
                  <a:pt x="2019965" y="1147048"/>
                </a:lnTo>
                <a:lnTo>
                  <a:pt x="2019965" y="2513845"/>
                </a:lnTo>
                <a:lnTo>
                  <a:pt x="719526" y="2513844"/>
                </a:lnTo>
                <a:lnTo>
                  <a:pt x="282828" y="2135023"/>
                </a:lnTo>
                <a:lnTo>
                  <a:pt x="319658" y="2145288"/>
                </a:lnTo>
                <a:cubicBezTo>
                  <a:pt x="335681" y="2147752"/>
                  <a:pt x="356839" y="2148985"/>
                  <a:pt x="383130" y="2148985"/>
                </a:cubicBezTo>
                <a:cubicBezTo>
                  <a:pt x="403673" y="2148985"/>
                  <a:pt x="420721" y="2147958"/>
                  <a:pt x="434279" y="2145904"/>
                </a:cubicBezTo>
                <a:cubicBezTo>
                  <a:pt x="447836" y="2143850"/>
                  <a:pt x="458517" y="2141179"/>
                  <a:pt x="466324" y="2137893"/>
                </a:cubicBezTo>
                <a:cubicBezTo>
                  <a:pt x="474129" y="2134606"/>
                  <a:pt x="479470" y="2130498"/>
                  <a:pt x="482345" y="2125568"/>
                </a:cubicBezTo>
                <a:cubicBezTo>
                  <a:pt x="485221" y="2120638"/>
                  <a:pt x="487070" y="2114886"/>
                  <a:pt x="487893" y="2108313"/>
                </a:cubicBezTo>
                <a:lnTo>
                  <a:pt x="513775" y="1844562"/>
                </a:lnTo>
                <a:cubicBezTo>
                  <a:pt x="592653" y="1837989"/>
                  <a:pt x="664547" y="1822377"/>
                  <a:pt x="729459" y="1797727"/>
                </a:cubicBezTo>
                <a:cubicBezTo>
                  <a:pt x="794369" y="1773078"/>
                  <a:pt x="849832" y="1740211"/>
                  <a:pt x="895843" y="1699129"/>
                </a:cubicBezTo>
                <a:cubicBezTo>
                  <a:pt x="941857" y="1658047"/>
                  <a:pt x="977394" y="1609157"/>
                  <a:pt x="1002454" y="1552463"/>
                </a:cubicBezTo>
                <a:cubicBezTo>
                  <a:pt x="1027515" y="1495769"/>
                  <a:pt x="1040044" y="1432091"/>
                  <a:pt x="1040044" y="1361428"/>
                </a:cubicBezTo>
                <a:cubicBezTo>
                  <a:pt x="1040045" y="1294874"/>
                  <a:pt x="1029773" y="1237975"/>
                  <a:pt x="1009232" y="1190729"/>
                </a:cubicBezTo>
                <a:cubicBezTo>
                  <a:pt x="988691" y="1143485"/>
                  <a:pt x="961577" y="1103223"/>
                  <a:pt x="927889" y="1069946"/>
                </a:cubicBezTo>
                <a:cubicBezTo>
                  <a:pt x="894200" y="1036669"/>
                  <a:pt x="855789" y="1008733"/>
                  <a:pt x="812651" y="986137"/>
                </a:cubicBezTo>
                <a:cubicBezTo>
                  <a:pt x="769515" y="963542"/>
                  <a:pt x="725556" y="943617"/>
                  <a:pt x="680776" y="926362"/>
                </a:cubicBezTo>
                <a:cubicBezTo>
                  <a:pt x="635996" y="909107"/>
                  <a:pt x="592036" y="892673"/>
                  <a:pt x="548900" y="877063"/>
                </a:cubicBezTo>
                <a:cubicBezTo>
                  <a:pt x="505764" y="861451"/>
                  <a:pt x="467146" y="844196"/>
                  <a:pt x="433047" y="825298"/>
                </a:cubicBezTo>
                <a:cubicBezTo>
                  <a:pt x="398948" y="806400"/>
                  <a:pt x="371628" y="783805"/>
                  <a:pt x="351086" y="757512"/>
                </a:cubicBezTo>
                <a:cubicBezTo>
                  <a:pt x="330546" y="731218"/>
                  <a:pt x="320275" y="698763"/>
                  <a:pt x="320274" y="660146"/>
                </a:cubicBezTo>
                <a:cubicBezTo>
                  <a:pt x="320274" y="635496"/>
                  <a:pt x="324793" y="612900"/>
                  <a:pt x="333831" y="592359"/>
                </a:cubicBezTo>
                <a:cubicBezTo>
                  <a:pt x="342870" y="571818"/>
                  <a:pt x="356838" y="554152"/>
                  <a:pt x="375737" y="539362"/>
                </a:cubicBezTo>
                <a:cubicBezTo>
                  <a:pt x="394635" y="524572"/>
                  <a:pt x="419284" y="513069"/>
                  <a:pt x="449685" y="504853"/>
                </a:cubicBezTo>
                <a:cubicBezTo>
                  <a:pt x="480086" y="496635"/>
                  <a:pt x="516650" y="492528"/>
                  <a:pt x="559376" y="492527"/>
                </a:cubicBezTo>
                <a:cubicBezTo>
                  <a:pt x="606210" y="492528"/>
                  <a:pt x="649142" y="497869"/>
                  <a:pt x="688170" y="508550"/>
                </a:cubicBezTo>
                <a:cubicBezTo>
                  <a:pt x="727200" y="519232"/>
                  <a:pt x="761709" y="530735"/>
                  <a:pt x="791699" y="543060"/>
                </a:cubicBezTo>
                <a:cubicBezTo>
                  <a:pt x="821689" y="555384"/>
                  <a:pt x="846955" y="566888"/>
                  <a:pt x="867498" y="577569"/>
                </a:cubicBezTo>
                <a:cubicBezTo>
                  <a:pt x="888038" y="588250"/>
                  <a:pt x="903649" y="593591"/>
                  <a:pt x="914332" y="593591"/>
                </a:cubicBezTo>
                <a:cubicBezTo>
                  <a:pt x="920083" y="593590"/>
                  <a:pt x="925012" y="592153"/>
                  <a:pt x="929120" y="589278"/>
                </a:cubicBezTo>
                <a:cubicBezTo>
                  <a:pt x="933230" y="586402"/>
                  <a:pt x="936927" y="580649"/>
                  <a:pt x="940213" y="572023"/>
                </a:cubicBezTo>
                <a:cubicBezTo>
                  <a:pt x="943499" y="563396"/>
                  <a:pt x="945760" y="550865"/>
                  <a:pt x="946992" y="534432"/>
                </a:cubicBezTo>
                <a:cubicBezTo>
                  <a:pt x="948225" y="517999"/>
                  <a:pt x="948840" y="497047"/>
                  <a:pt x="948840" y="471576"/>
                </a:cubicBezTo>
                <a:cubicBezTo>
                  <a:pt x="948840" y="452678"/>
                  <a:pt x="948429" y="436039"/>
                  <a:pt x="947609" y="421660"/>
                </a:cubicBezTo>
                <a:cubicBezTo>
                  <a:pt x="946787" y="407281"/>
                  <a:pt x="945348" y="394955"/>
                  <a:pt x="943295" y="384686"/>
                </a:cubicBezTo>
                <a:cubicBezTo>
                  <a:pt x="941240" y="374415"/>
                  <a:pt x="938364" y="365787"/>
                  <a:pt x="934667" y="358803"/>
                </a:cubicBezTo>
                <a:cubicBezTo>
                  <a:pt x="930970" y="351819"/>
                  <a:pt x="925629" y="344835"/>
                  <a:pt x="918645" y="337851"/>
                </a:cubicBezTo>
                <a:cubicBezTo>
                  <a:pt x="911661" y="330867"/>
                  <a:pt x="899131" y="323061"/>
                  <a:pt x="881055" y="314434"/>
                </a:cubicBezTo>
                <a:cubicBezTo>
                  <a:pt x="862977" y="305807"/>
                  <a:pt x="842848" y="297590"/>
                  <a:pt x="820663" y="289784"/>
                </a:cubicBezTo>
                <a:cubicBezTo>
                  <a:pt x="798477" y="281979"/>
                  <a:pt x="774649" y="275200"/>
                  <a:pt x="749179" y="269448"/>
                </a:cubicBezTo>
                <a:cubicBezTo>
                  <a:pt x="723707" y="263697"/>
                  <a:pt x="699469" y="259178"/>
                  <a:pt x="676462" y="255891"/>
                </a:cubicBezTo>
                <a:lnTo>
                  <a:pt x="701111" y="22952"/>
                </a:lnTo>
                <a:lnTo>
                  <a:pt x="697669"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8" name="Rectangle 57"/>
          <p:cNvSpPr/>
          <p:nvPr/>
        </p:nvSpPr>
        <p:spPr>
          <a:xfrm>
            <a:off x="4004777" y="3946744"/>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chemeClr val="accent2">
                  <a:lumMod val="50000"/>
                </a:schemeClr>
              </a:solidFill>
            </a:endParaRPr>
          </a:p>
        </p:txBody>
      </p:sp>
      <p:sp>
        <p:nvSpPr>
          <p:cNvPr id="60" name="Rectangle 59"/>
          <p:cNvSpPr/>
          <p:nvPr/>
        </p:nvSpPr>
        <p:spPr>
          <a:xfrm>
            <a:off x="6183483" y="3946744"/>
            <a:ext cx="2002536" cy="2002536"/>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600" dirty="0">
              <a:solidFill>
                <a:srgbClr val="0C584A"/>
              </a:solidFill>
            </a:endParaRPr>
          </a:p>
        </p:txBody>
      </p:sp>
      <p:sp>
        <p:nvSpPr>
          <p:cNvPr id="62" name="TextBox 61"/>
          <p:cNvSpPr txBox="1"/>
          <p:nvPr/>
        </p:nvSpPr>
        <p:spPr>
          <a:xfrm>
            <a:off x="4008581" y="6096287"/>
            <a:ext cx="19987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Low Cost</a:t>
            </a:r>
            <a:endParaRPr lang="en-US" sz="1600" i="1" dirty="0">
              <a:solidFill>
                <a:schemeClr val="tx1">
                  <a:lumMod val="65000"/>
                  <a:lumOff val="35000"/>
                </a:schemeClr>
              </a:solidFill>
            </a:endParaRPr>
          </a:p>
        </p:txBody>
      </p:sp>
      <p:sp>
        <p:nvSpPr>
          <p:cNvPr id="63" name="TextBox 62"/>
          <p:cNvSpPr txBox="1"/>
          <p:nvPr/>
        </p:nvSpPr>
        <p:spPr>
          <a:xfrm>
            <a:off x="6183484" y="6096287"/>
            <a:ext cx="2002535"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Differentiation</a:t>
            </a:r>
            <a:endParaRPr lang="en-US" sz="1600" i="1" dirty="0">
              <a:solidFill>
                <a:schemeClr val="tx1">
                  <a:lumMod val="65000"/>
                  <a:lumOff val="35000"/>
                </a:schemeClr>
              </a:solidFill>
            </a:endParaRPr>
          </a:p>
        </p:txBody>
      </p:sp>
      <p:sp>
        <p:nvSpPr>
          <p:cNvPr id="64" name="TextBox 63"/>
          <p:cNvSpPr txBox="1"/>
          <p:nvPr/>
        </p:nvSpPr>
        <p:spPr>
          <a:xfrm rot="16200000">
            <a:off x="7552324" y="4709311"/>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Narrow</a:t>
            </a:r>
            <a:endParaRPr lang="en-US" sz="1600" i="1" dirty="0">
              <a:solidFill>
                <a:schemeClr val="tx1">
                  <a:lumMod val="65000"/>
                  <a:lumOff val="35000"/>
                </a:schemeClr>
              </a:solidFill>
            </a:endParaRPr>
          </a:p>
        </p:txBody>
      </p:sp>
      <p:sp>
        <p:nvSpPr>
          <p:cNvPr id="65" name="TextBox 64"/>
          <p:cNvSpPr txBox="1"/>
          <p:nvPr/>
        </p:nvSpPr>
        <p:spPr>
          <a:xfrm rot="16200000">
            <a:off x="7552149" y="2529046"/>
            <a:ext cx="2002535"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Broad</a:t>
            </a:r>
            <a:endParaRPr lang="en-US" sz="1600" i="1" dirty="0">
              <a:solidFill>
                <a:schemeClr val="tx1">
                  <a:lumMod val="65000"/>
                  <a:lumOff val="35000"/>
                </a:schemeClr>
              </a:solidFill>
            </a:endParaRPr>
          </a:p>
        </p:txBody>
      </p:sp>
      <p:sp>
        <p:nvSpPr>
          <p:cNvPr id="66" name="TextBox 65"/>
          <p:cNvSpPr txBox="1"/>
          <p:nvPr/>
        </p:nvSpPr>
        <p:spPr>
          <a:xfrm rot="16200000">
            <a:off x="1501670" y="3619092"/>
            <a:ext cx="4182627"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Competitive Scope</a:t>
            </a:r>
            <a:endParaRPr lang="en-US" dirty="0"/>
          </a:p>
        </p:txBody>
      </p:sp>
      <p:sp>
        <p:nvSpPr>
          <p:cNvPr id="67" name="TextBox 66"/>
          <p:cNvSpPr txBox="1"/>
          <p:nvPr/>
        </p:nvSpPr>
        <p:spPr>
          <a:xfrm>
            <a:off x="4004778" y="1215621"/>
            <a:ext cx="4181242"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Source of Competitive Advantage</a:t>
            </a:r>
            <a:endParaRPr lang="en-US" sz="1600" b="1" dirty="0">
              <a:solidFill>
                <a:schemeClr val="tx1">
                  <a:lumMod val="65000"/>
                  <a:lumOff val="35000"/>
                </a:schemeClr>
              </a:solidFill>
            </a:endParaRPr>
          </a:p>
        </p:txBody>
      </p:sp>
      <p:grpSp>
        <p:nvGrpSpPr>
          <p:cNvPr id="7" name="Group 6"/>
          <p:cNvGrpSpPr/>
          <p:nvPr/>
        </p:nvGrpSpPr>
        <p:grpSpPr>
          <a:xfrm>
            <a:off x="4501880" y="4444025"/>
            <a:ext cx="1505432" cy="1505254"/>
            <a:chOff x="4501880" y="4444025"/>
            <a:chExt cx="1505432" cy="1505254"/>
          </a:xfrm>
        </p:grpSpPr>
        <p:sp>
          <p:nvSpPr>
            <p:cNvPr id="59" name="Freeform 58"/>
            <p:cNvSpPr/>
            <p:nvPr/>
          </p:nvSpPr>
          <p:spPr>
            <a:xfrm>
              <a:off x="4501880" y="4444025"/>
              <a:ext cx="1505432" cy="1505254"/>
            </a:xfrm>
            <a:custGeom>
              <a:avLst/>
              <a:gdLst>
                <a:gd name="connsiteX0" fmla="*/ 700863 w 1505432"/>
                <a:gd name="connsiteY0" fmla="*/ 1197935 h 1505254"/>
                <a:gd name="connsiteX1" fmla="*/ 715767 w 1505432"/>
                <a:gd name="connsiteY1" fmla="*/ 1208237 h 1505254"/>
                <a:gd name="connsiteX2" fmla="*/ 742030 w 1505432"/>
                <a:gd name="connsiteY2" fmla="*/ 1219773 h 1505254"/>
                <a:gd name="connsiteX3" fmla="*/ 775903 w 1505432"/>
                <a:gd name="connsiteY3" fmla="*/ 1230082 h 1505254"/>
                <a:gd name="connsiteX4" fmla="*/ 815666 w 1505432"/>
                <a:gd name="connsiteY4" fmla="*/ 1237692 h 1505254"/>
                <a:gd name="connsiteX5" fmla="*/ 809987 w 1505432"/>
                <a:gd name="connsiteY5" fmla="*/ 1292596 h 1505254"/>
                <a:gd name="connsiteX6" fmla="*/ 0 w 1505432"/>
                <a:gd name="connsiteY6" fmla="*/ 658473 h 1505254"/>
                <a:gd name="connsiteX7" fmla="*/ 103836 w 1505432"/>
                <a:gd name="connsiteY7" fmla="*/ 658473 h 1505254"/>
                <a:gd name="connsiteX8" fmla="*/ 103836 w 1505432"/>
                <a:gd name="connsiteY8" fmla="*/ 904134 h 1505254"/>
                <a:gd name="connsiteX9" fmla="*/ 349497 w 1505432"/>
                <a:gd name="connsiteY9" fmla="*/ 904134 h 1505254"/>
                <a:gd name="connsiteX10" fmla="*/ 349497 w 1505432"/>
                <a:gd name="connsiteY10" fmla="*/ 1007971 h 1505254"/>
                <a:gd name="connsiteX11" fmla="*/ 0 w 1505432"/>
                <a:gd name="connsiteY11" fmla="*/ 1007971 h 1505254"/>
                <a:gd name="connsiteX12" fmla="*/ 530578 w 1505432"/>
                <a:gd name="connsiteY12" fmla="*/ 530578 h 1505254"/>
                <a:gd name="connsiteX13" fmla="*/ 530578 w 1505432"/>
                <a:gd name="connsiteY13" fmla="*/ 654426 h 1505254"/>
                <a:gd name="connsiteX14" fmla="*/ 549917 w 1505432"/>
                <a:gd name="connsiteY14" fmla="*/ 651502 h 1505254"/>
                <a:gd name="connsiteX15" fmla="*/ 646308 w 1505432"/>
                <a:gd name="connsiteY15" fmla="*/ 564109 h 1505254"/>
                <a:gd name="connsiteX16" fmla="*/ 653078 w 1505432"/>
                <a:gd name="connsiteY16" fmla="*/ 530578 h 1505254"/>
                <a:gd name="connsiteX17" fmla="*/ 354893 w 1505432"/>
                <a:gd name="connsiteY17" fmla="*/ 530578 h 1505254"/>
                <a:gd name="connsiteX18" fmla="*/ 361663 w 1505432"/>
                <a:gd name="connsiteY18" fmla="*/ 564109 h 1505254"/>
                <a:gd name="connsiteX19" fmla="*/ 458054 w 1505432"/>
                <a:gd name="connsiteY19" fmla="*/ 651502 h 1505254"/>
                <a:gd name="connsiteX20" fmla="*/ 477393 w 1505432"/>
                <a:gd name="connsiteY20" fmla="*/ 654426 h 1505254"/>
                <a:gd name="connsiteX21" fmla="*/ 477393 w 1505432"/>
                <a:gd name="connsiteY21" fmla="*/ 530578 h 1505254"/>
                <a:gd name="connsiteX22" fmla="*/ 978751 w 1505432"/>
                <a:gd name="connsiteY22" fmla="*/ 503969 h 1505254"/>
                <a:gd name="connsiteX23" fmla="*/ 1505432 w 1505432"/>
                <a:gd name="connsiteY23" fmla="*/ 960848 h 1505254"/>
                <a:gd name="connsiteX24" fmla="*/ 1505432 w 1505432"/>
                <a:gd name="connsiteY24" fmla="*/ 1505254 h 1505254"/>
                <a:gd name="connsiteX25" fmla="*/ 987456 w 1505432"/>
                <a:gd name="connsiteY25" fmla="*/ 1505254 h 1505254"/>
                <a:gd name="connsiteX26" fmla="*/ 813516 w 1505432"/>
                <a:gd name="connsiteY26" fmla="*/ 1354366 h 1505254"/>
                <a:gd name="connsiteX27" fmla="*/ 828186 w 1505432"/>
                <a:gd name="connsiteY27" fmla="*/ 1358455 h 1505254"/>
                <a:gd name="connsiteX28" fmla="*/ 853467 w 1505432"/>
                <a:gd name="connsiteY28" fmla="*/ 1359928 h 1505254"/>
                <a:gd name="connsiteX29" fmla="*/ 873840 w 1505432"/>
                <a:gd name="connsiteY29" fmla="*/ 1358700 h 1505254"/>
                <a:gd name="connsiteX30" fmla="*/ 886604 w 1505432"/>
                <a:gd name="connsiteY30" fmla="*/ 1355509 h 1505254"/>
                <a:gd name="connsiteX31" fmla="*/ 892985 w 1505432"/>
                <a:gd name="connsiteY31" fmla="*/ 1350600 h 1505254"/>
                <a:gd name="connsiteX32" fmla="*/ 895195 w 1505432"/>
                <a:gd name="connsiteY32" fmla="*/ 1343728 h 1505254"/>
                <a:gd name="connsiteX33" fmla="*/ 905504 w 1505432"/>
                <a:gd name="connsiteY33" fmla="*/ 1238673 h 1505254"/>
                <a:gd name="connsiteX34" fmla="*/ 991413 w 1505432"/>
                <a:gd name="connsiteY34" fmla="*/ 1220019 h 1505254"/>
                <a:gd name="connsiteX35" fmla="*/ 1057685 w 1505432"/>
                <a:gd name="connsiteY35" fmla="*/ 1180746 h 1505254"/>
                <a:gd name="connsiteX36" fmla="*/ 1100149 w 1505432"/>
                <a:gd name="connsiteY36" fmla="*/ 1122328 h 1505254"/>
                <a:gd name="connsiteX37" fmla="*/ 1115121 w 1505432"/>
                <a:gd name="connsiteY37" fmla="*/ 1046237 h 1505254"/>
                <a:gd name="connsiteX38" fmla="*/ 1102849 w 1505432"/>
                <a:gd name="connsiteY38" fmla="*/ 978246 h 1505254"/>
                <a:gd name="connsiteX39" fmla="*/ 1070449 w 1505432"/>
                <a:gd name="connsiteY39" fmla="*/ 930137 h 1505254"/>
                <a:gd name="connsiteX40" fmla="*/ 1024549 w 1505432"/>
                <a:gd name="connsiteY40" fmla="*/ 896756 h 1505254"/>
                <a:gd name="connsiteX41" fmla="*/ 1007972 w 1505432"/>
                <a:gd name="connsiteY41" fmla="*/ 889242 h 1505254"/>
                <a:gd name="connsiteX42" fmla="*/ 1007972 w 1505432"/>
                <a:gd name="connsiteY42" fmla="*/ 1007971 h 1505254"/>
                <a:gd name="connsiteX43" fmla="*/ 951307 w 1505432"/>
                <a:gd name="connsiteY43" fmla="*/ 1007971 h 1505254"/>
                <a:gd name="connsiteX44" fmla="*/ 969567 w 1505432"/>
                <a:gd name="connsiteY44" fmla="*/ 1023164 h 1505254"/>
                <a:gd name="connsiteX45" fmla="*/ 981594 w 1505432"/>
                <a:gd name="connsiteY45" fmla="*/ 1061946 h 1505254"/>
                <a:gd name="connsiteX46" fmla="*/ 974599 w 1505432"/>
                <a:gd name="connsiteY46" fmla="*/ 1093794 h 1505254"/>
                <a:gd name="connsiteX47" fmla="*/ 972218 w 1505432"/>
                <a:gd name="connsiteY47" fmla="*/ 1097414 h 1505254"/>
                <a:gd name="connsiteX48" fmla="*/ 872627 w 1505432"/>
                <a:gd name="connsiteY48" fmla="*/ 1007971 h 1505254"/>
                <a:gd name="connsiteX49" fmla="*/ 658473 w 1505432"/>
                <a:gd name="connsiteY49" fmla="*/ 1007971 h 1505254"/>
                <a:gd name="connsiteX50" fmla="*/ 658473 w 1505432"/>
                <a:gd name="connsiteY50" fmla="*/ 904134 h 1505254"/>
                <a:gd name="connsiteX51" fmla="*/ 904135 w 1505432"/>
                <a:gd name="connsiteY51" fmla="*/ 904134 h 1505254"/>
                <a:gd name="connsiteX52" fmla="*/ 904135 w 1505432"/>
                <a:gd name="connsiteY52" fmla="*/ 846448 h 1505254"/>
                <a:gd name="connsiteX53" fmla="*/ 873349 w 1505432"/>
                <a:gd name="connsiteY53" fmla="*/ 832692 h 1505254"/>
                <a:gd name="connsiteX54" fmla="*/ 840704 w 1505432"/>
                <a:gd name="connsiteY54" fmla="*/ 805692 h 1505254"/>
                <a:gd name="connsiteX55" fmla="*/ 828431 w 1505432"/>
                <a:gd name="connsiteY55" fmla="*/ 766911 h 1505254"/>
                <a:gd name="connsiteX56" fmla="*/ 833831 w 1505432"/>
                <a:gd name="connsiteY56" fmla="*/ 739911 h 1505254"/>
                <a:gd name="connsiteX57" fmla="*/ 850522 w 1505432"/>
                <a:gd name="connsiteY57" fmla="*/ 718802 h 1505254"/>
                <a:gd name="connsiteX58" fmla="*/ 879977 w 1505432"/>
                <a:gd name="connsiteY58" fmla="*/ 705056 h 1505254"/>
                <a:gd name="connsiteX59" fmla="*/ 904135 w 1505432"/>
                <a:gd name="connsiteY59" fmla="*/ 702342 h 1505254"/>
                <a:gd name="connsiteX60" fmla="*/ 904135 w 1505432"/>
                <a:gd name="connsiteY60" fmla="*/ 658473 h 1505254"/>
                <a:gd name="connsiteX61" fmla="*/ 1007972 w 1505432"/>
                <a:gd name="connsiteY61" fmla="*/ 658473 h 1505254"/>
                <a:gd name="connsiteX62" fmla="*/ 1007972 w 1505432"/>
                <a:gd name="connsiteY62" fmla="*/ 717530 h 1505254"/>
                <a:gd name="connsiteX63" fmla="*/ 1016204 w 1505432"/>
                <a:gd name="connsiteY63" fmla="*/ 720274 h 1505254"/>
                <a:gd name="connsiteX64" fmla="*/ 1046395 w 1505432"/>
                <a:gd name="connsiteY64" fmla="*/ 734020 h 1505254"/>
                <a:gd name="connsiteX65" fmla="*/ 1065049 w 1505432"/>
                <a:gd name="connsiteY65" fmla="*/ 740401 h 1505254"/>
                <a:gd name="connsiteX66" fmla="*/ 1070940 w 1505432"/>
                <a:gd name="connsiteY66" fmla="*/ 738683 h 1505254"/>
                <a:gd name="connsiteX67" fmla="*/ 1075358 w 1505432"/>
                <a:gd name="connsiteY67" fmla="*/ 731811 h 1505254"/>
                <a:gd name="connsiteX68" fmla="*/ 1078058 w 1505432"/>
                <a:gd name="connsiteY68" fmla="*/ 716838 h 1505254"/>
                <a:gd name="connsiteX69" fmla="*/ 1078794 w 1505432"/>
                <a:gd name="connsiteY69" fmla="*/ 691802 h 1505254"/>
                <a:gd name="connsiteX70" fmla="*/ 1078304 w 1505432"/>
                <a:gd name="connsiteY70" fmla="*/ 671920 h 1505254"/>
                <a:gd name="connsiteX71" fmla="*/ 1076586 w 1505432"/>
                <a:gd name="connsiteY71" fmla="*/ 657193 h 1505254"/>
                <a:gd name="connsiteX72" fmla="*/ 1073149 w 1505432"/>
                <a:gd name="connsiteY72" fmla="*/ 646883 h 1505254"/>
                <a:gd name="connsiteX73" fmla="*/ 1066767 w 1505432"/>
                <a:gd name="connsiteY73" fmla="*/ 638538 h 1505254"/>
                <a:gd name="connsiteX74" fmla="*/ 1051795 w 1505432"/>
                <a:gd name="connsiteY74" fmla="*/ 629211 h 1505254"/>
                <a:gd name="connsiteX75" fmla="*/ 1027740 w 1505432"/>
                <a:gd name="connsiteY75" fmla="*/ 619393 h 1505254"/>
                <a:gd name="connsiteX76" fmla="*/ 999268 w 1505432"/>
                <a:gd name="connsiteY76" fmla="*/ 611293 h 1505254"/>
                <a:gd name="connsiteX77" fmla="*/ 970304 w 1505432"/>
                <a:gd name="connsiteY77" fmla="*/ 605893 h 1505254"/>
                <a:gd name="connsiteX78" fmla="*/ 980122 w 1505432"/>
                <a:gd name="connsiteY78" fmla="*/ 513111 h 1505254"/>
                <a:gd name="connsiteX79" fmla="*/ 530578 w 1505432"/>
                <a:gd name="connsiteY79" fmla="*/ 353544 h 1505254"/>
                <a:gd name="connsiteX80" fmla="*/ 530578 w 1505432"/>
                <a:gd name="connsiteY80" fmla="*/ 477393 h 1505254"/>
                <a:gd name="connsiteX81" fmla="*/ 653078 w 1505432"/>
                <a:gd name="connsiteY81" fmla="*/ 477393 h 1505254"/>
                <a:gd name="connsiteX82" fmla="*/ 646308 w 1505432"/>
                <a:gd name="connsiteY82" fmla="*/ 443862 h 1505254"/>
                <a:gd name="connsiteX83" fmla="*/ 549917 w 1505432"/>
                <a:gd name="connsiteY83" fmla="*/ 356468 h 1505254"/>
                <a:gd name="connsiteX84" fmla="*/ 477393 w 1505432"/>
                <a:gd name="connsiteY84" fmla="*/ 353544 h 1505254"/>
                <a:gd name="connsiteX85" fmla="*/ 458054 w 1505432"/>
                <a:gd name="connsiteY85" fmla="*/ 356468 h 1505254"/>
                <a:gd name="connsiteX86" fmla="*/ 361663 w 1505432"/>
                <a:gd name="connsiteY86" fmla="*/ 443862 h 1505254"/>
                <a:gd name="connsiteX87" fmla="*/ 354893 w 1505432"/>
                <a:gd name="connsiteY87" fmla="*/ 477393 h 1505254"/>
                <a:gd name="connsiteX88" fmla="*/ 477393 w 1505432"/>
                <a:gd name="connsiteY88" fmla="*/ 477393 h 1505254"/>
                <a:gd name="connsiteX89" fmla="*/ 477393 w 1505432"/>
                <a:gd name="connsiteY89" fmla="*/ 163135 h 1505254"/>
                <a:gd name="connsiteX90" fmla="*/ 530578 w 1505432"/>
                <a:gd name="connsiteY90" fmla="*/ 163135 h 1505254"/>
                <a:gd name="connsiteX91" fmla="*/ 530578 w 1505432"/>
                <a:gd name="connsiteY91" fmla="*/ 298817 h 1505254"/>
                <a:gd name="connsiteX92" fmla="*/ 540719 w 1505432"/>
                <a:gd name="connsiteY92" fmla="*/ 299712 h 1505254"/>
                <a:gd name="connsiteX93" fmla="*/ 707284 w 1505432"/>
                <a:gd name="connsiteY93" fmla="*/ 462163 h 1505254"/>
                <a:gd name="connsiteX94" fmla="*/ 708819 w 1505432"/>
                <a:gd name="connsiteY94" fmla="*/ 477393 h 1505254"/>
                <a:gd name="connsiteX95" fmla="*/ 844837 w 1505432"/>
                <a:gd name="connsiteY95" fmla="*/ 477393 h 1505254"/>
                <a:gd name="connsiteX96" fmla="*/ 844837 w 1505432"/>
                <a:gd name="connsiteY96" fmla="*/ 530578 h 1505254"/>
                <a:gd name="connsiteX97" fmla="*/ 708819 w 1505432"/>
                <a:gd name="connsiteY97" fmla="*/ 530578 h 1505254"/>
                <a:gd name="connsiteX98" fmla="*/ 707284 w 1505432"/>
                <a:gd name="connsiteY98" fmla="*/ 545807 h 1505254"/>
                <a:gd name="connsiteX99" fmla="*/ 540719 w 1505432"/>
                <a:gd name="connsiteY99" fmla="*/ 708258 h 1505254"/>
                <a:gd name="connsiteX100" fmla="*/ 530578 w 1505432"/>
                <a:gd name="connsiteY100" fmla="*/ 709153 h 1505254"/>
                <a:gd name="connsiteX101" fmla="*/ 530578 w 1505432"/>
                <a:gd name="connsiteY101" fmla="*/ 844836 h 1505254"/>
                <a:gd name="connsiteX102" fmla="*/ 477393 w 1505432"/>
                <a:gd name="connsiteY102" fmla="*/ 844836 h 1505254"/>
                <a:gd name="connsiteX103" fmla="*/ 477393 w 1505432"/>
                <a:gd name="connsiteY103" fmla="*/ 709153 h 1505254"/>
                <a:gd name="connsiteX104" fmla="*/ 467252 w 1505432"/>
                <a:gd name="connsiteY104" fmla="*/ 708258 h 1505254"/>
                <a:gd name="connsiteX105" fmla="*/ 300688 w 1505432"/>
                <a:gd name="connsiteY105" fmla="*/ 545807 h 1505254"/>
                <a:gd name="connsiteX106" fmla="*/ 299152 w 1505432"/>
                <a:gd name="connsiteY106" fmla="*/ 530578 h 1505254"/>
                <a:gd name="connsiteX107" fmla="*/ 163135 w 1505432"/>
                <a:gd name="connsiteY107" fmla="*/ 530578 h 1505254"/>
                <a:gd name="connsiteX108" fmla="*/ 163135 w 1505432"/>
                <a:gd name="connsiteY108" fmla="*/ 477393 h 1505254"/>
                <a:gd name="connsiteX109" fmla="*/ 299152 w 1505432"/>
                <a:gd name="connsiteY109" fmla="*/ 477393 h 1505254"/>
                <a:gd name="connsiteX110" fmla="*/ 300688 w 1505432"/>
                <a:gd name="connsiteY110" fmla="*/ 462163 h 1505254"/>
                <a:gd name="connsiteX111" fmla="*/ 467252 w 1505432"/>
                <a:gd name="connsiteY111" fmla="*/ 299712 h 1505254"/>
                <a:gd name="connsiteX112" fmla="*/ 477393 w 1505432"/>
                <a:gd name="connsiteY112" fmla="*/ 298817 h 1505254"/>
                <a:gd name="connsiteX113" fmla="*/ 658473 w 1505432"/>
                <a:gd name="connsiteY113" fmla="*/ 0 h 1505254"/>
                <a:gd name="connsiteX114" fmla="*/ 1007972 w 1505432"/>
                <a:gd name="connsiteY114" fmla="*/ 0 h 1505254"/>
                <a:gd name="connsiteX115" fmla="*/ 1007972 w 1505432"/>
                <a:gd name="connsiteY115" fmla="*/ 349497 h 1505254"/>
                <a:gd name="connsiteX116" fmla="*/ 904135 w 1505432"/>
                <a:gd name="connsiteY116" fmla="*/ 349497 h 1505254"/>
                <a:gd name="connsiteX117" fmla="*/ 904135 w 1505432"/>
                <a:gd name="connsiteY117" fmla="*/ 103836 h 1505254"/>
                <a:gd name="connsiteX118" fmla="*/ 658473 w 1505432"/>
                <a:gd name="connsiteY118" fmla="*/ 103836 h 1505254"/>
                <a:gd name="connsiteX119" fmla="*/ 0 w 1505432"/>
                <a:gd name="connsiteY119" fmla="*/ 0 h 1505254"/>
                <a:gd name="connsiteX120" fmla="*/ 349497 w 1505432"/>
                <a:gd name="connsiteY120" fmla="*/ 0 h 1505254"/>
                <a:gd name="connsiteX121" fmla="*/ 349497 w 1505432"/>
                <a:gd name="connsiteY121" fmla="*/ 103836 h 1505254"/>
                <a:gd name="connsiteX122" fmla="*/ 103836 w 1505432"/>
                <a:gd name="connsiteY122" fmla="*/ 103836 h 1505254"/>
                <a:gd name="connsiteX123" fmla="*/ 103836 w 1505432"/>
                <a:gd name="connsiteY123" fmla="*/ 349497 h 1505254"/>
                <a:gd name="connsiteX124" fmla="*/ 0 w 1505432"/>
                <a:gd name="connsiteY124" fmla="*/ 349497 h 1505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505432" h="1505254">
                  <a:moveTo>
                    <a:pt x="700863" y="1197935"/>
                  </a:moveTo>
                  <a:lnTo>
                    <a:pt x="715767" y="1208237"/>
                  </a:lnTo>
                  <a:cubicBezTo>
                    <a:pt x="723131" y="1212164"/>
                    <a:pt x="731885" y="1216010"/>
                    <a:pt x="742030" y="1219773"/>
                  </a:cubicBezTo>
                  <a:cubicBezTo>
                    <a:pt x="752176" y="1223537"/>
                    <a:pt x="763467" y="1226973"/>
                    <a:pt x="775903" y="1230082"/>
                  </a:cubicBezTo>
                  <a:cubicBezTo>
                    <a:pt x="788340" y="1233191"/>
                    <a:pt x="801594" y="1235727"/>
                    <a:pt x="815666" y="1237692"/>
                  </a:cubicBezTo>
                  <a:lnTo>
                    <a:pt x="809987" y="1292596"/>
                  </a:lnTo>
                  <a:close/>
                  <a:moveTo>
                    <a:pt x="0" y="658473"/>
                  </a:moveTo>
                  <a:lnTo>
                    <a:pt x="103836" y="658473"/>
                  </a:lnTo>
                  <a:lnTo>
                    <a:pt x="103836" y="904134"/>
                  </a:lnTo>
                  <a:lnTo>
                    <a:pt x="349497" y="904134"/>
                  </a:lnTo>
                  <a:lnTo>
                    <a:pt x="349497" y="1007971"/>
                  </a:lnTo>
                  <a:lnTo>
                    <a:pt x="0" y="1007971"/>
                  </a:lnTo>
                  <a:close/>
                  <a:moveTo>
                    <a:pt x="530578" y="530578"/>
                  </a:moveTo>
                  <a:lnTo>
                    <a:pt x="530578" y="654426"/>
                  </a:lnTo>
                  <a:lnTo>
                    <a:pt x="549917" y="651502"/>
                  </a:lnTo>
                  <a:cubicBezTo>
                    <a:pt x="593447" y="637963"/>
                    <a:pt x="628722" y="605687"/>
                    <a:pt x="646308" y="564109"/>
                  </a:cubicBezTo>
                  <a:lnTo>
                    <a:pt x="653078" y="530578"/>
                  </a:lnTo>
                  <a:close/>
                  <a:moveTo>
                    <a:pt x="354893" y="530578"/>
                  </a:moveTo>
                  <a:lnTo>
                    <a:pt x="361663" y="564109"/>
                  </a:lnTo>
                  <a:cubicBezTo>
                    <a:pt x="379249" y="605687"/>
                    <a:pt x="414524" y="637963"/>
                    <a:pt x="458054" y="651502"/>
                  </a:cubicBezTo>
                  <a:lnTo>
                    <a:pt x="477393" y="654426"/>
                  </a:lnTo>
                  <a:lnTo>
                    <a:pt x="477393" y="530578"/>
                  </a:lnTo>
                  <a:close/>
                  <a:moveTo>
                    <a:pt x="978751" y="503969"/>
                  </a:moveTo>
                  <a:lnTo>
                    <a:pt x="1505432" y="960848"/>
                  </a:lnTo>
                  <a:lnTo>
                    <a:pt x="1505432" y="1505254"/>
                  </a:lnTo>
                  <a:lnTo>
                    <a:pt x="987456" y="1505254"/>
                  </a:lnTo>
                  <a:lnTo>
                    <a:pt x="813516" y="1354366"/>
                  </a:lnTo>
                  <a:lnTo>
                    <a:pt x="828186" y="1358455"/>
                  </a:lnTo>
                  <a:cubicBezTo>
                    <a:pt x="834568" y="1359436"/>
                    <a:pt x="842995" y="1359928"/>
                    <a:pt x="853467" y="1359928"/>
                  </a:cubicBezTo>
                  <a:cubicBezTo>
                    <a:pt x="861650" y="1359928"/>
                    <a:pt x="868440" y="1359518"/>
                    <a:pt x="873840" y="1358700"/>
                  </a:cubicBezTo>
                  <a:cubicBezTo>
                    <a:pt x="879240" y="1357882"/>
                    <a:pt x="883494" y="1356818"/>
                    <a:pt x="886604" y="1355509"/>
                  </a:cubicBezTo>
                  <a:cubicBezTo>
                    <a:pt x="889713" y="1354200"/>
                    <a:pt x="891840" y="1352564"/>
                    <a:pt x="892985" y="1350600"/>
                  </a:cubicBezTo>
                  <a:cubicBezTo>
                    <a:pt x="894131" y="1348637"/>
                    <a:pt x="894867" y="1346346"/>
                    <a:pt x="895195" y="1343728"/>
                  </a:cubicBezTo>
                  <a:lnTo>
                    <a:pt x="905504" y="1238673"/>
                  </a:lnTo>
                  <a:cubicBezTo>
                    <a:pt x="936922" y="1236055"/>
                    <a:pt x="965558" y="1229837"/>
                    <a:pt x="991413" y="1220019"/>
                  </a:cubicBezTo>
                  <a:cubicBezTo>
                    <a:pt x="1017267" y="1210201"/>
                    <a:pt x="1039358" y="1197109"/>
                    <a:pt x="1057685" y="1180746"/>
                  </a:cubicBezTo>
                  <a:cubicBezTo>
                    <a:pt x="1076013" y="1164383"/>
                    <a:pt x="1090167" y="1144910"/>
                    <a:pt x="1100149" y="1122328"/>
                  </a:cubicBezTo>
                  <a:cubicBezTo>
                    <a:pt x="1110131" y="1099746"/>
                    <a:pt x="1115121" y="1074383"/>
                    <a:pt x="1115121" y="1046237"/>
                  </a:cubicBezTo>
                  <a:cubicBezTo>
                    <a:pt x="1115122" y="1019728"/>
                    <a:pt x="1111030" y="997065"/>
                    <a:pt x="1102849" y="978246"/>
                  </a:cubicBezTo>
                  <a:cubicBezTo>
                    <a:pt x="1094667" y="959429"/>
                    <a:pt x="1083867" y="943392"/>
                    <a:pt x="1070449" y="930137"/>
                  </a:cubicBezTo>
                  <a:cubicBezTo>
                    <a:pt x="1057031" y="916883"/>
                    <a:pt x="1041731" y="905756"/>
                    <a:pt x="1024549" y="896756"/>
                  </a:cubicBezTo>
                  <a:lnTo>
                    <a:pt x="1007972" y="889242"/>
                  </a:lnTo>
                  <a:lnTo>
                    <a:pt x="1007972" y="1007971"/>
                  </a:lnTo>
                  <a:lnTo>
                    <a:pt x="951307" y="1007971"/>
                  </a:lnTo>
                  <a:lnTo>
                    <a:pt x="969567" y="1023164"/>
                  </a:lnTo>
                  <a:cubicBezTo>
                    <a:pt x="977585" y="1033309"/>
                    <a:pt x="981595" y="1046237"/>
                    <a:pt x="981594" y="1061946"/>
                  </a:cubicBezTo>
                  <a:cubicBezTo>
                    <a:pt x="981594" y="1073728"/>
                    <a:pt x="979262" y="1084343"/>
                    <a:pt x="974599" y="1093794"/>
                  </a:cubicBezTo>
                  <a:lnTo>
                    <a:pt x="972218" y="1097414"/>
                  </a:lnTo>
                  <a:lnTo>
                    <a:pt x="872627" y="1007971"/>
                  </a:lnTo>
                  <a:lnTo>
                    <a:pt x="658473" y="1007971"/>
                  </a:lnTo>
                  <a:lnTo>
                    <a:pt x="658473" y="904134"/>
                  </a:lnTo>
                  <a:lnTo>
                    <a:pt x="904135" y="904134"/>
                  </a:lnTo>
                  <a:lnTo>
                    <a:pt x="904135" y="846448"/>
                  </a:lnTo>
                  <a:lnTo>
                    <a:pt x="873349" y="832692"/>
                  </a:lnTo>
                  <a:cubicBezTo>
                    <a:pt x="859768" y="825165"/>
                    <a:pt x="848886" y="816165"/>
                    <a:pt x="840704" y="805692"/>
                  </a:cubicBezTo>
                  <a:cubicBezTo>
                    <a:pt x="832522" y="795219"/>
                    <a:pt x="828431" y="782292"/>
                    <a:pt x="828431" y="766911"/>
                  </a:cubicBezTo>
                  <a:cubicBezTo>
                    <a:pt x="828431" y="757092"/>
                    <a:pt x="830231" y="748092"/>
                    <a:pt x="833831" y="739911"/>
                  </a:cubicBezTo>
                  <a:cubicBezTo>
                    <a:pt x="837431" y="731729"/>
                    <a:pt x="842995" y="724693"/>
                    <a:pt x="850522" y="718802"/>
                  </a:cubicBezTo>
                  <a:cubicBezTo>
                    <a:pt x="858050" y="712911"/>
                    <a:pt x="867868" y="708329"/>
                    <a:pt x="879977" y="705056"/>
                  </a:cubicBezTo>
                  <a:lnTo>
                    <a:pt x="904135" y="702342"/>
                  </a:lnTo>
                  <a:lnTo>
                    <a:pt x="904135" y="658473"/>
                  </a:lnTo>
                  <a:lnTo>
                    <a:pt x="1007972" y="658473"/>
                  </a:lnTo>
                  <a:lnTo>
                    <a:pt x="1007972" y="717530"/>
                  </a:lnTo>
                  <a:lnTo>
                    <a:pt x="1016204" y="720274"/>
                  </a:lnTo>
                  <a:cubicBezTo>
                    <a:pt x="1028149" y="725183"/>
                    <a:pt x="1038213" y="729765"/>
                    <a:pt x="1046395" y="734020"/>
                  </a:cubicBezTo>
                  <a:cubicBezTo>
                    <a:pt x="1054576" y="738274"/>
                    <a:pt x="1060794" y="740401"/>
                    <a:pt x="1065049" y="740401"/>
                  </a:cubicBezTo>
                  <a:cubicBezTo>
                    <a:pt x="1067340" y="740401"/>
                    <a:pt x="1069303" y="739829"/>
                    <a:pt x="1070940" y="738683"/>
                  </a:cubicBezTo>
                  <a:cubicBezTo>
                    <a:pt x="1072577" y="737538"/>
                    <a:pt x="1074049" y="735246"/>
                    <a:pt x="1075358" y="731811"/>
                  </a:cubicBezTo>
                  <a:cubicBezTo>
                    <a:pt x="1076667" y="728374"/>
                    <a:pt x="1077567" y="723383"/>
                    <a:pt x="1078058" y="716838"/>
                  </a:cubicBezTo>
                  <a:cubicBezTo>
                    <a:pt x="1078549" y="710292"/>
                    <a:pt x="1078794" y="701947"/>
                    <a:pt x="1078794" y="691802"/>
                  </a:cubicBezTo>
                  <a:cubicBezTo>
                    <a:pt x="1078794" y="684275"/>
                    <a:pt x="1078630" y="677647"/>
                    <a:pt x="1078304" y="671920"/>
                  </a:cubicBezTo>
                  <a:cubicBezTo>
                    <a:pt x="1077976" y="666193"/>
                    <a:pt x="1077403" y="661283"/>
                    <a:pt x="1076586" y="657193"/>
                  </a:cubicBezTo>
                  <a:cubicBezTo>
                    <a:pt x="1075767" y="653102"/>
                    <a:pt x="1074621" y="649665"/>
                    <a:pt x="1073149" y="646883"/>
                  </a:cubicBezTo>
                  <a:cubicBezTo>
                    <a:pt x="1071676" y="644102"/>
                    <a:pt x="1069549" y="641320"/>
                    <a:pt x="1066767" y="638538"/>
                  </a:cubicBezTo>
                  <a:cubicBezTo>
                    <a:pt x="1063985" y="635756"/>
                    <a:pt x="1058995" y="632647"/>
                    <a:pt x="1051795" y="629211"/>
                  </a:cubicBezTo>
                  <a:cubicBezTo>
                    <a:pt x="1044594" y="625775"/>
                    <a:pt x="1036577" y="622502"/>
                    <a:pt x="1027740" y="619393"/>
                  </a:cubicBezTo>
                  <a:cubicBezTo>
                    <a:pt x="1018903" y="616284"/>
                    <a:pt x="1009412" y="613584"/>
                    <a:pt x="999268" y="611293"/>
                  </a:cubicBezTo>
                  <a:cubicBezTo>
                    <a:pt x="989122" y="609002"/>
                    <a:pt x="979468" y="607202"/>
                    <a:pt x="970304" y="605893"/>
                  </a:cubicBezTo>
                  <a:lnTo>
                    <a:pt x="980122" y="513111"/>
                  </a:lnTo>
                  <a:close/>
                  <a:moveTo>
                    <a:pt x="530578" y="353544"/>
                  </a:moveTo>
                  <a:lnTo>
                    <a:pt x="530578" y="477393"/>
                  </a:lnTo>
                  <a:lnTo>
                    <a:pt x="653078" y="477393"/>
                  </a:lnTo>
                  <a:lnTo>
                    <a:pt x="646308" y="443862"/>
                  </a:lnTo>
                  <a:cubicBezTo>
                    <a:pt x="628722" y="402283"/>
                    <a:pt x="593447" y="370007"/>
                    <a:pt x="549917" y="356468"/>
                  </a:cubicBezTo>
                  <a:close/>
                  <a:moveTo>
                    <a:pt x="477393" y="353544"/>
                  </a:moveTo>
                  <a:lnTo>
                    <a:pt x="458054" y="356468"/>
                  </a:lnTo>
                  <a:cubicBezTo>
                    <a:pt x="414524" y="370007"/>
                    <a:pt x="379249" y="402283"/>
                    <a:pt x="361663" y="443862"/>
                  </a:cubicBezTo>
                  <a:lnTo>
                    <a:pt x="354893" y="477393"/>
                  </a:lnTo>
                  <a:lnTo>
                    <a:pt x="477393" y="477393"/>
                  </a:lnTo>
                  <a:close/>
                  <a:moveTo>
                    <a:pt x="477393" y="163135"/>
                  </a:moveTo>
                  <a:lnTo>
                    <a:pt x="530578" y="163135"/>
                  </a:lnTo>
                  <a:lnTo>
                    <a:pt x="530578" y="298817"/>
                  </a:lnTo>
                  <a:lnTo>
                    <a:pt x="540719" y="299712"/>
                  </a:lnTo>
                  <a:cubicBezTo>
                    <a:pt x="624178" y="314620"/>
                    <a:pt x="690352" y="379423"/>
                    <a:pt x="707284" y="462163"/>
                  </a:cubicBezTo>
                  <a:lnTo>
                    <a:pt x="708819" y="477393"/>
                  </a:lnTo>
                  <a:lnTo>
                    <a:pt x="844837" y="477393"/>
                  </a:lnTo>
                  <a:lnTo>
                    <a:pt x="844837" y="530578"/>
                  </a:lnTo>
                  <a:lnTo>
                    <a:pt x="708819" y="530578"/>
                  </a:lnTo>
                  <a:lnTo>
                    <a:pt x="707284" y="545807"/>
                  </a:lnTo>
                  <a:cubicBezTo>
                    <a:pt x="690352" y="628547"/>
                    <a:pt x="624178" y="693350"/>
                    <a:pt x="540719" y="708258"/>
                  </a:cubicBezTo>
                  <a:lnTo>
                    <a:pt x="530578" y="709153"/>
                  </a:lnTo>
                  <a:lnTo>
                    <a:pt x="530578" y="844836"/>
                  </a:lnTo>
                  <a:lnTo>
                    <a:pt x="477393" y="844836"/>
                  </a:lnTo>
                  <a:lnTo>
                    <a:pt x="477393" y="709153"/>
                  </a:lnTo>
                  <a:lnTo>
                    <a:pt x="467252" y="708258"/>
                  </a:lnTo>
                  <a:cubicBezTo>
                    <a:pt x="383793" y="693350"/>
                    <a:pt x="317619" y="628547"/>
                    <a:pt x="300688" y="545807"/>
                  </a:cubicBezTo>
                  <a:lnTo>
                    <a:pt x="299152" y="530578"/>
                  </a:lnTo>
                  <a:lnTo>
                    <a:pt x="163135" y="530578"/>
                  </a:lnTo>
                  <a:lnTo>
                    <a:pt x="163135" y="477393"/>
                  </a:lnTo>
                  <a:lnTo>
                    <a:pt x="299152" y="477393"/>
                  </a:lnTo>
                  <a:lnTo>
                    <a:pt x="300688" y="462163"/>
                  </a:lnTo>
                  <a:cubicBezTo>
                    <a:pt x="317619" y="379423"/>
                    <a:pt x="383793" y="314620"/>
                    <a:pt x="467252" y="299712"/>
                  </a:cubicBezTo>
                  <a:lnTo>
                    <a:pt x="477393" y="298817"/>
                  </a:lnTo>
                  <a:close/>
                  <a:moveTo>
                    <a:pt x="658473" y="0"/>
                  </a:moveTo>
                  <a:lnTo>
                    <a:pt x="1007972" y="0"/>
                  </a:lnTo>
                  <a:lnTo>
                    <a:pt x="1007972" y="349497"/>
                  </a:lnTo>
                  <a:lnTo>
                    <a:pt x="904135" y="349497"/>
                  </a:lnTo>
                  <a:lnTo>
                    <a:pt x="904135" y="103836"/>
                  </a:lnTo>
                  <a:lnTo>
                    <a:pt x="658473" y="103836"/>
                  </a:lnTo>
                  <a:close/>
                  <a:moveTo>
                    <a:pt x="0" y="0"/>
                  </a:moveTo>
                  <a:lnTo>
                    <a:pt x="349497" y="0"/>
                  </a:lnTo>
                  <a:lnTo>
                    <a:pt x="349497" y="103836"/>
                  </a:lnTo>
                  <a:lnTo>
                    <a:pt x="103836" y="103836"/>
                  </a:lnTo>
                  <a:lnTo>
                    <a:pt x="103836" y="349497"/>
                  </a:lnTo>
                  <a:lnTo>
                    <a:pt x="0" y="34949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8" name="Freeform 67"/>
            <p:cNvSpPr/>
            <p:nvPr/>
          </p:nvSpPr>
          <p:spPr>
            <a:xfrm>
              <a:off x="5190402" y="4934556"/>
              <a:ext cx="426599" cy="869398"/>
            </a:xfrm>
            <a:custGeom>
              <a:avLst/>
              <a:gdLst/>
              <a:ahLst/>
              <a:cxnLst/>
              <a:rect l="l" t="t" r="r" b="b"/>
              <a:pathLst>
                <a:path w="1071028" h="2182727">
                  <a:moveTo>
                    <a:pt x="608847" y="0"/>
                  </a:moveTo>
                  <a:cubicBezTo>
                    <a:pt x="634318" y="0"/>
                    <a:pt x="655476" y="1232"/>
                    <a:pt x="672320" y="3697"/>
                  </a:cubicBezTo>
                  <a:cubicBezTo>
                    <a:pt x="689164" y="6162"/>
                    <a:pt x="702105" y="9654"/>
                    <a:pt x="711143" y="14173"/>
                  </a:cubicBezTo>
                  <a:cubicBezTo>
                    <a:pt x="720181" y="18692"/>
                    <a:pt x="725933" y="24649"/>
                    <a:pt x="728398" y="32044"/>
                  </a:cubicBezTo>
                  <a:cubicBezTo>
                    <a:pt x="730863" y="39439"/>
                    <a:pt x="732095" y="47656"/>
                    <a:pt x="732095" y="56694"/>
                  </a:cubicBezTo>
                  <a:lnTo>
                    <a:pt x="707445" y="289633"/>
                  </a:lnTo>
                  <a:cubicBezTo>
                    <a:pt x="730452" y="292920"/>
                    <a:pt x="754691" y="297439"/>
                    <a:pt x="780162" y="303190"/>
                  </a:cubicBezTo>
                  <a:cubicBezTo>
                    <a:pt x="805633" y="308942"/>
                    <a:pt x="829461" y="315721"/>
                    <a:pt x="851646" y="323526"/>
                  </a:cubicBezTo>
                  <a:cubicBezTo>
                    <a:pt x="873831" y="331332"/>
                    <a:pt x="893961" y="339549"/>
                    <a:pt x="912038" y="348176"/>
                  </a:cubicBezTo>
                  <a:cubicBezTo>
                    <a:pt x="930114" y="356803"/>
                    <a:pt x="942644" y="364609"/>
                    <a:pt x="949628" y="371593"/>
                  </a:cubicBezTo>
                  <a:cubicBezTo>
                    <a:pt x="956612" y="378577"/>
                    <a:pt x="961953" y="385561"/>
                    <a:pt x="965651" y="392545"/>
                  </a:cubicBezTo>
                  <a:cubicBezTo>
                    <a:pt x="969348" y="399529"/>
                    <a:pt x="972224" y="408157"/>
                    <a:pt x="974278" y="418428"/>
                  </a:cubicBezTo>
                  <a:cubicBezTo>
                    <a:pt x="976332" y="428698"/>
                    <a:pt x="977770" y="441023"/>
                    <a:pt x="978592" y="455402"/>
                  </a:cubicBezTo>
                  <a:cubicBezTo>
                    <a:pt x="979413" y="469781"/>
                    <a:pt x="979824" y="486420"/>
                    <a:pt x="979824" y="505318"/>
                  </a:cubicBezTo>
                  <a:cubicBezTo>
                    <a:pt x="979824" y="530789"/>
                    <a:pt x="979208" y="551741"/>
                    <a:pt x="977975" y="568174"/>
                  </a:cubicBezTo>
                  <a:cubicBezTo>
                    <a:pt x="976743" y="584607"/>
                    <a:pt x="974483" y="597138"/>
                    <a:pt x="971197" y="605765"/>
                  </a:cubicBezTo>
                  <a:cubicBezTo>
                    <a:pt x="967910" y="614392"/>
                    <a:pt x="964213" y="620144"/>
                    <a:pt x="960104" y="623020"/>
                  </a:cubicBezTo>
                  <a:cubicBezTo>
                    <a:pt x="955996" y="625895"/>
                    <a:pt x="951066" y="627333"/>
                    <a:pt x="945315" y="627333"/>
                  </a:cubicBezTo>
                  <a:cubicBezTo>
                    <a:pt x="934633" y="627333"/>
                    <a:pt x="919022" y="621993"/>
                    <a:pt x="898480" y="611311"/>
                  </a:cubicBezTo>
                  <a:cubicBezTo>
                    <a:pt x="877939" y="600630"/>
                    <a:pt x="852673" y="589126"/>
                    <a:pt x="822683" y="576802"/>
                  </a:cubicBezTo>
                  <a:cubicBezTo>
                    <a:pt x="792692" y="564477"/>
                    <a:pt x="758183" y="552974"/>
                    <a:pt x="719154" y="542292"/>
                  </a:cubicBezTo>
                  <a:cubicBezTo>
                    <a:pt x="680125" y="531611"/>
                    <a:pt x="637194" y="526270"/>
                    <a:pt x="590360" y="526270"/>
                  </a:cubicBezTo>
                  <a:cubicBezTo>
                    <a:pt x="547633" y="526270"/>
                    <a:pt x="511070" y="530378"/>
                    <a:pt x="480669" y="538595"/>
                  </a:cubicBezTo>
                  <a:cubicBezTo>
                    <a:pt x="450267" y="546811"/>
                    <a:pt x="425618" y="558314"/>
                    <a:pt x="406720" y="573104"/>
                  </a:cubicBezTo>
                  <a:cubicBezTo>
                    <a:pt x="387822" y="587894"/>
                    <a:pt x="373853" y="605560"/>
                    <a:pt x="364815" y="626101"/>
                  </a:cubicBezTo>
                  <a:cubicBezTo>
                    <a:pt x="355777" y="646642"/>
                    <a:pt x="351258" y="669238"/>
                    <a:pt x="351258" y="693888"/>
                  </a:cubicBezTo>
                  <a:cubicBezTo>
                    <a:pt x="351258" y="732505"/>
                    <a:pt x="361529" y="764961"/>
                    <a:pt x="382070" y="791254"/>
                  </a:cubicBezTo>
                  <a:cubicBezTo>
                    <a:pt x="402611" y="817547"/>
                    <a:pt x="429931" y="840142"/>
                    <a:pt x="464030" y="859040"/>
                  </a:cubicBezTo>
                  <a:cubicBezTo>
                    <a:pt x="498129" y="877938"/>
                    <a:pt x="536747" y="895193"/>
                    <a:pt x="579883" y="910805"/>
                  </a:cubicBezTo>
                  <a:cubicBezTo>
                    <a:pt x="623020" y="926416"/>
                    <a:pt x="666979" y="942849"/>
                    <a:pt x="711759" y="960104"/>
                  </a:cubicBezTo>
                  <a:cubicBezTo>
                    <a:pt x="756539" y="977359"/>
                    <a:pt x="800498" y="997284"/>
                    <a:pt x="843635" y="1019879"/>
                  </a:cubicBezTo>
                  <a:cubicBezTo>
                    <a:pt x="886772" y="1042475"/>
                    <a:pt x="925184" y="1070411"/>
                    <a:pt x="958872" y="1103688"/>
                  </a:cubicBezTo>
                  <a:cubicBezTo>
                    <a:pt x="992560" y="1136965"/>
                    <a:pt x="1019674" y="1177226"/>
                    <a:pt x="1040216" y="1224471"/>
                  </a:cubicBezTo>
                  <a:cubicBezTo>
                    <a:pt x="1060757" y="1271717"/>
                    <a:pt x="1071028" y="1328616"/>
                    <a:pt x="1071028" y="1395170"/>
                  </a:cubicBezTo>
                  <a:cubicBezTo>
                    <a:pt x="1071028" y="1465833"/>
                    <a:pt x="1058498" y="1529511"/>
                    <a:pt x="1033437" y="1586205"/>
                  </a:cubicBezTo>
                  <a:cubicBezTo>
                    <a:pt x="1008377" y="1642899"/>
                    <a:pt x="972840" y="1691788"/>
                    <a:pt x="926827" y="1732871"/>
                  </a:cubicBezTo>
                  <a:cubicBezTo>
                    <a:pt x="880815" y="1773953"/>
                    <a:pt x="825353" y="1806820"/>
                    <a:pt x="760442" y="1831469"/>
                  </a:cubicBezTo>
                  <a:cubicBezTo>
                    <a:pt x="695531" y="1856119"/>
                    <a:pt x="623637" y="1871730"/>
                    <a:pt x="544758" y="1878304"/>
                  </a:cubicBezTo>
                  <a:lnTo>
                    <a:pt x="518876" y="2142055"/>
                  </a:lnTo>
                  <a:cubicBezTo>
                    <a:pt x="518054" y="2148628"/>
                    <a:pt x="516205" y="2154380"/>
                    <a:pt x="513329" y="2159310"/>
                  </a:cubicBezTo>
                  <a:cubicBezTo>
                    <a:pt x="510454" y="2164240"/>
                    <a:pt x="505113" y="2168348"/>
                    <a:pt x="497307" y="2171635"/>
                  </a:cubicBezTo>
                  <a:cubicBezTo>
                    <a:pt x="489501" y="2174921"/>
                    <a:pt x="478820" y="2177592"/>
                    <a:pt x="465263" y="2179646"/>
                  </a:cubicBezTo>
                  <a:cubicBezTo>
                    <a:pt x="451705" y="2181700"/>
                    <a:pt x="434656" y="2182727"/>
                    <a:pt x="414114" y="2182727"/>
                  </a:cubicBezTo>
                  <a:cubicBezTo>
                    <a:pt x="387822" y="2182727"/>
                    <a:pt x="366664" y="2181494"/>
                    <a:pt x="350642" y="2179030"/>
                  </a:cubicBezTo>
                  <a:cubicBezTo>
                    <a:pt x="334619" y="2176565"/>
                    <a:pt x="322089" y="2173072"/>
                    <a:pt x="313051" y="2168553"/>
                  </a:cubicBezTo>
                  <a:cubicBezTo>
                    <a:pt x="304013" y="2164034"/>
                    <a:pt x="298056" y="2158077"/>
                    <a:pt x="295180" y="2150682"/>
                  </a:cubicBezTo>
                  <a:cubicBezTo>
                    <a:pt x="292304" y="2143288"/>
                    <a:pt x="291688" y="2135071"/>
                    <a:pt x="293331" y="2126033"/>
                  </a:cubicBezTo>
                  <a:lnTo>
                    <a:pt x="319213" y="1875839"/>
                  </a:lnTo>
                  <a:cubicBezTo>
                    <a:pt x="283882" y="1870909"/>
                    <a:pt x="250605" y="1864541"/>
                    <a:pt x="219382" y="1856735"/>
                  </a:cubicBezTo>
                  <a:cubicBezTo>
                    <a:pt x="188159" y="1848929"/>
                    <a:pt x="159812" y="1840302"/>
                    <a:pt x="134341" y="1830853"/>
                  </a:cubicBezTo>
                  <a:cubicBezTo>
                    <a:pt x="108870" y="1821404"/>
                    <a:pt x="86890" y="1811750"/>
                    <a:pt x="68403" y="1801890"/>
                  </a:cubicBezTo>
                  <a:cubicBezTo>
                    <a:pt x="49916" y="1792030"/>
                    <a:pt x="35948" y="1782375"/>
                    <a:pt x="26499" y="1772926"/>
                  </a:cubicBezTo>
                  <a:cubicBezTo>
                    <a:pt x="17050" y="1763477"/>
                    <a:pt x="10271" y="1749509"/>
                    <a:pt x="6163" y="1731022"/>
                  </a:cubicBezTo>
                  <a:cubicBezTo>
                    <a:pt x="2054" y="1712535"/>
                    <a:pt x="0" y="1685215"/>
                    <a:pt x="0" y="1649062"/>
                  </a:cubicBezTo>
                  <a:cubicBezTo>
                    <a:pt x="0" y="1621126"/>
                    <a:pt x="822" y="1598119"/>
                    <a:pt x="2465" y="1580043"/>
                  </a:cubicBezTo>
                  <a:cubicBezTo>
                    <a:pt x="4109" y="1561966"/>
                    <a:pt x="6984" y="1547998"/>
                    <a:pt x="11093" y="1538138"/>
                  </a:cubicBezTo>
                  <a:cubicBezTo>
                    <a:pt x="15201" y="1528279"/>
                    <a:pt x="20336" y="1521500"/>
                    <a:pt x="26499" y="1517803"/>
                  </a:cubicBezTo>
                  <a:cubicBezTo>
                    <a:pt x="32661" y="1514105"/>
                    <a:pt x="39851" y="1512256"/>
                    <a:pt x="48067" y="1512256"/>
                  </a:cubicBezTo>
                  <a:cubicBezTo>
                    <a:pt x="58749" y="1512256"/>
                    <a:pt x="74360" y="1518419"/>
                    <a:pt x="94901" y="1530744"/>
                  </a:cubicBezTo>
                  <a:cubicBezTo>
                    <a:pt x="115443" y="1543068"/>
                    <a:pt x="141736" y="1556626"/>
                    <a:pt x="173780" y="1571415"/>
                  </a:cubicBezTo>
                  <a:cubicBezTo>
                    <a:pt x="205825" y="1586205"/>
                    <a:pt x="244648" y="1599763"/>
                    <a:pt x="290250" y="1612087"/>
                  </a:cubicBezTo>
                  <a:cubicBezTo>
                    <a:pt x="335852" y="1624412"/>
                    <a:pt x="389465" y="1630575"/>
                    <a:pt x="451089" y="1630575"/>
                  </a:cubicBezTo>
                  <a:cubicBezTo>
                    <a:pt x="547223" y="1630575"/>
                    <a:pt x="618707" y="1612703"/>
                    <a:pt x="665541" y="1576961"/>
                  </a:cubicBezTo>
                  <a:cubicBezTo>
                    <a:pt x="712375" y="1541220"/>
                    <a:pt x="735793" y="1493769"/>
                    <a:pt x="735793" y="1434610"/>
                  </a:cubicBezTo>
                  <a:cubicBezTo>
                    <a:pt x="735793" y="1395170"/>
                    <a:pt x="725727" y="1362715"/>
                    <a:pt x="705597" y="1337244"/>
                  </a:cubicBezTo>
                  <a:cubicBezTo>
                    <a:pt x="685466" y="1311772"/>
                    <a:pt x="658557" y="1289382"/>
                    <a:pt x="624869" y="1270073"/>
                  </a:cubicBezTo>
                  <a:cubicBezTo>
                    <a:pt x="591181" y="1250764"/>
                    <a:pt x="553180" y="1233510"/>
                    <a:pt x="510864" y="1218309"/>
                  </a:cubicBezTo>
                  <a:cubicBezTo>
                    <a:pt x="468549" y="1203108"/>
                    <a:pt x="425207" y="1186881"/>
                    <a:pt x="380838" y="1169626"/>
                  </a:cubicBezTo>
                  <a:cubicBezTo>
                    <a:pt x="336468" y="1152371"/>
                    <a:pt x="293126" y="1132241"/>
                    <a:pt x="250811" y="1109234"/>
                  </a:cubicBezTo>
                  <a:cubicBezTo>
                    <a:pt x="208495" y="1086228"/>
                    <a:pt x="170494" y="1057881"/>
                    <a:pt x="136806" y="1024193"/>
                  </a:cubicBezTo>
                  <a:cubicBezTo>
                    <a:pt x="103118" y="990505"/>
                    <a:pt x="76209" y="949628"/>
                    <a:pt x="56078" y="901561"/>
                  </a:cubicBezTo>
                  <a:cubicBezTo>
                    <a:pt x="35948" y="853494"/>
                    <a:pt x="25882" y="795362"/>
                    <a:pt x="25882" y="727165"/>
                  </a:cubicBezTo>
                  <a:cubicBezTo>
                    <a:pt x="25882" y="665540"/>
                    <a:pt x="36153" y="609462"/>
                    <a:pt x="56694" y="558931"/>
                  </a:cubicBezTo>
                  <a:cubicBezTo>
                    <a:pt x="77236" y="508399"/>
                    <a:pt x="106815" y="464235"/>
                    <a:pt x="145433" y="426439"/>
                  </a:cubicBezTo>
                  <a:cubicBezTo>
                    <a:pt x="184051" y="388643"/>
                    <a:pt x="231502" y="358036"/>
                    <a:pt x="287785" y="334619"/>
                  </a:cubicBezTo>
                  <a:cubicBezTo>
                    <a:pt x="344068" y="311202"/>
                    <a:pt x="407952" y="295385"/>
                    <a:pt x="479436" y="287168"/>
                  </a:cubicBezTo>
                  <a:lnTo>
                    <a:pt x="504086" y="39439"/>
                  </a:lnTo>
                  <a:cubicBezTo>
                    <a:pt x="504907" y="32866"/>
                    <a:pt x="506756" y="27320"/>
                    <a:pt x="509632" y="22801"/>
                  </a:cubicBezTo>
                  <a:cubicBezTo>
                    <a:pt x="512508" y="18281"/>
                    <a:pt x="517848" y="14173"/>
                    <a:pt x="525654" y="10476"/>
                  </a:cubicBezTo>
                  <a:cubicBezTo>
                    <a:pt x="533460" y="6778"/>
                    <a:pt x="543936" y="4108"/>
                    <a:pt x="557082" y="2465"/>
                  </a:cubicBezTo>
                  <a:cubicBezTo>
                    <a:pt x="570229" y="821"/>
                    <a:pt x="587484" y="0"/>
                    <a:pt x="608847" y="0"/>
                  </a:cubicBezTo>
                  <a:close/>
                </a:path>
              </a:pathLst>
            </a:custGeom>
            <a:solidFill>
              <a:srgbClr val="F5AD3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8" name="Group 7"/>
          <p:cNvGrpSpPr/>
          <p:nvPr/>
        </p:nvGrpSpPr>
        <p:grpSpPr>
          <a:xfrm>
            <a:off x="6680588" y="4444027"/>
            <a:ext cx="1505431" cy="1505253"/>
            <a:chOff x="6680588" y="4444027"/>
            <a:chExt cx="1505431" cy="1505253"/>
          </a:xfrm>
        </p:grpSpPr>
        <p:sp>
          <p:nvSpPr>
            <p:cNvPr id="61" name="Freeform 60"/>
            <p:cNvSpPr/>
            <p:nvPr/>
          </p:nvSpPr>
          <p:spPr>
            <a:xfrm>
              <a:off x="6680588" y="4444027"/>
              <a:ext cx="1505431" cy="1505253"/>
            </a:xfrm>
            <a:custGeom>
              <a:avLst/>
              <a:gdLst>
                <a:gd name="connsiteX0" fmla="*/ 909857 w 1505431"/>
                <a:gd name="connsiteY0" fmla="*/ 1007970 h 1505253"/>
                <a:gd name="connsiteX1" fmla="*/ 916369 w 1505431"/>
                <a:gd name="connsiteY1" fmla="*/ 1017630 h 1505253"/>
                <a:gd name="connsiteX2" fmla="*/ 921967 w 1505431"/>
                <a:gd name="connsiteY2" fmla="*/ 1021403 h 1505253"/>
                <a:gd name="connsiteX3" fmla="*/ 921967 w 1505431"/>
                <a:gd name="connsiteY3" fmla="*/ 1007970 h 1505253"/>
                <a:gd name="connsiteX4" fmla="*/ 746073 w 1505431"/>
                <a:gd name="connsiteY4" fmla="*/ 1007970 h 1505253"/>
                <a:gd name="connsiteX5" fmla="*/ 746073 w 1505431"/>
                <a:gd name="connsiteY5" fmla="*/ 1057687 h 1505253"/>
                <a:gd name="connsiteX6" fmla="*/ 754115 w 1505431"/>
                <a:gd name="connsiteY6" fmla="*/ 1077102 h 1505253"/>
                <a:gd name="connsiteX7" fmla="*/ 762640 w 1505431"/>
                <a:gd name="connsiteY7" fmla="*/ 1082851 h 1505253"/>
                <a:gd name="connsiteX8" fmla="*/ 762843 w 1505431"/>
                <a:gd name="connsiteY8" fmla="*/ 1082987 h 1505253"/>
                <a:gd name="connsiteX9" fmla="*/ 773531 w 1505431"/>
                <a:gd name="connsiteY9" fmla="*/ 1085144 h 1505253"/>
                <a:gd name="connsiteX10" fmla="*/ 807324 w 1505431"/>
                <a:gd name="connsiteY10" fmla="*/ 1085145 h 1505253"/>
                <a:gd name="connsiteX11" fmla="*/ 834782 w 1505431"/>
                <a:gd name="connsiteY11" fmla="*/ 1057686 h 1505253"/>
                <a:gd name="connsiteX12" fmla="*/ 834781 w 1505431"/>
                <a:gd name="connsiteY12" fmla="*/ 1007970 h 1505253"/>
                <a:gd name="connsiteX13" fmla="*/ 560354 w 1505431"/>
                <a:gd name="connsiteY13" fmla="*/ 841196 h 1505253"/>
                <a:gd name="connsiteX14" fmla="*/ 569316 w 1505431"/>
                <a:gd name="connsiteY14" fmla="*/ 841196 h 1505253"/>
                <a:gd name="connsiteX15" fmla="*/ 569316 w 1505431"/>
                <a:gd name="connsiteY15" fmla="*/ 970188 h 1505253"/>
                <a:gd name="connsiteX16" fmla="*/ 569316 w 1505431"/>
                <a:gd name="connsiteY16" fmla="*/ 970189 h 1505253"/>
                <a:gd name="connsiteX17" fmla="*/ 569316 w 1505431"/>
                <a:gd name="connsiteY17" fmla="*/ 970860 h 1505253"/>
                <a:gd name="connsiteX18" fmla="*/ 560354 w 1505431"/>
                <a:gd name="connsiteY18" fmla="*/ 963086 h 1505253"/>
                <a:gd name="connsiteX19" fmla="*/ 904134 w 1505431"/>
                <a:gd name="connsiteY19" fmla="*/ 805718 h 1505253"/>
                <a:gd name="connsiteX20" fmla="*/ 902551 w 1505431"/>
                <a:gd name="connsiteY20" fmla="*/ 808065 h 1505253"/>
                <a:gd name="connsiteX21" fmla="*/ 897484 w 1505431"/>
                <a:gd name="connsiteY21" fmla="*/ 833164 h 1505253"/>
                <a:gd name="connsiteX22" fmla="*/ 897484 w 1505431"/>
                <a:gd name="connsiteY22" fmla="*/ 892673 h 1505253"/>
                <a:gd name="connsiteX23" fmla="*/ 897484 w 1505431"/>
                <a:gd name="connsiteY23" fmla="*/ 904134 h 1505253"/>
                <a:gd name="connsiteX24" fmla="*/ 904134 w 1505431"/>
                <a:gd name="connsiteY24" fmla="*/ 904134 h 1505253"/>
                <a:gd name="connsiteX25" fmla="*/ 1186302 w 1505431"/>
                <a:gd name="connsiteY25" fmla="*/ 795031 h 1505253"/>
                <a:gd name="connsiteX26" fmla="*/ 1143154 w 1505431"/>
                <a:gd name="connsiteY26" fmla="*/ 838179 h 1505253"/>
                <a:gd name="connsiteX27" fmla="*/ 1143154 w 1505431"/>
                <a:gd name="connsiteY27" fmla="*/ 844995 h 1505253"/>
                <a:gd name="connsiteX28" fmla="*/ 1143153 w 1505431"/>
                <a:gd name="connsiteY28" fmla="*/ 884748 h 1505253"/>
                <a:gd name="connsiteX29" fmla="*/ 1143154 w 1505431"/>
                <a:gd name="connsiteY29" fmla="*/ 884748 h 1505253"/>
                <a:gd name="connsiteX30" fmla="*/ 1143154 w 1505431"/>
                <a:gd name="connsiteY30" fmla="*/ 931110 h 1505253"/>
                <a:gd name="connsiteX31" fmla="*/ 1155792 w 1505431"/>
                <a:gd name="connsiteY31" fmla="*/ 961621 h 1505253"/>
                <a:gd name="connsiteX32" fmla="*/ 1159538 w 1505431"/>
                <a:gd name="connsiteY32" fmla="*/ 964146 h 1505253"/>
                <a:gd name="connsiteX33" fmla="*/ 1159538 w 1505431"/>
                <a:gd name="connsiteY33" fmla="*/ 923163 h 1505253"/>
                <a:gd name="connsiteX34" fmla="*/ 1159538 w 1505431"/>
                <a:gd name="connsiteY34" fmla="*/ 841196 h 1505253"/>
                <a:gd name="connsiteX35" fmla="*/ 1168499 w 1505431"/>
                <a:gd name="connsiteY35" fmla="*/ 841196 h 1505253"/>
                <a:gd name="connsiteX36" fmla="*/ 1168499 w 1505431"/>
                <a:gd name="connsiteY36" fmla="*/ 873444 h 1505253"/>
                <a:gd name="connsiteX37" fmla="*/ 1168499 w 1505431"/>
                <a:gd name="connsiteY37" fmla="*/ 906734 h 1505253"/>
                <a:gd name="connsiteX38" fmla="*/ 1168499 w 1505431"/>
                <a:gd name="connsiteY38" fmla="*/ 906735 h 1505253"/>
                <a:gd name="connsiteX39" fmla="*/ 1168499 w 1505431"/>
                <a:gd name="connsiteY39" fmla="*/ 970188 h 1505253"/>
                <a:gd name="connsiteX40" fmla="*/ 1168499 w 1505431"/>
                <a:gd name="connsiteY40" fmla="*/ 970189 h 1505253"/>
                <a:gd name="connsiteX41" fmla="*/ 1168499 w 1505431"/>
                <a:gd name="connsiteY41" fmla="*/ 1057687 h 1505253"/>
                <a:gd name="connsiteX42" fmla="*/ 1195958 w 1505431"/>
                <a:gd name="connsiteY42" fmla="*/ 1085145 h 1505253"/>
                <a:gd name="connsiteX43" fmla="*/ 1229749 w 1505431"/>
                <a:gd name="connsiteY43" fmla="*/ 1085145 h 1505253"/>
                <a:gd name="connsiteX44" fmla="*/ 1240437 w 1505431"/>
                <a:gd name="connsiteY44" fmla="*/ 1082987 h 1505253"/>
                <a:gd name="connsiteX45" fmla="*/ 1257208 w 1505431"/>
                <a:gd name="connsiteY45" fmla="*/ 1057687 h 1505253"/>
                <a:gd name="connsiteX46" fmla="*/ 1257208 w 1505431"/>
                <a:gd name="connsiteY46" fmla="*/ 1004130 h 1505253"/>
                <a:gd name="connsiteX47" fmla="*/ 1257208 w 1505431"/>
                <a:gd name="connsiteY47" fmla="*/ 841196 h 1505253"/>
                <a:gd name="connsiteX48" fmla="*/ 1266169 w 1505431"/>
                <a:gd name="connsiteY48" fmla="*/ 841196 h 1505253"/>
                <a:gd name="connsiteX49" fmla="*/ 1266169 w 1505431"/>
                <a:gd name="connsiteY49" fmla="*/ 964147 h 1505253"/>
                <a:gd name="connsiteX50" fmla="*/ 1269915 w 1505431"/>
                <a:gd name="connsiteY50" fmla="*/ 961621 h 1505253"/>
                <a:gd name="connsiteX51" fmla="*/ 1282553 w 1505431"/>
                <a:gd name="connsiteY51" fmla="*/ 931110 h 1505253"/>
                <a:gd name="connsiteX52" fmla="*/ 1282553 w 1505431"/>
                <a:gd name="connsiteY52" fmla="*/ 842247 h 1505253"/>
                <a:gd name="connsiteX53" fmla="*/ 1282554 w 1505431"/>
                <a:gd name="connsiteY53" fmla="*/ 842248 h 1505253"/>
                <a:gd name="connsiteX54" fmla="*/ 1282554 w 1505431"/>
                <a:gd name="connsiteY54" fmla="*/ 838179 h 1505253"/>
                <a:gd name="connsiteX55" fmla="*/ 1239405 w 1505431"/>
                <a:gd name="connsiteY55" fmla="*/ 795031 h 1505253"/>
                <a:gd name="connsiteX56" fmla="*/ 1206566 w 1505431"/>
                <a:gd name="connsiteY56" fmla="*/ 795031 h 1505253"/>
                <a:gd name="connsiteX57" fmla="*/ 1007970 w 1505431"/>
                <a:gd name="connsiteY57" fmla="*/ 768684 h 1505253"/>
                <a:gd name="connsiteX58" fmla="*/ 1007970 w 1505431"/>
                <a:gd name="connsiteY58" fmla="*/ 1007970 h 1505253"/>
                <a:gd name="connsiteX59" fmla="*/ 935359 w 1505431"/>
                <a:gd name="connsiteY59" fmla="*/ 1007970 h 1505253"/>
                <a:gd name="connsiteX60" fmla="*/ 935359 w 1505431"/>
                <a:gd name="connsiteY60" fmla="*/ 1030433 h 1505253"/>
                <a:gd name="connsiteX61" fmla="*/ 935359 w 1505431"/>
                <a:gd name="connsiteY61" fmla="*/ 1030434 h 1505253"/>
                <a:gd name="connsiteX62" fmla="*/ 935359 w 1505431"/>
                <a:gd name="connsiteY62" fmla="*/ 1030828 h 1505253"/>
                <a:gd name="connsiteX63" fmla="*/ 935359 w 1505431"/>
                <a:gd name="connsiteY63" fmla="*/ 1030828 h 1505253"/>
                <a:gd name="connsiteX64" fmla="*/ 935359 w 1505431"/>
                <a:gd name="connsiteY64" fmla="*/ 1038281 h 1505253"/>
                <a:gd name="connsiteX65" fmla="*/ 935358 w 1505431"/>
                <a:gd name="connsiteY65" fmla="*/ 1161187 h 1505253"/>
                <a:gd name="connsiteX66" fmla="*/ 976392 w 1505431"/>
                <a:gd name="connsiteY66" fmla="*/ 1202219 h 1505253"/>
                <a:gd name="connsiteX67" fmla="*/ 1026890 w 1505431"/>
                <a:gd name="connsiteY67" fmla="*/ 1202219 h 1505253"/>
                <a:gd name="connsiteX68" fmla="*/ 1067922 w 1505431"/>
                <a:gd name="connsiteY68" fmla="*/ 1161187 h 1505253"/>
                <a:gd name="connsiteX69" fmla="*/ 1067922 w 1505431"/>
                <a:gd name="connsiteY69" fmla="*/ 1153275 h 1505253"/>
                <a:gd name="connsiteX70" fmla="*/ 1067922 w 1505431"/>
                <a:gd name="connsiteY70" fmla="*/ 1081155 h 1505253"/>
                <a:gd name="connsiteX71" fmla="*/ 1067922 w 1505431"/>
                <a:gd name="connsiteY71" fmla="*/ 1000136 h 1505253"/>
                <a:gd name="connsiteX72" fmla="*/ 1067922 w 1505431"/>
                <a:gd name="connsiteY72" fmla="*/ 1000137 h 1505253"/>
                <a:gd name="connsiteX73" fmla="*/ 1067922 w 1505431"/>
                <a:gd name="connsiteY73" fmla="*/ 982396 h 1505253"/>
                <a:gd name="connsiteX74" fmla="*/ 1067922 w 1505431"/>
                <a:gd name="connsiteY74" fmla="*/ 931720 h 1505253"/>
                <a:gd name="connsiteX75" fmla="*/ 1067922 w 1505431"/>
                <a:gd name="connsiteY75" fmla="*/ 837672 h 1505253"/>
                <a:gd name="connsiteX76" fmla="*/ 1081313 w 1505431"/>
                <a:gd name="connsiteY76" fmla="*/ 837672 h 1505253"/>
                <a:gd name="connsiteX77" fmla="*/ 1081313 w 1505431"/>
                <a:gd name="connsiteY77" fmla="*/ 837672 h 1505253"/>
                <a:gd name="connsiteX78" fmla="*/ 1081313 w 1505431"/>
                <a:gd name="connsiteY78" fmla="*/ 876978 h 1505253"/>
                <a:gd name="connsiteX79" fmla="*/ 1081313 w 1505431"/>
                <a:gd name="connsiteY79" fmla="*/ 916283 h 1505253"/>
                <a:gd name="connsiteX80" fmla="*/ 1081314 w 1505431"/>
                <a:gd name="connsiteY80" fmla="*/ 994012 h 1505253"/>
                <a:gd name="connsiteX81" fmla="*/ 1081313 w 1505431"/>
                <a:gd name="connsiteY81" fmla="*/ 994012 h 1505253"/>
                <a:gd name="connsiteX82" fmla="*/ 1081313 w 1505431"/>
                <a:gd name="connsiteY82" fmla="*/ 1021404 h 1505253"/>
                <a:gd name="connsiteX83" fmla="*/ 1086912 w 1505431"/>
                <a:gd name="connsiteY83" fmla="*/ 1017630 h 1505253"/>
                <a:gd name="connsiteX84" fmla="*/ 1087346 w 1505431"/>
                <a:gd name="connsiteY84" fmla="*/ 1016986 h 1505253"/>
                <a:gd name="connsiteX85" fmla="*/ 1087346 w 1505431"/>
                <a:gd name="connsiteY85" fmla="*/ 1016986 h 1505253"/>
                <a:gd name="connsiteX86" fmla="*/ 1100730 w 1505431"/>
                <a:gd name="connsiteY86" fmla="*/ 997135 h 1505253"/>
                <a:gd name="connsiteX87" fmla="*/ 1101012 w 1505431"/>
                <a:gd name="connsiteY87" fmla="*/ 995737 h 1505253"/>
                <a:gd name="connsiteX88" fmla="*/ 1105797 w 1505431"/>
                <a:gd name="connsiteY88" fmla="*/ 972037 h 1505253"/>
                <a:gd name="connsiteX89" fmla="*/ 1105797 w 1505431"/>
                <a:gd name="connsiteY89" fmla="*/ 888058 h 1505253"/>
                <a:gd name="connsiteX90" fmla="*/ 1105797 w 1505431"/>
                <a:gd name="connsiteY90" fmla="*/ 888058 h 1505253"/>
                <a:gd name="connsiteX91" fmla="*/ 1105798 w 1505431"/>
                <a:gd name="connsiteY91" fmla="*/ 866381 h 1505253"/>
                <a:gd name="connsiteX92" fmla="*/ 1105797 w 1505431"/>
                <a:gd name="connsiteY92" fmla="*/ 863331 h 1505253"/>
                <a:gd name="connsiteX93" fmla="*/ 1105797 w 1505431"/>
                <a:gd name="connsiteY93" fmla="*/ 852343 h 1505253"/>
                <a:gd name="connsiteX94" fmla="*/ 1105798 w 1505431"/>
                <a:gd name="connsiteY94" fmla="*/ 833164 h 1505253"/>
                <a:gd name="connsiteX95" fmla="*/ 1041318 w 1505431"/>
                <a:gd name="connsiteY95" fmla="*/ 768684 h 1505253"/>
                <a:gd name="connsiteX96" fmla="*/ 0 w 1505431"/>
                <a:gd name="connsiteY96" fmla="*/ 658473 h 1505253"/>
                <a:gd name="connsiteX97" fmla="*/ 103836 w 1505431"/>
                <a:gd name="connsiteY97" fmla="*/ 658473 h 1505253"/>
                <a:gd name="connsiteX98" fmla="*/ 103836 w 1505431"/>
                <a:gd name="connsiteY98" fmla="*/ 904134 h 1505253"/>
                <a:gd name="connsiteX99" fmla="*/ 349496 w 1505431"/>
                <a:gd name="connsiteY99" fmla="*/ 904134 h 1505253"/>
                <a:gd name="connsiteX100" fmla="*/ 349496 w 1505431"/>
                <a:gd name="connsiteY100" fmla="*/ 1007970 h 1505253"/>
                <a:gd name="connsiteX101" fmla="*/ 0 w 1505431"/>
                <a:gd name="connsiteY101" fmla="*/ 1007970 h 1505253"/>
                <a:gd name="connsiteX102" fmla="*/ 1051327 w 1505431"/>
                <a:gd name="connsiteY102" fmla="*/ 647028 h 1505253"/>
                <a:gd name="connsiteX103" fmla="*/ 1169343 w 1505431"/>
                <a:gd name="connsiteY103" fmla="*/ 749404 h 1505253"/>
                <a:gd name="connsiteX104" fmla="*/ 1171568 w 1505431"/>
                <a:gd name="connsiteY104" fmla="*/ 760423 h 1505253"/>
                <a:gd name="connsiteX105" fmla="*/ 1187802 w 1505431"/>
                <a:gd name="connsiteY105" fmla="*/ 780137 h 1505253"/>
                <a:gd name="connsiteX106" fmla="*/ 1191381 w 1505431"/>
                <a:gd name="connsiteY106" fmla="*/ 781857 h 1505253"/>
                <a:gd name="connsiteX107" fmla="*/ 1189787 w 1505431"/>
                <a:gd name="connsiteY107" fmla="*/ 780475 h 1505253"/>
                <a:gd name="connsiteX108" fmla="*/ 1192971 w 1505431"/>
                <a:gd name="connsiteY108" fmla="*/ 782622 h 1505253"/>
                <a:gd name="connsiteX109" fmla="*/ 1197108 w 1505431"/>
                <a:gd name="connsiteY109" fmla="*/ 784611 h 1505253"/>
                <a:gd name="connsiteX110" fmla="*/ 1212852 w 1505431"/>
                <a:gd name="connsiteY110" fmla="*/ 787789 h 1505253"/>
                <a:gd name="connsiteX111" fmla="*/ 1212853 w 1505431"/>
                <a:gd name="connsiteY111" fmla="*/ 787790 h 1505253"/>
                <a:gd name="connsiteX112" fmla="*/ 1213453 w 1505431"/>
                <a:gd name="connsiteY112" fmla="*/ 787668 h 1505253"/>
                <a:gd name="connsiteX113" fmla="*/ 1213454 w 1505431"/>
                <a:gd name="connsiteY113" fmla="*/ 787669 h 1505253"/>
                <a:gd name="connsiteX114" fmla="*/ 1230295 w 1505431"/>
                <a:gd name="connsiteY114" fmla="*/ 784269 h 1505253"/>
                <a:gd name="connsiteX115" fmla="*/ 1257661 w 1505431"/>
                <a:gd name="connsiteY115" fmla="*/ 742982 h 1505253"/>
                <a:gd name="connsiteX116" fmla="*/ 1254140 w 1505431"/>
                <a:gd name="connsiteY116" fmla="*/ 725542 h 1505253"/>
                <a:gd name="connsiteX117" fmla="*/ 1249306 w 1505431"/>
                <a:gd name="connsiteY117" fmla="*/ 718372 h 1505253"/>
                <a:gd name="connsiteX118" fmla="*/ 1505431 w 1505431"/>
                <a:gd name="connsiteY118" fmla="*/ 940552 h 1505253"/>
                <a:gd name="connsiteX119" fmla="*/ 1505431 w 1505431"/>
                <a:gd name="connsiteY119" fmla="*/ 1505253 h 1505253"/>
                <a:gd name="connsiteX120" fmla="*/ 1073435 w 1505431"/>
                <a:gd name="connsiteY120" fmla="*/ 1505253 h 1505253"/>
                <a:gd name="connsiteX121" fmla="*/ 586825 w 1505431"/>
                <a:gd name="connsiteY121" fmla="*/ 1083136 h 1505253"/>
                <a:gd name="connsiteX122" fmla="*/ 596775 w 1505431"/>
                <a:gd name="connsiteY122" fmla="*/ 1085144 h 1505253"/>
                <a:gd name="connsiteX123" fmla="*/ 630567 w 1505431"/>
                <a:gd name="connsiteY123" fmla="*/ 1085145 h 1505253"/>
                <a:gd name="connsiteX124" fmla="*/ 658025 w 1505431"/>
                <a:gd name="connsiteY124" fmla="*/ 1057687 h 1505253"/>
                <a:gd name="connsiteX125" fmla="*/ 658025 w 1505431"/>
                <a:gd name="connsiteY125" fmla="*/ 1004130 h 1505253"/>
                <a:gd name="connsiteX126" fmla="*/ 658025 w 1505431"/>
                <a:gd name="connsiteY126" fmla="*/ 841196 h 1505253"/>
                <a:gd name="connsiteX127" fmla="*/ 666986 w 1505431"/>
                <a:gd name="connsiteY127" fmla="*/ 841196 h 1505253"/>
                <a:gd name="connsiteX128" fmla="*/ 666986 w 1505431"/>
                <a:gd name="connsiteY128" fmla="*/ 904134 h 1505253"/>
                <a:gd name="connsiteX129" fmla="*/ 683371 w 1505431"/>
                <a:gd name="connsiteY129" fmla="*/ 904134 h 1505253"/>
                <a:gd name="connsiteX130" fmla="*/ 683370 w 1505431"/>
                <a:gd name="connsiteY130" fmla="*/ 838179 h 1505253"/>
                <a:gd name="connsiteX131" fmla="*/ 679980 w 1505431"/>
                <a:gd name="connsiteY131" fmla="*/ 821384 h 1505253"/>
                <a:gd name="connsiteX132" fmla="*/ 676984 w 1505431"/>
                <a:gd name="connsiteY132" fmla="*/ 816939 h 1505253"/>
                <a:gd name="connsiteX133" fmla="*/ 672452 w 1505431"/>
                <a:gd name="connsiteY133" fmla="*/ 810218 h 1505253"/>
                <a:gd name="connsiteX134" fmla="*/ 672452 w 1505431"/>
                <a:gd name="connsiteY134" fmla="*/ 810218 h 1505253"/>
                <a:gd name="connsiteX135" fmla="*/ 670733 w 1505431"/>
                <a:gd name="connsiteY135" fmla="*/ 807669 h 1505253"/>
                <a:gd name="connsiteX136" fmla="*/ 640222 w 1505431"/>
                <a:gd name="connsiteY136" fmla="*/ 795030 h 1505253"/>
                <a:gd name="connsiteX137" fmla="*/ 605606 w 1505431"/>
                <a:gd name="connsiteY137" fmla="*/ 795031 h 1505253"/>
                <a:gd name="connsiteX138" fmla="*/ 582627 w 1505431"/>
                <a:gd name="connsiteY138" fmla="*/ 775096 h 1505253"/>
                <a:gd name="connsiteX139" fmla="*/ 596231 w 1505431"/>
                <a:gd name="connsiteY139" fmla="*/ 784268 h 1505253"/>
                <a:gd name="connsiteX140" fmla="*/ 613671 w 1505431"/>
                <a:gd name="connsiteY140" fmla="*/ 787789 h 1505253"/>
                <a:gd name="connsiteX141" fmla="*/ 658478 w 1505431"/>
                <a:gd name="connsiteY141" fmla="*/ 742982 h 1505253"/>
                <a:gd name="connsiteX142" fmla="*/ 654957 w 1505431"/>
                <a:gd name="connsiteY142" fmla="*/ 725542 h 1505253"/>
                <a:gd name="connsiteX143" fmla="*/ 652627 w 1505431"/>
                <a:gd name="connsiteY143" fmla="*/ 722085 h 1505253"/>
                <a:gd name="connsiteX144" fmla="*/ 743449 w 1505431"/>
                <a:gd name="connsiteY144" fmla="*/ 800870 h 1505253"/>
                <a:gd name="connsiteX145" fmla="*/ 733365 w 1505431"/>
                <a:gd name="connsiteY145" fmla="*/ 807668 h 1505253"/>
                <a:gd name="connsiteX146" fmla="*/ 720728 w 1505431"/>
                <a:gd name="connsiteY146" fmla="*/ 838179 h 1505253"/>
                <a:gd name="connsiteX147" fmla="*/ 720728 w 1505431"/>
                <a:gd name="connsiteY147" fmla="*/ 894895 h 1505253"/>
                <a:gd name="connsiteX148" fmla="*/ 720728 w 1505431"/>
                <a:gd name="connsiteY148" fmla="*/ 894894 h 1505253"/>
                <a:gd name="connsiteX149" fmla="*/ 720728 w 1505431"/>
                <a:gd name="connsiteY149" fmla="*/ 904134 h 1505253"/>
                <a:gd name="connsiteX150" fmla="*/ 737111 w 1505431"/>
                <a:gd name="connsiteY150" fmla="*/ 904134 h 1505253"/>
                <a:gd name="connsiteX151" fmla="*/ 737111 w 1505431"/>
                <a:gd name="connsiteY151" fmla="*/ 866308 h 1505253"/>
                <a:gd name="connsiteX152" fmla="*/ 737112 w 1505431"/>
                <a:gd name="connsiteY152" fmla="*/ 866308 h 1505253"/>
                <a:gd name="connsiteX153" fmla="*/ 737111 w 1505431"/>
                <a:gd name="connsiteY153" fmla="*/ 841195 h 1505253"/>
                <a:gd name="connsiteX154" fmla="*/ 746073 w 1505431"/>
                <a:gd name="connsiteY154" fmla="*/ 841196 h 1505253"/>
                <a:gd name="connsiteX155" fmla="*/ 746073 w 1505431"/>
                <a:gd name="connsiteY155" fmla="*/ 904134 h 1505253"/>
                <a:gd name="connsiteX156" fmla="*/ 834781 w 1505431"/>
                <a:gd name="connsiteY156" fmla="*/ 904134 h 1505253"/>
                <a:gd name="connsiteX157" fmla="*/ 834781 w 1505431"/>
                <a:gd name="connsiteY157" fmla="*/ 841195 h 1505253"/>
                <a:gd name="connsiteX158" fmla="*/ 843743 w 1505431"/>
                <a:gd name="connsiteY158" fmla="*/ 841195 h 1505253"/>
                <a:gd name="connsiteX159" fmla="*/ 843743 w 1505431"/>
                <a:gd name="connsiteY159" fmla="*/ 904134 h 1505253"/>
                <a:gd name="connsiteX160" fmla="*/ 860127 w 1505431"/>
                <a:gd name="connsiteY160" fmla="*/ 904134 h 1505253"/>
                <a:gd name="connsiteX161" fmla="*/ 860127 w 1505431"/>
                <a:gd name="connsiteY161" fmla="*/ 838178 h 1505253"/>
                <a:gd name="connsiteX162" fmla="*/ 856737 w 1505431"/>
                <a:gd name="connsiteY162" fmla="*/ 821384 h 1505253"/>
                <a:gd name="connsiteX163" fmla="*/ 816979 w 1505431"/>
                <a:gd name="connsiteY163" fmla="*/ 795031 h 1505253"/>
                <a:gd name="connsiteX164" fmla="*/ 784924 w 1505431"/>
                <a:gd name="connsiteY164" fmla="*/ 795030 h 1505253"/>
                <a:gd name="connsiteX165" fmla="*/ 770876 w 1505431"/>
                <a:gd name="connsiteY165" fmla="*/ 782845 h 1505253"/>
                <a:gd name="connsiteX166" fmla="*/ 772987 w 1505431"/>
                <a:gd name="connsiteY166" fmla="*/ 784268 h 1505253"/>
                <a:gd name="connsiteX167" fmla="*/ 790427 w 1505431"/>
                <a:gd name="connsiteY167" fmla="*/ 787789 h 1505253"/>
                <a:gd name="connsiteX168" fmla="*/ 835235 w 1505431"/>
                <a:gd name="connsiteY168" fmla="*/ 742982 h 1505253"/>
                <a:gd name="connsiteX169" fmla="*/ 831713 w 1505431"/>
                <a:gd name="connsiteY169" fmla="*/ 725542 h 1505253"/>
                <a:gd name="connsiteX170" fmla="*/ 825776 w 1505431"/>
                <a:gd name="connsiteY170" fmla="*/ 716735 h 1505253"/>
                <a:gd name="connsiteX171" fmla="*/ 904134 w 1505431"/>
                <a:gd name="connsiteY171" fmla="*/ 784708 h 1505253"/>
                <a:gd name="connsiteX172" fmla="*/ 904134 w 1505431"/>
                <a:gd name="connsiteY172" fmla="*/ 658473 h 1505253"/>
                <a:gd name="connsiteX173" fmla="*/ 1007970 w 1505431"/>
                <a:gd name="connsiteY173" fmla="*/ 658473 h 1505253"/>
                <a:gd name="connsiteX174" fmla="*/ 1007970 w 1505431"/>
                <a:gd name="connsiteY174" fmla="*/ 756585 h 1505253"/>
                <a:gd name="connsiteX175" fmla="*/ 1027704 w 1505431"/>
                <a:gd name="connsiteY175" fmla="*/ 752601 h 1505253"/>
                <a:gd name="connsiteX176" fmla="*/ 1068599 w 1505431"/>
                <a:gd name="connsiteY176" fmla="*/ 690905 h 1505253"/>
                <a:gd name="connsiteX177" fmla="*/ 1063337 w 1505431"/>
                <a:gd name="connsiteY177" fmla="*/ 664842 h 1505253"/>
                <a:gd name="connsiteX178" fmla="*/ 530577 w 1505431"/>
                <a:gd name="connsiteY178" fmla="*/ 530577 h 1505253"/>
                <a:gd name="connsiteX179" fmla="*/ 530577 w 1505431"/>
                <a:gd name="connsiteY179" fmla="*/ 654426 h 1505253"/>
                <a:gd name="connsiteX180" fmla="*/ 549916 w 1505431"/>
                <a:gd name="connsiteY180" fmla="*/ 651502 h 1505253"/>
                <a:gd name="connsiteX181" fmla="*/ 646308 w 1505431"/>
                <a:gd name="connsiteY181" fmla="*/ 564108 h 1505253"/>
                <a:gd name="connsiteX182" fmla="*/ 653077 w 1505431"/>
                <a:gd name="connsiteY182" fmla="*/ 530577 h 1505253"/>
                <a:gd name="connsiteX183" fmla="*/ 354892 w 1505431"/>
                <a:gd name="connsiteY183" fmla="*/ 530577 h 1505253"/>
                <a:gd name="connsiteX184" fmla="*/ 361662 w 1505431"/>
                <a:gd name="connsiteY184" fmla="*/ 564108 h 1505253"/>
                <a:gd name="connsiteX185" fmla="*/ 458053 w 1505431"/>
                <a:gd name="connsiteY185" fmla="*/ 651502 h 1505253"/>
                <a:gd name="connsiteX186" fmla="*/ 477392 w 1505431"/>
                <a:gd name="connsiteY186" fmla="*/ 654426 h 1505253"/>
                <a:gd name="connsiteX187" fmla="*/ 477392 w 1505431"/>
                <a:gd name="connsiteY187" fmla="*/ 530577 h 1505253"/>
                <a:gd name="connsiteX188" fmla="*/ 530577 w 1505431"/>
                <a:gd name="connsiteY188" fmla="*/ 353544 h 1505253"/>
                <a:gd name="connsiteX189" fmla="*/ 530577 w 1505431"/>
                <a:gd name="connsiteY189" fmla="*/ 477392 h 1505253"/>
                <a:gd name="connsiteX190" fmla="*/ 653077 w 1505431"/>
                <a:gd name="connsiteY190" fmla="*/ 477392 h 1505253"/>
                <a:gd name="connsiteX191" fmla="*/ 646308 w 1505431"/>
                <a:gd name="connsiteY191" fmla="*/ 443861 h 1505253"/>
                <a:gd name="connsiteX192" fmla="*/ 549916 w 1505431"/>
                <a:gd name="connsiteY192" fmla="*/ 356468 h 1505253"/>
                <a:gd name="connsiteX193" fmla="*/ 477392 w 1505431"/>
                <a:gd name="connsiteY193" fmla="*/ 353544 h 1505253"/>
                <a:gd name="connsiteX194" fmla="*/ 458053 w 1505431"/>
                <a:gd name="connsiteY194" fmla="*/ 356468 h 1505253"/>
                <a:gd name="connsiteX195" fmla="*/ 361662 w 1505431"/>
                <a:gd name="connsiteY195" fmla="*/ 443861 h 1505253"/>
                <a:gd name="connsiteX196" fmla="*/ 354892 w 1505431"/>
                <a:gd name="connsiteY196" fmla="*/ 477392 h 1505253"/>
                <a:gd name="connsiteX197" fmla="*/ 477392 w 1505431"/>
                <a:gd name="connsiteY197" fmla="*/ 477392 h 1505253"/>
                <a:gd name="connsiteX198" fmla="*/ 477392 w 1505431"/>
                <a:gd name="connsiteY198" fmla="*/ 163134 h 1505253"/>
                <a:gd name="connsiteX199" fmla="*/ 530577 w 1505431"/>
                <a:gd name="connsiteY199" fmla="*/ 163134 h 1505253"/>
                <a:gd name="connsiteX200" fmla="*/ 530577 w 1505431"/>
                <a:gd name="connsiteY200" fmla="*/ 298817 h 1505253"/>
                <a:gd name="connsiteX201" fmla="*/ 540718 w 1505431"/>
                <a:gd name="connsiteY201" fmla="*/ 299712 h 1505253"/>
                <a:gd name="connsiteX202" fmla="*/ 707283 w 1505431"/>
                <a:gd name="connsiteY202" fmla="*/ 462163 h 1505253"/>
                <a:gd name="connsiteX203" fmla="*/ 708818 w 1505431"/>
                <a:gd name="connsiteY203" fmla="*/ 477392 h 1505253"/>
                <a:gd name="connsiteX204" fmla="*/ 844835 w 1505431"/>
                <a:gd name="connsiteY204" fmla="*/ 477392 h 1505253"/>
                <a:gd name="connsiteX205" fmla="*/ 844835 w 1505431"/>
                <a:gd name="connsiteY205" fmla="*/ 530577 h 1505253"/>
                <a:gd name="connsiteX206" fmla="*/ 708818 w 1505431"/>
                <a:gd name="connsiteY206" fmla="*/ 530577 h 1505253"/>
                <a:gd name="connsiteX207" fmla="*/ 707283 w 1505431"/>
                <a:gd name="connsiteY207" fmla="*/ 545806 h 1505253"/>
                <a:gd name="connsiteX208" fmla="*/ 540718 w 1505431"/>
                <a:gd name="connsiteY208" fmla="*/ 708258 h 1505253"/>
                <a:gd name="connsiteX209" fmla="*/ 530577 w 1505431"/>
                <a:gd name="connsiteY209" fmla="*/ 709153 h 1505253"/>
                <a:gd name="connsiteX210" fmla="*/ 530577 w 1505431"/>
                <a:gd name="connsiteY210" fmla="*/ 844835 h 1505253"/>
                <a:gd name="connsiteX211" fmla="*/ 477392 w 1505431"/>
                <a:gd name="connsiteY211" fmla="*/ 844835 h 1505253"/>
                <a:gd name="connsiteX212" fmla="*/ 477392 w 1505431"/>
                <a:gd name="connsiteY212" fmla="*/ 709153 h 1505253"/>
                <a:gd name="connsiteX213" fmla="*/ 467251 w 1505431"/>
                <a:gd name="connsiteY213" fmla="*/ 708258 h 1505253"/>
                <a:gd name="connsiteX214" fmla="*/ 300687 w 1505431"/>
                <a:gd name="connsiteY214" fmla="*/ 545806 h 1505253"/>
                <a:gd name="connsiteX215" fmla="*/ 299151 w 1505431"/>
                <a:gd name="connsiteY215" fmla="*/ 530577 h 1505253"/>
                <a:gd name="connsiteX216" fmla="*/ 163134 w 1505431"/>
                <a:gd name="connsiteY216" fmla="*/ 530577 h 1505253"/>
                <a:gd name="connsiteX217" fmla="*/ 163134 w 1505431"/>
                <a:gd name="connsiteY217" fmla="*/ 477392 h 1505253"/>
                <a:gd name="connsiteX218" fmla="*/ 299151 w 1505431"/>
                <a:gd name="connsiteY218" fmla="*/ 477392 h 1505253"/>
                <a:gd name="connsiteX219" fmla="*/ 300687 w 1505431"/>
                <a:gd name="connsiteY219" fmla="*/ 462163 h 1505253"/>
                <a:gd name="connsiteX220" fmla="*/ 467251 w 1505431"/>
                <a:gd name="connsiteY220" fmla="*/ 299712 h 1505253"/>
                <a:gd name="connsiteX221" fmla="*/ 477392 w 1505431"/>
                <a:gd name="connsiteY221" fmla="*/ 298817 h 1505253"/>
                <a:gd name="connsiteX222" fmla="*/ 658473 w 1505431"/>
                <a:gd name="connsiteY222" fmla="*/ 0 h 1505253"/>
                <a:gd name="connsiteX223" fmla="*/ 1007970 w 1505431"/>
                <a:gd name="connsiteY223" fmla="*/ 0 h 1505253"/>
                <a:gd name="connsiteX224" fmla="*/ 1007970 w 1505431"/>
                <a:gd name="connsiteY224" fmla="*/ 349496 h 1505253"/>
                <a:gd name="connsiteX225" fmla="*/ 904134 w 1505431"/>
                <a:gd name="connsiteY225" fmla="*/ 349496 h 1505253"/>
                <a:gd name="connsiteX226" fmla="*/ 904134 w 1505431"/>
                <a:gd name="connsiteY226" fmla="*/ 103836 h 1505253"/>
                <a:gd name="connsiteX227" fmla="*/ 658473 w 1505431"/>
                <a:gd name="connsiteY227" fmla="*/ 103836 h 1505253"/>
                <a:gd name="connsiteX228" fmla="*/ 0 w 1505431"/>
                <a:gd name="connsiteY228" fmla="*/ 0 h 1505253"/>
                <a:gd name="connsiteX229" fmla="*/ 349496 w 1505431"/>
                <a:gd name="connsiteY229" fmla="*/ 0 h 1505253"/>
                <a:gd name="connsiteX230" fmla="*/ 349496 w 1505431"/>
                <a:gd name="connsiteY230" fmla="*/ 103836 h 1505253"/>
                <a:gd name="connsiteX231" fmla="*/ 103836 w 1505431"/>
                <a:gd name="connsiteY231" fmla="*/ 103836 h 1505253"/>
                <a:gd name="connsiteX232" fmla="*/ 103836 w 1505431"/>
                <a:gd name="connsiteY232" fmla="*/ 349496 h 1505253"/>
                <a:gd name="connsiteX233" fmla="*/ 0 w 1505431"/>
                <a:gd name="connsiteY233" fmla="*/ 349496 h 150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1505431" h="1505253">
                  <a:moveTo>
                    <a:pt x="909857" y="1007970"/>
                  </a:moveTo>
                  <a:lnTo>
                    <a:pt x="916369" y="1017630"/>
                  </a:lnTo>
                  <a:lnTo>
                    <a:pt x="921967" y="1021403"/>
                  </a:lnTo>
                  <a:lnTo>
                    <a:pt x="921967" y="1007970"/>
                  </a:lnTo>
                  <a:close/>
                  <a:moveTo>
                    <a:pt x="746073" y="1007970"/>
                  </a:moveTo>
                  <a:lnTo>
                    <a:pt x="746073" y="1057687"/>
                  </a:lnTo>
                  <a:cubicBezTo>
                    <a:pt x="746073" y="1065269"/>
                    <a:pt x="749146" y="1072134"/>
                    <a:pt x="754115" y="1077102"/>
                  </a:cubicBezTo>
                  <a:lnTo>
                    <a:pt x="762640" y="1082851"/>
                  </a:lnTo>
                  <a:lnTo>
                    <a:pt x="762843" y="1082987"/>
                  </a:lnTo>
                  <a:cubicBezTo>
                    <a:pt x="766128" y="1084376"/>
                    <a:pt x="769740" y="1085144"/>
                    <a:pt x="773531" y="1085144"/>
                  </a:cubicBezTo>
                  <a:lnTo>
                    <a:pt x="807324" y="1085145"/>
                  </a:lnTo>
                  <a:cubicBezTo>
                    <a:pt x="822488" y="1085144"/>
                    <a:pt x="834781" y="1072851"/>
                    <a:pt x="834782" y="1057686"/>
                  </a:cubicBezTo>
                  <a:lnTo>
                    <a:pt x="834781" y="1007970"/>
                  </a:lnTo>
                  <a:close/>
                  <a:moveTo>
                    <a:pt x="560354" y="841196"/>
                  </a:moveTo>
                  <a:lnTo>
                    <a:pt x="569316" y="841196"/>
                  </a:lnTo>
                  <a:lnTo>
                    <a:pt x="569316" y="970188"/>
                  </a:lnTo>
                  <a:lnTo>
                    <a:pt x="569316" y="970189"/>
                  </a:lnTo>
                  <a:lnTo>
                    <a:pt x="569316" y="970860"/>
                  </a:lnTo>
                  <a:lnTo>
                    <a:pt x="560354" y="963086"/>
                  </a:lnTo>
                  <a:close/>
                  <a:moveTo>
                    <a:pt x="904134" y="805718"/>
                  </a:moveTo>
                  <a:lnTo>
                    <a:pt x="902551" y="808065"/>
                  </a:lnTo>
                  <a:cubicBezTo>
                    <a:pt x="899288" y="815780"/>
                    <a:pt x="897484" y="824260"/>
                    <a:pt x="897484" y="833164"/>
                  </a:cubicBezTo>
                  <a:lnTo>
                    <a:pt x="897484" y="892673"/>
                  </a:lnTo>
                  <a:lnTo>
                    <a:pt x="897484" y="904134"/>
                  </a:lnTo>
                  <a:lnTo>
                    <a:pt x="904134" y="904134"/>
                  </a:lnTo>
                  <a:close/>
                  <a:moveTo>
                    <a:pt x="1186302" y="795031"/>
                  </a:moveTo>
                  <a:cubicBezTo>
                    <a:pt x="1162472" y="795031"/>
                    <a:pt x="1143154" y="814349"/>
                    <a:pt x="1143154" y="838179"/>
                  </a:cubicBezTo>
                  <a:lnTo>
                    <a:pt x="1143154" y="844995"/>
                  </a:lnTo>
                  <a:lnTo>
                    <a:pt x="1143153" y="884748"/>
                  </a:lnTo>
                  <a:lnTo>
                    <a:pt x="1143154" y="884748"/>
                  </a:lnTo>
                  <a:lnTo>
                    <a:pt x="1143154" y="931110"/>
                  </a:lnTo>
                  <a:cubicBezTo>
                    <a:pt x="1143154" y="943025"/>
                    <a:pt x="1147984" y="953812"/>
                    <a:pt x="1155792" y="961621"/>
                  </a:cubicBezTo>
                  <a:lnTo>
                    <a:pt x="1159538" y="964146"/>
                  </a:lnTo>
                  <a:lnTo>
                    <a:pt x="1159538" y="923163"/>
                  </a:lnTo>
                  <a:lnTo>
                    <a:pt x="1159538" y="841196"/>
                  </a:lnTo>
                  <a:lnTo>
                    <a:pt x="1168499" y="841196"/>
                  </a:lnTo>
                  <a:lnTo>
                    <a:pt x="1168499" y="873444"/>
                  </a:lnTo>
                  <a:lnTo>
                    <a:pt x="1168499" y="906734"/>
                  </a:lnTo>
                  <a:lnTo>
                    <a:pt x="1168499" y="906735"/>
                  </a:lnTo>
                  <a:lnTo>
                    <a:pt x="1168499" y="970188"/>
                  </a:lnTo>
                  <a:lnTo>
                    <a:pt x="1168499" y="970189"/>
                  </a:lnTo>
                  <a:lnTo>
                    <a:pt x="1168499" y="1057687"/>
                  </a:lnTo>
                  <a:cubicBezTo>
                    <a:pt x="1168499" y="1072851"/>
                    <a:pt x="1180793" y="1085145"/>
                    <a:pt x="1195958" y="1085145"/>
                  </a:cubicBezTo>
                  <a:lnTo>
                    <a:pt x="1229749" y="1085145"/>
                  </a:lnTo>
                  <a:lnTo>
                    <a:pt x="1240437" y="1082987"/>
                  </a:lnTo>
                  <a:cubicBezTo>
                    <a:pt x="1250293" y="1078819"/>
                    <a:pt x="1257208" y="1069061"/>
                    <a:pt x="1257208" y="1057687"/>
                  </a:cubicBezTo>
                  <a:lnTo>
                    <a:pt x="1257208" y="1004130"/>
                  </a:lnTo>
                  <a:lnTo>
                    <a:pt x="1257208" y="841196"/>
                  </a:lnTo>
                  <a:lnTo>
                    <a:pt x="1266169" y="841196"/>
                  </a:lnTo>
                  <a:lnTo>
                    <a:pt x="1266169" y="964147"/>
                  </a:lnTo>
                  <a:lnTo>
                    <a:pt x="1269915" y="961621"/>
                  </a:lnTo>
                  <a:cubicBezTo>
                    <a:pt x="1277723" y="953812"/>
                    <a:pt x="1282553" y="943026"/>
                    <a:pt x="1282553" y="931110"/>
                  </a:cubicBezTo>
                  <a:lnTo>
                    <a:pt x="1282553" y="842247"/>
                  </a:lnTo>
                  <a:lnTo>
                    <a:pt x="1282554" y="842248"/>
                  </a:lnTo>
                  <a:lnTo>
                    <a:pt x="1282554" y="838179"/>
                  </a:lnTo>
                  <a:cubicBezTo>
                    <a:pt x="1282554" y="814349"/>
                    <a:pt x="1263236" y="795031"/>
                    <a:pt x="1239405" y="795031"/>
                  </a:cubicBezTo>
                  <a:lnTo>
                    <a:pt x="1206566" y="795031"/>
                  </a:lnTo>
                  <a:close/>
                  <a:moveTo>
                    <a:pt x="1007970" y="768684"/>
                  </a:moveTo>
                  <a:lnTo>
                    <a:pt x="1007970" y="1007970"/>
                  </a:lnTo>
                  <a:lnTo>
                    <a:pt x="935359" y="1007970"/>
                  </a:lnTo>
                  <a:lnTo>
                    <a:pt x="935359" y="1030433"/>
                  </a:lnTo>
                  <a:lnTo>
                    <a:pt x="935359" y="1030434"/>
                  </a:lnTo>
                  <a:lnTo>
                    <a:pt x="935359" y="1030828"/>
                  </a:lnTo>
                  <a:lnTo>
                    <a:pt x="935359" y="1030828"/>
                  </a:lnTo>
                  <a:lnTo>
                    <a:pt x="935359" y="1038281"/>
                  </a:lnTo>
                  <a:lnTo>
                    <a:pt x="935358" y="1161187"/>
                  </a:lnTo>
                  <a:cubicBezTo>
                    <a:pt x="935358" y="1183849"/>
                    <a:pt x="953730" y="1202219"/>
                    <a:pt x="976392" y="1202219"/>
                  </a:cubicBezTo>
                  <a:lnTo>
                    <a:pt x="1026890" y="1202219"/>
                  </a:lnTo>
                  <a:cubicBezTo>
                    <a:pt x="1049551" y="1202219"/>
                    <a:pt x="1067922" y="1183849"/>
                    <a:pt x="1067922" y="1161187"/>
                  </a:cubicBezTo>
                  <a:lnTo>
                    <a:pt x="1067922" y="1153275"/>
                  </a:lnTo>
                  <a:lnTo>
                    <a:pt x="1067922" y="1081155"/>
                  </a:lnTo>
                  <a:lnTo>
                    <a:pt x="1067922" y="1000136"/>
                  </a:lnTo>
                  <a:lnTo>
                    <a:pt x="1067922" y="1000137"/>
                  </a:lnTo>
                  <a:lnTo>
                    <a:pt x="1067922" y="982396"/>
                  </a:lnTo>
                  <a:lnTo>
                    <a:pt x="1067922" y="931720"/>
                  </a:lnTo>
                  <a:lnTo>
                    <a:pt x="1067922" y="837672"/>
                  </a:lnTo>
                  <a:lnTo>
                    <a:pt x="1081313" y="837672"/>
                  </a:lnTo>
                  <a:lnTo>
                    <a:pt x="1081313" y="837672"/>
                  </a:lnTo>
                  <a:lnTo>
                    <a:pt x="1081313" y="876978"/>
                  </a:lnTo>
                  <a:lnTo>
                    <a:pt x="1081313" y="916283"/>
                  </a:lnTo>
                  <a:lnTo>
                    <a:pt x="1081314" y="994012"/>
                  </a:lnTo>
                  <a:lnTo>
                    <a:pt x="1081313" y="994012"/>
                  </a:lnTo>
                  <a:lnTo>
                    <a:pt x="1081313" y="1021404"/>
                  </a:lnTo>
                  <a:lnTo>
                    <a:pt x="1086912" y="1017630"/>
                  </a:lnTo>
                  <a:lnTo>
                    <a:pt x="1087346" y="1016986"/>
                  </a:lnTo>
                  <a:lnTo>
                    <a:pt x="1087346" y="1016986"/>
                  </a:lnTo>
                  <a:lnTo>
                    <a:pt x="1100730" y="997135"/>
                  </a:lnTo>
                  <a:lnTo>
                    <a:pt x="1101012" y="995737"/>
                  </a:lnTo>
                  <a:lnTo>
                    <a:pt x="1105797" y="972037"/>
                  </a:lnTo>
                  <a:lnTo>
                    <a:pt x="1105797" y="888058"/>
                  </a:lnTo>
                  <a:lnTo>
                    <a:pt x="1105797" y="888058"/>
                  </a:lnTo>
                  <a:lnTo>
                    <a:pt x="1105798" y="866381"/>
                  </a:lnTo>
                  <a:lnTo>
                    <a:pt x="1105797" y="863331"/>
                  </a:lnTo>
                  <a:lnTo>
                    <a:pt x="1105797" y="852343"/>
                  </a:lnTo>
                  <a:lnTo>
                    <a:pt x="1105798" y="833164"/>
                  </a:lnTo>
                  <a:cubicBezTo>
                    <a:pt x="1105797" y="797553"/>
                    <a:pt x="1076929" y="768684"/>
                    <a:pt x="1041318" y="768684"/>
                  </a:cubicBezTo>
                  <a:close/>
                  <a:moveTo>
                    <a:pt x="0" y="658473"/>
                  </a:moveTo>
                  <a:lnTo>
                    <a:pt x="103836" y="658473"/>
                  </a:lnTo>
                  <a:lnTo>
                    <a:pt x="103836" y="904134"/>
                  </a:lnTo>
                  <a:lnTo>
                    <a:pt x="349496" y="904134"/>
                  </a:lnTo>
                  <a:lnTo>
                    <a:pt x="349496" y="1007970"/>
                  </a:lnTo>
                  <a:lnTo>
                    <a:pt x="0" y="1007970"/>
                  </a:lnTo>
                  <a:close/>
                  <a:moveTo>
                    <a:pt x="1051327" y="647028"/>
                  </a:moveTo>
                  <a:lnTo>
                    <a:pt x="1169343" y="749404"/>
                  </a:lnTo>
                  <a:lnTo>
                    <a:pt x="1171568" y="760423"/>
                  </a:lnTo>
                  <a:cubicBezTo>
                    <a:pt x="1174969" y="768464"/>
                    <a:pt x="1180651" y="775306"/>
                    <a:pt x="1187802" y="780137"/>
                  </a:cubicBezTo>
                  <a:lnTo>
                    <a:pt x="1191381" y="781857"/>
                  </a:lnTo>
                  <a:lnTo>
                    <a:pt x="1189787" y="780475"/>
                  </a:lnTo>
                  <a:lnTo>
                    <a:pt x="1192971" y="782622"/>
                  </a:lnTo>
                  <a:lnTo>
                    <a:pt x="1197108" y="784611"/>
                  </a:lnTo>
                  <a:lnTo>
                    <a:pt x="1212852" y="787789"/>
                  </a:lnTo>
                  <a:lnTo>
                    <a:pt x="1212853" y="787790"/>
                  </a:lnTo>
                  <a:lnTo>
                    <a:pt x="1213453" y="787668"/>
                  </a:lnTo>
                  <a:lnTo>
                    <a:pt x="1213454" y="787669"/>
                  </a:lnTo>
                  <a:lnTo>
                    <a:pt x="1230295" y="784269"/>
                  </a:lnTo>
                  <a:cubicBezTo>
                    <a:pt x="1246377" y="777467"/>
                    <a:pt x="1257661" y="761542"/>
                    <a:pt x="1257661" y="742982"/>
                  </a:cubicBezTo>
                  <a:cubicBezTo>
                    <a:pt x="1257661" y="736796"/>
                    <a:pt x="1256407" y="730903"/>
                    <a:pt x="1254140" y="725542"/>
                  </a:cubicBezTo>
                  <a:lnTo>
                    <a:pt x="1249306" y="718372"/>
                  </a:lnTo>
                  <a:lnTo>
                    <a:pt x="1505431" y="940552"/>
                  </a:lnTo>
                  <a:lnTo>
                    <a:pt x="1505431" y="1505253"/>
                  </a:lnTo>
                  <a:lnTo>
                    <a:pt x="1073435" y="1505253"/>
                  </a:lnTo>
                  <a:lnTo>
                    <a:pt x="586825" y="1083136"/>
                  </a:lnTo>
                  <a:lnTo>
                    <a:pt x="596775" y="1085144"/>
                  </a:lnTo>
                  <a:lnTo>
                    <a:pt x="630567" y="1085145"/>
                  </a:lnTo>
                  <a:cubicBezTo>
                    <a:pt x="645732" y="1085145"/>
                    <a:pt x="658025" y="1072851"/>
                    <a:pt x="658025" y="1057687"/>
                  </a:cubicBezTo>
                  <a:lnTo>
                    <a:pt x="658025" y="1004130"/>
                  </a:lnTo>
                  <a:lnTo>
                    <a:pt x="658025" y="841196"/>
                  </a:lnTo>
                  <a:lnTo>
                    <a:pt x="666986" y="841196"/>
                  </a:lnTo>
                  <a:lnTo>
                    <a:pt x="666986" y="904134"/>
                  </a:lnTo>
                  <a:lnTo>
                    <a:pt x="683371" y="904134"/>
                  </a:lnTo>
                  <a:lnTo>
                    <a:pt x="683370" y="838179"/>
                  </a:lnTo>
                  <a:lnTo>
                    <a:pt x="679980" y="821384"/>
                  </a:lnTo>
                  <a:lnTo>
                    <a:pt x="676984" y="816939"/>
                  </a:lnTo>
                  <a:lnTo>
                    <a:pt x="672452" y="810218"/>
                  </a:lnTo>
                  <a:lnTo>
                    <a:pt x="672452" y="810218"/>
                  </a:lnTo>
                  <a:lnTo>
                    <a:pt x="670733" y="807669"/>
                  </a:lnTo>
                  <a:cubicBezTo>
                    <a:pt x="662925" y="799860"/>
                    <a:pt x="652138" y="795030"/>
                    <a:pt x="640222" y="795030"/>
                  </a:cubicBezTo>
                  <a:lnTo>
                    <a:pt x="605606" y="795031"/>
                  </a:lnTo>
                  <a:lnTo>
                    <a:pt x="582627" y="775096"/>
                  </a:lnTo>
                  <a:lnTo>
                    <a:pt x="596231" y="784268"/>
                  </a:lnTo>
                  <a:cubicBezTo>
                    <a:pt x="601591" y="786535"/>
                    <a:pt x="607485" y="787790"/>
                    <a:pt x="613671" y="787789"/>
                  </a:cubicBezTo>
                  <a:cubicBezTo>
                    <a:pt x="638417" y="787790"/>
                    <a:pt x="658478" y="767728"/>
                    <a:pt x="658478" y="742982"/>
                  </a:cubicBezTo>
                  <a:cubicBezTo>
                    <a:pt x="658478" y="736796"/>
                    <a:pt x="657224" y="730902"/>
                    <a:pt x="654957" y="725542"/>
                  </a:cubicBezTo>
                  <a:lnTo>
                    <a:pt x="652627" y="722085"/>
                  </a:lnTo>
                  <a:lnTo>
                    <a:pt x="743449" y="800870"/>
                  </a:lnTo>
                  <a:lnTo>
                    <a:pt x="733365" y="807668"/>
                  </a:lnTo>
                  <a:cubicBezTo>
                    <a:pt x="725557" y="815477"/>
                    <a:pt x="720728" y="826264"/>
                    <a:pt x="720728" y="838179"/>
                  </a:cubicBezTo>
                  <a:lnTo>
                    <a:pt x="720728" y="894895"/>
                  </a:lnTo>
                  <a:lnTo>
                    <a:pt x="720728" y="894894"/>
                  </a:lnTo>
                  <a:lnTo>
                    <a:pt x="720728" y="904134"/>
                  </a:lnTo>
                  <a:lnTo>
                    <a:pt x="737111" y="904134"/>
                  </a:lnTo>
                  <a:lnTo>
                    <a:pt x="737111" y="866308"/>
                  </a:lnTo>
                  <a:lnTo>
                    <a:pt x="737112" y="866308"/>
                  </a:lnTo>
                  <a:lnTo>
                    <a:pt x="737111" y="841195"/>
                  </a:lnTo>
                  <a:lnTo>
                    <a:pt x="746073" y="841196"/>
                  </a:lnTo>
                  <a:lnTo>
                    <a:pt x="746073" y="904134"/>
                  </a:lnTo>
                  <a:lnTo>
                    <a:pt x="834781" y="904134"/>
                  </a:lnTo>
                  <a:lnTo>
                    <a:pt x="834781" y="841195"/>
                  </a:lnTo>
                  <a:lnTo>
                    <a:pt x="843743" y="841195"/>
                  </a:lnTo>
                  <a:lnTo>
                    <a:pt x="843743" y="904134"/>
                  </a:lnTo>
                  <a:lnTo>
                    <a:pt x="860127" y="904134"/>
                  </a:lnTo>
                  <a:lnTo>
                    <a:pt x="860127" y="838178"/>
                  </a:lnTo>
                  <a:lnTo>
                    <a:pt x="856737" y="821384"/>
                  </a:lnTo>
                  <a:cubicBezTo>
                    <a:pt x="850186" y="805897"/>
                    <a:pt x="834852" y="795030"/>
                    <a:pt x="816979" y="795031"/>
                  </a:cubicBezTo>
                  <a:lnTo>
                    <a:pt x="784924" y="795030"/>
                  </a:lnTo>
                  <a:lnTo>
                    <a:pt x="770876" y="782845"/>
                  </a:lnTo>
                  <a:lnTo>
                    <a:pt x="772987" y="784268"/>
                  </a:lnTo>
                  <a:cubicBezTo>
                    <a:pt x="778348" y="786536"/>
                    <a:pt x="784241" y="787790"/>
                    <a:pt x="790427" y="787789"/>
                  </a:cubicBezTo>
                  <a:cubicBezTo>
                    <a:pt x="815174" y="787789"/>
                    <a:pt x="835235" y="767729"/>
                    <a:pt x="835235" y="742982"/>
                  </a:cubicBezTo>
                  <a:cubicBezTo>
                    <a:pt x="835235" y="736796"/>
                    <a:pt x="833981" y="730902"/>
                    <a:pt x="831713" y="725542"/>
                  </a:cubicBezTo>
                  <a:lnTo>
                    <a:pt x="825776" y="716735"/>
                  </a:lnTo>
                  <a:lnTo>
                    <a:pt x="904134" y="784708"/>
                  </a:lnTo>
                  <a:lnTo>
                    <a:pt x="904134" y="658473"/>
                  </a:lnTo>
                  <a:lnTo>
                    <a:pt x="1007970" y="658473"/>
                  </a:lnTo>
                  <a:lnTo>
                    <a:pt x="1007970" y="756585"/>
                  </a:lnTo>
                  <a:lnTo>
                    <a:pt x="1027704" y="752601"/>
                  </a:lnTo>
                  <a:cubicBezTo>
                    <a:pt x="1051736" y="742436"/>
                    <a:pt x="1068599" y="718640"/>
                    <a:pt x="1068599" y="690905"/>
                  </a:cubicBezTo>
                  <a:cubicBezTo>
                    <a:pt x="1068599" y="681660"/>
                    <a:pt x="1066725" y="672853"/>
                    <a:pt x="1063337" y="664842"/>
                  </a:cubicBezTo>
                  <a:close/>
                  <a:moveTo>
                    <a:pt x="530577" y="530577"/>
                  </a:moveTo>
                  <a:lnTo>
                    <a:pt x="530577" y="654426"/>
                  </a:lnTo>
                  <a:lnTo>
                    <a:pt x="549916" y="651502"/>
                  </a:lnTo>
                  <a:cubicBezTo>
                    <a:pt x="593446" y="637962"/>
                    <a:pt x="628721" y="605687"/>
                    <a:pt x="646308" y="564108"/>
                  </a:cubicBezTo>
                  <a:lnTo>
                    <a:pt x="653077" y="530577"/>
                  </a:lnTo>
                  <a:close/>
                  <a:moveTo>
                    <a:pt x="354892" y="530577"/>
                  </a:moveTo>
                  <a:lnTo>
                    <a:pt x="361662" y="564108"/>
                  </a:lnTo>
                  <a:cubicBezTo>
                    <a:pt x="379248" y="605687"/>
                    <a:pt x="414523" y="637962"/>
                    <a:pt x="458053" y="651502"/>
                  </a:cubicBezTo>
                  <a:lnTo>
                    <a:pt x="477392" y="654426"/>
                  </a:lnTo>
                  <a:lnTo>
                    <a:pt x="477392" y="530577"/>
                  </a:lnTo>
                  <a:close/>
                  <a:moveTo>
                    <a:pt x="530577" y="353544"/>
                  </a:moveTo>
                  <a:lnTo>
                    <a:pt x="530577" y="477392"/>
                  </a:lnTo>
                  <a:lnTo>
                    <a:pt x="653077" y="477392"/>
                  </a:lnTo>
                  <a:lnTo>
                    <a:pt x="646308" y="443861"/>
                  </a:lnTo>
                  <a:cubicBezTo>
                    <a:pt x="628721" y="402282"/>
                    <a:pt x="593446" y="370007"/>
                    <a:pt x="549916" y="356468"/>
                  </a:cubicBezTo>
                  <a:close/>
                  <a:moveTo>
                    <a:pt x="477392" y="353544"/>
                  </a:moveTo>
                  <a:lnTo>
                    <a:pt x="458053" y="356468"/>
                  </a:lnTo>
                  <a:cubicBezTo>
                    <a:pt x="414523" y="370007"/>
                    <a:pt x="379248" y="402282"/>
                    <a:pt x="361662" y="443861"/>
                  </a:cubicBezTo>
                  <a:lnTo>
                    <a:pt x="354892" y="477392"/>
                  </a:lnTo>
                  <a:lnTo>
                    <a:pt x="477392" y="477392"/>
                  </a:lnTo>
                  <a:close/>
                  <a:moveTo>
                    <a:pt x="477392" y="163134"/>
                  </a:moveTo>
                  <a:lnTo>
                    <a:pt x="530577" y="163134"/>
                  </a:lnTo>
                  <a:lnTo>
                    <a:pt x="530577" y="298817"/>
                  </a:lnTo>
                  <a:lnTo>
                    <a:pt x="540718" y="299712"/>
                  </a:lnTo>
                  <a:cubicBezTo>
                    <a:pt x="624177" y="314620"/>
                    <a:pt x="690351" y="379423"/>
                    <a:pt x="707283" y="462163"/>
                  </a:cubicBezTo>
                  <a:lnTo>
                    <a:pt x="708818" y="477392"/>
                  </a:lnTo>
                  <a:lnTo>
                    <a:pt x="844835" y="477392"/>
                  </a:lnTo>
                  <a:lnTo>
                    <a:pt x="844835" y="530577"/>
                  </a:lnTo>
                  <a:lnTo>
                    <a:pt x="708818" y="530577"/>
                  </a:lnTo>
                  <a:lnTo>
                    <a:pt x="707283" y="545806"/>
                  </a:lnTo>
                  <a:cubicBezTo>
                    <a:pt x="690351" y="628546"/>
                    <a:pt x="624177" y="693350"/>
                    <a:pt x="540718" y="708258"/>
                  </a:cubicBezTo>
                  <a:lnTo>
                    <a:pt x="530577" y="709153"/>
                  </a:lnTo>
                  <a:lnTo>
                    <a:pt x="530577" y="844835"/>
                  </a:lnTo>
                  <a:lnTo>
                    <a:pt x="477392" y="844835"/>
                  </a:lnTo>
                  <a:lnTo>
                    <a:pt x="477392" y="709153"/>
                  </a:lnTo>
                  <a:lnTo>
                    <a:pt x="467251" y="708258"/>
                  </a:lnTo>
                  <a:cubicBezTo>
                    <a:pt x="383792" y="693350"/>
                    <a:pt x="317618" y="628546"/>
                    <a:pt x="300687" y="545806"/>
                  </a:cubicBezTo>
                  <a:lnTo>
                    <a:pt x="299151" y="530577"/>
                  </a:lnTo>
                  <a:lnTo>
                    <a:pt x="163134" y="530577"/>
                  </a:lnTo>
                  <a:lnTo>
                    <a:pt x="163134" y="477392"/>
                  </a:lnTo>
                  <a:lnTo>
                    <a:pt x="299151" y="477392"/>
                  </a:lnTo>
                  <a:lnTo>
                    <a:pt x="300687" y="462163"/>
                  </a:lnTo>
                  <a:cubicBezTo>
                    <a:pt x="317618" y="379423"/>
                    <a:pt x="383792" y="314620"/>
                    <a:pt x="467251" y="299712"/>
                  </a:cubicBezTo>
                  <a:lnTo>
                    <a:pt x="477392" y="298817"/>
                  </a:lnTo>
                  <a:close/>
                  <a:moveTo>
                    <a:pt x="658473" y="0"/>
                  </a:moveTo>
                  <a:lnTo>
                    <a:pt x="1007970" y="0"/>
                  </a:lnTo>
                  <a:lnTo>
                    <a:pt x="1007970" y="349496"/>
                  </a:lnTo>
                  <a:lnTo>
                    <a:pt x="904134" y="349496"/>
                  </a:lnTo>
                  <a:lnTo>
                    <a:pt x="904134" y="103836"/>
                  </a:lnTo>
                  <a:lnTo>
                    <a:pt x="658473" y="103836"/>
                  </a:lnTo>
                  <a:close/>
                  <a:moveTo>
                    <a:pt x="0" y="0"/>
                  </a:moveTo>
                  <a:lnTo>
                    <a:pt x="349496" y="0"/>
                  </a:lnTo>
                  <a:lnTo>
                    <a:pt x="349496" y="103836"/>
                  </a:lnTo>
                  <a:lnTo>
                    <a:pt x="103836" y="103836"/>
                  </a:lnTo>
                  <a:lnTo>
                    <a:pt x="103836" y="349496"/>
                  </a:lnTo>
                  <a:lnTo>
                    <a:pt x="0" y="349496"/>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9" name="Freeform 68"/>
            <p:cNvSpPr/>
            <p:nvPr/>
          </p:nvSpPr>
          <p:spPr>
            <a:xfrm>
              <a:off x="7224559" y="5067974"/>
              <a:ext cx="738582" cy="578273"/>
            </a:xfrm>
            <a:custGeom>
              <a:avLst/>
              <a:gdLst>
                <a:gd name="connsiteX0" fmla="*/ 2192972 w 2521582"/>
                <a:gd name="connsiteY0" fmla="*/ 584093 h 1974273"/>
                <a:gd name="connsiteX1" fmla="*/ 2374270 w 2521582"/>
                <a:gd name="connsiteY1" fmla="*/ 584093 h 1974273"/>
                <a:gd name="connsiteX2" fmla="*/ 2521582 w 2521582"/>
                <a:gd name="connsiteY2" fmla="*/ 731405 h 1974273"/>
                <a:gd name="connsiteX3" fmla="*/ 2521582 w 2521582"/>
                <a:gd name="connsiteY3" fmla="*/ 1048680 h 1974273"/>
                <a:gd name="connsiteX4" fmla="*/ 2478435 w 2521582"/>
                <a:gd name="connsiteY4" fmla="*/ 1152846 h 1974273"/>
                <a:gd name="connsiteX5" fmla="*/ 2465644 w 2521582"/>
                <a:gd name="connsiteY5" fmla="*/ 1161470 h 1974273"/>
                <a:gd name="connsiteX6" fmla="*/ 2465644 w 2521582"/>
                <a:gd name="connsiteY6" fmla="*/ 741705 h 1974273"/>
                <a:gd name="connsiteX7" fmla="*/ 2435050 w 2521582"/>
                <a:gd name="connsiteY7" fmla="*/ 741705 h 1974273"/>
                <a:gd name="connsiteX8" fmla="*/ 2435050 w 2521582"/>
                <a:gd name="connsiteY8" fmla="*/ 1297978 h 1974273"/>
                <a:gd name="connsiteX9" fmla="*/ 2435051 w 2521582"/>
                <a:gd name="connsiteY9" fmla="*/ 1297978 h 1974273"/>
                <a:gd name="connsiteX10" fmla="*/ 2435051 w 2521582"/>
                <a:gd name="connsiteY10" fmla="*/ 1480824 h 1974273"/>
                <a:gd name="connsiteX11" fmla="*/ 2341306 w 2521582"/>
                <a:gd name="connsiteY11" fmla="*/ 1574568 h 1974273"/>
                <a:gd name="connsiteX12" fmla="*/ 2225936 w 2521582"/>
                <a:gd name="connsiteY12" fmla="*/ 1574568 h 1974273"/>
                <a:gd name="connsiteX13" fmla="*/ 2132191 w 2521582"/>
                <a:gd name="connsiteY13" fmla="*/ 1480824 h 1974273"/>
                <a:gd name="connsiteX14" fmla="*/ 2132191 w 2521582"/>
                <a:gd name="connsiteY14" fmla="*/ 1182097 h 1974273"/>
                <a:gd name="connsiteX15" fmla="*/ 2132191 w 2521582"/>
                <a:gd name="connsiteY15" fmla="*/ 1182096 h 1974273"/>
                <a:gd name="connsiteX16" fmla="*/ 2132191 w 2521582"/>
                <a:gd name="connsiteY16" fmla="*/ 741705 h 1974273"/>
                <a:gd name="connsiteX17" fmla="*/ 2101596 w 2521582"/>
                <a:gd name="connsiteY17" fmla="*/ 741705 h 1974273"/>
                <a:gd name="connsiteX18" fmla="*/ 2101596 w 2521582"/>
                <a:gd name="connsiteY18" fmla="*/ 1161469 h 1974273"/>
                <a:gd name="connsiteX19" fmla="*/ 2088807 w 2521582"/>
                <a:gd name="connsiteY19" fmla="*/ 1152846 h 1974273"/>
                <a:gd name="connsiteX20" fmla="*/ 2045660 w 2521582"/>
                <a:gd name="connsiteY20" fmla="*/ 1048680 h 1974273"/>
                <a:gd name="connsiteX21" fmla="*/ 2045660 w 2521582"/>
                <a:gd name="connsiteY21" fmla="*/ 731405 h 1974273"/>
                <a:gd name="connsiteX22" fmla="*/ 2192972 w 2521582"/>
                <a:gd name="connsiteY22" fmla="*/ 584093 h 1974273"/>
                <a:gd name="connsiteX23" fmla="*/ 750774 w 2521582"/>
                <a:gd name="connsiteY23" fmla="*/ 584093 h 1974273"/>
                <a:gd name="connsiteX24" fmla="*/ 932071 w 2521582"/>
                <a:gd name="connsiteY24" fmla="*/ 584093 h 1974273"/>
                <a:gd name="connsiteX25" fmla="*/ 1079383 w 2521582"/>
                <a:gd name="connsiteY25" fmla="*/ 731405 h 1974273"/>
                <a:gd name="connsiteX26" fmla="*/ 1079383 w 2521582"/>
                <a:gd name="connsiteY26" fmla="*/ 1048680 h 1974273"/>
                <a:gd name="connsiteX27" fmla="*/ 1036236 w 2521582"/>
                <a:gd name="connsiteY27" fmla="*/ 1152846 h 1974273"/>
                <a:gd name="connsiteX28" fmla="*/ 1023446 w 2521582"/>
                <a:gd name="connsiteY28" fmla="*/ 1161470 h 1974273"/>
                <a:gd name="connsiteX29" fmla="*/ 1023446 w 2521582"/>
                <a:gd name="connsiteY29" fmla="*/ 741705 h 1974273"/>
                <a:gd name="connsiteX30" fmla="*/ 992851 w 2521582"/>
                <a:gd name="connsiteY30" fmla="*/ 741705 h 1974273"/>
                <a:gd name="connsiteX31" fmla="*/ 992851 w 2521582"/>
                <a:gd name="connsiteY31" fmla="*/ 1297978 h 1974273"/>
                <a:gd name="connsiteX32" fmla="*/ 992852 w 2521582"/>
                <a:gd name="connsiteY32" fmla="*/ 1297978 h 1974273"/>
                <a:gd name="connsiteX33" fmla="*/ 992852 w 2521582"/>
                <a:gd name="connsiteY33" fmla="*/ 1480824 h 1974273"/>
                <a:gd name="connsiteX34" fmla="*/ 899108 w 2521582"/>
                <a:gd name="connsiteY34" fmla="*/ 1574568 h 1974273"/>
                <a:gd name="connsiteX35" fmla="*/ 783737 w 2521582"/>
                <a:gd name="connsiteY35" fmla="*/ 1574568 h 1974273"/>
                <a:gd name="connsiteX36" fmla="*/ 689992 w 2521582"/>
                <a:gd name="connsiteY36" fmla="*/ 1480824 h 1974273"/>
                <a:gd name="connsiteX37" fmla="*/ 689992 w 2521582"/>
                <a:gd name="connsiteY37" fmla="*/ 1182097 h 1974273"/>
                <a:gd name="connsiteX38" fmla="*/ 689992 w 2521582"/>
                <a:gd name="connsiteY38" fmla="*/ 1182096 h 1974273"/>
                <a:gd name="connsiteX39" fmla="*/ 689992 w 2521582"/>
                <a:gd name="connsiteY39" fmla="*/ 741705 h 1974273"/>
                <a:gd name="connsiteX40" fmla="*/ 659397 w 2521582"/>
                <a:gd name="connsiteY40" fmla="*/ 741705 h 1974273"/>
                <a:gd name="connsiteX41" fmla="*/ 659397 w 2521582"/>
                <a:gd name="connsiteY41" fmla="*/ 1161469 h 1974273"/>
                <a:gd name="connsiteX42" fmla="*/ 646608 w 2521582"/>
                <a:gd name="connsiteY42" fmla="*/ 1152846 h 1974273"/>
                <a:gd name="connsiteX43" fmla="*/ 603461 w 2521582"/>
                <a:gd name="connsiteY43" fmla="*/ 1048680 h 1974273"/>
                <a:gd name="connsiteX44" fmla="*/ 603461 w 2521582"/>
                <a:gd name="connsiteY44" fmla="*/ 731405 h 1974273"/>
                <a:gd name="connsiteX45" fmla="*/ 750774 w 2521582"/>
                <a:gd name="connsiteY45" fmla="*/ 584093 h 1974273"/>
                <a:gd name="connsiteX46" fmla="*/ 147313 w 2521582"/>
                <a:gd name="connsiteY46" fmla="*/ 584093 h 1974273"/>
                <a:gd name="connsiteX47" fmla="*/ 328610 w 2521582"/>
                <a:gd name="connsiteY47" fmla="*/ 584093 h 1974273"/>
                <a:gd name="connsiteX48" fmla="*/ 475922 w 2521582"/>
                <a:gd name="connsiteY48" fmla="*/ 731405 h 1974273"/>
                <a:gd name="connsiteX49" fmla="*/ 475922 w 2521582"/>
                <a:gd name="connsiteY49" fmla="*/ 1048680 h 1974273"/>
                <a:gd name="connsiteX50" fmla="*/ 432775 w 2521582"/>
                <a:gd name="connsiteY50" fmla="*/ 1152846 h 1974273"/>
                <a:gd name="connsiteX51" fmla="*/ 419985 w 2521582"/>
                <a:gd name="connsiteY51" fmla="*/ 1161470 h 1974273"/>
                <a:gd name="connsiteX52" fmla="*/ 419985 w 2521582"/>
                <a:gd name="connsiteY52" fmla="*/ 741705 h 1974273"/>
                <a:gd name="connsiteX53" fmla="*/ 389390 w 2521582"/>
                <a:gd name="connsiteY53" fmla="*/ 741705 h 1974273"/>
                <a:gd name="connsiteX54" fmla="*/ 389390 w 2521582"/>
                <a:gd name="connsiteY54" fmla="*/ 1297978 h 1974273"/>
                <a:gd name="connsiteX55" fmla="*/ 389391 w 2521582"/>
                <a:gd name="connsiteY55" fmla="*/ 1297978 h 1974273"/>
                <a:gd name="connsiteX56" fmla="*/ 389391 w 2521582"/>
                <a:gd name="connsiteY56" fmla="*/ 1480824 h 1974273"/>
                <a:gd name="connsiteX57" fmla="*/ 295647 w 2521582"/>
                <a:gd name="connsiteY57" fmla="*/ 1574568 h 1974273"/>
                <a:gd name="connsiteX58" fmla="*/ 180276 w 2521582"/>
                <a:gd name="connsiteY58" fmla="*/ 1574568 h 1974273"/>
                <a:gd name="connsiteX59" fmla="*/ 86531 w 2521582"/>
                <a:gd name="connsiteY59" fmla="*/ 1480824 h 1974273"/>
                <a:gd name="connsiteX60" fmla="*/ 86531 w 2521582"/>
                <a:gd name="connsiteY60" fmla="*/ 1182097 h 1974273"/>
                <a:gd name="connsiteX61" fmla="*/ 86531 w 2521582"/>
                <a:gd name="connsiteY61" fmla="*/ 1182096 h 1974273"/>
                <a:gd name="connsiteX62" fmla="*/ 86531 w 2521582"/>
                <a:gd name="connsiteY62" fmla="*/ 741705 h 1974273"/>
                <a:gd name="connsiteX63" fmla="*/ 55936 w 2521582"/>
                <a:gd name="connsiteY63" fmla="*/ 741705 h 1974273"/>
                <a:gd name="connsiteX64" fmla="*/ 55936 w 2521582"/>
                <a:gd name="connsiteY64" fmla="*/ 1161469 h 1974273"/>
                <a:gd name="connsiteX65" fmla="*/ 43147 w 2521582"/>
                <a:gd name="connsiteY65" fmla="*/ 1152846 h 1974273"/>
                <a:gd name="connsiteX66" fmla="*/ 0 w 2521582"/>
                <a:gd name="connsiteY66" fmla="*/ 1048680 h 1974273"/>
                <a:gd name="connsiteX67" fmla="*/ 0 w 2521582"/>
                <a:gd name="connsiteY67" fmla="*/ 731405 h 1974273"/>
                <a:gd name="connsiteX68" fmla="*/ 147313 w 2521582"/>
                <a:gd name="connsiteY68" fmla="*/ 584093 h 1974273"/>
                <a:gd name="connsiteX69" fmla="*/ 1427060 w 2521582"/>
                <a:gd name="connsiteY69" fmla="*/ 494144 h 1974273"/>
                <a:gd name="connsiteX70" fmla="*/ 1697984 w 2521582"/>
                <a:gd name="connsiteY70" fmla="*/ 494144 h 1974273"/>
                <a:gd name="connsiteX71" fmla="*/ 1918122 w 2521582"/>
                <a:gd name="connsiteY71" fmla="*/ 714282 h 1974273"/>
                <a:gd name="connsiteX72" fmla="*/ 1918122 w 2521582"/>
                <a:gd name="connsiteY72" fmla="*/ 1188406 h 1974273"/>
                <a:gd name="connsiteX73" fmla="*/ 1853645 w 2521582"/>
                <a:gd name="connsiteY73" fmla="*/ 1344067 h 1974273"/>
                <a:gd name="connsiteX74" fmla="*/ 1834531 w 2521582"/>
                <a:gd name="connsiteY74" fmla="*/ 1356954 h 1974273"/>
                <a:gd name="connsiteX75" fmla="*/ 1834531 w 2521582"/>
                <a:gd name="connsiteY75" fmla="*/ 729674 h 1974273"/>
                <a:gd name="connsiteX76" fmla="*/ 1788812 w 2521582"/>
                <a:gd name="connsiteY76" fmla="*/ 729674 h 1974273"/>
                <a:gd name="connsiteX77" fmla="*/ 1788812 w 2521582"/>
                <a:gd name="connsiteY77" fmla="*/ 1560947 h 1974273"/>
                <a:gd name="connsiteX78" fmla="*/ 1788813 w 2521582"/>
                <a:gd name="connsiteY78" fmla="*/ 1560947 h 1974273"/>
                <a:gd name="connsiteX79" fmla="*/ 1788813 w 2521582"/>
                <a:gd name="connsiteY79" fmla="*/ 1834185 h 1974273"/>
                <a:gd name="connsiteX80" fmla="*/ 1648725 w 2521582"/>
                <a:gd name="connsiteY80" fmla="*/ 1974273 h 1974273"/>
                <a:gd name="connsiteX81" fmla="*/ 1476319 w 2521582"/>
                <a:gd name="connsiteY81" fmla="*/ 1974273 h 1974273"/>
                <a:gd name="connsiteX82" fmla="*/ 1336231 w 2521582"/>
                <a:gd name="connsiteY82" fmla="*/ 1834185 h 1974273"/>
                <a:gd name="connsiteX83" fmla="*/ 1336231 w 2521582"/>
                <a:gd name="connsiteY83" fmla="*/ 1387778 h 1974273"/>
                <a:gd name="connsiteX84" fmla="*/ 1336230 w 2521582"/>
                <a:gd name="connsiteY84" fmla="*/ 1387777 h 1974273"/>
                <a:gd name="connsiteX85" fmla="*/ 1336230 w 2521582"/>
                <a:gd name="connsiteY85" fmla="*/ 729674 h 1974273"/>
                <a:gd name="connsiteX86" fmla="*/ 1290511 w 2521582"/>
                <a:gd name="connsiteY86" fmla="*/ 729674 h 1974273"/>
                <a:gd name="connsiteX87" fmla="*/ 1290511 w 2521582"/>
                <a:gd name="connsiteY87" fmla="*/ 1356953 h 1974273"/>
                <a:gd name="connsiteX88" fmla="*/ 1271399 w 2521582"/>
                <a:gd name="connsiteY88" fmla="*/ 1344067 h 1974273"/>
                <a:gd name="connsiteX89" fmla="*/ 1206922 w 2521582"/>
                <a:gd name="connsiteY89" fmla="*/ 1188406 h 1974273"/>
                <a:gd name="connsiteX90" fmla="*/ 1206922 w 2521582"/>
                <a:gd name="connsiteY90" fmla="*/ 714282 h 1974273"/>
                <a:gd name="connsiteX91" fmla="*/ 1427060 w 2521582"/>
                <a:gd name="connsiteY91" fmla="*/ 494144 h 1974273"/>
                <a:gd name="connsiteX92" fmla="*/ 2283621 w 2521582"/>
                <a:gd name="connsiteY92" fmla="*/ 253421 h 1974273"/>
                <a:gd name="connsiteX93" fmla="*/ 2436596 w 2521582"/>
                <a:gd name="connsiteY93" fmla="*/ 406396 h 1974273"/>
                <a:gd name="connsiteX94" fmla="*/ 2283621 w 2521582"/>
                <a:gd name="connsiteY94" fmla="*/ 559371 h 1974273"/>
                <a:gd name="connsiteX95" fmla="*/ 2130646 w 2521582"/>
                <a:gd name="connsiteY95" fmla="*/ 406396 h 1974273"/>
                <a:gd name="connsiteX96" fmla="*/ 2283621 w 2521582"/>
                <a:gd name="connsiteY96" fmla="*/ 253421 h 1974273"/>
                <a:gd name="connsiteX97" fmla="*/ 841422 w 2521582"/>
                <a:gd name="connsiteY97" fmla="*/ 253421 h 1974273"/>
                <a:gd name="connsiteX98" fmla="*/ 994397 w 2521582"/>
                <a:gd name="connsiteY98" fmla="*/ 406396 h 1974273"/>
                <a:gd name="connsiteX99" fmla="*/ 841422 w 2521582"/>
                <a:gd name="connsiteY99" fmla="*/ 559371 h 1974273"/>
                <a:gd name="connsiteX100" fmla="*/ 688447 w 2521582"/>
                <a:gd name="connsiteY100" fmla="*/ 406396 h 1974273"/>
                <a:gd name="connsiteX101" fmla="*/ 841422 w 2521582"/>
                <a:gd name="connsiteY101" fmla="*/ 253421 h 1974273"/>
                <a:gd name="connsiteX102" fmla="*/ 237961 w 2521582"/>
                <a:gd name="connsiteY102" fmla="*/ 253421 h 1974273"/>
                <a:gd name="connsiteX103" fmla="*/ 390936 w 2521582"/>
                <a:gd name="connsiteY103" fmla="*/ 406396 h 1974273"/>
                <a:gd name="connsiteX104" fmla="*/ 237961 w 2521582"/>
                <a:gd name="connsiteY104" fmla="*/ 559371 h 1974273"/>
                <a:gd name="connsiteX105" fmla="*/ 84986 w 2521582"/>
                <a:gd name="connsiteY105" fmla="*/ 406396 h 1974273"/>
                <a:gd name="connsiteX106" fmla="*/ 237961 w 2521582"/>
                <a:gd name="connsiteY106" fmla="*/ 253421 h 1974273"/>
                <a:gd name="connsiteX107" fmla="*/ 1562522 w 2521582"/>
                <a:gd name="connsiteY107" fmla="*/ 0 h 1974273"/>
                <a:gd name="connsiteX108" fmla="*/ 1791122 w 2521582"/>
                <a:gd name="connsiteY108" fmla="*/ 228600 h 1974273"/>
                <a:gd name="connsiteX109" fmla="*/ 1562522 w 2521582"/>
                <a:gd name="connsiteY109" fmla="*/ 457200 h 1974273"/>
                <a:gd name="connsiteX110" fmla="*/ 1333922 w 2521582"/>
                <a:gd name="connsiteY110" fmla="*/ 228600 h 1974273"/>
                <a:gd name="connsiteX111" fmla="*/ 1562522 w 2521582"/>
                <a:gd name="connsiteY111" fmla="*/ 0 h 197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521582" h="1974273">
                  <a:moveTo>
                    <a:pt x="2192972" y="584093"/>
                  </a:moveTo>
                  <a:lnTo>
                    <a:pt x="2374270" y="584093"/>
                  </a:lnTo>
                  <a:cubicBezTo>
                    <a:pt x="2455628" y="584093"/>
                    <a:pt x="2521582" y="650047"/>
                    <a:pt x="2521582" y="731405"/>
                  </a:cubicBezTo>
                  <a:lnTo>
                    <a:pt x="2521582" y="1048680"/>
                  </a:lnTo>
                  <a:cubicBezTo>
                    <a:pt x="2521582" y="1089360"/>
                    <a:pt x="2505093" y="1126188"/>
                    <a:pt x="2478435" y="1152846"/>
                  </a:cubicBezTo>
                  <a:lnTo>
                    <a:pt x="2465644" y="1161470"/>
                  </a:lnTo>
                  <a:lnTo>
                    <a:pt x="2465644" y="741705"/>
                  </a:lnTo>
                  <a:lnTo>
                    <a:pt x="2435050" y="741705"/>
                  </a:lnTo>
                  <a:lnTo>
                    <a:pt x="2435050" y="1297978"/>
                  </a:lnTo>
                  <a:lnTo>
                    <a:pt x="2435051" y="1297978"/>
                  </a:lnTo>
                  <a:lnTo>
                    <a:pt x="2435051" y="1480824"/>
                  </a:lnTo>
                  <a:cubicBezTo>
                    <a:pt x="2435051" y="1532597"/>
                    <a:pt x="2393080" y="1574568"/>
                    <a:pt x="2341306" y="1574568"/>
                  </a:cubicBezTo>
                  <a:lnTo>
                    <a:pt x="2225936" y="1574568"/>
                  </a:lnTo>
                  <a:cubicBezTo>
                    <a:pt x="2174162" y="1574568"/>
                    <a:pt x="2132191" y="1532597"/>
                    <a:pt x="2132191" y="1480824"/>
                  </a:cubicBezTo>
                  <a:lnTo>
                    <a:pt x="2132191" y="1182097"/>
                  </a:lnTo>
                  <a:lnTo>
                    <a:pt x="2132191" y="1182096"/>
                  </a:lnTo>
                  <a:lnTo>
                    <a:pt x="2132191" y="741705"/>
                  </a:lnTo>
                  <a:lnTo>
                    <a:pt x="2101596" y="741705"/>
                  </a:lnTo>
                  <a:lnTo>
                    <a:pt x="2101596" y="1161469"/>
                  </a:lnTo>
                  <a:lnTo>
                    <a:pt x="2088807" y="1152846"/>
                  </a:lnTo>
                  <a:cubicBezTo>
                    <a:pt x="2062149" y="1126188"/>
                    <a:pt x="2045660" y="1089360"/>
                    <a:pt x="2045660" y="1048680"/>
                  </a:cubicBezTo>
                  <a:lnTo>
                    <a:pt x="2045660" y="731405"/>
                  </a:lnTo>
                  <a:cubicBezTo>
                    <a:pt x="2045660" y="650047"/>
                    <a:pt x="2111614" y="584093"/>
                    <a:pt x="2192972" y="584093"/>
                  </a:cubicBezTo>
                  <a:close/>
                  <a:moveTo>
                    <a:pt x="750774" y="584093"/>
                  </a:moveTo>
                  <a:lnTo>
                    <a:pt x="932071" y="584093"/>
                  </a:lnTo>
                  <a:cubicBezTo>
                    <a:pt x="1013429" y="584093"/>
                    <a:pt x="1079383" y="650047"/>
                    <a:pt x="1079383" y="731405"/>
                  </a:cubicBezTo>
                  <a:lnTo>
                    <a:pt x="1079383" y="1048680"/>
                  </a:lnTo>
                  <a:cubicBezTo>
                    <a:pt x="1079383" y="1089360"/>
                    <a:pt x="1062895" y="1126188"/>
                    <a:pt x="1036236" y="1152846"/>
                  </a:cubicBezTo>
                  <a:lnTo>
                    <a:pt x="1023446" y="1161470"/>
                  </a:lnTo>
                  <a:lnTo>
                    <a:pt x="1023446" y="741705"/>
                  </a:lnTo>
                  <a:lnTo>
                    <a:pt x="992851" y="741705"/>
                  </a:lnTo>
                  <a:lnTo>
                    <a:pt x="992851" y="1297978"/>
                  </a:lnTo>
                  <a:lnTo>
                    <a:pt x="992852" y="1297978"/>
                  </a:lnTo>
                  <a:lnTo>
                    <a:pt x="992852" y="1480824"/>
                  </a:lnTo>
                  <a:cubicBezTo>
                    <a:pt x="992852" y="1532597"/>
                    <a:pt x="950881" y="1574568"/>
                    <a:pt x="899108" y="1574568"/>
                  </a:cubicBezTo>
                  <a:lnTo>
                    <a:pt x="783737" y="1574568"/>
                  </a:lnTo>
                  <a:cubicBezTo>
                    <a:pt x="731964" y="1574568"/>
                    <a:pt x="689992" y="1532597"/>
                    <a:pt x="689992" y="1480824"/>
                  </a:cubicBezTo>
                  <a:lnTo>
                    <a:pt x="689992" y="1182097"/>
                  </a:lnTo>
                  <a:lnTo>
                    <a:pt x="689992" y="1182096"/>
                  </a:lnTo>
                  <a:lnTo>
                    <a:pt x="689992" y="741705"/>
                  </a:lnTo>
                  <a:lnTo>
                    <a:pt x="659397" y="741705"/>
                  </a:lnTo>
                  <a:lnTo>
                    <a:pt x="659397" y="1161469"/>
                  </a:lnTo>
                  <a:lnTo>
                    <a:pt x="646608" y="1152846"/>
                  </a:lnTo>
                  <a:cubicBezTo>
                    <a:pt x="619950" y="1126188"/>
                    <a:pt x="603461" y="1089360"/>
                    <a:pt x="603461" y="1048680"/>
                  </a:cubicBezTo>
                  <a:lnTo>
                    <a:pt x="603461" y="731405"/>
                  </a:lnTo>
                  <a:cubicBezTo>
                    <a:pt x="603461" y="650047"/>
                    <a:pt x="669415" y="584093"/>
                    <a:pt x="750774" y="584093"/>
                  </a:cubicBezTo>
                  <a:close/>
                  <a:moveTo>
                    <a:pt x="147313" y="584093"/>
                  </a:moveTo>
                  <a:lnTo>
                    <a:pt x="328610" y="584093"/>
                  </a:lnTo>
                  <a:cubicBezTo>
                    <a:pt x="409968" y="584093"/>
                    <a:pt x="475922" y="650047"/>
                    <a:pt x="475922" y="731405"/>
                  </a:cubicBezTo>
                  <a:lnTo>
                    <a:pt x="475922" y="1048680"/>
                  </a:lnTo>
                  <a:cubicBezTo>
                    <a:pt x="475922" y="1089360"/>
                    <a:pt x="459434" y="1126188"/>
                    <a:pt x="432775" y="1152846"/>
                  </a:cubicBezTo>
                  <a:lnTo>
                    <a:pt x="419985" y="1161470"/>
                  </a:lnTo>
                  <a:lnTo>
                    <a:pt x="419985" y="741705"/>
                  </a:lnTo>
                  <a:lnTo>
                    <a:pt x="389390" y="741705"/>
                  </a:lnTo>
                  <a:lnTo>
                    <a:pt x="389390" y="1297978"/>
                  </a:lnTo>
                  <a:lnTo>
                    <a:pt x="389391" y="1297978"/>
                  </a:lnTo>
                  <a:lnTo>
                    <a:pt x="389391" y="1480824"/>
                  </a:lnTo>
                  <a:cubicBezTo>
                    <a:pt x="389391" y="1532597"/>
                    <a:pt x="347420" y="1574568"/>
                    <a:pt x="295647" y="1574568"/>
                  </a:cubicBezTo>
                  <a:lnTo>
                    <a:pt x="180276" y="1574568"/>
                  </a:lnTo>
                  <a:cubicBezTo>
                    <a:pt x="128503" y="1574568"/>
                    <a:pt x="86531" y="1532597"/>
                    <a:pt x="86531" y="1480824"/>
                  </a:cubicBezTo>
                  <a:lnTo>
                    <a:pt x="86531" y="1182097"/>
                  </a:lnTo>
                  <a:lnTo>
                    <a:pt x="86531" y="1182096"/>
                  </a:lnTo>
                  <a:lnTo>
                    <a:pt x="86531" y="741705"/>
                  </a:lnTo>
                  <a:lnTo>
                    <a:pt x="55936" y="741705"/>
                  </a:lnTo>
                  <a:lnTo>
                    <a:pt x="55936" y="1161469"/>
                  </a:lnTo>
                  <a:lnTo>
                    <a:pt x="43147" y="1152846"/>
                  </a:lnTo>
                  <a:cubicBezTo>
                    <a:pt x="16489" y="1126188"/>
                    <a:pt x="0" y="1089360"/>
                    <a:pt x="0" y="1048680"/>
                  </a:cubicBezTo>
                  <a:lnTo>
                    <a:pt x="0" y="731405"/>
                  </a:lnTo>
                  <a:cubicBezTo>
                    <a:pt x="0" y="650047"/>
                    <a:pt x="65954" y="584093"/>
                    <a:pt x="147313" y="584093"/>
                  </a:cubicBezTo>
                  <a:close/>
                  <a:moveTo>
                    <a:pt x="1427060" y="494144"/>
                  </a:moveTo>
                  <a:lnTo>
                    <a:pt x="1697984" y="494144"/>
                  </a:lnTo>
                  <a:cubicBezTo>
                    <a:pt x="1819563" y="494144"/>
                    <a:pt x="1918122" y="592703"/>
                    <a:pt x="1918122" y="714282"/>
                  </a:cubicBezTo>
                  <a:lnTo>
                    <a:pt x="1918122" y="1188406"/>
                  </a:lnTo>
                  <a:cubicBezTo>
                    <a:pt x="1918122" y="1249196"/>
                    <a:pt x="1893482" y="1304230"/>
                    <a:pt x="1853645" y="1344067"/>
                  </a:cubicBezTo>
                  <a:lnTo>
                    <a:pt x="1834531" y="1356954"/>
                  </a:lnTo>
                  <a:lnTo>
                    <a:pt x="1834531" y="729674"/>
                  </a:lnTo>
                  <a:lnTo>
                    <a:pt x="1788812" y="729674"/>
                  </a:lnTo>
                  <a:lnTo>
                    <a:pt x="1788812" y="1560947"/>
                  </a:lnTo>
                  <a:lnTo>
                    <a:pt x="1788813" y="1560947"/>
                  </a:lnTo>
                  <a:lnTo>
                    <a:pt x="1788813" y="1834185"/>
                  </a:lnTo>
                  <a:cubicBezTo>
                    <a:pt x="1788813" y="1911553"/>
                    <a:pt x="1726093" y="1974273"/>
                    <a:pt x="1648725" y="1974273"/>
                  </a:cubicBezTo>
                  <a:lnTo>
                    <a:pt x="1476319" y="1974273"/>
                  </a:lnTo>
                  <a:cubicBezTo>
                    <a:pt x="1398951" y="1974273"/>
                    <a:pt x="1336231" y="1911553"/>
                    <a:pt x="1336231" y="1834185"/>
                  </a:cubicBezTo>
                  <a:lnTo>
                    <a:pt x="1336231" y="1387778"/>
                  </a:lnTo>
                  <a:lnTo>
                    <a:pt x="1336230" y="1387777"/>
                  </a:lnTo>
                  <a:lnTo>
                    <a:pt x="1336230" y="729674"/>
                  </a:lnTo>
                  <a:lnTo>
                    <a:pt x="1290511" y="729674"/>
                  </a:lnTo>
                  <a:lnTo>
                    <a:pt x="1290511" y="1356953"/>
                  </a:lnTo>
                  <a:lnTo>
                    <a:pt x="1271399" y="1344067"/>
                  </a:lnTo>
                  <a:cubicBezTo>
                    <a:pt x="1231562" y="1304230"/>
                    <a:pt x="1206922" y="1249196"/>
                    <a:pt x="1206922" y="1188406"/>
                  </a:cubicBezTo>
                  <a:lnTo>
                    <a:pt x="1206922" y="714282"/>
                  </a:lnTo>
                  <a:cubicBezTo>
                    <a:pt x="1206922" y="592703"/>
                    <a:pt x="1305481" y="494144"/>
                    <a:pt x="1427060" y="494144"/>
                  </a:cubicBezTo>
                  <a:close/>
                  <a:moveTo>
                    <a:pt x="2283621" y="253421"/>
                  </a:moveTo>
                  <a:cubicBezTo>
                    <a:pt x="2368107" y="253421"/>
                    <a:pt x="2436596" y="321911"/>
                    <a:pt x="2436596" y="406396"/>
                  </a:cubicBezTo>
                  <a:cubicBezTo>
                    <a:pt x="2436596" y="490882"/>
                    <a:pt x="2368107" y="559371"/>
                    <a:pt x="2283621" y="559371"/>
                  </a:cubicBezTo>
                  <a:cubicBezTo>
                    <a:pt x="2199135" y="559371"/>
                    <a:pt x="2130646" y="490882"/>
                    <a:pt x="2130646" y="406396"/>
                  </a:cubicBezTo>
                  <a:cubicBezTo>
                    <a:pt x="2130646" y="321911"/>
                    <a:pt x="2199135" y="253421"/>
                    <a:pt x="2283621" y="253421"/>
                  </a:cubicBezTo>
                  <a:close/>
                  <a:moveTo>
                    <a:pt x="841422" y="253421"/>
                  </a:moveTo>
                  <a:cubicBezTo>
                    <a:pt x="925908" y="253421"/>
                    <a:pt x="994397" y="321911"/>
                    <a:pt x="994397" y="406396"/>
                  </a:cubicBezTo>
                  <a:cubicBezTo>
                    <a:pt x="994397" y="490882"/>
                    <a:pt x="925908" y="559371"/>
                    <a:pt x="841422" y="559371"/>
                  </a:cubicBezTo>
                  <a:cubicBezTo>
                    <a:pt x="756937" y="559371"/>
                    <a:pt x="688447" y="490882"/>
                    <a:pt x="688447" y="406396"/>
                  </a:cubicBezTo>
                  <a:cubicBezTo>
                    <a:pt x="688447" y="321911"/>
                    <a:pt x="756937" y="253421"/>
                    <a:pt x="841422" y="253421"/>
                  </a:cubicBezTo>
                  <a:close/>
                  <a:moveTo>
                    <a:pt x="237961" y="253421"/>
                  </a:moveTo>
                  <a:cubicBezTo>
                    <a:pt x="322447" y="253421"/>
                    <a:pt x="390936" y="321911"/>
                    <a:pt x="390936" y="406396"/>
                  </a:cubicBezTo>
                  <a:cubicBezTo>
                    <a:pt x="390936" y="490882"/>
                    <a:pt x="322447" y="559371"/>
                    <a:pt x="237961" y="559371"/>
                  </a:cubicBezTo>
                  <a:cubicBezTo>
                    <a:pt x="153476" y="559371"/>
                    <a:pt x="84986" y="490882"/>
                    <a:pt x="84986" y="406396"/>
                  </a:cubicBezTo>
                  <a:cubicBezTo>
                    <a:pt x="84986" y="321911"/>
                    <a:pt x="153476" y="253421"/>
                    <a:pt x="237961" y="253421"/>
                  </a:cubicBezTo>
                  <a:close/>
                  <a:moveTo>
                    <a:pt x="1562522" y="0"/>
                  </a:moveTo>
                  <a:cubicBezTo>
                    <a:pt x="1688774" y="0"/>
                    <a:pt x="1791122" y="102348"/>
                    <a:pt x="1791122" y="228600"/>
                  </a:cubicBezTo>
                  <a:cubicBezTo>
                    <a:pt x="1791122" y="354852"/>
                    <a:pt x="1688774" y="457200"/>
                    <a:pt x="1562522" y="457200"/>
                  </a:cubicBezTo>
                  <a:cubicBezTo>
                    <a:pt x="1436270" y="457200"/>
                    <a:pt x="1333922" y="354852"/>
                    <a:pt x="1333922" y="228600"/>
                  </a:cubicBezTo>
                  <a:cubicBezTo>
                    <a:pt x="1333922" y="102348"/>
                    <a:pt x="1436270" y="0"/>
                    <a:pt x="1562522" y="0"/>
                  </a:cubicBezTo>
                  <a:close/>
                </a:path>
              </a:pathLst>
            </a:custGeom>
            <a:solidFill>
              <a:srgbClr val="1AB8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0" name="Rectangle 69"/>
          <p:cNvSpPr/>
          <p:nvPr/>
        </p:nvSpPr>
        <p:spPr>
          <a:xfrm>
            <a:off x="4003393" y="2567518"/>
            <a:ext cx="2003919" cy="400110"/>
          </a:xfrm>
          <a:prstGeom prst="rect">
            <a:avLst/>
          </a:prstGeom>
        </p:spPr>
        <p:txBody>
          <a:bodyPr wrap="square" anchor="ctr">
            <a:spAutoFit/>
          </a:bodyPr>
          <a:lstStyle/>
          <a:p>
            <a:pPr algn="ctr"/>
            <a:r>
              <a:rPr lang="en-US" sz="2000" b="1" dirty="0" smtClean="0">
                <a:solidFill>
                  <a:prstClr val="white"/>
                </a:solidFill>
              </a:rPr>
              <a:t>Cost Leadershi</a:t>
            </a:r>
            <a:r>
              <a:rPr lang="en-US" sz="2000" b="1" dirty="0">
                <a:solidFill>
                  <a:prstClr val="white"/>
                </a:solidFill>
              </a:rPr>
              <a:t>p</a:t>
            </a:r>
            <a:endParaRPr lang="en-US" sz="1400" dirty="0"/>
          </a:p>
        </p:txBody>
      </p:sp>
      <p:sp>
        <p:nvSpPr>
          <p:cNvPr id="71" name="Rectangle 70"/>
          <p:cNvSpPr/>
          <p:nvPr/>
        </p:nvSpPr>
        <p:spPr>
          <a:xfrm>
            <a:off x="6183482" y="2567519"/>
            <a:ext cx="2002535" cy="400110"/>
          </a:xfrm>
          <a:prstGeom prst="rect">
            <a:avLst/>
          </a:prstGeom>
        </p:spPr>
        <p:txBody>
          <a:bodyPr wrap="square" anchor="ctr">
            <a:spAutoFit/>
          </a:bodyPr>
          <a:lstStyle/>
          <a:p>
            <a:pPr lvl="0" algn="ctr"/>
            <a:r>
              <a:rPr lang="en-US" sz="2000" b="1" dirty="0" smtClean="0">
                <a:solidFill>
                  <a:prstClr val="white"/>
                </a:solidFill>
              </a:rPr>
              <a:t>Differentiation</a:t>
            </a:r>
            <a:endParaRPr lang="en-US" sz="2000" b="1" dirty="0">
              <a:solidFill>
                <a:prstClr val="white"/>
              </a:solidFill>
            </a:endParaRPr>
          </a:p>
        </p:txBody>
      </p:sp>
      <p:sp>
        <p:nvSpPr>
          <p:cNvPr id="72" name="Rectangle 71"/>
          <p:cNvSpPr/>
          <p:nvPr/>
        </p:nvSpPr>
        <p:spPr>
          <a:xfrm>
            <a:off x="4004775" y="4747957"/>
            <a:ext cx="2002537" cy="400110"/>
          </a:xfrm>
          <a:prstGeom prst="rect">
            <a:avLst/>
          </a:prstGeom>
        </p:spPr>
        <p:txBody>
          <a:bodyPr wrap="square" anchor="ctr">
            <a:spAutoFit/>
          </a:bodyPr>
          <a:lstStyle/>
          <a:p>
            <a:pPr lvl="0" algn="ctr"/>
            <a:r>
              <a:rPr lang="en-US" sz="2000" b="1" dirty="0" smtClean="0">
                <a:solidFill>
                  <a:prstClr val="white"/>
                </a:solidFill>
              </a:rPr>
              <a:t>Cost Focus</a:t>
            </a:r>
            <a:endParaRPr lang="en-US" sz="2000" b="1" dirty="0">
              <a:solidFill>
                <a:prstClr val="white"/>
              </a:solidFill>
            </a:endParaRPr>
          </a:p>
        </p:txBody>
      </p:sp>
      <p:sp>
        <p:nvSpPr>
          <p:cNvPr id="73" name="Rectangle 72"/>
          <p:cNvSpPr/>
          <p:nvPr/>
        </p:nvSpPr>
        <p:spPr>
          <a:xfrm>
            <a:off x="6183482" y="4594068"/>
            <a:ext cx="2002535" cy="707886"/>
          </a:xfrm>
          <a:prstGeom prst="rect">
            <a:avLst/>
          </a:prstGeom>
        </p:spPr>
        <p:txBody>
          <a:bodyPr wrap="square" anchor="ctr">
            <a:spAutoFit/>
          </a:bodyPr>
          <a:lstStyle/>
          <a:p>
            <a:pPr lvl="0" algn="ctr"/>
            <a:r>
              <a:rPr lang="en-US" sz="2000" b="1" dirty="0" smtClean="0">
                <a:solidFill>
                  <a:prstClr val="white"/>
                </a:solidFill>
              </a:rPr>
              <a:t>Differentiation Focus</a:t>
            </a:r>
            <a:endParaRPr lang="en-US" sz="2000" b="1" dirty="0">
              <a:solidFill>
                <a:prstClr val="white"/>
              </a:solidFill>
            </a:endParaRPr>
          </a:p>
        </p:txBody>
      </p:sp>
      <p:sp>
        <p:nvSpPr>
          <p:cNvPr id="74" name="TextBox 73"/>
          <p:cNvSpPr txBox="1"/>
          <p:nvPr/>
        </p:nvSpPr>
        <p:spPr>
          <a:xfrm>
            <a:off x="7010948" y="6533590"/>
            <a:ext cx="4580101" cy="246221"/>
          </a:xfrm>
          <a:prstGeom prst="rect">
            <a:avLst/>
          </a:prstGeom>
          <a:noFill/>
        </p:spPr>
        <p:txBody>
          <a:bodyPr wrap="none" rtlCol="0">
            <a:spAutoFit/>
          </a:bodyPr>
          <a:lstStyle/>
          <a:p>
            <a:pPr algn="r"/>
            <a:r>
              <a:rPr lang="en-US" sz="1000" b="1" dirty="0" smtClean="0">
                <a:solidFill>
                  <a:schemeClr val="bg1">
                    <a:lumMod val="75000"/>
                  </a:schemeClr>
                </a:solidFill>
              </a:rPr>
              <a:t>Source</a:t>
            </a:r>
            <a:r>
              <a:rPr lang="en-US" sz="1000" dirty="0">
                <a:solidFill>
                  <a:schemeClr val="bg1">
                    <a:lumMod val="75000"/>
                  </a:schemeClr>
                </a:solidFill>
              </a:rPr>
              <a:t>: </a:t>
            </a:r>
            <a:r>
              <a:rPr lang="en-US" sz="1000" dirty="0" smtClean="0">
                <a:solidFill>
                  <a:schemeClr val="bg1">
                    <a:lumMod val="75000"/>
                  </a:schemeClr>
                </a:solidFill>
              </a:rPr>
              <a:t>LaChapelle</a:t>
            </a:r>
            <a:r>
              <a:rPr lang="en-US" sz="1000" dirty="0">
                <a:solidFill>
                  <a:schemeClr val="bg1">
                    <a:lumMod val="75000"/>
                  </a:schemeClr>
                </a:solidFill>
              </a:rPr>
              <a:t>, </a:t>
            </a:r>
            <a:r>
              <a:rPr lang="en-US" sz="1000" dirty="0" smtClean="0">
                <a:solidFill>
                  <a:schemeClr val="bg1">
                    <a:lumMod val="75000"/>
                  </a:schemeClr>
                </a:solidFill>
              </a:rPr>
              <a:t>Neil (2008) “The </a:t>
            </a:r>
            <a:r>
              <a:rPr lang="en-US" sz="1000" dirty="0">
                <a:solidFill>
                  <a:schemeClr val="bg1">
                    <a:lumMod val="75000"/>
                  </a:schemeClr>
                </a:solidFill>
              </a:rPr>
              <a:t>Structure of Concern: A Challenge for </a:t>
            </a:r>
            <a:r>
              <a:rPr lang="en-US" sz="1000" dirty="0" smtClean="0">
                <a:solidFill>
                  <a:schemeClr val="bg1">
                    <a:lumMod val="75000"/>
                  </a:schemeClr>
                </a:solidFill>
              </a:rPr>
              <a:t>Thinkers”</a:t>
            </a:r>
            <a:endParaRPr lang="en-US" sz="1000" dirty="0">
              <a:solidFill>
                <a:schemeClr val="bg1">
                  <a:lumMod val="75000"/>
                </a:schemeClr>
              </a:solidFill>
            </a:endParaRPr>
          </a:p>
        </p:txBody>
      </p:sp>
    </p:spTree>
    <p:extLst>
      <p:ext uri="{BB962C8B-B14F-4D97-AF65-F5344CB8AC3E}">
        <p14:creationId xmlns:p14="http://schemas.microsoft.com/office/powerpoint/2010/main" val="277940800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Advantage Matrix</a:t>
            </a:r>
          </a:p>
        </p:txBody>
      </p:sp>
      <p:sp>
        <p:nvSpPr>
          <p:cNvPr id="5" name="Title 4"/>
          <p:cNvSpPr>
            <a:spLocks noGrp="1"/>
          </p:cNvSpPr>
          <p:nvPr>
            <p:ph type="title"/>
          </p:nvPr>
        </p:nvSpPr>
        <p:spPr/>
        <p:txBody>
          <a:bodyPr/>
          <a:lstStyle/>
          <a:p>
            <a:r>
              <a:rPr lang="en-US" dirty="0"/>
              <a:t>Porter’s Generic Competitive Strategies</a:t>
            </a:r>
          </a:p>
        </p:txBody>
      </p:sp>
      <p:sp>
        <p:nvSpPr>
          <p:cNvPr id="4" name="Slide Number Placeholder 3"/>
          <p:cNvSpPr>
            <a:spLocks noGrp="1"/>
          </p:cNvSpPr>
          <p:nvPr>
            <p:ph type="sldNum" sz="quarter" idx="12"/>
          </p:nvPr>
        </p:nvSpPr>
        <p:spPr/>
        <p:txBody>
          <a:bodyPr/>
          <a:lstStyle/>
          <a:p>
            <a:fld id="{F68327C5-B821-4FE9-A59A-A60D9EB59A9A}" type="slidenum">
              <a:rPr lang="en-US" smtClean="0"/>
              <a:t>67</a:t>
            </a:fld>
            <a:endParaRPr lang="en-US"/>
          </a:p>
        </p:txBody>
      </p:sp>
      <p:sp>
        <p:nvSpPr>
          <p:cNvPr id="3" name="Rectangle 2"/>
          <p:cNvSpPr/>
          <p:nvPr/>
        </p:nvSpPr>
        <p:spPr>
          <a:xfrm>
            <a:off x="6600056" y="1398780"/>
            <a:ext cx="4965328" cy="446044"/>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smtClean="0"/>
              <a:t>Insert any title here</a:t>
            </a:r>
            <a:endParaRPr lang="en-US" sz="2000" b="1" dirty="0"/>
          </a:p>
        </p:txBody>
      </p:sp>
      <p:sp>
        <p:nvSpPr>
          <p:cNvPr id="15" name="Rectangle 14"/>
          <p:cNvSpPr/>
          <p:nvPr/>
        </p:nvSpPr>
        <p:spPr>
          <a:xfrm>
            <a:off x="6600056" y="3579218"/>
            <a:ext cx="4965328" cy="446044"/>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dirty="0">
                <a:solidFill>
                  <a:prstClr val="white"/>
                </a:solidFill>
              </a:rPr>
              <a:t>Insert any title here</a:t>
            </a:r>
          </a:p>
        </p:txBody>
      </p:sp>
      <p:sp>
        <p:nvSpPr>
          <p:cNvPr id="16" name="Rectangle 15"/>
          <p:cNvSpPr/>
          <p:nvPr/>
        </p:nvSpPr>
        <p:spPr>
          <a:xfrm>
            <a:off x="6600056" y="1844823"/>
            <a:ext cx="4965328" cy="15564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37160" rtlCol="0" anchor="t"/>
          <a:lstStyle/>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smtClean="0">
              <a:solidFill>
                <a:schemeClr val="tx1">
                  <a:lumMod val="50000"/>
                  <a:lumOff val="50000"/>
                </a:schemeClr>
              </a:solidFill>
            </a:endParaRPr>
          </a:p>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smtClean="0">
              <a:solidFill>
                <a:schemeClr val="tx1">
                  <a:lumMod val="50000"/>
                  <a:lumOff val="50000"/>
                </a:schemeClr>
              </a:solidFill>
            </a:endParaRPr>
          </a:p>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a:solidFill>
                <a:schemeClr val="tx1">
                  <a:lumMod val="50000"/>
                  <a:lumOff val="50000"/>
                </a:schemeClr>
              </a:solidFill>
            </a:endParaRPr>
          </a:p>
        </p:txBody>
      </p:sp>
      <p:sp>
        <p:nvSpPr>
          <p:cNvPr id="18" name="Rectangle 17"/>
          <p:cNvSpPr/>
          <p:nvPr/>
        </p:nvSpPr>
        <p:spPr>
          <a:xfrm>
            <a:off x="6600056" y="4025262"/>
            <a:ext cx="4965328" cy="15564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37160" rtlCol="0" anchor="t"/>
          <a:lstStyle/>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smtClean="0">
              <a:solidFill>
                <a:schemeClr val="tx1">
                  <a:lumMod val="50000"/>
                  <a:lumOff val="50000"/>
                </a:schemeClr>
              </a:solidFill>
            </a:endParaRPr>
          </a:p>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smtClean="0">
              <a:solidFill>
                <a:schemeClr val="tx1">
                  <a:lumMod val="50000"/>
                  <a:lumOff val="50000"/>
                </a:schemeClr>
              </a:solidFill>
            </a:endParaRPr>
          </a:p>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a:solidFill>
                <a:schemeClr val="tx1">
                  <a:lumMod val="50000"/>
                  <a:lumOff val="50000"/>
                </a:schemeClr>
              </a:solidFill>
            </a:endParaRPr>
          </a:p>
        </p:txBody>
      </p:sp>
      <p:sp>
        <p:nvSpPr>
          <p:cNvPr id="34" name="Rectangle 33"/>
          <p:cNvSpPr/>
          <p:nvPr/>
        </p:nvSpPr>
        <p:spPr>
          <a:xfrm>
            <a:off x="1270259" y="1398780"/>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Cost Leadership</a:t>
            </a:r>
            <a:endParaRPr lang="en-US" sz="2200" b="1" dirty="0">
              <a:effectLst>
                <a:outerShdw blurRad="38100" dist="38100" dir="2700000" algn="tl">
                  <a:srgbClr val="000000">
                    <a:alpha val="43137"/>
                  </a:srgbClr>
                </a:outerShdw>
              </a:effectLst>
            </a:endParaRPr>
          </a:p>
        </p:txBody>
      </p:sp>
      <p:sp>
        <p:nvSpPr>
          <p:cNvPr id="35" name="Rectangle 34"/>
          <p:cNvSpPr/>
          <p:nvPr/>
        </p:nvSpPr>
        <p:spPr>
          <a:xfrm>
            <a:off x="3448965" y="3579218"/>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Differentiation Focus</a:t>
            </a:r>
            <a:endParaRPr lang="en-US" sz="2200" b="1" dirty="0">
              <a:effectLst>
                <a:outerShdw blurRad="38100" dist="38100" dir="2700000" algn="tl">
                  <a:srgbClr val="000000">
                    <a:alpha val="43137"/>
                  </a:srgbClr>
                </a:outerShdw>
              </a:effectLst>
            </a:endParaRPr>
          </a:p>
        </p:txBody>
      </p:sp>
      <p:sp>
        <p:nvSpPr>
          <p:cNvPr id="36" name="Rectangle 35"/>
          <p:cNvSpPr/>
          <p:nvPr/>
        </p:nvSpPr>
        <p:spPr>
          <a:xfrm>
            <a:off x="3448965" y="1398780"/>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Differentiation</a:t>
            </a:r>
            <a:endParaRPr lang="en-US" sz="2200" b="1" dirty="0">
              <a:effectLst>
                <a:outerShdw blurRad="38100" dist="38100" dir="2700000" algn="tl">
                  <a:srgbClr val="000000">
                    <a:alpha val="43137"/>
                  </a:srgbClr>
                </a:outerShdw>
              </a:effectLst>
            </a:endParaRPr>
          </a:p>
        </p:txBody>
      </p:sp>
      <p:sp>
        <p:nvSpPr>
          <p:cNvPr id="42" name="Rectangle 41"/>
          <p:cNvSpPr/>
          <p:nvPr/>
        </p:nvSpPr>
        <p:spPr>
          <a:xfrm>
            <a:off x="1270259" y="3579218"/>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Cost Focus</a:t>
            </a:r>
            <a:endParaRPr lang="en-US" sz="2200" b="1" dirty="0">
              <a:effectLst>
                <a:outerShdw blurRad="38100" dist="38100" dir="2700000" algn="tl">
                  <a:srgbClr val="000000">
                    <a:alpha val="43137"/>
                  </a:srgbClr>
                </a:outerShdw>
              </a:effectLst>
            </a:endParaRPr>
          </a:p>
        </p:txBody>
      </p:sp>
      <p:sp>
        <p:nvSpPr>
          <p:cNvPr id="43" name="TextBox 42"/>
          <p:cNvSpPr txBox="1"/>
          <p:nvPr/>
        </p:nvSpPr>
        <p:spPr>
          <a:xfrm>
            <a:off x="1270259"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Low Cost</a:t>
            </a:r>
            <a:endParaRPr lang="en-US" sz="1600" i="1" dirty="0">
              <a:solidFill>
                <a:schemeClr val="tx1">
                  <a:lumMod val="65000"/>
                  <a:lumOff val="35000"/>
                </a:schemeClr>
              </a:solidFill>
            </a:endParaRPr>
          </a:p>
        </p:txBody>
      </p:sp>
      <p:sp>
        <p:nvSpPr>
          <p:cNvPr id="44" name="TextBox 43"/>
          <p:cNvSpPr txBox="1"/>
          <p:nvPr/>
        </p:nvSpPr>
        <p:spPr>
          <a:xfrm>
            <a:off x="3448965"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Differentiation</a:t>
            </a:r>
            <a:endParaRPr lang="en-US" sz="1600" i="1" dirty="0">
              <a:solidFill>
                <a:schemeClr val="tx1">
                  <a:lumMod val="65000"/>
                  <a:lumOff val="35000"/>
                </a:schemeClr>
              </a:solidFill>
            </a:endParaRPr>
          </a:p>
        </p:txBody>
      </p:sp>
      <p:sp>
        <p:nvSpPr>
          <p:cNvPr id="45" name="TextBox 44"/>
          <p:cNvSpPr txBox="1"/>
          <p:nvPr/>
        </p:nvSpPr>
        <p:spPr>
          <a:xfrm rot="16200000">
            <a:off x="4816203" y="4341785"/>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Narrow</a:t>
            </a:r>
            <a:endParaRPr lang="en-US" sz="1600" i="1" dirty="0">
              <a:solidFill>
                <a:schemeClr val="tx1">
                  <a:lumMod val="65000"/>
                  <a:lumOff val="35000"/>
                </a:schemeClr>
              </a:solidFill>
            </a:endParaRPr>
          </a:p>
        </p:txBody>
      </p:sp>
      <p:sp>
        <p:nvSpPr>
          <p:cNvPr id="54" name="TextBox 53"/>
          <p:cNvSpPr txBox="1"/>
          <p:nvPr/>
        </p:nvSpPr>
        <p:spPr>
          <a:xfrm rot="16200000">
            <a:off x="4816630" y="2162122"/>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Broad</a:t>
            </a:r>
            <a:endParaRPr lang="en-US" sz="1600" i="1" dirty="0">
              <a:solidFill>
                <a:schemeClr val="tx1">
                  <a:lumMod val="65000"/>
                  <a:lumOff val="35000"/>
                </a:schemeClr>
              </a:solidFill>
            </a:endParaRPr>
          </a:p>
        </p:txBody>
      </p:sp>
      <p:sp>
        <p:nvSpPr>
          <p:cNvPr id="55" name="TextBox 54"/>
          <p:cNvSpPr txBox="1"/>
          <p:nvPr/>
        </p:nvSpPr>
        <p:spPr>
          <a:xfrm rot="16200000">
            <a:off x="-1234450" y="3251566"/>
            <a:ext cx="4182626"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Competitive Scope</a:t>
            </a:r>
            <a:endParaRPr lang="en-US" dirty="0"/>
          </a:p>
        </p:txBody>
      </p:sp>
      <p:sp>
        <p:nvSpPr>
          <p:cNvPr id="56" name="TextBox 55"/>
          <p:cNvSpPr txBox="1"/>
          <p:nvPr/>
        </p:nvSpPr>
        <p:spPr>
          <a:xfrm>
            <a:off x="1269567" y="848095"/>
            <a:ext cx="4182626"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Source of Competitive Advantage</a:t>
            </a:r>
            <a:endParaRPr lang="en-US" sz="1600" b="1" dirty="0">
              <a:solidFill>
                <a:schemeClr val="tx1">
                  <a:lumMod val="65000"/>
                  <a:lumOff val="35000"/>
                </a:schemeClr>
              </a:solidFill>
            </a:endParaRPr>
          </a:p>
        </p:txBody>
      </p:sp>
    </p:spTree>
    <p:extLst>
      <p:ext uri="{BB962C8B-B14F-4D97-AF65-F5344CB8AC3E}">
        <p14:creationId xmlns:p14="http://schemas.microsoft.com/office/powerpoint/2010/main" val="2171209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Advantage Matrix</a:t>
            </a:r>
          </a:p>
        </p:txBody>
      </p:sp>
      <p:sp>
        <p:nvSpPr>
          <p:cNvPr id="5" name="Title 4"/>
          <p:cNvSpPr>
            <a:spLocks noGrp="1"/>
          </p:cNvSpPr>
          <p:nvPr>
            <p:ph type="title"/>
          </p:nvPr>
        </p:nvSpPr>
        <p:spPr/>
        <p:txBody>
          <a:bodyPr/>
          <a:lstStyle/>
          <a:p>
            <a:r>
              <a:rPr lang="en-US" dirty="0"/>
              <a:t>Porter’s Generic Competitive Strategies</a:t>
            </a:r>
          </a:p>
        </p:txBody>
      </p:sp>
      <p:sp>
        <p:nvSpPr>
          <p:cNvPr id="4" name="Slide Number Placeholder 3"/>
          <p:cNvSpPr>
            <a:spLocks noGrp="1"/>
          </p:cNvSpPr>
          <p:nvPr>
            <p:ph type="sldNum" sz="quarter" idx="12"/>
          </p:nvPr>
        </p:nvSpPr>
        <p:spPr/>
        <p:txBody>
          <a:bodyPr/>
          <a:lstStyle/>
          <a:p>
            <a:fld id="{F68327C5-B821-4FE9-A59A-A60D9EB59A9A}" type="slidenum">
              <a:rPr lang="en-US" smtClean="0"/>
              <a:t>68</a:t>
            </a:fld>
            <a:endParaRPr lang="en-US"/>
          </a:p>
        </p:txBody>
      </p:sp>
      <p:sp>
        <p:nvSpPr>
          <p:cNvPr id="34" name="Rectangle 33"/>
          <p:cNvSpPr/>
          <p:nvPr/>
        </p:nvSpPr>
        <p:spPr>
          <a:xfrm>
            <a:off x="1270259" y="1398780"/>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Cost Leadership</a:t>
            </a:r>
            <a:endParaRPr lang="en-US" sz="2200" b="1" dirty="0">
              <a:effectLst>
                <a:outerShdw blurRad="38100" dist="38100" dir="2700000" algn="tl">
                  <a:srgbClr val="000000">
                    <a:alpha val="43137"/>
                  </a:srgbClr>
                </a:outerShdw>
              </a:effectLst>
            </a:endParaRPr>
          </a:p>
        </p:txBody>
      </p:sp>
      <p:sp>
        <p:nvSpPr>
          <p:cNvPr id="35" name="Rectangle 34"/>
          <p:cNvSpPr/>
          <p:nvPr/>
        </p:nvSpPr>
        <p:spPr>
          <a:xfrm>
            <a:off x="3448965" y="3579218"/>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Differentiation Focus</a:t>
            </a:r>
            <a:endParaRPr lang="en-US" sz="2200" b="1" dirty="0">
              <a:effectLst>
                <a:outerShdw blurRad="38100" dist="38100" dir="2700000" algn="tl">
                  <a:srgbClr val="000000">
                    <a:alpha val="43137"/>
                  </a:srgbClr>
                </a:outerShdw>
              </a:effectLst>
            </a:endParaRPr>
          </a:p>
        </p:txBody>
      </p:sp>
      <p:sp>
        <p:nvSpPr>
          <p:cNvPr id="36" name="Rectangle 35"/>
          <p:cNvSpPr/>
          <p:nvPr/>
        </p:nvSpPr>
        <p:spPr>
          <a:xfrm>
            <a:off x="3448965" y="1398780"/>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Differentiation</a:t>
            </a:r>
            <a:endParaRPr lang="en-US" sz="2200" b="1" dirty="0">
              <a:effectLst>
                <a:outerShdw blurRad="38100" dist="38100" dir="2700000" algn="tl">
                  <a:srgbClr val="000000">
                    <a:alpha val="43137"/>
                  </a:srgbClr>
                </a:outerShdw>
              </a:effectLst>
            </a:endParaRPr>
          </a:p>
        </p:txBody>
      </p:sp>
      <p:sp>
        <p:nvSpPr>
          <p:cNvPr id="42" name="Rectangle 41"/>
          <p:cNvSpPr/>
          <p:nvPr/>
        </p:nvSpPr>
        <p:spPr>
          <a:xfrm>
            <a:off x="1270259" y="3579218"/>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Cost Focus</a:t>
            </a:r>
            <a:endParaRPr lang="en-US" sz="2200" b="1" dirty="0">
              <a:effectLst>
                <a:outerShdw blurRad="38100" dist="38100" dir="2700000" algn="tl">
                  <a:srgbClr val="000000">
                    <a:alpha val="43137"/>
                  </a:srgbClr>
                </a:outerShdw>
              </a:effectLst>
            </a:endParaRPr>
          </a:p>
        </p:txBody>
      </p:sp>
      <p:sp>
        <p:nvSpPr>
          <p:cNvPr id="43" name="TextBox 42"/>
          <p:cNvSpPr txBox="1"/>
          <p:nvPr/>
        </p:nvSpPr>
        <p:spPr>
          <a:xfrm>
            <a:off x="1270259"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Low Cost</a:t>
            </a:r>
            <a:endParaRPr lang="en-US" sz="1600" i="1" dirty="0">
              <a:solidFill>
                <a:schemeClr val="tx1">
                  <a:lumMod val="65000"/>
                  <a:lumOff val="35000"/>
                </a:schemeClr>
              </a:solidFill>
            </a:endParaRPr>
          </a:p>
        </p:txBody>
      </p:sp>
      <p:sp>
        <p:nvSpPr>
          <p:cNvPr id="44" name="TextBox 43"/>
          <p:cNvSpPr txBox="1"/>
          <p:nvPr/>
        </p:nvSpPr>
        <p:spPr>
          <a:xfrm>
            <a:off x="3448965"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Differentiation</a:t>
            </a:r>
            <a:endParaRPr lang="en-US" sz="1600" i="1" dirty="0">
              <a:solidFill>
                <a:schemeClr val="tx1">
                  <a:lumMod val="65000"/>
                  <a:lumOff val="35000"/>
                </a:schemeClr>
              </a:solidFill>
            </a:endParaRPr>
          </a:p>
        </p:txBody>
      </p:sp>
      <p:sp>
        <p:nvSpPr>
          <p:cNvPr id="45" name="TextBox 44"/>
          <p:cNvSpPr txBox="1"/>
          <p:nvPr/>
        </p:nvSpPr>
        <p:spPr>
          <a:xfrm rot="16200000">
            <a:off x="4816203" y="4341785"/>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Narrow</a:t>
            </a:r>
            <a:endParaRPr lang="en-US" sz="1600" i="1" dirty="0">
              <a:solidFill>
                <a:schemeClr val="tx1">
                  <a:lumMod val="65000"/>
                  <a:lumOff val="35000"/>
                </a:schemeClr>
              </a:solidFill>
            </a:endParaRPr>
          </a:p>
        </p:txBody>
      </p:sp>
      <p:sp>
        <p:nvSpPr>
          <p:cNvPr id="54" name="TextBox 53"/>
          <p:cNvSpPr txBox="1"/>
          <p:nvPr/>
        </p:nvSpPr>
        <p:spPr>
          <a:xfrm rot="16200000">
            <a:off x="4816630" y="2162122"/>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Broad</a:t>
            </a:r>
            <a:endParaRPr lang="en-US" sz="1600" i="1" dirty="0">
              <a:solidFill>
                <a:schemeClr val="tx1">
                  <a:lumMod val="65000"/>
                  <a:lumOff val="35000"/>
                </a:schemeClr>
              </a:solidFill>
            </a:endParaRPr>
          </a:p>
        </p:txBody>
      </p:sp>
      <p:sp>
        <p:nvSpPr>
          <p:cNvPr id="55" name="TextBox 54"/>
          <p:cNvSpPr txBox="1"/>
          <p:nvPr/>
        </p:nvSpPr>
        <p:spPr>
          <a:xfrm rot="16200000">
            <a:off x="-1234450" y="3251566"/>
            <a:ext cx="4182626"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Competitive Scope</a:t>
            </a:r>
            <a:endParaRPr lang="en-US" dirty="0"/>
          </a:p>
        </p:txBody>
      </p:sp>
      <p:sp>
        <p:nvSpPr>
          <p:cNvPr id="56" name="TextBox 55"/>
          <p:cNvSpPr txBox="1"/>
          <p:nvPr/>
        </p:nvSpPr>
        <p:spPr>
          <a:xfrm>
            <a:off x="1269567" y="848095"/>
            <a:ext cx="4182626"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Source of Competitive Advantage</a:t>
            </a:r>
            <a:endParaRPr lang="en-US" sz="1600" b="1" dirty="0">
              <a:solidFill>
                <a:schemeClr val="tx1">
                  <a:lumMod val="65000"/>
                  <a:lumOff val="35000"/>
                </a:schemeClr>
              </a:solidFill>
            </a:endParaRPr>
          </a:p>
        </p:txBody>
      </p:sp>
      <p:sp>
        <p:nvSpPr>
          <p:cNvPr id="19" name="Rectangle 18"/>
          <p:cNvSpPr/>
          <p:nvPr/>
        </p:nvSpPr>
        <p:spPr>
          <a:xfrm>
            <a:off x="6959600" y="1526332"/>
            <a:ext cx="4800600" cy="4985980"/>
          </a:xfrm>
          <a:prstGeom prst="rect">
            <a:avLst/>
          </a:prstGeom>
        </p:spPr>
        <p:txBody>
          <a:bodyPr wrap="square">
            <a:spAutoFit/>
          </a:bodyPr>
          <a:lstStyle/>
          <a:p>
            <a:pPr marL="342900" indent="-342900">
              <a:spcBef>
                <a:spcPts val="1800"/>
              </a:spcBef>
              <a:buFont typeface="Wingdings" panose="05000000000000000000" pitchFamily="2" charset="2"/>
              <a:buChar char="§"/>
            </a:pPr>
            <a:r>
              <a:rPr lang="en-US" sz="2400" dirty="0"/>
              <a:t>Lorem ipsum dolor sit </a:t>
            </a:r>
            <a:r>
              <a:rPr lang="en-US" sz="2400" dirty="0" err="1"/>
              <a:t>amet</a:t>
            </a:r>
            <a:r>
              <a:rPr lang="en-US" sz="2400" dirty="0"/>
              <a:t>, has </a:t>
            </a:r>
            <a:r>
              <a:rPr lang="en-US" sz="2400" dirty="0" err="1"/>
              <a:t>meis</a:t>
            </a:r>
            <a:r>
              <a:rPr lang="en-US" sz="2400" dirty="0"/>
              <a:t> dicta </a:t>
            </a:r>
            <a:r>
              <a:rPr lang="en-US" sz="2400" dirty="0" err="1"/>
              <a:t>eloquentiam</a:t>
            </a:r>
            <a:r>
              <a:rPr lang="en-US" sz="2400" dirty="0"/>
              <a:t> at. </a:t>
            </a:r>
            <a:r>
              <a:rPr lang="en-US" sz="2400" dirty="0" err="1"/>
              <a:t>Eius</a:t>
            </a:r>
            <a:r>
              <a:rPr lang="en-US" sz="2400" dirty="0"/>
              <a:t> </a:t>
            </a:r>
            <a:r>
              <a:rPr lang="en-US" sz="2400" dirty="0" err="1"/>
              <a:t>forensibus</a:t>
            </a:r>
            <a:r>
              <a:rPr lang="en-US" sz="2400" dirty="0"/>
              <a:t> </a:t>
            </a:r>
            <a:r>
              <a:rPr lang="en-US" sz="2400" dirty="0" err="1"/>
              <a:t>usu</a:t>
            </a:r>
            <a:r>
              <a:rPr lang="en-US" sz="2400" dirty="0"/>
              <a:t> cu impetus </a:t>
            </a:r>
            <a:r>
              <a:rPr lang="en-US" sz="2400" dirty="0" err="1"/>
              <a:t>tamquam</a:t>
            </a:r>
            <a:r>
              <a:rPr lang="en-US" sz="2400" dirty="0"/>
              <a:t> </a:t>
            </a:r>
            <a:r>
              <a:rPr lang="en-US" sz="2400" dirty="0" err="1"/>
              <a:t>te</a:t>
            </a:r>
            <a:r>
              <a:rPr lang="en-US" sz="2400" dirty="0"/>
              <a:t> cum, </a:t>
            </a:r>
            <a:r>
              <a:rPr lang="en-US" sz="2400" dirty="0" err="1"/>
              <a:t>eu</a:t>
            </a:r>
            <a:r>
              <a:rPr lang="en-US" sz="2400" dirty="0"/>
              <a:t> </a:t>
            </a:r>
            <a:r>
              <a:rPr lang="en-US" sz="2400" dirty="0" err="1"/>
              <a:t>eam</a:t>
            </a:r>
            <a:endParaRPr lang="en-US" sz="2400" dirty="0"/>
          </a:p>
          <a:p>
            <a:pPr marL="342900" indent="-342900">
              <a:spcBef>
                <a:spcPts val="1800"/>
              </a:spcBef>
              <a:buFont typeface="Wingdings" panose="05000000000000000000" pitchFamily="2" charset="2"/>
              <a:buChar char="§"/>
            </a:pPr>
            <a:r>
              <a:rPr lang="en-US" sz="2400" dirty="0"/>
              <a:t>Lorem ipsum dolor sit </a:t>
            </a:r>
            <a:r>
              <a:rPr lang="en-US" sz="2400" dirty="0" err="1"/>
              <a:t>amet</a:t>
            </a:r>
            <a:r>
              <a:rPr lang="en-US" sz="2400" dirty="0"/>
              <a:t>, has </a:t>
            </a:r>
            <a:r>
              <a:rPr lang="en-US" sz="2400" dirty="0" err="1"/>
              <a:t>meis</a:t>
            </a:r>
            <a:r>
              <a:rPr lang="en-US" sz="2400" dirty="0"/>
              <a:t> dicta </a:t>
            </a:r>
            <a:r>
              <a:rPr lang="en-US" sz="2400" dirty="0" err="1"/>
              <a:t>eloquentiam</a:t>
            </a:r>
            <a:r>
              <a:rPr lang="en-US" sz="2400" dirty="0"/>
              <a:t> at. </a:t>
            </a:r>
            <a:r>
              <a:rPr lang="en-US" sz="2400" dirty="0" err="1"/>
              <a:t>Eius</a:t>
            </a:r>
            <a:r>
              <a:rPr lang="en-US" sz="2400" dirty="0"/>
              <a:t> </a:t>
            </a:r>
            <a:r>
              <a:rPr lang="en-US" sz="2400" dirty="0" err="1"/>
              <a:t>forensibus</a:t>
            </a:r>
            <a:r>
              <a:rPr lang="en-US" sz="2400" dirty="0"/>
              <a:t> </a:t>
            </a:r>
            <a:r>
              <a:rPr lang="en-US" sz="2400" dirty="0" err="1"/>
              <a:t>usu</a:t>
            </a:r>
            <a:r>
              <a:rPr lang="en-US" sz="2400" dirty="0"/>
              <a:t> cu impetus </a:t>
            </a:r>
            <a:r>
              <a:rPr lang="en-US" sz="2400" dirty="0" err="1"/>
              <a:t>tamquam</a:t>
            </a:r>
            <a:r>
              <a:rPr lang="en-US" sz="2400" dirty="0"/>
              <a:t> </a:t>
            </a:r>
            <a:r>
              <a:rPr lang="en-US" sz="2400" dirty="0" err="1"/>
              <a:t>te</a:t>
            </a:r>
            <a:r>
              <a:rPr lang="en-US" sz="2400" dirty="0"/>
              <a:t> cum, </a:t>
            </a:r>
            <a:r>
              <a:rPr lang="en-US" sz="2400" dirty="0" err="1"/>
              <a:t>eu</a:t>
            </a:r>
            <a:r>
              <a:rPr lang="en-US" sz="2400" dirty="0"/>
              <a:t> </a:t>
            </a:r>
            <a:r>
              <a:rPr lang="en-US" sz="2400" dirty="0" err="1"/>
              <a:t>eam</a:t>
            </a:r>
            <a:endParaRPr lang="en-US" sz="2400" dirty="0"/>
          </a:p>
          <a:p>
            <a:pPr marL="342900" indent="-342900">
              <a:spcBef>
                <a:spcPts val="1800"/>
              </a:spcBef>
              <a:buFont typeface="Wingdings" panose="05000000000000000000" pitchFamily="2" charset="2"/>
              <a:buChar char="§"/>
            </a:pPr>
            <a:r>
              <a:rPr lang="en-US" sz="2400" dirty="0"/>
              <a:t>Lorem ipsum dolor sit </a:t>
            </a:r>
            <a:r>
              <a:rPr lang="en-US" sz="2400" dirty="0" err="1"/>
              <a:t>amet</a:t>
            </a:r>
            <a:r>
              <a:rPr lang="en-US" sz="2400" dirty="0"/>
              <a:t>, has </a:t>
            </a:r>
            <a:r>
              <a:rPr lang="en-US" sz="2400" dirty="0" err="1"/>
              <a:t>meis</a:t>
            </a:r>
            <a:r>
              <a:rPr lang="en-US" sz="2400" dirty="0"/>
              <a:t> dicta </a:t>
            </a:r>
            <a:r>
              <a:rPr lang="en-US" sz="2400" dirty="0" err="1"/>
              <a:t>eloquentiam</a:t>
            </a:r>
            <a:r>
              <a:rPr lang="en-US" sz="2400" dirty="0"/>
              <a:t> at. </a:t>
            </a:r>
            <a:r>
              <a:rPr lang="en-US" sz="2400" dirty="0" err="1"/>
              <a:t>Eius</a:t>
            </a:r>
            <a:r>
              <a:rPr lang="en-US" sz="2400" dirty="0"/>
              <a:t> </a:t>
            </a:r>
            <a:r>
              <a:rPr lang="en-US" sz="2400" dirty="0" err="1"/>
              <a:t>forensibus</a:t>
            </a:r>
            <a:r>
              <a:rPr lang="en-US" sz="2400" dirty="0"/>
              <a:t> </a:t>
            </a:r>
            <a:r>
              <a:rPr lang="en-US" sz="2400" dirty="0" err="1"/>
              <a:t>usu</a:t>
            </a:r>
            <a:r>
              <a:rPr lang="en-US" sz="2400" dirty="0"/>
              <a:t> cu impetus </a:t>
            </a:r>
            <a:r>
              <a:rPr lang="en-US" sz="2400" dirty="0" err="1"/>
              <a:t>tamquam</a:t>
            </a:r>
            <a:r>
              <a:rPr lang="en-US" sz="2400" dirty="0"/>
              <a:t> </a:t>
            </a:r>
            <a:r>
              <a:rPr lang="en-US" sz="2400" dirty="0" err="1"/>
              <a:t>te</a:t>
            </a:r>
            <a:r>
              <a:rPr lang="en-US" sz="2400" dirty="0"/>
              <a:t> cum, </a:t>
            </a:r>
            <a:r>
              <a:rPr lang="en-US" sz="2400" dirty="0" err="1"/>
              <a:t>eu</a:t>
            </a:r>
            <a:r>
              <a:rPr lang="en-US" sz="2400" dirty="0"/>
              <a:t> </a:t>
            </a:r>
            <a:r>
              <a:rPr lang="en-US" sz="2400" dirty="0" err="1"/>
              <a:t>eam</a:t>
            </a:r>
            <a:endParaRPr lang="en-US" sz="2400" dirty="0"/>
          </a:p>
        </p:txBody>
      </p:sp>
    </p:spTree>
    <p:extLst>
      <p:ext uri="{BB962C8B-B14F-4D97-AF65-F5344CB8AC3E}">
        <p14:creationId xmlns:p14="http://schemas.microsoft.com/office/powerpoint/2010/main" val="91852111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Advantage Matrix</a:t>
            </a:r>
          </a:p>
        </p:txBody>
      </p:sp>
      <p:sp>
        <p:nvSpPr>
          <p:cNvPr id="5" name="Title 4"/>
          <p:cNvSpPr>
            <a:spLocks noGrp="1"/>
          </p:cNvSpPr>
          <p:nvPr>
            <p:ph type="title"/>
          </p:nvPr>
        </p:nvSpPr>
        <p:spPr/>
        <p:txBody>
          <a:bodyPr/>
          <a:lstStyle/>
          <a:p>
            <a:r>
              <a:rPr lang="en-US" dirty="0"/>
              <a:t>Porter’s Generic Competitive Strategies</a:t>
            </a:r>
          </a:p>
        </p:txBody>
      </p:sp>
      <p:sp>
        <p:nvSpPr>
          <p:cNvPr id="4" name="Slide Number Placeholder 3"/>
          <p:cNvSpPr>
            <a:spLocks noGrp="1"/>
          </p:cNvSpPr>
          <p:nvPr>
            <p:ph type="sldNum" sz="quarter" idx="12"/>
          </p:nvPr>
        </p:nvSpPr>
        <p:spPr/>
        <p:txBody>
          <a:bodyPr/>
          <a:lstStyle/>
          <a:p>
            <a:fld id="{F68327C5-B821-4FE9-A59A-A60D9EB59A9A}" type="slidenum">
              <a:rPr lang="en-US" smtClean="0"/>
              <a:t>69</a:t>
            </a:fld>
            <a:endParaRPr lang="en-US"/>
          </a:p>
        </p:txBody>
      </p:sp>
      <p:sp>
        <p:nvSpPr>
          <p:cNvPr id="16" name="Rectangle 15"/>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137160" rIns="274320" rtlCol="0" anchor="ctr"/>
          <a:lstStyle/>
          <a:p>
            <a:pPr algn="ctr">
              <a:spcBef>
                <a:spcPts val="1000"/>
              </a:spcBef>
            </a:pPr>
            <a:r>
              <a:rPr lang="en-US" sz="2200" dirty="0">
                <a:solidFill>
                  <a:schemeClr val="tx1">
                    <a:lumMod val="50000"/>
                    <a:lumOff val="50000"/>
                  </a:schemeClr>
                </a:solidFill>
              </a:rPr>
              <a:t>Cost leadership requires </a:t>
            </a:r>
            <a:r>
              <a:rPr lang="en-US" sz="2200" b="1" dirty="0">
                <a:solidFill>
                  <a:schemeClr val="tx1">
                    <a:lumMod val="50000"/>
                    <a:lumOff val="50000"/>
                  </a:schemeClr>
                </a:solidFill>
              </a:rPr>
              <a:t>aggressive construction of efficient-scale facilities, vigorous pursuit of cost reductions</a:t>
            </a:r>
            <a:r>
              <a:rPr lang="en-US" sz="2200" dirty="0">
                <a:solidFill>
                  <a:schemeClr val="tx1">
                    <a:lumMod val="50000"/>
                    <a:lumOff val="50000"/>
                  </a:schemeClr>
                </a:solidFill>
              </a:rPr>
              <a:t> from experience, tight cost and overhead control, avoidance of marginal customer accounts, and cost minimization in areas like R&amp;D, service, sales force, advertising, and so </a:t>
            </a:r>
            <a:r>
              <a:rPr lang="en-US" sz="2200" dirty="0" smtClean="0">
                <a:solidFill>
                  <a:schemeClr val="tx1">
                    <a:lumMod val="50000"/>
                    <a:lumOff val="50000"/>
                  </a:schemeClr>
                </a:solidFill>
              </a:rPr>
              <a:t>on.</a:t>
            </a:r>
            <a:endParaRPr lang="en-US" sz="2200" dirty="0">
              <a:solidFill>
                <a:schemeClr val="tx1">
                  <a:lumMod val="50000"/>
                  <a:lumOff val="50000"/>
                </a:schemeClr>
              </a:solidFill>
            </a:endParaRPr>
          </a:p>
        </p:txBody>
      </p:sp>
      <p:sp>
        <p:nvSpPr>
          <p:cNvPr id="22" name="Rectangle 21"/>
          <p:cNvSpPr/>
          <p:nvPr/>
        </p:nvSpPr>
        <p:spPr>
          <a:xfrm>
            <a:off x="11565384" y="1398780"/>
            <a:ext cx="130156" cy="4182974"/>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3" name="TextBox 2"/>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17" name="TextBox 16"/>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47" name="TextBox 46"/>
          <p:cNvSpPr txBox="1"/>
          <p:nvPr/>
        </p:nvSpPr>
        <p:spPr>
          <a:xfrm>
            <a:off x="6600057" y="5744150"/>
            <a:ext cx="4982344" cy="461665"/>
          </a:xfrm>
          <a:prstGeom prst="rect">
            <a:avLst/>
          </a:prstGeom>
          <a:noFill/>
        </p:spPr>
        <p:txBody>
          <a:bodyPr wrap="square" rtlCol="0">
            <a:spAutoFit/>
          </a:bodyPr>
          <a:lstStyle/>
          <a:p>
            <a:r>
              <a:rPr lang="en-US" sz="2400" dirty="0" smtClean="0">
                <a:solidFill>
                  <a:schemeClr val="tx1">
                    <a:lumMod val="50000"/>
                    <a:lumOff val="50000"/>
                  </a:schemeClr>
                </a:solidFill>
              </a:rPr>
              <a:t>-- Michael E. Porter, 1980</a:t>
            </a:r>
            <a:endParaRPr lang="en-US" sz="2400" dirty="0">
              <a:solidFill>
                <a:schemeClr val="tx1">
                  <a:lumMod val="50000"/>
                  <a:lumOff val="50000"/>
                </a:schemeClr>
              </a:solidFill>
            </a:endParaRPr>
          </a:p>
        </p:txBody>
      </p:sp>
      <p:sp>
        <p:nvSpPr>
          <p:cNvPr id="48" name="Rectangle 47"/>
          <p:cNvSpPr/>
          <p:nvPr/>
        </p:nvSpPr>
        <p:spPr>
          <a:xfrm>
            <a:off x="1270259" y="1398779"/>
            <a:ext cx="2002536" cy="2603293"/>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Cost Leadership</a:t>
            </a:r>
            <a:endParaRPr lang="en-US" sz="2200" b="1" dirty="0">
              <a:effectLst>
                <a:outerShdw blurRad="38100" dist="38100" dir="2700000" algn="tl">
                  <a:srgbClr val="000000">
                    <a:alpha val="43137"/>
                  </a:srgbClr>
                </a:outerShdw>
              </a:effectLst>
            </a:endParaRPr>
          </a:p>
        </p:txBody>
      </p:sp>
      <p:sp>
        <p:nvSpPr>
          <p:cNvPr id="49" name="Rectangle 48"/>
          <p:cNvSpPr/>
          <p:nvPr/>
        </p:nvSpPr>
        <p:spPr>
          <a:xfrm>
            <a:off x="3448965" y="1398780"/>
            <a:ext cx="2002536" cy="26032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Differentiation</a:t>
            </a:r>
            <a:endParaRPr lang="en-US" sz="2200" b="1" dirty="0">
              <a:effectLst>
                <a:outerShdw blurRad="38100" dist="38100" dir="2700000" algn="tl">
                  <a:srgbClr val="000000">
                    <a:alpha val="43137"/>
                  </a:srgbClr>
                </a:outerShdw>
              </a:effectLst>
            </a:endParaRPr>
          </a:p>
        </p:txBody>
      </p:sp>
      <p:sp>
        <p:nvSpPr>
          <p:cNvPr id="50" name="Rectangle 49"/>
          <p:cNvSpPr/>
          <p:nvPr/>
        </p:nvSpPr>
        <p:spPr>
          <a:xfrm>
            <a:off x="1270258" y="4175446"/>
            <a:ext cx="4178355" cy="140630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effectLst>
                  <a:outerShdw blurRad="38100" dist="38100" dir="2700000" algn="tl">
                    <a:srgbClr val="000000">
                      <a:alpha val="43137"/>
                    </a:srgbClr>
                  </a:outerShdw>
                </a:effectLst>
              </a:rPr>
              <a:t>Focus</a:t>
            </a:r>
          </a:p>
        </p:txBody>
      </p:sp>
      <p:sp>
        <p:nvSpPr>
          <p:cNvPr id="60" name="TextBox 59"/>
          <p:cNvSpPr txBox="1"/>
          <p:nvPr/>
        </p:nvSpPr>
        <p:spPr>
          <a:xfrm>
            <a:off x="1270259" y="5713373"/>
            <a:ext cx="2001331" cy="492443"/>
          </a:xfrm>
          <a:prstGeom prst="rect">
            <a:avLst/>
          </a:prstGeom>
          <a:noFill/>
        </p:spPr>
        <p:txBody>
          <a:bodyPr wrap="square" tIns="0" bIns="0" rtlCol="0" anchor="b">
            <a:spAutoFit/>
          </a:bodyPr>
          <a:lstStyle>
            <a:defPPr>
              <a:defRPr lang="fr-FR"/>
            </a:defPPr>
            <a:lvl1pPr algn="ctr"/>
          </a:lstStyle>
          <a:p>
            <a:r>
              <a:rPr lang="en-US" sz="1600" i="1" dirty="0" smtClean="0">
                <a:solidFill>
                  <a:schemeClr val="tx1">
                    <a:lumMod val="65000"/>
                    <a:lumOff val="35000"/>
                  </a:schemeClr>
                </a:solidFill>
              </a:rPr>
              <a:t>Uniqueness Perceived by the Customer</a:t>
            </a:r>
            <a:endParaRPr lang="en-US" sz="1600" i="1" dirty="0">
              <a:solidFill>
                <a:schemeClr val="tx1">
                  <a:lumMod val="65000"/>
                  <a:lumOff val="35000"/>
                </a:schemeClr>
              </a:solidFill>
            </a:endParaRPr>
          </a:p>
        </p:txBody>
      </p:sp>
      <p:sp>
        <p:nvSpPr>
          <p:cNvPr id="61" name="TextBox 60"/>
          <p:cNvSpPr txBox="1"/>
          <p:nvPr/>
        </p:nvSpPr>
        <p:spPr>
          <a:xfrm>
            <a:off x="3448965" y="5713373"/>
            <a:ext cx="2001331" cy="246221"/>
          </a:xfrm>
          <a:prstGeom prst="rect">
            <a:avLst/>
          </a:prstGeom>
          <a:noFill/>
        </p:spPr>
        <p:txBody>
          <a:bodyPr wrap="square" tIns="0" bIns="0" rtlCol="0" anchor="b">
            <a:spAutoFit/>
          </a:bodyPr>
          <a:lstStyle>
            <a:defPPr>
              <a:defRPr lang="fr-FR"/>
            </a:defPPr>
            <a:lvl1pPr algn="ctr">
              <a:defRPr sz="1600" i="1">
                <a:solidFill>
                  <a:schemeClr val="tx1">
                    <a:lumMod val="65000"/>
                    <a:lumOff val="35000"/>
                  </a:schemeClr>
                </a:solidFill>
              </a:defRPr>
            </a:lvl1pPr>
          </a:lstStyle>
          <a:p>
            <a:r>
              <a:rPr lang="en-US" dirty="0"/>
              <a:t>Low Cost Position</a:t>
            </a:r>
          </a:p>
        </p:txBody>
      </p:sp>
      <p:sp>
        <p:nvSpPr>
          <p:cNvPr id="62" name="TextBox 61"/>
          <p:cNvSpPr txBox="1"/>
          <p:nvPr/>
        </p:nvSpPr>
        <p:spPr>
          <a:xfrm rot="16200000">
            <a:off x="5178594" y="4516788"/>
            <a:ext cx="1405960" cy="723275"/>
          </a:xfrm>
          <a:prstGeom prst="rect">
            <a:avLst/>
          </a:prstGeom>
          <a:noFill/>
        </p:spPr>
        <p:txBody>
          <a:bodyPr wrap="square" bIns="182880" rtlCol="0" anchor="t">
            <a:spAutoFit/>
          </a:bodyPr>
          <a:lstStyle>
            <a:defPPr>
              <a:defRPr lang="fr-FR"/>
            </a:defPPr>
            <a:lvl1pPr algn="ctr"/>
          </a:lstStyle>
          <a:p>
            <a:r>
              <a:rPr lang="en-US" sz="1600" i="1" dirty="0" smtClean="0">
                <a:solidFill>
                  <a:schemeClr val="tx1">
                    <a:lumMod val="65000"/>
                    <a:lumOff val="35000"/>
                  </a:schemeClr>
                </a:solidFill>
              </a:rPr>
              <a:t>Particular Segment Only</a:t>
            </a:r>
            <a:endParaRPr lang="en-US" sz="1600" i="1" dirty="0">
              <a:solidFill>
                <a:schemeClr val="tx1">
                  <a:lumMod val="65000"/>
                  <a:lumOff val="35000"/>
                </a:schemeClr>
              </a:solidFill>
            </a:endParaRPr>
          </a:p>
        </p:txBody>
      </p:sp>
      <p:sp>
        <p:nvSpPr>
          <p:cNvPr id="63" name="TextBox 62"/>
          <p:cNvSpPr txBox="1"/>
          <p:nvPr/>
        </p:nvSpPr>
        <p:spPr>
          <a:xfrm rot="16200000">
            <a:off x="4456997" y="2461718"/>
            <a:ext cx="2602932" cy="477054"/>
          </a:xfrm>
          <a:prstGeom prst="rect">
            <a:avLst/>
          </a:prstGeom>
          <a:noFill/>
        </p:spPr>
        <p:txBody>
          <a:bodyPr wrap="square" bIns="182880" rtlCol="0" anchor="t">
            <a:spAutoFit/>
          </a:bodyPr>
          <a:lstStyle>
            <a:defPPr>
              <a:defRPr lang="fr-FR"/>
            </a:defPPr>
            <a:lvl1pPr algn="ctr"/>
          </a:lstStyle>
          <a:p>
            <a:r>
              <a:rPr lang="en-US" sz="1600" i="1" dirty="0" smtClean="0">
                <a:solidFill>
                  <a:schemeClr val="tx1">
                    <a:lumMod val="65000"/>
                    <a:lumOff val="35000"/>
                  </a:schemeClr>
                </a:solidFill>
              </a:rPr>
              <a:t>Industrywide</a:t>
            </a:r>
            <a:endParaRPr lang="en-US" sz="1600" i="1" dirty="0">
              <a:solidFill>
                <a:schemeClr val="tx1">
                  <a:lumMod val="65000"/>
                  <a:lumOff val="35000"/>
                </a:schemeClr>
              </a:solidFill>
            </a:endParaRPr>
          </a:p>
        </p:txBody>
      </p:sp>
      <p:sp>
        <p:nvSpPr>
          <p:cNvPr id="64" name="TextBox 63"/>
          <p:cNvSpPr txBox="1"/>
          <p:nvPr/>
        </p:nvSpPr>
        <p:spPr>
          <a:xfrm>
            <a:off x="1269567" y="848095"/>
            <a:ext cx="4182626"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Strategic Advantage</a:t>
            </a:r>
            <a:endParaRPr lang="en-US" sz="1600" b="1" dirty="0">
              <a:solidFill>
                <a:schemeClr val="tx1">
                  <a:lumMod val="65000"/>
                  <a:lumOff val="35000"/>
                </a:schemeClr>
              </a:solidFill>
            </a:endParaRPr>
          </a:p>
        </p:txBody>
      </p:sp>
      <p:sp>
        <p:nvSpPr>
          <p:cNvPr id="65" name="TextBox 64"/>
          <p:cNvSpPr txBox="1"/>
          <p:nvPr/>
        </p:nvSpPr>
        <p:spPr>
          <a:xfrm rot="16200000">
            <a:off x="-1234450" y="3251566"/>
            <a:ext cx="4182626"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Strategic Target</a:t>
            </a:r>
            <a:endParaRPr lang="en-US" dirty="0"/>
          </a:p>
        </p:txBody>
      </p:sp>
    </p:spTree>
    <p:extLst>
      <p:ext uri="{BB962C8B-B14F-4D97-AF65-F5344CB8AC3E}">
        <p14:creationId xmlns:p14="http://schemas.microsoft.com/office/powerpoint/2010/main" val="40383335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005982" y="1769592"/>
            <a:ext cx="4582469" cy="4581772"/>
            <a:chOff x="4005982" y="1769592"/>
            <a:chExt cx="4582469" cy="4581772"/>
          </a:xfrm>
        </p:grpSpPr>
        <p:cxnSp>
          <p:nvCxnSpPr>
            <p:cNvPr id="63" name="Straight Arrow Connector 62"/>
            <p:cNvCxnSpPr/>
            <p:nvPr/>
          </p:nvCxnSpPr>
          <p:spPr>
            <a:xfrm flipH="1">
              <a:off x="4005982" y="6351364"/>
              <a:ext cx="4582469"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8588451" y="1769592"/>
              <a:ext cx="0" cy="4581772"/>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6" name="Subtitle 5"/>
          <p:cNvSpPr>
            <a:spLocks noGrp="1"/>
          </p:cNvSpPr>
          <p:nvPr>
            <p:ph type="subTitle" idx="1"/>
          </p:nvPr>
        </p:nvSpPr>
        <p:spPr/>
        <p:txBody>
          <a:bodyPr/>
          <a:lstStyle/>
          <a:p>
            <a:r>
              <a:rPr lang="en-US" dirty="0"/>
              <a:t>The Growth Share Matrix</a:t>
            </a:r>
          </a:p>
        </p:txBody>
      </p:sp>
      <p:sp>
        <p:nvSpPr>
          <p:cNvPr id="5" name="Title 4"/>
          <p:cNvSpPr>
            <a:spLocks noGrp="1"/>
          </p:cNvSpPr>
          <p:nvPr>
            <p:ph type="title"/>
          </p:nvPr>
        </p:nvSpPr>
        <p:spPr/>
        <p:txBody>
          <a:bodyPr/>
          <a:lstStyle/>
          <a:p>
            <a:r>
              <a:rPr lang="en-US" dirty="0"/>
              <a:t>Boston Consulting Group Matrix</a:t>
            </a:r>
          </a:p>
        </p:txBody>
      </p:sp>
      <p:sp>
        <p:nvSpPr>
          <p:cNvPr id="4" name="Slide Number Placeholder 3"/>
          <p:cNvSpPr>
            <a:spLocks noGrp="1"/>
          </p:cNvSpPr>
          <p:nvPr>
            <p:ph type="sldNum" sz="quarter" idx="12"/>
          </p:nvPr>
        </p:nvSpPr>
        <p:spPr>
          <a:xfrm>
            <a:off x="328166" y="6237312"/>
            <a:ext cx="439241" cy="390437"/>
          </a:xfrm>
          <a:prstGeom prst="rect">
            <a:avLst/>
          </a:prstGeom>
        </p:spPr>
        <p:txBody>
          <a:bodyPr/>
          <a:lstStyle/>
          <a:p>
            <a:fld id="{F68327C5-B821-4FE9-A59A-A60D9EB59A9A}" type="slidenum">
              <a:rPr lang="en-US" smtClean="0"/>
              <a:t>7</a:t>
            </a:fld>
            <a:endParaRPr lang="en-US"/>
          </a:p>
        </p:txBody>
      </p:sp>
      <p:sp>
        <p:nvSpPr>
          <p:cNvPr id="20" name="TextBox 19"/>
          <p:cNvSpPr txBox="1"/>
          <p:nvPr/>
        </p:nvSpPr>
        <p:spPr>
          <a:xfrm>
            <a:off x="8394970" y="3597652"/>
            <a:ext cx="1579407" cy="523220"/>
          </a:xfrm>
          <a:prstGeom prst="rect">
            <a:avLst/>
          </a:prstGeom>
          <a:solidFill>
            <a:srgbClr val="2F3947"/>
          </a:solidFill>
        </p:spPr>
        <p:txBody>
          <a:bodyPr wrap="none" rtlCol="0" anchor="ctr">
            <a:spAutoFit/>
          </a:bodyPr>
          <a:lstStyle/>
          <a:p>
            <a:r>
              <a:rPr lang="en-US" sz="2800" b="1" dirty="0" smtClean="0">
                <a:solidFill>
                  <a:schemeClr val="bg1">
                    <a:lumMod val="95000"/>
                  </a:schemeClr>
                </a:solidFill>
              </a:rPr>
              <a:t>GROWTH</a:t>
            </a:r>
            <a:endParaRPr lang="en-US" sz="2800" b="1" dirty="0">
              <a:solidFill>
                <a:schemeClr val="bg1">
                  <a:lumMod val="95000"/>
                </a:schemeClr>
              </a:solidFill>
            </a:endParaRPr>
          </a:p>
        </p:txBody>
      </p:sp>
      <p:sp>
        <p:nvSpPr>
          <p:cNvPr id="21" name="TextBox 20"/>
          <p:cNvSpPr txBox="1"/>
          <p:nvPr/>
        </p:nvSpPr>
        <p:spPr>
          <a:xfrm>
            <a:off x="5508339" y="6089754"/>
            <a:ext cx="1175323" cy="523220"/>
          </a:xfrm>
          <a:prstGeom prst="rect">
            <a:avLst/>
          </a:prstGeom>
          <a:solidFill>
            <a:srgbClr val="2F3947"/>
          </a:solidFill>
        </p:spPr>
        <p:txBody>
          <a:bodyPr wrap="none" rtlCol="0" anchor="ctr">
            <a:spAutoFit/>
          </a:bodyPr>
          <a:lstStyle/>
          <a:p>
            <a:pPr algn="ctr"/>
            <a:r>
              <a:rPr lang="en-US" sz="2800" b="1" dirty="0" smtClean="0">
                <a:solidFill>
                  <a:schemeClr val="bg1">
                    <a:lumMod val="95000"/>
                  </a:schemeClr>
                </a:solidFill>
              </a:rPr>
              <a:t>SHARE</a:t>
            </a:r>
            <a:endParaRPr lang="en-US" sz="2800" b="1" dirty="0">
              <a:solidFill>
                <a:schemeClr val="bg1">
                  <a:lumMod val="95000"/>
                </a:schemeClr>
              </a:solidFill>
            </a:endParaRPr>
          </a:p>
        </p:txBody>
      </p:sp>
      <p:grpSp>
        <p:nvGrpSpPr>
          <p:cNvPr id="11" name="Group 10"/>
          <p:cNvGrpSpPr/>
          <p:nvPr/>
        </p:nvGrpSpPr>
        <p:grpSpPr>
          <a:xfrm>
            <a:off x="4004777" y="1766306"/>
            <a:ext cx="2002536" cy="2002536"/>
            <a:chOff x="4004777" y="1766306"/>
            <a:chExt cx="2002536" cy="2002536"/>
          </a:xfrm>
        </p:grpSpPr>
        <p:sp>
          <p:nvSpPr>
            <p:cNvPr id="90" name="Rectangle 89"/>
            <p:cNvSpPr/>
            <p:nvPr/>
          </p:nvSpPr>
          <p:spPr>
            <a:xfrm>
              <a:off x="4004777" y="1766306"/>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smtClean="0">
                  <a:solidFill>
                    <a:schemeClr val="accent1">
                      <a:lumMod val="50000"/>
                    </a:schemeClr>
                  </a:solidFill>
                </a:rPr>
                <a:t>STARS</a:t>
              </a:r>
              <a:endParaRPr lang="en-US" sz="1600" dirty="0">
                <a:solidFill>
                  <a:schemeClr val="accent1">
                    <a:lumMod val="50000"/>
                  </a:schemeClr>
                </a:solidFill>
              </a:endParaRPr>
            </a:p>
          </p:txBody>
        </p:sp>
        <p:sp>
          <p:nvSpPr>
            <p:cNvPr id="93" name="Freeform 92"/>
            <p:cNvSpPr/>
            <p:nvPr/>
          </p:nvSpPr>
          <p:spPr>
            <a:xfrm>
              <a:off x="4562961" y="2053015"/>
              <a:ext cx="1444352" cy="1715827"/>
            </a:xfrm>
            <a:custGeom>
              <a:avLst/>
              <a:gdLst>
                <a:gd name="connsiteX0" fmla="*/ 1161796 w 1444352"/>
                <a:gd name="connsiteY0" fmla="*/ 545696 h 1715827"/>
                <a:gd name="connsiteX1" fmla="*/ 1444352 w 1444352"/>
                <a:gd name="connsiteY1" fmla="*/ 790805 h 1715827"/>
                <a:gd name="connsiteX2" fmla="*/ 1444352 w 1444352"/>
                <a:gd name="connsiteY2" fmla="*/ 1715827 h 1715827"/>
                <a:gd name="connsiteX3" fmla="*/ 324888 w 1444352"/>
                <a:gd name="connsiteY3" fmla="*/ 1715827 h 1715827"/>
                <a:gd name="connsiteX4" fmla="*/ 0 w 1444352"/>
                <a:gd name="connsiteY4" fmla="*/ 1433998 h 1715827"/>
                <a:gd name="connsiteX5" fmla="*/ 443084 w 1444352"/>
                <a:gd name="connsiteY5" fmla="*/ 1095214 h 1715827"/>
                <a:gd name="connsiteX6" fmla="*/ 888385 w 1444352"/>
                <a:gd name="connsiteY6" fmla="*/ 1435693 h 1715827"/>
                <a:gd name="connsiteX7" fmla="*/ 718290 w 1444352"/>
                <a:gd name="connsiteY7" fmla="*/ 884793 h 1715827"/>
                <a:gd name="connsiteX8" fmla="*/ 445117 w 1444352"/>
                <a:gd name="connsiteY8" fmla="*/ 0 h 1715827"/>
                <a:gd name="connsiteX9" fmla="*/ 1072601 w 1444352"/>
                <a:gd name="connsiteY9" fmla="*/ 544322 h 1715827"/>
                <a:gd name="connsiteX10" fmla="*/ 613173 w 1444352"/>
                <a:gd name="connsiteY10" fmla="*/ 544325 h 1715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4352" h="1715827">
                  <a:moveTo>
                    <a:pt x="1161796" y="545696"/>
                  </a:moveTo>
                  <a:lnTo>
                    <a:pt x="1444352" y="790805"/>
                  </a:lnTo>
                  <a:lnTo>
                    <a:pt x="1444352" y="1715827"/>
                  </a:lnTo>
                  <a:lnTo>
                    <a:pt x="324888" y="1715827"/>
                  </a:lnTo>
                  <a:lnTo>
                    <a:pt x="0" y="1433998"/>
                  </a:lnTo>
                  <a:lnTo>
                    <a:pt x="443084" y="1095214"/>
                  </a:lnTo>
                  <a:lnTo>
                    <a:pt x="888385" y="1435693"/>
                  </a:lnTo>
                  <a:lnTo>
                    <a:pt x="718290" y="884793"/>
                  </a:lnTo>
                  <a:close/>
                  <a:moveTo>
                    <a:pt x="445117" y="0"/>
                  </a:moveTo>
                  <a:lnTo>
                    <a:pt x="1072601" y="544322"/>
                  </a:lnTo>
                  <a:lnTo>
                    <a:pt x="613173" y="544325"/>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p>
          </p:txBody>
        </p:sp>
        <p:sp>
          <p:nvSpPr>
            <p:cNvPr id="89" name="Freeform 88"/>
            <p:cNvSpPr/>
            <p:nvPr/>
          </p:nvSpPr>
          <p:spPr>
            <a:xfrm>
              <a:off x="4285533" y="2046436"/>
              <a:ext cx="1441025" cy="1442272"/>
            </a:xfrm>
            <a:custGeom>
              <a:avLst/>
              <a:gdLst>
                <a:gd name="connsiteX0" fmla="*/ 1088994 w 2177987"/>
                <a:gd name="connsiteY0" fmla="*/ 0 h 2179872"/>
                <a:gd name="connsiteX1" fmla="*/ 1346066 w 2177987"/>
                <a:gd name="connsiteY1" fmla="*/ 832643 h 2179872"/>
                <a:gd name="connsiteX2" fmla="*/ 2177987 w 2177987"/>
                <a:gd name="connsiteY2" fmla="*/ 832637 h 2179872"/>
                <a:gd name="connsiteX3" fmla="*/ 1504945 w 2177987"/>
                <a:gd name="connsiteY3" fmla="*/ 1347233 h 2179872"/>
                <a:gd name="connsiteX4" fmla="*/ 1762028 w 2177987"/>
                <a:gd name="connsiteY4" fmla="*/ 2179872 h 2179872"/>
                <a:gd name="connsiteX5" fmla="*/ 1088994 w 2177987"/>
                <a:gd name="connsiteY5" fmla="*/ 1665267 h 2179872"/>
                <a:gd name="connsiteX6" fmla="*/ 415959 w 2177987"/>
                <a:gd name="connsiteY6" fmla="*/ 2179872 h 2179872"/>
                <a:gd name="connsiteX7" fmla="*/ 673042 w 2177987"/>
                <a:gd name="connsiteY7" fmla="*/ 1347233 h 2179872"/>
                <a:gd name="connsiteX8" fmla="*/ 0 w 2177987"/>
                <a:gd name="connsiteY8" fmla="*/ 832637 h 2179872"/>
                <a:gd name="connsiteX9" fmla="*/ 831921 w 2177987"/>
                <a:gd name="connsiteY9" fmla="*/ 832643 h 2179872"/>
                <a:gd name="connsiteX10" fmla="*/ 1088994 w 2177987"/>
                <a:gd name="connsiteY10" fmla="*/ 0 h 2179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7987" h="2179872">
                  <a:moveTo>
                    <a:pt x="1088994" y="0"/>
                  </a:moveTo>
                  <a:lnTo>
                    <a:pt x="1346066" y="832643"/>
                  </a:lnTo>
                  <a:lnTo>
                    <a:pt x="2177987" y="832637"/>
                  </a:lnTo>
                  <a:lnTo>
                    <a:pt x="1504945" y="1347233"/>
                  </a:lnTo>
                  <a:lnTo>
                    <a:pt x="1762028" y="2179872"/>
                  </a:lnTo>
                  <a:lnTo>
                    <a:pt x="1088994" y="1665267"/>
                  </a:lnTo>
                  <a:lnTo>
                    <a:pt x="415959" y="2179872"/>
                  </a:lnTo>
                  <a:lnTo>
                    <a:pt x="673042" y="1347233"/>
                  </a:lnTo>
                  <a:lnTo>
                    <a:pt x="0" y="832637"/>
                  </a:lnTo>
                  <a:lnTo>
                    <a:pt x="831921" y="832643"/>
                  </a:lnTo>
                  <a:lnTo>
                    <a:pt x="1088994"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p>
          </p:txBody>
        </p:sp>
      </p:grpSp>
      <p:grpSp>
        <p:nvGrpSpPr>
          <p:cNvPr id="97" name="Group 96"/>
          <p:cNvGrpSpPr/>
          <p:nvPr/>
        </p:nvGrpSpPr>
        <p:grpSpPr>
          <a:xfrm>
            <a:off x="6183483" y="3946744"/>
            <a:ext cx="2002536" cy="2002536"/>
            <a:chOff x="1382807" y="174388"/>
            <a:chExt cx="3026665" cy="3026665"/>
          </a:xfrm>
        </p:grpSpPr>
        <p:sp>
          <p:nvSpPr>
            <p:cNvPr id="98" name="Rectangle 97"/>
            <p:cNvSpPr/>
            <p:nvPr/>
          </p:nvSpPr>
          <p:spPr>
            <a:xfrm>
              <a:off x="1382807" y="174388"/>
              <a:ext cx="3026664" cy="3026664"/>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smtClean="0">
                  <a:solidFill>
                    <a:srgbClr val="0C584A"/>
                  </a:solidFill>
                </a:rPr>
                <a:t>DOGS</a:t>
              </a:r>
              <a:endParaRPr lang="en-US" sz="1600" dirty="0">
                <a:solidFill>
                  <a:srgbClr val="0C584A"/>
                </a:solidFill>
              </a:endParaRPr>
            </a:p>
          </p:txBody>
        </p:sp>
        <p:sp>
          <p:nvSpPr>
            <p:cNvPr id="99" name="Freeform 98"/>
            <p:cNvSpPr/>
            <p:nvPr/>
          </p:nvSpPr>
          <p:spPr>
            <a:xfrm>
              <a:off x="1831867" y="479210"/>
              <a:ext cx="2577605" cy="2721843"/>
            </a:xfrm>
            <a:custGeom>
              <a:avLst/>
              <a:gdLst>
                <a:gd name="connsiteX0" fmla="*/ 2202319 w 2577605"/>
                <a:gd name="connsiteY0" fmla="*/ 1064684 h 2721843"/>
                <a:gd name="connsiteX1" fmla="*/ 2577605 w 2577605"/>
                <a:gd name="connsiteY1" fmla="*/ 1390232 h 2721843"/>
                <a:gd name="connsiteX2" fmla="*/ 2577605 w 2577605"/>
                <a:gd name="connsiteY2" fmla="*/ 2721843 h 2721843"/>
                <a:gd name="connsiteX3" fmla="*/ 661591 w 2577605"/>
                <a:gd name="connsiteY3" fmla="*/ 2721843 h 2721843"/>
                <a:gd name="connsiteX4" fmla="*/ 0 w 2577605"/>
                <a:gd name="connsiteY4" fmla="*/ 2147935 h 2721843"/>
                <a:gd name="connsiteX5" fmla="*/ 28365 w 2577605"/>
                <a:gd name="connsiteY5" fmla="*/ 2164850 h 2721843"/>
                <a:gd name="connsiteX6" fmla="*/ 881237 w 2577605"/>
                <a:gd name="connsiteY6" fmla="*/ 2342548 h 2721843"/>
                <a:gd name="connsiteX7" fmla="*/ 932399 w 2577605"/>
                <a:gd name="connsiteY7" fmla="*/ 2356225 h 2721843"/>
                <a:gd name="connsiteX8" fmla="*/ 932398 w 2577605"/>
                <a:gd name="connsiteY8" fmla="*/ 2356224 h 2721843"/>
                <a:gd name="connsiteX9" fmla="*/ 943743 w 2577605"/>
                <a:gd name="connsiteY9" fmla="*/ 2359257 h 2721843"/>
                <a:gd name="connsiteX10" fmla="*/ 948393 w 2577605"/>
                <a:gd name="connsiteY10" fmla="*/ 2360500 h 2721843"/>
                <a:gd name="connsiteX11" fmla="*/ 996984 w 2577605"/>
                <a:gd name="connsiteY11" fmla="*/ 2373061 h 2721843"/>
                <a:gd name="connsiteX12" fmla="*/ 999965 w 2577605"/>
                <a:gd name="connsiteY12" fmla="*/ 2373832 h 2721843"/>
                <a:gd name="connsiteX13" fmla="*/ 999999 w 2577605"/>
                <a:gd name="connsiteY13" fmla="*/ 2373840 h 2721843"/>
                <a:gd name="connsiteX14" fmla="*/ 1049556 w 2577605"/>
                <a:gd name="connsiteY14" fmla="*/ 2385825 h 2721843"/>
                <a:gd name="connsiteX15" fmla="*/ 1061174 w 2577605"/>
                <a:gd name="connsiteY15" fmla="*/ 2388417 h 2721843"/>
                <a:gd name="connsiteX16" fmla="*/ 1084921 w 2577605"/>
                <a:gd name="connsiteY16" fmla="*/ 2393402 h 2721843"/>
                <a:gd name="connsiteX17" fmla="*/ 1093282 w 2577605"/>
                <a:gd name="connsiteY17" fmla="*/ 2395031 h 2721843"/>
                <a:gd name="connsiteX18" fmla="*/ 1115617 w 2577605"/>
                <a:gd name="connsiteY18" fmla="*/ 2398905 h 2721843"/>
                <a:gd name="connsiteX19" fmla="*/ 1115974 w 2577605"/>
                <a:gd name="connsiteY19" fmla="*/ 2398965 h 2721843"/>
                <a:gd name="connsiteX20" fmla="*/ 1118911 w 2577605"/>
                <a:gd name="connsiteY20" fmla="*/ 2399457 h 2721843"/>
                <a:gd name="connsiteX21" fmla="*/ 1118911 w 2577605"/>
                <a:gd name="connsiteY21" fmla="*/ 2399458 h 2721843"/>
                <a:gd name="connsiteX22" fmla="*/ 1142504 w 2577605"/>
                <a:gd name="connsiteY22" fmla="*/ 2403403 h 2721843"/>
                <a:gd name="connsiteX23" fmla="*/ 1200563 w 2577605"/>
                <a:gd name="connsiteY23" fmla="*/ 2399347 h 2721843"/>
                <a:gd name="connsiteX24" fmla="*/ 1198558 w 2577605"/>
                <a:gd name="connsiteY24" fmla="*/ 2385750 h 2721843"/>
                <a:gd name="connsiteX25" fmla="*/ 1192296 w 2577605"/>
                <a:gd name="connsiteY25" fmla="*/ 2373061 h 2721843"/>
                <a:gd name="connsiteX26" fmla="*/ 1189375 w 2577605"/>
                <a:gd name="connsiteY26" fmla="*/ 2367144 h 2721843"/>
                <a:gd name="connsiteX27" fmla="*/ 1166695 w 2577605"/>
                <a:gd name="connsiteY27" fmla="*/ 2314149 h 2721843"/>
                <a:gd name="connsiteX28" fmla="*/ 1132828 w 2577605"/>
                <a:gd name="connsiteY28" fmla="*/ 2143750 h 2721843"/>
                <a:gd name="connsiteX29" fmla="*/ 1129554 w 2577605"/>
                <a:gd name="connsiteY29" fmla="*/ 2111913 h 2721843"/>
                <a:gd name="connsiteX30" fmla="*/ 1107691 w 2577605"/>
                <a:gd name="connsiteY30" fmla="*/ 2108270 h 2721843"/>
                <a:gd name="connsiteX31" fmla="*/ 881238 w 2577605"/>
                <a:gd name="connsiteY31" fmla="*/ 2053214 h 2721843"/>
                <a:gd name="connsiteX32" fmla="*/ 540094 w 2577605"/>
                <a:gd name="connsiteY32" fmla="*/ 1998269 h 2721843"/>
                <a:gd name="connsiteX33" fmla="*/ 515358 w 2577605"/>
                <a:gd name="connsiteY33" fmla="*/ 1994455 h 2721843"/>
                <a:gd name="connsiteX34" fmla="*/ 85063 w 2577605"/>
                <a:gd name="connsiteY34" fmla="*/ 1621189 h 2721843"/>
                <a:gd name="connsiteX35" fmla="*/ 92459 w 2577605"/>
                <a:gd name="connsiteY35" fmla="*/ 1626453 h 2721843"/>
                <a:gd name="connsiteX36" fmla="*/ 807015 w 2577605"/>
                <a:gd name="connsiteY36" fmla="*/ 1804150 h 2721843"/>
                <a:gd name="connsiteX37" fmla="*/ 1025909 w 2577605"/>
                <a:gd name="connsiteY37" fmla="*/ 1865006 h 2721843"/>
                <a:gd name="connsiteX38" fmla="*/ 1074552 w 2577605"/>
                <a:gd name="connsiteY38" fmla="*/ 1860950 h 2721843"/>
                <a:gd name="connsiteX39" fmla="*/ 1046177 w 2577605"/>
                <a:gd name="connsiteY39" fmla="*/ 1775751 h 2721843"/>
                <a:gd name="connsiteX40" fmla="*/ 1017801 w 2577605"/>
                <a:gd name="connsiteY40" fmla="*/ 1605352 h 2721843"/>
                <a:gd name="connsiteX41" fmla="*/ 1021855 w 2577605"/>
                <a:gd name="connsiteY41" fmla="*/ 1507981 h 2721843"/>
                <a:gd name="connsiteX42" fmla="*/ 1106980 w 2577605"/>
                <a:gd name="connsiteY42" fmla="*/ 1499867 h 2721843"/>
                <a:gd name="connsiteX43" fmla="*/ 1608901 w 2577605"/>
                <a:gd name="connsiteY43" fmla="*/ 1536871 h 2721843"/>
                <a:gd name="connsiteX44" fmla="*/ 1685854 w 2577605"/>
                <a:gd name="connsiteY44" fmla="*/ 1541376 h 2721843"/>
                <a:gd name="connsiteX45" fmla="*/ 1767715 w 2577605"/>
                <a:gd name="connsiteY45" fmla="*/ 1540437 h 2721843"/>
                <a:gd name="connsiteX46" fmla="*/ 2047411 w 2577605"/>
                <a:gd name="connsiteY46" fmla="*/ 1382210 h 2721843"/>
                <a:gd name="connsiteX47" fmla="*/ 2111255 w 2577605"/>
                <a:gd name="connsiteY47" fmla="*/ 1257455 h 2721843"/>
                <a:gd name="connsiteX48" fmla="*/ 2211307 w 2577605"/>
                <a:gd name="connsiteY48" fmla="*/ 1149956 h 2721843"/>
                <a:gd name="connsiteX49" fmla="*/ 2214023 w 2577605"/>
                <a:gd name="connsiteY49" fmla="*/ 1122299 h 2721843"/>
                <a:gd name="connsiteX50" fmla="*/ 2214024 w 2577605"/>
                <a:gd name="connsiteY50" fmla="*/ 1122298 h 2721843"/>
                <a:gd name="connsiteX51" fmla="*/ 2215638 w 2577605"/>
                <a:gd name="connsiteY51" fmla="*/ 1105856 h 2721843"/>
                <a:gd name="connsiteX52" fmla="*/ 723175 w 2577605"/>
                <a:gd name="connsiteY52" fmla="*/ 50397 h 2721843"/>
                <a:gd name="connsiteX53" fmla="*/ 810418 w 2577605"/>
                <a:gd name="connsiteY53" fmla="*/ 126079 h 2721843"/>
                <a:gd name="connsiteX54" fmla="*/ 804044 w 2577605"/>
                <a:gd name="connsiteY54" fmla="*/ 134390 h 2721843"/>
                <a:gd name="connsiteX55" fmla="*/ 770531 w 2577605"/>
                <a:gd name="connsiteY55" fmla="*/ 165079 h 2721843"/>
                <a:gd name="connsiteX56" fmla="*/ 724929 w 2577605"/>
                <a:gd name="connsiteY56" fmla="*/ 52495 h 2721843"/>
                <a:gd name="connsiteX57" fmla="*/ 907702 w 2577605"/>
                <a:gd name="connsiteY57" fmla="*/ 0 h 2721843"/>
                <a:gd name="connsiteX58" fmla="*/ 2086828 w 2577605"/>
                <a:gd name="connsiteY58" fmla="*/ 1022852 h 2721843"/>
                <a:gd name="connsiteX59" fmla="*/ 2062732 w 2577605"/>
                <a:gd name="connsiteY59" fmla="*/ 1017743 h 2721843"/>
                <a:gd name="connsiteX60" fmla="*/ 2040751 w 2577605"/>
                <a:gd name="connsiteY60" fmla="*/ 1025469 h 2721843"/>
                <a:gd name="connsiteX61" fmla="*/ 2040749 w 2577605"/>
                <a:gd name="connsiteY61" fmla="*/ 1025469 h 2721843"/>
                <a:gd name="connsiteX62" fmla="*/ 2062730 w 2577605"/>
                <a:gd name="connsiteY62" fmla="*/ 1017741 h 2721843"/>
                <a:gd name="connsiteX63" fmla="*/ 2059571 w 2577605"/>
                <a:gd name="connsiteY63" fmla="*/ 1017070 h 2721843"/>
                <a:gd name="connsiteX64" fmla="*/ 1877160 w 2577605"/>
                <a:gd name="connsiteY64" fmla="*/ 956215 h 2721843"/>
                <a:gd name="connsiteX65" fmla="*/ 1573141 w 2577605"/>
                <a:gd name="connsiteY65" fmla="*/ 871016 h 2721843"/>
                <a:gd name="connsiteX66" fmla="*/ 1415051 w 2577605"/>
                <a:gd name="connsiteY66" fmla="*/ 639760 h 2721843"/>
                <a:gd name="connsiteX67" fmla="*/ 1050228 w 2577605"/>
                <a:gd name="connsiteY67" fmla="*/ 518047 h 2721843"/>
                <a:gd name="connsiteX68" fmla="*/ 892519 w 2577605"/>
                <a:gd name="connsiteY68" fmla="*/ 521471 h 2721843"/>
                <a:gd name="connsiteX69" fmla="*/ 860151 w 2577605"/>
                <a:gd name="connsiteY69" fmla="*/ 528792 h 2721843"/>
                <a:gd name="connsiteX70" fmla="*/ 902019 w 2577605"/>
                <a:gd name="connsiteY70" fmla="*/ 468601 h 2721843"/>
                <a:gd name="connsiteX71" fmla="*/ 977264 w 2577605"/>
                <a:gd name="connsiteY71" fmla="*/ 311136 h 2721843"/>
                <a:gd name="connsiteX72" fmla="*/ 911424 w 2577605"/>
                <a:gd name="connsiteY72" fmla="*/ 19428 h 2721843"/>
                <a:gd name="connsiteX73" fmla="*/ 906297 w 2577605"/>
                <a:gd name="connsiteY73" fmla="*/ 1619 h 272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577605" h="2721843">
                  <a:moveTo>
                    <a:pt x="2202319" y="1064684"/>
                  </a:moveTo>
                  <a:lnTo>
                    <a:pt x="2577605" y="1390232"/>
                  </a:lnTo>
                  <a:lnTo>
                    <a:pt x="2577605" y="2721843"/>
                  </a:lnTo>
                  <a:lnTo>
                    <a:pt x="661591" y="2721843"/>
                  </a:lnTo>
                  <a:lnTo>
                    <a:pt x="0" y="2147935"/>
                  </a:lnTo>
                  <a:lnTo>
                    <a:pt x="28365" y="2164850"/>
                  </a:lnTo>
                  <a:cubicBezTo>
                    <a:pt x="243053" y="2273632"/>
                    <a:pt x="716788" y="2298047"/>
                    <a:pt x="881237" y="2342548"/>
                  </a:cubicBezTo>
                  <a:lnTo>
                    <a:pt x="932399" y="2356225"/>
                  </a:lnTo>
                  <a:lnTo>
                    <a:pt x="932398" y="2356224"/>
                  </a:lnTo>
                  <a:lnTo>
                    <a:pt x="943743" y="2359257"/>
                  </a:lnTo>
                  <a:lnTo>
                    <a:pt x="948393" y="2360500"/>
                  </a:lnTo>
                  <a:lnTo>
                    <a:pt x="996984" y="2373061"/>
                  </a:lnTo>
                  <a:lnTo>
                    <a:pt x="999965" y="2373832"/>
                  </a:lnTo>
                  <a:lnTo>
                    <a:pt x="999999" y="2373840"/>
                  </a:lnTo>
                  <a:lnTo>
                    <a:pt x="1049556" y="2385825"/>
                  </a:lnTo>
                  <a:lnTo>
                    <a:pt x="1061174" y="2388417"/>
                  </a:lnTo>
                  <a:lnTo>
                    <a:pt x="1084921" y="2393402"/>
                  </a:lnTo>
                  <a:lnTo>
                    <a:pt x="1093282" y="2395031"/>
                  </a:lnTo>
                  <a:lnTo>
                    <a:pt x="1115617" y="2398905"/>
                  </a:lnTo>
                  <a:lnTo>
                    <a:pt x="1115974" y="2398965"/>
                  </a:lnTo>
                  <a:lnTo>
                    <a:pt x="1118911" y="2399457"/>
                  </a:lnTo>
                  <a:lnTo>
                    <a:pt x="1118911" y="2399458"/>
                  </a:lnTo>
                  <a:lnTo>
                    <a:pt x="1142504" y="2403403"/>
                  </a:lnTo>
                  <a:cubicBezTo>
                    <a:pt x="1195724" y="2412871"/>
                    <a:pt x="1196531" y="2414224"/>
                    <a:pt x="1200563" y="2399347"/>
                  </a:cubicBezTo>
                  <a:cubicBezTo>
                    <a:pt x="1201570" y="2395630"/>
                    <a:pt x="1200661" y="2391107"/>
                    <a:pt x="1198558" y="2385750"/>
                  </a:cubicBezTo>
                  <a:lnTo>
                    <a:pt x="1192296" y="2373061"/>
                  </a:lnTo>
                  <a:lnTo>
                    <a:pt x="1189375" y="2367144"/>
                  </a:lnTo>
                  <a:cubicBezTo>
                    <a:pt x="1181813" y="2353029"/>
                    <a:pt x="1172339" y="2335448"/>
                    <a:pt x="1166695" y="2314149"/>
                  </a:cubicBezTo>
                  <a:cubicBezTo>
                    <a:pt x="1155406" y="2271549"/>
                    <a:pt x="1137665" y="2188378"/>
                    <a:pt x="1132828" y="2143750"/>
                  </a:cubicBezTo>
                  <a:lnTo>
                    <a:pt x="1129554" y="2111913"/>
                  </a:lnTo>
                  <a:lnTo>
                    <a:pt x="1107691" y="2108270"/>
                  </a:lnTo>
                  <a:cubicBezTo>
                    <a:pt x="1074164" y="2102660"/>
                    <a:pt x="1033039" y="2094292"/>
                    <a:pt x="881238" y="2053214"/>
                  </a:cubicBezTo>
                  <a:cubicBezTo>
                    <a:pt x="810082" y="2033959"/>
                    <a:pt x="681020" y="2018464"/>
                    <a:pt x="540094" y="1998269"/>
                  </a:cubicBezTo>
                  <a:lnTo>
                    <a:pt x="515358" y="1994455"/>
                  </a:lnTo>
                  <a:lnTo>
                    <a:pt x="85063" y="1621189"/>
                  </a:lnTo>
                  <a:lnTo>
                    <a:pt x="92459" y="1626453"/>
                  </a:lnTo>
                  <a:cubicBezTo>
                    <a:pt x="272329" y="1735235"/>
                    <a:pt x="669234" y="1759650"/>
                    <a:pt x="807015" y="1804150"/>
                  </a:cubicBezTo>
                  <a:cubicBezTo>
                    <a:pt x="976590" y="1858920"/>
                    <a:pt x="981319" y="1855540"/>
                    <a:pt x="1025909" y="1865006"/>
                  </a:cubicBezTo>
                  <a:cubicBezTo>
                    <a:pt x="1070498" y="1874472"/>
                    <a:pt x="1071173" y="1875826"/>
                    <a:pt x="1074552" y="1860950"/>
                  </a:cubicBezTo>
                  <a:cubicBezTo>
                    <a:pt x="1077929" y="1846073"/>
                    <a:pt x="1055633" y="1818349"/>
                    <a:pt x="1046177" y="1775751"/>
                  </a:cubicBezTo>
                  <a:cubicBezTo>
                    <a:pt x="1036719" y="1733151"/>
                    <a:pt x="1021855" y="1649980"/>
                    <a:pt x="1017801" y="1605352"/>
                  </a:cubicBezTo>
                  <a:cubicBezTo>
                    <a:pt x="1013748" y="1560724"/>
                    <a:pt x="1006991" y="1525562"/>
                    <a:pt x="1021855" y="1507981"/>
                  </a:cubicBezTo>
                  <a:cubicBezTo>
                    <a:pt x="1036719" y="1490401"/>
                    <a:pt x="1011722" y="1499867"/>
                    <a:pt x="1106980" y="1499867"/>
                  </a:cubicBezTo>
                  <a:lnTo>
                    <a:pt x="1608901" y="1536871"/>
                  </a:lnTo>
                  <a:lnTo>
                    <a:pt x="1685854" y="1541376"/>
                  </a:lnTo>
                  <a:cubicBezTo>
                    <a:pt x="1718248" y="1542402"/>
                    <a:pt x="1746179" y="1542212"/>
                    <a:pt x="1767715" y="1540437"/>
                  </a:cubicBezTo>
                  <a:cubicBezTo>
                    <a:pt x="1939991" y="1526238"/>
                    <a:pt x="1990155" y="1429373"/>
                    <a:pt x="2047411" y="1382210"/>
                  </a:cubicBezTo>
                  <a:cubicBezTo>
                    <a:pt x="2104669" y="1335047"/>
                    <a:pt x="2083939" y="1296164"/>
                    <a:pt x="2111255" y="1257455"/>
                  </a:cubicBezTo>
                  <a:cubicBezTo>
                    <a:pt x="2138570" y="1218745"/>
                    <a:pt x="2194179" y="1172482"/>
                    <a:pt x="2211307" y="1149956"/>
                  </a:cubicBezTo>
                  <a:lnTo>
                    <a:pt x="2214023" y="1122299"/>
                  </a:lnTo>
                  <a:lnTo>
                    <a:pt x="2214024" y="1122298"/>
                  </a:lnTo>
                  <a:lnTo>
                    <a:pt x="2215638" y="1105856"/>
                  </a:lnTo>
                  <a:close/>
                  <a:moveTo>
                    <a:pt x="723175" y="50397"/>
                  </a:moveTo>
                  <a:lnTo>
                    <a:pt x="810418" y="126079"/>
                  </a:lnTo>
                  <a:lnTo>
                    <a:pt x="804044" y="134390"/>
                  </a:lnTo>
                  <a:cubicBezTo>
                    <a:pt x="790102" y="150817"/>
                    <a:pt x="778004" y="162670"/>
                    <a:pt x="770531" y="165079"/>
                  </a:cubicBezTo>
                  <a:cubicBezTo>
                    <a:pt x="740635" y="174715"/>
                    <a:pt x="740129" y="90024"/>
                    <a:pt x="724929" y="52495"/>
                  </a:cubicBezTo>
                  <a:close/>
                  <a:moveTo>
                    <a:pt x="907702" y="0"/>
                  </a:moveTo>
                  <a:lnTo>
                    <a:pt x="2086828" y="1022852"/>
                  </a:lnTo>
                  <a:lnTo>
                    <a:pt x="2062732" y="1017743"/>
                  </a:lnTo>
                  <a:lnTo>
                    <a:pt x="2040751" y="1025469"/>
                  </a:lnTo>
                  <a:cubicBezTo>
                    <a:pt x="2037087" y="1026757"/>
                    <a:pt x="2037087" y="1026756"/>
                    <a:pt x="2040749" y="1025469"/>
                  </a:cubicBezTo>
                  <a:lnTo>
                    <a:pt x="2062730" y="1017741"/>
                  </a:lnTo>
                  <a:lnTo>
                    <a:pt x="2059571" y="1017070"/>
                  </a:lnTo>
                  <a:cubicBezTo>
                    <a:pt x="2002821" y="1000843"/>
                    <a:pt x="1958231" y="980557"/>
                    <a:pt x="1877160" y="956215"/>
                  </a:cubicBezTo>
                  <a:cubicBezTo>
                    <a:pt x="1796088" y="931872"/>
                    <a:pt x="1650159" y="923757"/>
                    <a:pt x="1573141" y="871016"/>
                  </a:cubicBezTo>
                  <a:cubicBezTo>
                    <a:pt x="1496123" y="818272"/>
                    <a:pt x="1502202" y="698588"/>
                    <a:pt x="1415051" y="639760"/>
                  </a:cubicBezTo>
                  <a:cubicBezTo>
                    <a:pt x="1327899" y="580933"/>
                    <a:pt x="1161700" y="532247"/>
                    <a:pt x="1050228" y="518047"/>
                  </a:cubicBezTo>
                  <a:cubicBezTo>
                    <a:pt x="994492" y="510948"/>
                    <a:pt x="942555" y="513737"/>
                    <a:pt x="892519" y="521471"/>
                  </a:cubicBezTo>
                  <a:lnTo>
                    <a:pt x="860151" y="528792"/>
                  </a:lnTo>
                  <a:lnTo>
                    <a:pt x="902019" y="468601"/>
                  </a:lnTo>
                  <a:cubicBezTo>
                    <a:pt x="936221" y="418141"/>
                    <a:pt x="971184" y="359820"/>
                    <a:pt x="977264" y="311136"/>
                  </a:cubicBezTo>
                  <a:cubicBezTo>
                    <a:pt x="987903" y="225936"/>
                    <a:pt x="933371" y="87931"/>
                    <a:pt x="911424" y="19428"/>
                  </a:cubicBezTo>
                  <a:lnTo>
                    <a:pt x="906297" y="1619"/>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0" name="Freeform 99"/>
            <p:cNvSpPr/>
            <p:nvPr/>
          </p:nvSpPr>
          <p:spPr>
            <a:xfrm>
              <a:off x="1744775" y="473891"/>
              <a:ext cx="2302729" cy="2415850"/>
            </a:xfrm>
            <a:custGeom>
              <a:avLst/>
              <a:gdLst>
                <a:gd name="connsiteX0" fmla="*/ 20350 w 1803629"/>
                <a:gd name="connsiteY0" fmla="*/ 1414481 h 1890593"/>
                <a:gd name="connsiteX1" fmla="*/ 28849 w 1803629"/>
                <a:gd name="connsiteY1" fmla="*/ 1427625 h 1890593"/>
                <a:gd name="connsiteX2" fmla="*/ 758450 w 1803629"/>
                <a:gd name="connsiteY2" fmla="*/ 1610963 h 1890593"/>
                <a:gd name="connsiteX3" fmla="*/ 935821 w 1803629"/>
                <a:gd name="connsiteY3" fmla="*/ 1654049 h 1890593"/>
                <a:gd name="connsiteX4" fmla="*/ 952945 w 1803629"/>
                <a:gd name="connsiteY4" fmla="*/ 1656900 h 1890593"/>
                <a:gd name="connsiteX5" fmla="*/ 955509 w 1803629"/>
                <a:gd name="connsiteY5" fmla="*/ 1681815 h 1890593"/>
                <a:gd name="connsiteX6" fmla="*/ 982036 w 1803629"/>
                <a:gd name="connsiteY6" fmla="*/ 1815165 h 1890593"/>
                <a:gd name="connsiteX7" fmla="*/ 999800 w 1803629"/>
                <a:gd name="connsiteY7" fmla="*/ 1856638 h 1890593"/>
                <a:gd name="connsiteX8" fmla="*/ 1002088 w 1803629"/>
                <a:gd name="connsiteY8" fmla="*/ 1861269 h 1890593"/>
                <a:gd name="connsiteX9" fmla="*/ 1006993 w 1803629"/>
                <a:gd name="connsiteY9" fmla="*/ 1871199 h 1890593"/>
                <a:gd name="connsiteX10" fmla="*/ 1008563 w 1803629"/>
                <a:gd name="connsiteY10" fmla="*/ 1881840 h 1890593"/>
                <a:gd name="connsiteX11" fmla="*/ 963088 w 1803629"/>
                <a:gd name="connsiteY11" fmla="*/ 1885015 h 1890593"/>
                <a:gd name="connsiteX12" fmla="*/ 851444 w 1803629"/>
                <a:gd name="connsiteY12" fmla="*/ 1861872 h 1890593"/>
                <a:gd name="connsiteX13" fmla="*/ 849109 w 1803629"/>
                <a:gd name="connsiteY13" fmla="*/ 1861269 h 1890593"/>
                <a:gd name="connsiteX14" fmla="*/ 811050 w 1803629"/>
                <a:gd name="connsiteY14" fmla="*/ 1851439 h 1890593"/>
                <a:gd name="connsiteX15" fmla="*/ 758450 w 1803629"/>
                <a:gd name="connsiteY15" fmla="*/ 1837390 h 1890593"/>
                <a:gd name="connsiteX16" fmla="*/ 11902 w 1803629"/>
                <a:gd name="connsiteY16" fmla="*/ 1627840 h 1890593"/>
                <a:gd name="connsiteX17" fmla="*/ 15101 w 1803629"/>
                <a:gd name="connsiteY17" fmla="*/ 1433456 h 1890593"/>
                <a:gd name="connsiteX18" fmla="*/ 776514 w 1803629"/>
                <a:gd name="connsiteY18" fmla="*/ 0 h 1890593"/>
                <a:gd name="connsiteX19" fmla="*/ 833664 w 1803629"/>
                <a:gd name="connsiteY19" fmla="*/ 247650 h 1890593"/>
                <a:gd name="connsiteX20" fmla="*/ 774728 w 1803629"/>
                <a:gd name="connsiteY20" fmla="*/ 370880 h 1890593"/>
                <a:gd name="connsiteX21" fmla="*/ 741935 w 1803629"/>
                <a:gd name="connsiteY21" fmla="*/ 417983 h 1890593"/>
                <a:gd name="connsiteX22" fmla="*/ 767287 w 1803629"/>
                <a:gd name="connsiteY22" fmla="*/ 412254 h 1890593"/>
                <a:gd name="connsiteX23" fmla="*/ 890814 w 1803629"/>
                <a:gd name="connsiteY23" fmla="*/ 409575 h 1890593"/>
                <a:gd name="connsiteX24" fmla="*/ 1176564 w 1803629"/>
                <a:gd name="connsiteY24" fmla="*/ 504825 h 1890593"/>
                <a:gd name="connsiteX25" fmla="*/ 1300389 w 1803629"/>
                <a:gd name="connsiteY25" fmla="*/ 685800 h 1890593"/>
                <a:gd name="connsiteX26" fmla="*/ 1538514 w 1803629"/>
                <a:gd name="connsiteY26" fmla="*/ 752475 h 1890593"/>
                <a:gd name="connsiteX27" fmla="*/ 1681389 w 1803629"/>
                <a:gd name="connsiteY27" fmla="*/ 800100 h 1890593"/>
                <a:gd name="connsiteX28" fmla="*/ 1683864 w 1803629"/>
                <a:gd name="connsiteY28" fmla="*/ 800625 h 1890593"/>
                <a:gd name="connsiteX29" fmla="*/ 1666647 w 1803629"/>
                <a:gd name="connsiteY29" fmla="*/ 806672 h 1890593"/>
                <a:gd name="connsiteX30" fmla="*/ 1666648 w 1803629"/>
                <a:gd name="connsiteY30" fmla="*/ 806673 h 1890593"/>
                <a:gd name="connsiteX31" fmla="*/ 1683865 w 1803629"/>
                <a:gd name="connsiteY31" fmla="*/ 800626 h 1890593"/>
                <a:gd name="connsiteX32" fmla="*/ 1751637 w 1803629"/>
                <a:gd name="connsiteY32" fmla="*/ 814984 h 1890593"/>
                <a:gd name="connsiteX33" fmla="*/ 1778659 w 1803629"/>
                <a:gd name="connsiteY33" fmla="*/ 820479 h 1890593"/>
                <a:gd name="connsiteX34" fmla="*/ 1792761 w 1803629"/>
                <a:gd name="connsiteY34" fmla="*/ 836018 h 1890593"/>
                <a:gd name="connsiteX35" fmla="*/ 1803629 w 1803629"/>
                <a:gd name="connsiteY35" fmla="*/ 869581 h 1890593"/>
                <a:gd name="connsiteX36" fmla="*/ 1802364 w 1803629"/>
                <a:gd name="connsiteY36" fmla="*/ 882448 h 1890593"/>
                <a:gd name="connsiteX37" fmla="*/ 1802363 w 1803629"/>
                <a:gd name="connsiteY37" fmla="*/ 882449 h 1890593"/>
                <a:gd name="connsiteX38" fmla="*/ 1800236 w 1803629"/>
                <a:gd name="connsiteY38" fmla="*/ 904093 h 1890593"/>
                <a:gd name="connsiteX39" fmla="*/ 1721869 w 1803629"/>
                <a:gd name="connsiteY39" fmla="*/ 988219 h 1890593"/>
                <a:gd name="connsiteX40" fmla="*/ 1671864 w 1803629"/>
                <a:gd name="connsiteY40" fmla="*/ 1085850 h 1890593"/>
                <a:gd name="connsiteX41" fmla="*/ 1452789 w 1803629"/>
                <a:gd name="connsiteY41" fmla="*/ 1209675 h 1890593"/>
                <a:gd name="connsiteX42" fmla="*/ 1388672 w 1803629"/>
                <a:gd name="connsiteY42" fmla="*/ 1210410 h 1890593"/>
                <a:gd name="connsiteX43" fmla="*/ 1328397 w 1803629"/>
                <a:gd name="connsiteY43" fmla="*/ 1206884 h 1890593"/>
                <a:gd name="connsiteX44" fmla="*/ 935264 w 1803629"/>
                <a:gd name="connsiteY44" fmla="*/ 1177926 h 1890593"/>
                <a:gd name="connsiteX45" fmla="*/ 868589 w 1803629"/>
                <a:gd name="connsiteY45" fmla="*/ 1184276 h 1890593"/>
                <a:gd name="connsiteX46" fmla="*/ 865414 w 1803629"/>
                <a:gd name="connsiteY46" fmla="*/ 1260476 h 1890593"/>
                <a:gd name="connsiteX47" fmla="*/ 887639 w 1803629"/>
                <a:gd name="connsiteY47" fmla="*/ 1393826 h 1890593"/>
                <a:gd name="connsiteX48" fmla="*/ 909864 w 1803629"/>
                <a:gd name="connsiteY48" fmla="*/ 1460501 h 1890593"/>
                <a:gd name="connsiteX49" fmla="*/ 871764 w 1803629"/>
                <a:gd name="connsiteY49" fmla="*/ 1463676 h 1890593"/>
                <a:gd name="connsiteX50" fmla="*/ 700314 w 1803629"/>
                <a:gd name="connsiteY50" fmla="*/ 1416051 h 1890593"/>
                <a:gd name="connsiteX51" fmla="*/ 74839 w 1803629"/>
                <a:gd name="connsiteY51" fmla="*/ 1206501 h 1890593"/>
                <a:gd name="connsiteX52" fmla="*/ 96968 w 1803629"/>
                <a:gd name="connsiteY52" fmla="*/ 928202 h 1890593"/>
                <a:gd name="connsiteX53" fmla="*/ 121241 w 1803629"/>
                <a:gd name="connsiteY53" fmla="*/ 855118 h 1890593"/>
                <a:gd name="connsiteX54" fmla="*/ 133726 w 1803629"/>
                <a:gd name="connsiteY54" fmla="*/ 810481 h 1890593"/>
                <a:gd name="connsiteX55" fmla="*/ 166914 w 1803629"/>
                <a:gd name="connsiteY55" fmla="*/ 723900 h 1890593"/>
                <a:gd name="connsiteX56" fmla="*/ 376464 w 1803629"/>
                <a:gd name="connsiteY56" fmla="*/ 409575 h 1890593"/>
                <a:gd name="connsiteX57" fmla="*/ 636021 w 1803629"/>
                <a:gd name="connsiteY57" fmla="*/ 45244 h 1890593"/>
                <a:gd name="connsiteX58" fmla="*/ 671739 w 1803629"/>
                <a:gd name="connsiteY58" fmla="*/ 133350 h 1890593"/>
                <a:gd name="connsiteX59" fmla="*/ 776514 w 1803629"/>
                <a:gd name="connsiteY59" fmla="*/ 0 h 1890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803629" h="1890593">
                  <a:moveTo>
                    <a:pt x="20350" y="1414481"/>
                  </a:moveTo>
                  <a:lnTo>
                    <a:pt x="28849" y="1427625"/>
                  </a:lnTo>
                  <a:cubicBezTo>
                    <a:pt x="138682" y="1551525"/>
                    <a:pt x="609827" y="1570780"/>
                    <a:pt x="758450" y="1610963"/>
                  </a:cubicBezTo>
                  <a:cubicBezTo>
                    <a:pt x="877349" y="1643110"/>
                    <a:pt x="909560" y="1649659"/>
                    <a:pt x="935821" y="1654049"/>
                  </a:cubicBezTo>
                  <a:lnTo>
                    <a:pt x="952945" y="1656900"/>
                  </a:lnTo>
                  <a:lnTo>
                    <a:pt x="955509" y="1681815"/>
                  </a:lnTo>
                  <a:cubicBezTo>
                    <a:pt x="959298" y="1716740"/>
                    <a:pt x="973194" y="1781828"/>
                    <a:pt x="982036" y="1815165"/>
                  </a:cubicBezTo>
                  <a:cubicBezTo>
                    <a:pt x="986457" y="1831834"/>
                    <a:pt x="993878" y="1845592"/>
                    <a:pt x="999800" y="1856638"/>
                  </a:cubicBezTo>
                  <a:lnTo>
                    <a:pt x="1002088" y="1861269"/>
                  </a:lnTo>
                  <a:lnTo>
                    <a:pt x="1006993" y="1871199"/>
                  </a:lnTo>
                  <a:cubicBezTo>
                    <a:pt x="1008641" y="1875391"/>
                    <a:pt x="1009352" y="1878930"/>
                    <a:pt x="1008563" y="1881840"/>
                  </a:cubicBezTo>
                  <a:cubicBezTo>
                    <a:pt x="1005405" y="1893482"/>
                    <a:pt x="1004773" y="1892423"/>
                    <a:pt x="963088" y="1885015"/>
                  </a:cubicBezTo>
                  <a:cubicBezTo>
                    <a:pt x="931823" y="1879459"/>
                    <a:pt x="921521" y="1879558"/>
                    <a:pt x="851444" y="1861872"/>
                  </a:cubicBezTo>
                  <a:lnTo>
                    <a:pt x="849109" y="1861269"/>
                  </a:lnTo>
                  <a:lnTo>
                    <a:pt x="811050" y="1851439"/>
                  </a:lnTo>
                  <a:cubicBezTo>
                    <a:pt x="795675" y="1847395"/>
                    <a:pt x="778267" y="1842748"/>
                    <a:pt x="758450" y="1837390"/>
                  </a:cubicBezTo>
                  <a:cubicBezTo>
                    <a:pt x="599919" y="1794528"/>
                    <a:pt x="74430" y="1775477"/>
                    <a:pt x="11902" y="1627840"/>
                  </a:cubicBezTo>
                  <a:cubicBezTo>
                    <a:pt x="-5684" y="1586317"/>
                    <a:pt x="-3085" y="1514824"/>
                    <a:pt x="15101" y="1433456"/>
                  </a:cubicBezTo>
                  <a:close/>
                  <a:moveTo>
                    <a:pt x="776514" y="0"/>
                  </a:moveTo>
                  <a:cubicBezTo>
                    <a:pt x="786039" y="41275"/>
                    <a:pt x="843189" y="171450"/>
                    <a:pt x="833664" y="247650"/>
                  </a:cubicBezTo>
                  <a:cubicBezTo>
                    <a:pt x="828902" y="285750"/>
                    <a:pt x="801517" y="331391"/>
                    <a:pt x="774728" y="370880"/>
                  </a:cubicBezTo>
                  <a:lnTo>
                    <a:pt x="741935" y="417983"/>
                  </a:lnTo>
                  <a:lnTo>
                    <a:pt x="767287" y="412254"/>
                  </a:lnTo>
                  <a:cubicBezTo>
                    <a:pt x="806478" y="406202"/>
                    <a:pt x="847158" y="404019"/>
                    <a:pt x="890814" y="409575"/>
                  </a:cubicBezTo>
                  <a:cubicBezTo>
                    <a:pt x="978126" y="420687"/>
                    <a:pt x="1108302" y="458788"/>
                    <a:pt x="1176564" y="504825"/>
                  </a:cubicBezTo>
                  <a:cubicBezTo>
                    <a:pt x="1244826" y="550862"/>
                    <a:pt x="1240064" y="644525"/>
                    <a:pt x="1300389" y="685800"/>
                  </a:cubicBezTo>
                  <a:cubicBezTo>
                    <a:pt x="1360714" y="727075"/>
                    <a:pt x="1475014" y="733425"/>
                    <a:pt x="1538514" y="752475"/>
                  </a:cubicBezTo>
                  <a:cubicBezTo>
                    <a:pt x="1602014" y="771525"/>
                    <a:pt x="1636939" y="787400"/>
                    <a:pt x="1681389" y="800100"/>
                  </a:cubicBezTo>
                  <a:lnTo>
                    <a:pt x="1683864" y="800625"/>
                  </a:lnTo>
                  <a:lnTo>
                    <a:pt x="1666647" y="806672"/>
                  </a:lnTo>
                  <a:cubicBezTo>
                    <a:pt x="1663778" y="807680"/>
                    <a:pt x="1663778" y="807681"/>
                    <a:pt x="1666648" y="806673"/>
                  </a:cubicBezTo>
                  <a:lnTo>
                    <a:pt x="1683865" y="800626"/>
                  </a:lnTo>
                  <a:lnTo>
                    <a:pt x="1751637" y="814984"/>
                  </a:lnTo>
                  <a:lnTo>
                    <a:pt x="1778659" y="820479"/>
                  </a:lnTo>
                  <a:lnTo>
                    <a:pt x="1792761" y="836018"/>
                  </a:lnTo>
                  <a:cubicBezTo>
                    <a:pt x="1798893" y="846604"/>
                    <a:pt x="1802449" y="858013"/>
                    <a:pt x="1803629" y="869581"/>
                  </a:cubicBezTo>
                  <a:lnTo>
                    <a:pt x="1802364" y="882448"/>
                  </a:lnTo>
                  <a:lnTo>
                    <a:pt x="1802363" y="882449"/>
                  </a:lnTo>
                  <a:lnTo>
                    <a:pt x="1800236" y="904093"/>
                  </a:lnTo>
                  <a:cubicBezTo>
                    <a:pt x="1786820" y="921721"/>
                    <a:pt x="1743264" y="957926"/>
                    <a:pt x="1721869" y="988219"/>
                  </a:cubicBezTo>
                  <a:cubicBezTo>
                    <a:pt x="1700474" y="1018512"/>
                    <a:pt x="1716711" y="1048941"/>
                    <a:pt x="1671864" y="1085850"/>
                  </a:cubicBezTo>
                  <a:cubicBezTo>
                    <a:pt x="1627017" y="1122759"/>
                    <a:pt x="1587726" y="1198563"/>
                    <a:pt x="1452789" y="1209675"/>
                  </a:cubicBezTo>
                  <a:cubicBezTo>
                    <a:pt x="1435922" y="1211064"/>
                    <a:pt x="1414044" y="1211213"/>
                    <a:pt x="1388672" y="1210410"/>
                  </a:cubicBezTo>
                  <a:lnTo>
                    <a:pt x="1328397" y="1206884"/>
                  </a:lnTo>
                  <a:lnTo>
                    <a:pt x="935264" y="1177926"/>
                  </a:lnTo>
                  <a:cubicBezTo>
                    <a:pt x="860652" y="1177926"/>
                    <a:pt x="880231" y="1170518"/>
                    <a:pt x="868589" y="1184276"/>
                  </a:cubicBezTo>
                  <a:cubicBezTo>
                    <a:pt x="856947" y="1198034"/>
                    <a:pt x="862239" y="1225551"/>
                    <a:pt x="865414" y="1260476"/>
                  </a:cubicBezTo>
                  <a:cubicBezTo>
                    <a:pt x="868589" y="1295401"/>
                    <a:pt x="880231" y="1360489"/>
                    <a:pt x="887639" y="1393826"/>
                  </a:cubicBezTo>
                  <a:cubicBezTo>
                    <a:pt x="895047" y="1427163"/>
                    <a:pt x="912510" y="1448859"/>
                    <a:pt x="909864" y="1460501"/>
                  </a:cubicBezTo>
                  <a:cubicBezTo>
                    <a:pt x="907218" y="1472143"/>
                    <a:pt x="906689" y="1471084"/>
                    <a:pt x="871764" y="1463676"/>
                  </a:cubicBezTo>
                  <a:cubicBezTo>
                    <a:pt x="836839" y="1456268"/>
                    <a:pt x="833135" y="1458913"/>
                    <a:pt x="700314" y="1416051"/>
                  </a:cubicBezTo>
                  <a:cubicBezTo>
                    <a:pt x="567493" y="1373189"/>
                    <a:pt x="127226" y="1354138"/>
                    <a:pt x="74839" y="1206501"/>
                  </a:cubicBezTo>
                  <a:cubicBezTo>
                    <a:pt x="55194" y="1151137"/>
                    <a:pt x="65612" y="1042493"/>
                    <a:pt x="96968" y="928202"/>
                  </a:cubicBezTo>
                  <a:lnTo>
                    <a:pt x="121241" y="855118"/>
                  </a:lnTo>
                  <a:lnTo>
                    <a:pt x="133726" y="810481"/>
                  </a:lnTo>
                  <a:cubicBezTo>
                    <a:pt x="143300" y="781000"/>
                    <a:pt x="154214" y="752078"/>
                    <a:pt x="166914" y="723900"/>
                  </a:cubicBezTo>
                  <a:cubicBezTo>
                    <a:pt x="217714" y="611188"/>
                    <a:pt x="298280" y="522684"/>
                    <a:pt x="376464" y="409575"/>
                  </a:cubicBezTo>
                  <a:cubicBezTo>
                    <a:pt x="454648" y="296466"/>
                    <a:pt x="610703" y="-17209"/>
                    <a:pt x="636021" y="45244"/>
                  </a:cubicBezTo>
                  <a:cubicBezTo>
                    <a:pt x="647927" y="74613"/>
                    <a:pt x="648324" y="140891"/>
                    <a:pt x="671739" y="133350"/>
                  </a:cubicBezTo>
                  <a:cubicBezTo>
                    <a:pt x="695154" y="125809"/>
                    <a:pt x="776514" y="0"/>
                    <a:pt x="77651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104" name="Group 103"/>
          <p:cNvGrpSpPr/>
          <p:nvPr/>
        </p:nvGrpSpPr>
        <p:grpSpPr>
          <a:xfrm>
            <a:off x="6183483" y="1766306"/>
            <a:ext cx="2002536" cy="2002536"/>
            <a:chOff x="-353494" y="2054553"/>
            <a:chExt cx="3025588" cy="3025589"/>
          </a:xfrm>
        </p:grpSpPr>
        <p:sp>
          <p:nvSpPr>
            <p:cNvPr id="105" name="Rectangle 104"/>
            <p:cNvSpPr/>
            <p:nvPr/>
          </p:nvSpPr>
          <p:spPr>
            <a:xfrm>
              <a:off x="-353494" y="2054553"/>
              <a:ext cx="3025588" cy="3025588"/>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smtClean="0">
                  <a:solidFill>
                    <a:srgbClr val="800000"/>
                  </a:solidFill>
                </a:rPr>
                <a:t>QUESTION MARKS</a:t>
              </a:r>
              <a:endParaRPr lang="en-US" sz="1600" dirty="0">
                <a:solidFill>
                  <a:srgbClr val="800000"/>
                </a:solidFill>
              </a:endParaRPr>
            </a:p>
          </p:txBody>
        </p:sp>
        <p:sp>
          <p:nvSpPr>
            <p:cNvPr id="106" name="Freeform 105"/>
            <p:cNvSpPr/>
            <p:nvPr/>
          </p:nvSpPr>
          <p:spPr>
            <a:xfrm>
              <a:off x="652886" y="2712527"/>
              <a:ext cx="2019208" cy="2367615"/>
            </a:xfrm>
            <a:custGeom>
              <a:avLst/>
              <a:gdLst>
                <a:gd name="connsiteX0" fmla="*/ 358335 w 2019208"/>
                <a:gd name="connsiteY0" fmla="*/ 115471 h 2367615"/>
                <a:gd name="connsiteX1" fmla="*/ 502988 w 2019208"/>
                <a:gd name="connsiteY1" fmla="*/ 138467 h 2367615"/>
                <a:gd name="connsiteX2" fmla="*/ 605360 w 2019208"/>
                <a:gd name="connsiteY2" fmla="*/ 204489 h 2367615"/>
                <a:gd name="connsiteX3" fmla="*/ 666188 w 2019208"/>
                <a:gd name="connsiteY3" fmla="*/ 306859 h 2367615"/>
                <a:gd name="connsiteX4" fmla="*/ 686217 w 2019208"/>
                <a:gd name="connsiteY4" fmla="*/ 437419 h 2367615"/>
                <a:gd name="connsiteX5" fmla="*/ 669156 w 2019208"/>
                <a:gd name="connsiteY5" fmla="*/ 557593 h 2367615"/>
                <a:gd name="connsiteX6" fmla="*/ 615003 w 2019208"/>
                <a:gd name="connsiteY6" fmla="*/ 655513 h 2367615"/>
                <a:gd name="connsiteX7" fmla="*/ 572904 w 2019208"/>
                <a:gd name="connsiteY7" fmla="*/ 692974 h 2367615"/>
                <a:gd name="connsiteX8" fmla="*/ 566237 w 2019208"/>
                <a:gd name="connsiteY8" fmla="*/ 696723 h 2367615"/>
                <a:gd name="connsiteX9" fmla="*/ 0 w 2019208"/>
                <a:gd name="connsiteY9" fmla="*/ 205532 h 2367615"/>
                <a:gd name="connsiteX10" fmla="*/ 14132 w 2019208"/>
                <a:gd name="connsiteY10" fmla="*/ 210424 h 2367615"/>
                <a:gd name="connsiteX11" fmla="*/ 56416 w 2019208"/>
                <a:gd name="connsiteY11" fmla="*/ 195587 h 2367615"/>
                <a:gd name="connsiteX12" fmla="*/ 125404 w 2019208"/>
                <a:gd name="connsiteY12" fmla="*/ 162947 h 2367615"/>
                <a:gd name="connsiteX13" fmla="*/ 224807 w 2019208"/>
                <a:gd name="connsiteY13" fmla="*/ 130307 h 2367615"/>
                <a:gd name="connsiteX14" fmla="*/ 358335 w 2019208"/>
                <a:gd name="connsiteY14" fmla="*/ 115471 h 2367615"/>
                <a:gd name="connsiteX15" fmla="*/ 929836 w 2019208"/>
                <a:gd name="connsiteY15" fmla="*/ 0 h 2367615"/>
                <a:gd name="connsiteX16" fmla="*/ 2019208 w 2019208"/>
                <a:gd name="connsiteY16" fmla="*/ 944994 h 2367615"/>
                <a:gd name="connsiteX17" fmla="*/ 2019208 w 2019208"/>
                <a:gd name="connsiteY17" fmla="*/ 2367615 h 2367615"/>
                <a:gd name="connsiteX18" fmla="*/ 873037 w 2019208"/>
                <a:gd name="connsiteY18" fmla="*/ 2367615 h 2367615"/>
                <a:gd name="connsiteX19" fmla="*/ 301037 w 2019208"/>
                <a:gd name="connsiteY19" fmla="*/ 1871425 h 2367615"/>
                <a:gd name="connsiteX20" fmla="*/ 330147 w 2019208"/>
                <a:gd name="connsiteY20" fmla="*/ 1883218 h 2367615"/>
                <a:gd name="connsiteX21" fmla="*/ 432519 w 2019208"/>
                <a:gd name="connsiteY21" fmla="*/ 1894345 h 2367615"/>
                <a:gd name="connsiteX22" fmla="*/ 532663 w 2019208"/>
                <a:gd name="connsiteY22" fmla="*/ 1883219 h 2367615"/>
                <a:gd name="connsiteX23" fmla="*/ 597942 w 2019208"/>
                <a:gd name="connsiteY23" fmla="*/ 1846869 h 2367615"/>
                <a:gd name="connsiteX24" fmla="*/ 632067 w 2019208"/>
                <a:gd name="connsiteY24" fmla="*/ 1780106 h 2367615"/>
                <a:gd name="connsiteX25" fmla="*/ 641709 w 2019208"/>
                <a:gd name="connsiteY25" fmla="*/ 1677735 h 2367615"/>
                <a:gd name="connsiteX26" fmla="*/ 639298 w 2019208"/>
                <a:gd name="connsiteY26" fmla="*/ 1620430 h 2367615"/>
                <a:gd name="connsiteX27" fmla="*/ 636114 w 2019208"/>
                <a:gd name="connsiteY27" fmla="*/ 1599601 h 2367615"/>
                <a:gd name="connsiteX28" fmla="*/ 270782 w 2019208"/>
                <a:gd name="connsiteY28" fmla="*/ 1282689 h 2367615"/>
                <a:gd name="connsiteX29" fmla="*/ 294539 w 2019208"/>
                <a:gd name="connsiteY29" fmla="*/ 1296442 h 2367615"/>
                <a:gd name="connsiteX30" fmla="*/ 347208 w 2019208"/>
                <a:gd name="connsiteY30" fmla="*/ 1304602 h 2367615"/>
                <a:gd name="connsiteX31" fmla="*/ 429550 w 2019208"/>
                <a:gd name="connsiteY31" fmla="*/ 1306828 h 2367615"/>
                <a:gd name="connsiteX32" fmla="*/ 547498 w 2019208"/>
                <a:gd name="connsiteY32" fmla="*/ 1293475 h 2367615"/>
                <a:gd name="connsiteX33" fmla="*/ 589781 w 2019208"/>
                <a:gd name="connsiteY33" fmla="*/ 1253418 h 2367615"/>
                <a:gd name="connsiteX34" fmla="*/ 601650 w 2019208"/>
                <a:gd name="connsiteY34" fmla="*/ 964109 h 2367615"/>
                <a:gd name="connsiteX35" fmla="*/ 796748 w 2019208"/>
                <a:gd name="connsiteY35" fmla="*/ 909215 h 2367615"/>
                <a:gd name="connsiteX36" fmla="*/ 948078 w 2019208"/>
                <a:gd name="connsiteY36" fmla="*/ 794976 h 2367615"/>
                <a:gd name="connsiteX37" fmla="*/ 1045998 w 2019208"/>
                <a:gd name="connsiteY37" fmla="*/ 625841 h 2367615"/>
                <a:gd name="connsiteX38" fmla="*/ 1080863 w 2019208"/>
                <a:gd name="connsiteY38" fmla="*/ 406265 h 2367615"/>
                <a:gd name="connsiteX39" fmla="*/ 1043772 w 2019208"/>
                <a:gd name="connsiteY39" fmla="*/ 183719 h 2367615"/>
                <a:gd name="connsiteX40" fmla="*/ 996110 w 2019208"/>
                <a:gd name="connsiteY40" fmla="*/ 84316 h 2367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019208" h="2367615">
                  <a:moveTo>
                    <a:pt x="358335" y="115471"/>
                  </a:moveTo>
                  <a:cubicBezTo>
                    <a:pt x="413724" y="115471"/>
                    <a:pt x="461942" y="123138"/>
                    <a:pt x="502988" y="138467"/>
                  </a:cubicBezTo>
                  <a:cubicBezTo>
                    <a:pt x="544036" y="153799"/>
                    <a:pt x="578160" y="175806"/>
                    <a:pt x="605360" y="204489"/>
                  </a:cubicBezTo>
                  <a:cubicBezTo>
                    <a:pt x="632559" y="233174"/>
                    <a:pt x="652836" y="267296"/>
                    <a:pt x="666188" y="306859"/>
                  </a:cubicBezTo>
                  <a:cubicBezTo>
                    <a:pt x="679541" y="346424"/>
                    <a:pt x="686216" y="389944"/>
                    <a:pt x="686217" y="437419"/>
                  </a:cubicBezTo>
                  <a:cubicBezTo>
                    <a:pt x="686217" y="479951"/>
                    <a:pt x="680530" y="520009"/>
                    <a:pt x="669156" y="557593"/>
                  </a:cubicBezTo>
                  <a:cubicBezTo>
                    <a:pt x="657781" y="595178"/>
                    <a:pt x="639730" y="627819"/>
                    <a:pt x="615003" y="655513"/>
                  </a:cubicBezTo>
                  <a:cubicBezTo>
                    <a:pt x="602639" y="669361"/>
                    <a:pt x="588606" y="681848"/>
                    <a:pt x="572904" y="692974"/>
                  </a:cubicBezTo>
                  <a:lnTo>
                    <a:pt x="566237" y="696723"/>
                  </a:lnTo>
                  <a:lnTo>
                    <a:pt x="0" y="205532"/>
                  </a:lnTo>
                  <a:lnTo>
                    <a:pt x="14132" y="210424"/>
                  </a:lnTo>
                  <a:cubicBezTo>
                    <a:pt x="24023" y="210425"/>
                    <a:pt x="38117" y="205478"/>
                    <a:pt x="56416" y="195587"/>
                  </a:cubicBezTo>
                  <a:cubicBezTo>
                    <a:pt x="74714" y="185696"/>
                    <a:pt x="97711" y="174816"/>
                    <a:pt x="125404" y="162947"/>
                  </a:cubicBezTo>
                  <a:cubicBezTo>
                    <a:pt x="153099" y="151078"/>
                    <a:pt x="186234" y="140198"/>
                    <a:pt x="224807" y="130307"/>
                  </a:cubicBezTo>
                  <a:cubicBezTo>
                    <a:pt x="263383" y="120417"/>
                    <a:pt x="307892" y="115471"/>
                    <a:pt x="358335" y="115471"/>
                  </a:cubicBezTo>
                  <a:close/>
                  <a:moveTo>
                    <a:pt x="929836" y="0"/>
                  </a:moveTo>
                  <a:lnTo>
                    <a:pt x="2019208" y="944994"/>
                  </a:lnTo>
                  <a:lnTo>
                    <a:pt x="2019208" y="2367615"/>
                  </a:lnTo>
                  <a:lnTo>
                    <a:pt x="873037" y="2367615"/>
                  </a:lnTo>
                  <a:lnTo>
                    <a:pt x="301037" y="1871425"/>
                  </a:lnTo>
                  <a:lnTo>
                    <a:pt x="330147" y="1883218"/>
                  </a:lnTo>
                  <a:cubicBezTo>
                    <a:pt x="356852" y="1890636"/>
                    <a:pt x="390976" y="1894345"/>
                    <a:pt x="432519" y="1894345"/>
                  </a:cubicBezTo>
                  <a:cubicBezTo>
                    <a:pt x="472081" y="1894345"/>
                    <a:pt x="505464" y="1890636"/>
                    <a:pt x="532663" y="1883219"/>
                  </a:cubicBezTo>
                  <a:cubicBezTo>
                    <a:pt x="559863" y="1875801"/>
                    <a:pt x="581623" y="1863683"/>
                    <a:pt x="597942" y="1846869"/>
                  </a:cubicBezTo>
                  <a:cubicBezTo>
                    <a:pt x="614263" y="1830054"/>
                    <a:pt x="625638" y="1807800"/>
                    <a:pt x="632067" y="1780106"/>
                  </a:cubicBezTo>
                  <a:cubicBezTo>
                    <a:pt x="638496" y="1752411"/>
                    <a:pt x="641709" y="1718288"/>
                    <a:pt x="641709" y="1677735"/>
                  </a:cubicBezTo>
                  <a:cubicBezTo>
                    <a:pt x="641710" y="1656965"/>
                    <a:pt x="640906" y="1637863"/>
                    <a:pt x="639298" y="1620430"/>
                  </a:cubicBezTo>
                  <a:lnTo>
                    <a:pt x="636114" y="1599601"/>
                  </a:lnTo>
                  <a:lnTo>
                    <a:pt x="270782" y="1282689"/>
                  </a:lnTo>
                  <a:lnTo>
                    <a:pt x="294539" y="1296442"/>
                  </a:lnTo>
                  <a:cubicBezTo>
                    <a:pt x="307397" y="1300398"/>
                    <a:pt x="324953" y="1303118"/>
                    <a:pt x="347208" y="1304602"/>
                  </a:cubicBezTo>
                  <a:cubicBezTo>
                    <a:pt x="369462" y="1306086"/>
                    <a:pt x="396910" y="1306827"/>
                    <a:pt x="429550" y="1306828"/>
                  </a:cubicBezTo>
                  <a:cubicBezTo>
                    <a:pt x="480983" y="1306827"/>
                    <a:pt x="520298" y="1302377"/>
                    <a:pt x="547498" y="1293475"/>
                  </a:cubicBezTo>
                  <a:cubicBezTo>
                    <a:pt x="574698" y="1284573"/>
                    <a:pt x="588792" y="1271221"/>
                    <a:pt x="589781" y="1253418"/>
                  </a:cubicBezTo>
                  <a:lnTo>
                    <a:pt x="601650" y="964109"/>
                  </a:lnTo>
                  <a:cubicBezTo>
                    <a:pt x="672865" y="956196"/>
                    <a:pt x="737897" y="937898"/>
                    <a:pt x="796748" y="909215"/>
                  </a:cubicBezTo>
                  <a:cubicBezTo>
                    <a:pt x="855599" y="880531"/>
                    <a:pt x="906042" y="842451"/>
                    <a:pt x="948078" y="794976"/>
                  </a:cubicBezTo>
                  <a:cubicBezTo>
                    <a:pt x="990114" y="747500"/>
                    <a:pt x="1022755" y="691121"/>
                    <a:pt x="1045998" y="625841"/>
                  </a:cubicBezTo>
                  <a:cubicBezTo>
                    <a:pt x="1069241" y="560562"/>
                    <a:pt x="1080863" y="487370"/>
                    <a:pt x="1080863" y="406265"/>
                  </a:cubicBezTo>
                  <a:cubicBezTo>
                    <a:pt x="1080863" y="328127"/>
                    <a:pt x="1068500" y="253944"/>
                    <a:pt x="1043772" y="183719"/>
                  </a:cubicBezTo>
                  <a:cubicBezTo>
                    <a:pt x="1031408" y="148606"/>
                    <a:pt x="1015521" y="115472"/>
                    <a:pt x="996110" y="84316"/>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p>
          </p:txBody>
        </p:sp>
        <p:sp>
          <p:nvSpPr>
            <p:cNvPr id="107" name="Freeform 106"/>
            <p:cNvSpPr/>
            <p:nvPr/>
          </p:nvSpPr>
          <p:spPr>
            <a:xfrm>
              <a:off x="619543" y="2531273"/>
              <a:ext cx="1114206" cy="2075599"/>
            </a:xfrm>
            <a:custGeom>
              <a:avLst/>
              <a:gdLst>
                <a:gd name="connsiteX0" fmla="*/ 465861 w 1114206"/>
                <a:gd name="connsiteY0" fmla="*/ 1637928 h 2075599"/>
                <a:gd name="connsiteX1" fmla="*/ 566006 w 1114206"/>
                <a:gd name="connsiteY1" fmla="*/ 1649055 h 2075599"/>
                <a:gd name="connsiteX2" fmla="*/ 631285 w 1114206"/>
                <a:gd name="connsiteY2" fmla="*/ 1686146 h 2075599"/>
                <a:gd name="connsiteX3" fmla="*/ 665409 w 1114206"/>
                <a:gd name="connsiteY3" fmla="*/ 1754393 h 2075599"/>
                <a:gd name="connsiteX4" fmla="*/ 675052 w 1114206"/>
                <a:gd name="connsiteY4" fmla="*/ 1858989 h 2075599"/>
                <a:gd name="connsiteX5" fmla="*/ 665409 w 1114206"/>
                <a:gd name="connsiteY5" fmla="*/ 1961360 h 2075599"/>
                <a:gd name="connsiteX6" fmla="*/ 631285 w 1114206"/>
                <a:gd name="connsiteY6" fmla="*/ 2028123 h 2075599"/>
                <a:gd name="connsiteX7" fmla="*/ 566006 w 1114206"/>
                <a:gd name="connsiteY7" fmla="*/ 2064472 h 2075599"/>
                <a:gd name="connsiteX8" fmla="*/ 465861 w 1114206"/>
                <a:gd name="connsiteY8" fmla="*/ 2075599 h 2075599"/>
                <a:gd name="connsiteX9" fmla="*/ 363490 w 1114206"/>
                <a:gd name="connsiteY9" fmla="*/ 2064472 h 2075599"/>
                <a:gd name="connsiteX10" fmla="*/ 298952 w 1114206"/>
                <a:gd name="connsiteY10" fmla="*/ 2028123 h 2075599"/>
                <a:gd name="connsiteX11" fmla="*/ 264829 w 1114206"/>
                <a:gd name="connsiteY11" fmla="*/ 1961360 h 2075599"/>
                <a:gd name="connsiteX12" fmla="*/ 255185 w 1114206"/>
                <a:gd name="connsiteY12" fmla="*/ 1858989 h 2075599"/>
                <a:gd name="connsiteX13" fmla="*/ 264829 w 1114206"/>
                <a:gd name="connsiteY13" fmla="*/ 1754393 h 2075599"/>
                <a:gd name="connsiteX14" fmla="*/ 298952 w 1114206"/>
                <a:gd name="connsiteY14" fmla="*/ 1686146 h 2075599"/>
                <a:gd name="connsiteX15" fmla="*/ 363490 w 1114206"/>
                <a:gd name="connsiteY15" fmla="*/ 1649055 h 2075599"/>
                <a:gd name="connsiteX16" fmla="*/ 465861 w 1114206"/>
                <a:gd name="connsiteY16" fmla="*/ 1637928 h 2075599"/>
                <a:gd name="connsiteX17" fmla="*/ 456958 w 1114206"/>
                <a:gd name="connsiteY17" fmla="*/ 0 h 2075599"/>
                <a:gd name="connsiteX18" fmla="*/ 756651 w 1114206"/>
                <a:gd name="connsiteY18" fmla="*/ 48218 h 2075599"/>
                <a:gd name="connsiteX19" fmla="*/ 960650 w 1114206"/>
                <a:gd name="connsiteY19" fmla="*/ 178036 h 2075599"/>
                <a:gd name="connsiteX20" fmla="*/ 1077115 w 1114206"/>
                <a:gd name="connsiteY20" fmla="*/ 364973 h 2075599"/>
                <a:gd name="connsiteX21" fmla="*/ 1114206 w 1114206"/>
                <a:gd name="connsiteY21" fmla="*/ 587518 h 2075599"/>
                <a:gd name="connsiteX22" fmla="*/ 1079341 w 1114206"/>
                <a:gd name="connsiteY22" fmla="*/ 807095 h 2075599"/>
                <a:gd name="connsiteX23" fmla="*/ 981421 w 1114206"/>
                <a:gd name="connsiteY23" fmla="*/ 976229 h 2075599"/>
                <a:gd name="connsiteX24" fmla="*/ 830091 w 1114206"/>
                <a:gd name="connsiteY24" fmla="*/ 1090468 h 2075599"/>
                <a:gd name="connsiteX25" fmla="*/ 634993 w 1114206"/>
                <a:gd name="connsiteY25" fmla="*/ 1145363 h 2075599"/>
                <a:gd name="connsiteX26" fmla="*/ 623124 w 1114206"/>
                <a:gd name="connsiteY26" fmla="*/ 1434671 h 2075599"/>
                <a:gd name="connsiteX27" fmla="*/ 580841 w 1114206"/>
                <a:gd name="connsiteY27" fmla="*/ 1474729 h 2075599"/>
                <a:gd name="connsiteX28" fmla="*/ 462892 w 1114206"/>
                <a:gd name="connsiteY28" fmla="*/ 1488081 h 2075599"/>
                <a:gd name="connsiteX29" fmla="*/ 380551 w 1114206"/>
                <a:gd name="connsiteY29" fmla="*/ 1485856 h 2075599"/>
                <a:gd name="connsiteX30" fmla="*/ 327882 w 1114206"/>
                <a:gd name="connsiteY30" fmla="*/ 1477696 h 2075599"/>
                <a:gd name="connsiteX31" fmla="*/ 299693 w 1114206"/>
                <a:gd name="connsiteY31" fmla="*/ 1461376 h 2075599"/>
                <a:gd name="connsiteX32" fmla="*/ 289308 w 1114206"/>
                <a:gd name="connsiteY32" fmla="*/ 1434671 h 2075599"/>
                <a:gd name="connsiteX33" fmla="*/ 275955 w 1114206"/>
                <a:gd name="connsiteY33" fmla="*/ 1084534 h 2075599"/>
                <a:gd name="connsiteX34" fmla="*/ 280406 w 1114206"/>
                <a:gd name="connsiteY34" fmla="*/ 1007385 h 2075599"/>
                <a:gd name="connsiteX35" fmla="*/ 301918 w 1114206"/>
                <a:gd name="connsiteY35" fmla="*/ 959909 h 2075599"/>
                <a:gd name="connsiteX36" fmla="*/ 341235 w 1114206"/>
                <a:gd name="connsiteY36" fmla="*/ 935429 h 2075599"/>
                <a:gd name="connsiteX37" fmla="*/ 397613 w 1114206"/>
                <a:gd name="connsiteY37" fmla="*/ 928753 h 2075599"/>
                <a:gd name="connsiteX38" fmla="*/ 418383 w 1114206"/>
                <a:gd name="connsiteY38" fmla="*/ 928753 h 2075599"/>
                <a:gd name="connsiteX39" fmla="*/ 554136 w 1114206"/>
                <a:gd name="connsiteY39" fmla="*/ 903531 h 2075599"/>
                <a:gd name="connsiteX40" fmla="*/ 648346 w 1114206"/>
                <a:gd name="connsiteY40" fmla="*/ 836768 h 2075599"/>
                <a:gd name="connsiteX41" fmla="*/ 702499 w 1114206"/>
                <a:gd name="connsiteY41" fmla="*/ 738848 h 2075599"/>
                <a:gd name="connsiteX42" fmla="*/ 719560 w 1114206"/>
                <a:gd name="connsiteY42" fmla="*/ 618674 h 2075599"/>
                <a:gd name="connsiteX43" fmla="*/ 699531 w 1114206"/>
                <a:gd name="connsiteY43" fmla="*/ 488114 h 2075599"/>
                <a:gd name="connsiteX44" fmla="*/ 638703 w 1114206"/>
                <a:gd name="connsiteY44" fmla="*/ 385744 h 2075599"/>
                <a:gd name="connsiteX45" fmla="*/ 536332 w 1114206"/>
                <a:gd name="connsiteY45" fmla="*/ 319722 h 2075599"/>
                <a:gd name="connsiteX46" fmla="*/ 391678 w 1114206"/>
                <a:gd name="connsiteY46" fmla="*/ 296726 h 2075599"/>
                <a:gd name="connsiteX47" fmla="*/ 258151 w 1114206"/>
                <a:gd name="connsiteY47" fmla="*/ 311562 h 2075599"/>
                <a:gd name="connsiteX48" fmla="*/ 158748 w 1114206"/>
                <a:gd name="connsiteY48" fmla="*/ 344202 h 2075599"/>
                <a:gd name="connsiteX49" fmla="*/ 89759 w 1114206"/>
                <a:gd name="connsiteY49" fmla="*/ 376842 h 2075599"/>
                <a:gd name="connsiteX50" fmla="*/ 47476 w 1114206"/>
                <a:gd name="connsiteY50" fmla="*/ 391679 h 2075599"/>
                <a:gd name="connsiteX51" fmla="*/ 28189 w 1114206"/>
                <a:gd name="connsiteY51" fmla="*/ 385002 h 2075599"/>
                <a:gd name="connsiteX52" fmla="*/ 13352 w 1114206"/>
                <a:gd name="connsiteY52" fmla="*/ 360522 h 2075599"/>
                <a:gd name="connsiteX53" fmla="*/ 3709 w 1114206"/>
                <a:gd name="connsiteY53" fmla="*/ 310079 h 2075599"/>
                <a:gd name="connsiteX54" fmla="*/ 0 w 1114206"/>
                <a:gd name="connsiteY54" fmla="*/ 226996 h 2075599"/>
                <a:gd name="connsiteX55" fmla="*/ 4451 w 1114206"/>
                <a:gd name="connsiteY55" fmla="*/ 151330 h 2075599"/>
                <a:gd name="connsiteX56" fmla="*/ 23738 w 1114206"/>
                <a:gd name="connsiteY56" fmla="*/ 112756 h 2075599"/>
                <a:gd name="connsiteX57" fmla="*/ 80116 w 1114206"/>
                <a:gd name="connsiteY57" fmla="*/ 77891 h 2075599"/>
                <a:gd name="connsiteX58" fmla="*/ 179519 w 1114206"/>
                <a:gd name="connsiteY58" fmla="*/ 40800 h 2075599"/>
                <a:gd name="connsiteX59" fmla="*/ 308595 w 1114206"/>
                <a:gd name="connsiteY59" fmla="*/ 11869 h 2075599"/>
                <a:gd name="connsiteX60" fmla="*/ 456958 w 1114206"/>
                <a:gd name="connsiteY60" fmla="*/ 0 h 207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114206" h="2075599">
                  <a:moveTo>
                    <a:pt x="465861" y="1637928"/>
                  </a:moveTo>
                  <a:cubicBezTo>
                    <a:pt x="505424" y="1637928"/>
                    <a:pt x="538806" y="1641637"/>
                    <a:pt x="566006" y="1649055"/>
                  </a:cubicBezTo>
                  <a:cubicBezTo>
                    <a:pt x="593206" y="1656474"/>
                    <a:pt x="614965" y="1668837"/>
                    <a:pt x="631285" y="1686146"/>
                  </a:cubicBezTo>
                  <a:cubicBezTo>
                    <a:pt x="647605" y="1703455"/>
                    <a:pt x="658980" y="1726204"/>
                    <a:pt x="665409" y="1754393"/>
                  </a:cubicBezTo>
                  <a:cubicBezTo>
                    <a:pt x="671838" y="1782582"/>
                    <a:pt x="675052" y="1817448"/>
                    <a:pt x="675052" y="1858989"/>
                  </a:cubicBezTo>
                  <a:cubicBezTo>
                    <a:pt x="675052" y="1899542"/>
                    <a:pt x="671838" y="1933665"/>
                    <a:pt x="665409" y="1961360"/>
                  </a:cubicBezTo>
                  <a:cubicBezTo>
                    <a:pt x="658980" y="1989054"/>
                    <a:pt x="647605" y="2011308"/>
                    <a:pt x="631285" y="2028123"/>
                  </a:cubicBezTo>
                  <a:cubicBezTo>
                    <a:pt x="614965" y="2044937"/>
                    <a:pt x="593206" y="2057054"/>
                    <a:pt x="566006" y="2064472"/>
                  </a:cubicBezTo>
                  <a:cubicBezTo>
                    <a:pt x="538806" y="2071890"/>
                    <a:pt x="505424" y="2075599"/>
                    <a:pt x="465861" y="2075599"/>
                  </a:cubicBezTo>
                  <a:cubicBezTo>
                    <a:pt x="424319" y="2075599"/>
                    <a:pt x="390195" y="2071890"/>
                    <a:pt x="363490" y="2064472"/>
                  </a:cubicBezTo>
                  <a:cubicBezTo>
                    <a:pt x="336785" y="2057054"/>
                    <a:pt x="315272" y="2044937"/>
                    <a:pt x="298952" y="2028123"/>
                  </a:cubicBezTo>
                  <a:cubicBezTo>
                    <a:pt x="282632" y="2011308"/>
                    <a:pt x="271258" y="1989054"/>
                    <a:pt x="264829" y="1961360"/>
                  </a:cubicBezTo>
                  <a:cubicBezTo>
                    <a:pt x="258400" y="1933665"/>
                    <a:pt x="255185" y="1899542"/>
                    <a:pt x="255185" y="1858989"/>
                  </a:cubicBezTo>
                  <a:cubicBezTo>
                    <a:pt x="255185" y="1817448"/>
                    <a:pt x="258400" y="1782582"/>
                    <a:pt x="264829" y="1754393"/>
                  </a:cubicBezTo>
                  <a:cubicBezTo>
                    <a:pt x="271258" y="1726204"/>
                    <a:pt x="282632" y="1703455"/>
                    <a:pt x="298952" y="1686146"/>
                  </a:cubicBezTo>
                  <a:cubicBezTo>
                    <a:pt x="315272" y="1668837"/>
                    <a:pt x="336785" y="1656474"/>
                    <a:pt x="363490" y="1649055"/>
                  </a:cubicBezTo>
                  <a:cubicBezTo>
                    <a:pt x="390195" y="1641637"/>
                    <a:pt x="424319" y="1637928"/>
                    <a:pt x="465861" y="1637928"/>
                  </a:cubicBezTo>
                  <a:close/>
                  <a:moveTo>
                    <a:pt x="456958" y="0"/>
                  </a:moveTo>
                  <a:cubicBezTo>
                    <a:pt x="573670" y="0"/>
                    <a:pt x="673568" y="16073"/>
                    <a:pt x="756651" y="48218"/>
                  </a:cubicBezTo>
                  <a:cubicBezTo>
                    <a:pt x="839734" y="80363"/>
                    <a:pt x="907734" y="123636"/>
                    <a:pt x="960650" y="178036"/>
                  </a:cubicBezTo>
                  <a:cubicBezTo>
                    <a:pt x="1013566" y="232435"/>
                    <a:pt x="1052388" y="294748"/>
                    <a:pt x="1077115" y="364973"/>
                  </a:cubicBezTo>
                  <a:cubicBezTo>
                    <a:pt x="1101843" y="435198"/>
                    <a:pt x="1114206" y="509380"/>
                    <a:pt x="1114206" y="587518"/>
                  </a:cubicBezTo>
                  <a:cubicBezTo>
                    <a:pt x="1114206" y="668623"/>
                    <a:pt x="1102584" y="741815"/>
                    <a:pt x="1079341" y="807095"/>
                  </a:cubicBezTo>
                  <a:cubicBezTo>
                    <a:pt x="1056097" y="872375"/>
                    <a:pt x="1023457" y="928753"/>
                    <a:pt x="981421" y="976229"/>
                  </a:cubicBezTo>
                  <a:cubicBezTo>
                    <a:pt x="939385" y="1023705"/>
                    <a:pt x="888942" y="1061785"/>
                    <a:pt x="830091" y="1090468"/>
                  </a:cubicBezTo>
                  <a:cubicBezTo>
                    <a:pt x="771240" y="1119152"/>
                    <a:pt x="706208" y="1137450"/>
                    <a:pt x="634993" y="1145363"/>
                  </a:cubicBezTo>
                  <a:lnTo>
                    <a:pt x="623124" y="1434671"/>
                  </a:lnTo>
                  <a:cubicBezTo>
                    <a:pt x="622135" y="1452474"/>
                    <a:pt x="608041" y="1465827"/>
                    <a:pt x="580841" y="1474729"/>
                  </a:cubicBezTo>
                  <a:cubicBezTo>
                    <a:pt x="553641" y="1483631"/>
                    <a:pt x="514325" y="1488081"/>
                    <a:pt x="462892" y="1488081"/>
                  </a:cubicBezTo>
                  <a:cubicBezTo>
                    <a:pt x="430252" y="1488081"/>
                    <a:pt x="402805" y="1487340"/>
                    <a:pt x="380551" y="1485856"/>
                  </a:cubicBezTo>
                  <a:cubicBezTo>
                    <a:pt x="358296" y="1484372"/>
                    <a:pt x="340740" y="1481652"/>
                    <a:pt x="327882" y="1477696"/>
                  </a:cubicBezTo>
                  <a:cubicBezTo>
                    <a:pt x="315024" y="1473740"/>
                    <a:pt x="305628" y="1468300"/>
                    <a:pt x="299693" y="1461376"/>
                  </a:cubicBezTo>
                  <a:cubicBezTo>
                    <a:pt x="293758" y="1454453"/>
                    <a:pt x="290297" y="1445551"/>
                    <a:pt x="289308" y="1434671"/>
                  </a:cubicBezTo>
                  <a:lnTo>
                    <a:pt x="275955" y="1084534"/>
                  </a:lnTo>
                  <a:cubicBezTo>
                    <a:pt x="274966" y="1052883"/>
                    <a:pt x="276449" y="1027167"/>
                    <a:pt x="280406" y="1007385"/>
                  </a:cubicBezTo>
                  <a:cubicBezTo>
                    <a:pt x="284362" y="987603"/>
                    <a:pt x="291533" y="971778"/>
                    <a:pt x="301918" y="959909"/>
                  </a:cubicBezTo>
                  <a:cubicBezTo>
                    <a:pt x="312304" y="948040"/>
                    <a:pt x="325409" y="939880"/>
                    <a:pt x="341235" y="935429"/>
                  </a:cubicBezTo>
                  <a:cubicBezTo>
                    <a:pt x="357060" y="930978"/>
                    <a:pt x="375853" y="928753"/>
                    <a:pt x="397613" y="928753"/>
                  </a:cubicBezTo>
                  <a:lnTo>
                    <a:pt x="418383" y="928753"/>
                  </a:lnTo>
                  <a:cubicBezTo>
                    <a:pt x="470805" y="928753"/>
                    <a:pt x="516056" y="920346"/>
                    <a:pt x="554136" y="903531"/>
                  </a:cubicBezTo>
                  <a:cubicBezTo>
                    <a:pt x="592215" y="886717"/>
                    <a:pt x="623619" y="864462"/>
                    <a:pt x="648346" y="836768"/>
                  </a:cubicBezTo>
                  <a:cubicBezTo>
                    <a:pt x="673073" y="809073"/>
                    <a:pt x="691124" y="776433"/>
                    <a:pt x="702499" y="738848"/>
                  </a:cubicBezTo>
                  <a:cubicBezTo>
                    <a:pt x="713873" y="701263"/>
                    <a:pt x="719560" y="661205"/>
                    <a:pt x="719560" y="618674"/>
                  </a:cubicBezTo>
                  <a:cubicBezTo>
                    <a:pt x="719560" y="571198"/>
                    <a:pt x="712884" y="527678"/>
                    <a:pt x="699531" y="488114"/>
                  </a:cubicBezTo>
                  <a:cubicBezTo>
                    <a:pt x="686179" y="448551"/>
                    <a:pt x="665902" y="414428"/>
                    <a:pt x="638703" y="385744"/>
                  </a:cubicBezTo>
                  <a:cubicBezTo>
                    <a:pt x="611503" y="357060"/>
                    <a:pt x="577379" y="335053"/>
                    <a:pt x="536332" y="319722"/>
                  </a:cubicBezTo>
                  <a:cubicBezTo>
                    <a:pt x="495285" y="304392"/>
                    <a:pt x="447067" y="296726"/>
                    <a:pt x="391678" y="296726"/>
                  </a:cubicBezTo>
                  <a:cubicBezTo>
                    <a:pt x="341235" y="296726"/>
                    <a:pt x="296726" y="301672"/>
                    <a:pt x="258151" y="311562"/>
                  </a:cubicBezTo>
                  <a:cubicBezTo>
                    <a:pt x="219577" y="321453"/>
                    <a:pt x="186443" y="332333"/>
                    <a:pt x="158748" y="344202"/>
                  </a:cubicBezTo>
                  <a:cubicBezTo>
                    <a:pt x="131054" y="356071"/>
                    <a:pt x="108057" y="366951"/>
                    <a:pt x="89759" y="376842"/>
                  </a:cubicBezTo>
                  <a:cubicBezTo>
                    <a:pt x="71461" y="386733"/>
                    <a:pt x="57367" y="391679"/>
                    <a:pt x="47476" y="391679"/>
                  </a:cubicBezTo>
                  <a:cubicBezTo>
                    <a:pt x="40552" y="391679"/>
                    <a:pt x="34123" y="389453"/>
                    <a:pt x="28189" y="385002"/>
                  </a:cubicBezTo>
                  <a:cubicBezTo>
                    <a:pt x="22254" y="380551"/>
                    <a:pt x="17309" y="372391"/>
                    <a:pt x="13352" y="360522"/>
                  </a:cubicBezTo>
                  <a:cubicBezTo>
                    <a:pt x="9396" y="348653"/>
                    <a:pt x="6181" y="331839"/>
                    <a:pt x="3709" y="310079"/>
                  </a:cubicBezTo>
                  <a:cubicBezTo>
                    <a:pt x="1236" y="288319"/>
                    <a:pt x="0" y="260624"/>
                    <a:pt x="0" y="226996"/>
                  </a:cubicBezTo>
                  <a:cubicBezTo>
                    <a:pt x="0" y="192377"/>
                    <a:pt x="1483" y="167156"/>
                    <a:pt x="4451" y="151330"/>
                  </a:cubicBezTo>
                  <a:cubicBezTo>
                    <a:pt x="7418" y="135505"/>
                    <a:pt x="13847" y="122647"/>
                    <a:pt x="23738" y="112756"/>
                  </a:cubicBezTo>
                  <a:cubicBezTo>
                    <a:pt x="33629" y="102865"/>
                    <a:pt x="52421" y="91243"/>
                    <a:pt x="80116" y="77891"/>
                  </a:cubicBezTo>
                  <a:cubicBezTo>
                    <a:pt x="107810" y="64538"/>
                    <a:pt x="140945" y="52174"/>
                    <a:pt x="179519" y="40800"/>
                  </a:cubicBezTo>
                  <a:cubicBezTo>
                    <a:pt x="218093" y="29425"/>
                    <a:pt x="261119" y="19782"/>
                    <a:pt x="308595" y="11869"/>
                  </a:cubicBezTo>
                  <a:cubicBezTo>
                    <a:pt x="356071" y="3956"/>
                    <a:pt x="405525" y="0"/>
                    <a:pt x="45695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p>
          </p:txBody>
        </p:sp>
      </p:grpSp>
      <p:grpSp>
        <p:nvGrpSpPr>
          <p:cNvPr id="17" name="Group 16"/>
          <p:cNvGrpSpPr/>
          <p:nvPr/>
        </p:nvGrpSpPr>
        <p:grpSpPr>
          <a:xfrm>
            <a:off x="4004777" y="3946744"/>
            <a:ext cx="2002536" cy="2002536"/>
            <a:chOff x="4004777" y="3946744"/>
            <a:chExt cx="2002536" cy="2002536"/>
          </a:xfrm>
        </p:grpSpPr>
        <p:sp>
          <p:nvSpPr>
            <p:cNvPr id="117" name="Rectangle 116"/>
            <p:cNvSpPr/>
            <p:nvPr/>
          </p:nvSpPr>
          <p:spPr>
            <a:xfrm>
              <a:off x="4004777" y="3946744"/>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smtClean="0">
                  <a:solidFill>
                    <a:schemeClr val="accent2">
                      <a:lumMod val="50000"/>
                    </a:schemeClr>
                  </a:solidFill>
                </a:rPr>
                <a:t>CASH COW</a:t>
              </a:r>
              <a:endParaRPr lang="en-US" sz="1600" dirty="0">
                <a:solidFill>
                  <a:schemeClr val="accent2">
                    <a:lumMod val="50000"/>
                  </a:schemeClr>
                </a:solidFill>
              </a:endParaRPr>
            </a:p>
          </p:txBody>
        </p:sp>
        <p:sp>
          <p:nvSpPr>
            <p:cNvPr id="118" name="Freeform 117"/>
            <p:cNvSpPr/>
            <p:nvPr/>
          </p:nvSpPr>
          <p:spPr>
            <a:xfrm>
              <a:off x="4247478" y="4240499"/>
              <a:ext cx="1517133" cy="1415026"/>
            </a:xfrm>
            <a:custGeom>
              <a:avLst/>
              <a:gdLst>
                <a:gd name="connsiteX0" fmla="*/ 2863398 w 3038876"/>
                <a:gd name="connsiteY0" fmla="*/ 0 h 2831897"/>
                <a:gd name="connsiteX1" fmla="*/ 2832009 w 3038876"/>
                <a:gd name="connsiteY1" fmla="*/ 114045 h 2831897"/>
                <a:gd name="connsiteX2" fmla="*/ 2340243 w 3038876"/>
                <a:gd name="connsiteY2" fmla="*/ 763087 h 2831897"/>
                <a:gd name="connsiteX3" fmla="*/ 2202889 w 3038876"/>
                <a:gd name="connsiteY3" fmla="*/ 844235 h 2831897"/>
                <a:gd name="connsiteX4" fmla="*/ 3038876 w 3038876"/>
                <a:gd name="connsiteY4" fmla="*/ 844235 h 2831897"/>
                <a:gd name="connsiteX5" fmla="*/ 3003162 w 3038876"/>
                <a:gd name="connsiteY5" fmla="*/ 910034 h 2831897"/>
                <a:gd name="connsiteX6" fmla="*/ 2585191 w 3038876"/>
                <a:gd name="connsiteY6" fmla="*/ 1132267 h 2831897"/>
                <a:gd name="connsiteX7" fmla="*/ 2246276 w 3038876"/>
                <a:gd name="connsiteY7" fmla="*/ 1001323 h 2831897"/>
                <a:gd name="connsiteX8" fmla="*/ 2179190 w 3038876"/>
                <a:gd name="connsiteY8" fmla="*/ 923857 h 2831897"/>
                <a:gd name="connsiteX9" fmla="*/ 1905799 w 3038876"/>
                <a:gd name="connsiteY9" fmla="*/ 2379538 h 2831897"/>
                <a:gd name="connsiteX10" fmla="*/ 1911476 w 3038876"/>
                <a:gd name="connsiteY10" fmla="*/ 2435853 h 2831897"/>
                <a:gd name="connsiteX11" fmla="*/ 1880353 w 3038876"/>
                <a:gd name="connsiteY11" fmla="*/ 2590011 h 2831897"/>
                <a:gd name="connsiteX12" fmla="*/ 1858819 w 3038876"/>
                <a:gd name="connsiteY12" fmla="*/ 2629683 h 2831897"/>
                <a:gd name="connsiteX13" fmla="*/ 1857471 w 3038876"/>
                <a:gd name="connsiteY13" fmla="*/ 2636863 h 2831897"/>
                <a:gd name="connsiteX14" fmla="*/ 1854922 w 3038876"/>
                <a:gd name="connsiteY14" fmla="*/ 2636863 h 2831897"/>
                <a:gd name="connsiteX15" fmla="*/ 1843838 w 3038876"/>
                <a:gd name="connsiteY15" fmla="*/ 2657285 h 2831897"/>
                <a:gd name="connsiteX16" fmla="*/ 1515432 w 3038876"/>
                <a:gd name="connsiteY16" fmla="*/ 2831897 h 2831897"/>
                <a:gd name="connsiteX17" fmla="*/ 1187026 w 3038876"/>
                <a:gd name="connsiteY17" fmla="*/ 2657285 h 2831897"/>
                <a:gd name="connsiteX18" fmla="*/ 1175941 w 3038876"/>
                <a:gd name="connsiteY18" fmla="*/ 2636863 h 2831897"/>
                <a:gd name="connsiteX19" fmla="*/ 1173395 w 3038876"/>
                <a:gd name="connsiteY19" fmla="*/ 2636863 h 2831897"/>
                <a:gd name="connsiteX20" fmla="*/ 1172047 w 3038876"/>
                <a:gd name="connsiteY20" fmla="*/ 2629689 h 2831897"/>
                <a:gd name="connsiteX21" fmla="*/ 1150511 w 3038876"/>
                <a:gd name="connsiteY21" fmla="*/ 2590011 h 2831897"/>
                <a:gd name="connsiteX22" fmla="*/ 1119388 w 3038876"/>
                <a:gd name="connsiteY22" fmla="*/ 2435853 h 2831897"/>
                <a:gd name="connsiteX23" fmla="*/ 1125065 w 3038876"/>
                <a:gd name="connsiteY23" fmla="*/ 2379532 h 2831897"/>
                <a:gd name="connsiteX24" fmla="*/ 853104 w 3038876"/>
                <a:gd name="connsiteY24" fmla="*/ 931458 h 2831897"/>
                <a:gd name="connsiteX25" fmla="*/ 792601 w 3038876"/>
                <a:gd name="connsiteY25" fmla="*/ 1001323 h 2831897"/>
                <a:gd name="connsiteX26" fmla="*/ 453685 w 3038876"/>
                <a:gd name="connsiteY26" fmla="*/ 1132267 h 2831897"/>
                <a:gd name="connsiteX27" fmla="*/ 35714 w 3038876"/>
                <a:gd name="connsiteY27" fmla="*/ 910034 h 2831897"/>
                <a:gd name="connsiteX28" fmla="*/ 0 w 3038876"/>
                <a:gd name="connsiteY28" fmla="*/ 844235 h 2831897"/>
                <a:gd name="connsiteX29" fmla="*/ 827973 w 3038876"/>
                <a:gd name="connsiteY29" fmla="*/ 844235 h 2831897"/>
                <a:gd name="connsiteX30" fmla="*/ 690620 w 3038876"/>
                <a:gd name="connsiteY30" fmla="*/ 763087 h 2831897"/>
                <a:gd name="connsiteX31" fmla="*/ 198853 w 3038876"/>
                <a:gd name="connsiteY31" fmla="*/ 114045 h 2831897"/>
                <a:gd name="connsiteX32" fmla="*/ 167466 w 3038876"/>
                <a:gd name="connsiteY32" fmla="*/ 6 h 2831897"/>
                <a:gd name="connsiteX33" fmla="*/ 233528 w 3038876"/>
                <a:gd name="connsiteY33" fmla="*/ 101593 h 2831897"/>
                <a:gd name="connsiteX34" fmla="*/ 1515430 w 3038876"/>
                <a:gd name="connsiteY34" fmla="*/ 738339 h 2831897"/>
                <a:gd name="connsiteX35" fmla="*/ 2797332 w 3038876"/>
                <a:gd name="connsiteY35" fmla="*/ 101593 h 283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038876" h="2831897">
                  <a:moveTo>
                    <a:pt x="2863398" y="0"/>
                  </a:moveTo>
                  <a:lnTo>
                    <a:pt x="2832009" y="114045"/>
                  </a:lnTo>
                  <a:cubicBezTo>
                    <a:pt x="2744739" y="376171"/>
                    <a:pt x="2570245" y="602395"/>
                    <a:pt x="2340243" y="763087"/>
                  </a:cubicBezTo>
                  <a:lnTo>
                    <a:pt x="2202889" y="844235"/>
                  </a:lnTo>
                  <a:lnTo>
                    <a:pt x="3038876" y="844235"/>
                  </a:lnTo>
                  <a:lnTo>
                    <a:pt x="3003162" y="910034"/>
                  </a:lnTo>
                  <a:cubicBezTo>
                    <a:pt x="2912579" y="1044113"/>
                    <a:pt x="2759180" y="1132267"/>
                    <a:pt x="2585191" y="1132267"/>
                  </a:cubicBezTo>
                  <a:cubicBezTo>
                    <a:pt x="2454699" y="1132267"/>
                    <a:pt x="2335790" y="1082680"/>
                    <a:pt x="2246276" y="1001323"/>
                  </a:cubicBezTo>
                  <a:lnTo>
                    <a:pt x="2179190" y="923857"/>
                  </a:lnTo>
                  <a:lnTo>
                    <a:pt x="1905799" y="2379538"/>
                  </a:lnTo>
                  <a:lnTo>
                    <a:pt x="1911476" y="2435853"/>
                  </a:lnTo>
                  <a:cubicBezTo>
                    <a:pt x="1911476" y="2490535"/>
                    <a:pt x="1900394" y="2542629"/>
                    <a:pt x="1880353" y="2590011"/>
                  </a:cubicBezTo>
                  <a:lnTo>
                    <a:pt x="1858819" y="2629683"/>
                  </a:lnTo>
                  <a:lnTo>
                    <a:pt x="1857471" y="2636863"/>
                  </a:lnTo>
                  <a:lnTo>
                    <a:pt x="1854922" y="2636863"/>
                  </a:lnTo>
                  <a:lnTo>
                    <a:pt x="1843838" y="2657285"/>
                  </a:lnTo>
                  <a:cubicBezTo>
                    <a:pt x="1772666" y="2762634"/>
                    <a:pt x="1652137" y="2831897"/>
                    <a:pt x="1515432" y="2831897"/>
                  </a:cubicBezTo>
                  <a:cubicBezTo>
                    <a:pt x="1378726" y="2831897"/>
                    <a:pt x="1258198" y="2762634"/>
                    <a:pt x="1187026" y="2657285"/>
                  </a:cubicBezTo>
                  <a:lnTo>
                    <a:pt x="1175941" y="2636863"/>
                  </a:lnTo>
                  <a:lnTo>
                    <a:pt x="1173395" y="2636863"/>
                  </a:lnTo>
                  <a:lnTo>
                    <a:pt x="1172047" y="2629689"/>
                  </a:lnTo>
                  <a:lnTo>
                    <a:pt x="1150511" y="2590011"/>
                  </a:lnTo>
                  <a:cubicBezTo>
                    <a:pt x="1130470" y="2542629"/>
                    <a:pt x="1119388" y="2490535"/>
                    <a:pt x="1119388" y="2435853"/>
                  </a:cubicBezTo>
                  <a:lnTo>
                    <a:pt x="1125065" y="2379532"/>
                  </a:lnTo>
                  <a:lnTo>
                    <a:pt x="853104" y="931458"/>
                  </a:lnTo>
                  <a:lnTo>
                    <a:pt x="792601" y="1001323"/>
                  </a:lnTo>
                  <a:cubicBezTo>
                    <a:pt x="703087" y="1082680"/>
                    <a:pt x="584177" y="1132267"/>
                    <a:pt x="453685" y="1132267"/>
                  </a:cubicBezTo>
                  <a:cubicBezTo>
                    <a:pt x="279696" y="1132267"/>
                    <a:pt x="126297" y="1044113"/>
                    <a:pt x="35714" y="910034"/>
                  </a:cubicBezTo>
                  <a:lnTo>
                    <a:pt x="0" y="844235"/>
                  </a:lnTo>
                  <a:lnTo>
                    <a:pt x="827973" y="844235"/>
                  </a:lnTo>
                  <a:lnTo>
                    <a:pt x="690620" y="763087"/>
                  </a:lnTo>
                  <a:cubicBezTo>
                    <a:pt x="460618" y="602395"/>
                    <a:pt x="286124" y="376171"/>
                    <a:pt x="198853" y="114045"/>
                  </a:cubicBezTo>
                  <a:lnTo>
                    <a:pt x="167466" y="6"/>
                  </a:lnTo>
                  <a:lnTo>
                    <a:pt x="233528" y="101593"/>
                  </a:lnTo>
                  <a:cubicBezTo>
                    <a:pt x="511341" y="485760"/>
                    <a:pt x="981812" y="738339"/>
                    <a:pt x="1515430" y="738339"/>
                  </a:cubicBezTo>
                  <a:cubicBezTo>
                    <a:pt x="2049048" y="738339"/>
                    <a:pt x="2519519" y="485760"/>
                    <a:pt x="2797332" y="101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20" name="TextBox 119"/>
            <p:cNvSpPr txBox="1"/>
            <p:nvPr/>
          </p:nvSpPr>
          <p:spPr>
            <a:xfrm>
              <a:off x="4316036" y="4239367"/>
              <a:ext cx="1691277" cy="1709912"/>
            </a:xfrm>
            <a:custGeom>
              <a:avLst/>
              <a:gdLst>
                <a:gd name="connsiteX0" fmla="*/ 1054696 w 2556223"/>
                <a:gd name="connsiteY0" fmla="*/ 866600 h 2584388"/>
                <a:gd name="connsiteX1" fmla="*/ 1067391 w 2556223"/>
                <a:gd name="connsiteY1" fmla="*/ 867339 h 2584388"/>
                <a:gd name="connsiteX2" fmla="*/ 1075155 w 2556223"/>
                <a:gd name="connsiteY2" fmla="*/ 869434 h 2584388"/>
                <a:gd name="connsiteX3" fmla="*/ 1078606 w 2556223"/>
                <a:gd name="connsiteY3" fmla="*/ 873009 h 2584388"/>
                <a:gd name="connsiteX4" fmla="*/ 1079346 w 2556223"/>
                <a:gd name="connsiteY4" fmla="*/ 877939 h 2584388"/>
                <a:gd name="connsiteX5" fmla="*/ 1074416 w 2556223"/>
                <a:gd name="connsiteY5" fmla="*/ 924526 h 2584388"/>
                <a:gd name="connsiteX6" fmla="*/ 1088959 w 2556223"/>
                <a:gd name="connsiteY6" fmla="*/ 927238 h 2584388"/>
                <a:gd name="connsiteX7" fmla="*/ 1103256 w 2556223"/>
                <a:gd name="connsiteY7" fmla="*/ 931305 h 2584388"/>
                <a:gd name="connsiteX8" fmla="*/ 1115334 w 2556223"/>
                <a:gd name="connsiteY8" fmla="*/ 936235 h 2584388"/>
                <a:gd name="connsiteX9" fmla="*/ 1122852 w 2556223"/>
                <a:gd name="connsiteY9" fmla="*/ 940919 h 2584388"/>
                <a:gd name="connsiteX10" fmla="*/ 1126057 w 2556223"/>
                <a:gd name="connsiteY10" fmla="*/ 945109 h 2584388"/>
                <a:gd name="connsiteX11" fmla="*/ 1127782 w 2556223"/>
                <a:gd name="connsiteY11" fmla="*/ 950285 h 2584388"/>
                <a:gd name="connsiteX12" fmla="*/ 1128645 w 2556223"/>
                <a:gd name="connsiteY12" fmla="*/ 957680 h 2584388"/>
                <a:gd name="connsiteX13" fmla="*/ 1128892 w 2556223"/>
                <a:gd name="connsiteY13" fmla="*/ 967663 h 2584388"/>
                <a:gd name="connsiteX14" fmla="*/ 1128522 w 2556223"/>
                <a:gd name="connsiteY14" fmla="*/ 980235 h 2584388"/>
                <a:gd name="connsiteX15" fmla="*/ 1127166 w 2556223"/>
                <a:gd name="connsiteY15" fmla="*/ 987753 h 2584388"/>
                <a:gd name="connsiteX16" fmla="*/ 1124948 w 2556223"/>
                <a:gd name="connsiteY16" fmla="*/ 991204 h 2584388"/>
                <a:gd name="connsiteX17" fmla="*/ 1121990 w 2556223"/>
                <a:gd name="connsiteY17" fmla="*/ 992067 h 2584388"/>
                <a:gd name="connsiteX18" fmla="*/ 1112623 w 2556223"/>
                <a:gd name="connsiteY18" fmla="*/ 988862 h 2584388"/>
                <a:gd name="connsiteX19" fmla="*/ 1097463 w 2556223"/>
                <a:gd name="connsiteY19" fmla="*/ 981960 h 2584388"/>
                <a:gd name="connsiteX20" fmla="*/ 1076758 w 2556223"/>
                <a:gd name="connsiteY20" fmla="*/ 975058 h 2584388"/>
                <a:gd name="connsiteX21" fmla="*/ 1050999 w 2556223"/>
                <a:gd name="connsiteY21" fmla="*/ 971854 h 2584388"/>
                <a:gd name="connsiteX22" fmla="*/ 1029061 w 2556223"/>
                <a:gd name="connsiteY22" fmla="*/ 974319 h 2584388"/>
                <a:gd name="connsiteX23" fmla="*/ 1014271 w 2556223"/>
                <a:gd name="connsiteY23" fmla="*/ 981221 h 2584388"/>
                <a:gd name="connsiteX24" fmla="*/ 1005890 w 2556223"/>
                <a:gd name="connsiteY24" fmla="*/ 991820 h 2584388"/>
                <a:gd name="connsiteX25" fmla="*/ 1003178 w 2556223"/>
                <a:gd name="connsiteY25" fmla="*/ 1005377 h 2584388"/>
                <a:gd name="connsiteX26" fmla="*/ 1009341 w 2556223"/>
                <a:gd name="connsiteY26" fmla="*/ 1024851 h 2584388"/>
                <a:gd name="connsiteX27" fmla="*/ 1025733 w 2556223"/>
                <a:gd name="connsiteY27" fmla="*/ 1038408 h 2584388"/>
                <a:gd name="connsiteX28" fmla="*/ 1048903 w 2556223"/>
                <a:gd name="connsiteY28" fmla="*/ 1048761 h 2584388"/>
                <a:gd name="connsiteX29" fmla="*/ 1075279 w 2556223"/>
                <a:gd name="connsiteY29" fmla="*/ 1058621 h 2584388"/>
                <a:gd name="connsiteX30" fmla="*/ 1101654 w 2556223"/>
                <a:gd name="connsiteY30" fmla="*/ 1070576 h 2584388"/>
                <a:gd name="connsiteX31" fmla="*/ 1124701 w 2556223"/>
                <a:gd name="connsiteY31" fmla="*/ 1087337 h 2584388"/>
                <a:gd name="connsiteX32" fmla="*/ 1140970 w 2556223"/>
                <a:gd name="connsiteY32" fmla="*/ 1111494 h 2584388"/>
                <a:gd name="connsiteX33" fmla="*/ 1147132 w 2556223"/>
                <a:gd name="connsiteY33" fmla="*/ 1145634 h 2584388"/>
                <a:gd name="connsiteX34" fmla="*/ 1139614 w 2556223"/>
                <a:gd name="connsiteY34" fmla="*/ 1183841 h 2584388"/>
                <a:gd name="connsiteX35" fmla="*/ 1118292 w 2556223"/>
                <a:gd name="connsiteY35" fmla="*/ 1213174 h 2584388"/>
                <a:gd name="connsiteX36" fmla="*/ 1085015 w 2556223"/>
                <a:gd name="connsiteY36" fmla="*/ 1232894 h 2584388"/>
                <a:gd name="connsiteX37" fmla="*/ 1041878 w 2556223"/>
                <a:gd name="connsiteY37" fmla="*/ 1242261 h 2584388"/>
                <a:gd name="connsiteX38" fmla="*/ 1036702 w 2556223"/>
                <a:gd name="connsiteY38" fmla="*/ 1295011 h 2584388"/>
                <a:gd name="connsiteX39" fmla="*/ 1035593 w 2556223"/>
                <a:gd name="connsiteY39" fmla="*/ 1298462 h 2584388"/>
                <a:gd name="connsiteX40" fmla="*/ 1032388 w 2556223"/>
                <a:gd name="connsiteY40" fmla="*/ 1300927 h 2584388"/>
                <a:gd name="connsiteX41" fmla="*/ 1025979 w 2556223"/>
                <a:gd name="connsiteY41" fmla="*/ 1302529 h 2584388"/>
                <a:gd name="connsiteX42" fmla="*/ 1015750 w 2556223"/>
                <a:gd name="connsiteY42" fmla="*/ 1303145 h 2584388"/>
                <a:gd name="connsiteX43" fmla="*/ 1003055 w 2556223"/>
                <a:gd name="connsiteY43" fmla="*/ 1302406 h 2584388"/>
                <a:gd name="connsiteX44" fmla="*/ 995537 w 2556223"/>
                <a:gd name="connsiteY44" fmla="*/ 1300311 h 2584388"/>
                <a:gd name="connsiteX45" fmla="*/ 991963 w 2556223"/>
                <a:gd name="connsiteY45" fmla="*/ 1296736 h 2584388"/>
                <a:gd name="connsiteX46" fmla="*/ 991593 w 2556223"/>
                <a:gd name="connsiteY46" fmla="*/ 1291806 h 2584388"/>
                <a:gd name="connsiteX47" fmla="*/ 996769 w 2556223"/>
                <a:gd name="connsiteY47" fmla="*/ 1241768 h 2584388"/>
                <a:gd name="connsiteX48" fmla="*/ 976803 w 2556223"/>
                <a:gd name="connsiteY48" fmla="*/ 1237947 h 2584388"/>
                <a:gd name="connsiteX49" fmla="*/ 959795 w 2556223"/>
                <a:gd name="connsiteY49" fmla="*/ 1232770 h 2584388"/>
                <a:gd name="connsiteX50" fmla="*/ 946607 w 2556223"/>
                <a:gd name="connsiteY50" fmla="*/ 1226978 h 2584388"/>
                <a:gd name="connsiteX51" fmla="*/ 938227 w 2556223"/>
                <a:gd name="connsiteY51" fmla="*/ 1221185 h 2584388"/>
                <a:gd name="connsiteX52" fmla="*/ 934159 w 2556223"/>
                <a:gd name="connsiteY52" fmla="*/ 1212804 h 2584388"/>
                <a:gd name="connsiteX53" fmla="*/ 932927 w 2556223"/>
                <a:gd name="connsiteY53" fmla="*/ 1196412 h 2584388"/>
                <a:gd name="connsiteX54" fmla="*/ 933420 w 2556223"/>
                <a:gd name="connsiteY54" fmla="*/ 1182608 h 2584388"/>
                <a:gd name="connsiteX55" fmla="*/ 935145 w 2556223"/>
                <a:gd name="connsiteY55" fmla="*/ 1174228 h 2584388"/>
                <a:gd name="connsiteX56" fmla="*/ 938227 w 2556223"/>
                <a:gd name="connsiteY56" fmla="*/ 1170160 h 2584388"/>
                <a:gd name="connsiteX57" fmla="*/ 942540 w 2556223"/>
                <a:gd name="connsiteY57" fmla="*/ 1169051 h 2584388"/>
                <a:gd name="connsiteX58" fmla="*/ 951907 w 2556223"/>
                <a:gd name="connsiteY58" fmla="*/ 1172749 h 2584388"/>
                <a:gd name="connsiteX59" fmla="*/ 967683 w 2556223"/>
                <a:gd name="connsiteY59" fmla="*/ 1180883 h 2584388"/>
                <a:gd name="connsiteX60" fmla="*/ 990977 w 2556223"/>
                <a:gd name="connsiteY60" fmla="*/ 1189017 h 2584388"/>
                <a:gd name="connsiteX61" fmla="*/ 1023145 w 2556223"/>
                <a:gd name="connsiteY61" fmla="*/ 1192715 h 2584388"/>
                <a:gd name="connsiteX62" fmla="*/ 1066035 w 2556223"/>
                <a:gd name="connsiteY62" fmla="*/ 1181992 h 2584388"/>
                <a:gd name="connsiteX63" fmla="*/ 1080085 w 2556223"/>
                <a:gd name="connsiteY63" fmla="*/ 1153522 h 2584388"/>
                <a:gd name="connsiteX64" fmla="*/ 1074046 w 2556223"/>
                <a:gd name="connsiteY64" fmla="*/ 1134049 h 2584388"/>
                <a:gd name="connsiteX65" fmla="*/ 1057901 w 2556223"/>
                <a:gd name="connsiteY65" fmla="*/ 1120615 h 2584388"/>
                <a:gd name="connsiteX66" fmla="*/ 1035100 w 2556223"/>
                <a:gd name="connsiteY66" fmla="*/ 1110262 h 2584388"/>
                <a:gd name="connsiteX67" fmla="*/ 1009094 w 2556223"/>
                <a:gd name="connsiteY67" fmla="*/ 1100525 h 2584388"/>
                <a:gd name="connsiteX68" fmla="*/ 983089 w 2556223"/>
                <a:gd name="connsiteY68" fmla="*/ 1088447 h 2584388"/>
                <a:gd name="connsiteX69" fmla="*/ 960288 w 2556223"/>
                <a:gd name="connsiteY69" fmla="*/ 1071438 h 2584388"/>
                <a:gd name="connsiteX70" fmla="*/ 944142 w 2556223"/>
                <a:gd name="connsiteY70" fmla="*/ 1046912 h 2584388"/>
                <a:gd name="connsiteX71" fmla="*/ 938103 w 2556223"/>
                <a:gd name="connsiteY71" fmla="*/ 1012033 h 2584388"/>
                <a:gd name="connsiteX72" fmla="*/ 944266 w 2556223"/>
                <a:gd name="connsiteY72" fmla="*/ 978386 h 2584388"/>
                <a:gd name="connsiteX73" fmla="*/ 962013 w 2556223"/>
                <a:gd name="connsiteY73" fmla="*/ 951888 h 2584388"/>
                <a:gd name="connsiteX74" fmla="*/ 990484 w 2556223"/>
                <a:gd name="connsiteY74" fmla="*/ 933524 h 2584388"/>
                <a:gd name="connsiteX75" fmla="*/ 1028814 w 2556223"/>
                <a:gd name="connsiteY75" fmla="*/ 924033 h 2584388"/>
                <a:gd name="connsiteX76" fmla="*/ 1033744 w 2556223"/>
                <a:gd name="connsiteY76" fmla="*/ 874488 h 2584388"/>
                <a:gd name="connsiteX77" fmla="*/ 1034853 w 2556223"/>
                <a:gd name="connsiteY77" fmla="*/ 871160 h 2584388"/>
                <a:gd name="connsiteX78" fmla="*/ 1038058 w 2556223"/>
                <a:gd name="connsiteY78" fmla="*/ 868695 h 2584388"/>
                <a:gd name="connsiteX79" fmla="*/ 1044343 w 2556223"/>
                <a:gd name="connsiteY79" fmla="*/ 867093 h 2584388"/>
                <a:gd name="connsiteX80" fmla="*/ 1054696 w 2556223"/>
                <a:gd name="connsiteY80" fmla="*/ 866600 h 2584388"/>
                <a:gd name="connsiteX81" fmla="*/ 540100 w 2556223"/>
                <a:gd name="connsiteY81" fmla="*/ 705161 h 2584388"/>
                <a:gd name="connsiteX82" fmla="*/ 659647 w 2556223"/>
                <a:gd name="connsiteY82" fmla="*/ 1342252 h 2584388"/>
                <a:gd name="connsiteX83" fmla="*/ 0 w 2556223"/>
                <a:gd name="connsiteY83" fmla="*/ 770030 h 2584388"/>
                <a:gd name="connsiteX84" fmla="*/ 57420 w 2556223"/>
                <a:gd name="connsiteY84" fmla="*/ 810871 h 2584388"/>
                <a:gd name="connsiteX85" fmla="*/ 238713 w 2556223"/>
                <a:gd name="connsiteY85" fmla="*/ 856815 h 2584388"/>
                <a:gd name="connsiteX86" fmla="*/ 494446 w 2556223"/>
                <a:gd name="connsiteY86" fmla="*/ 757925 h 2584388"/>
                <a:gd name="connsiteX87" fmla="*/ 2054580 w 2556223"/>
                <a:gd name="connsiteY87" fmla="*/ 10475 h 2584388"/>
                <a:gd name="connsiteX88" fmla="*/ 2556223 w 2556223"/>
                <a:gd name="connsiteY88" fmla="*/ 445634 h 2584388"/>
                <a:gd name="connsiteX89" fmla="*/ 2556223 w 2556223"/>
                <a:gd name="connsiteY89" fmla="*/ 2584388 h 2584388"/>
                <a:gd name="connsiteX90" fmla="*/ 1454287 w 2556223"/>
                <a:gd name="connsiteY90" fmla="*/ 2584388 h 2584388"/>
                <a:gd name="connsiteX91" fmla="*/ 903707 w 2556223"/>
                <a:gd name="connsiteY91" fmla="*/ 2106778 h 2584388"/>
                <a:gd name="connsiteX92" fmla="*/ 965182 w 2556223"/>
                <a:gd name="connsiteY92" fmla="*/ 2130987 h 2584388"/>
                <a:gd name="connsiteX93" fmla="*/ 1039867 w 2556223"/>
                <a:gd name="connsiteY93" fmla="*/ 2140402 h 2584388"/>
                <a:gd name="connsiteX94" fmla="*/ 1287670 w 2556223"/>
                <a:gd name="connsiteY94" fmla="*/ 2008533 h 2584388"/>
                <a:gd name="connsiteX95" fmla="*/ 1296032 w 2556223"/>
                <a:gd name="connsiteY95" fmla="*/ 1993110 h 2584388"/>
                <a:gd name="connsiteX96" fmla="*/ 1297957 w 2556223"/>
                <a:gd name="connsiteY96" fmla="*/ 1993110 h 2584388"/>
                <a:gd name="connsiteX97" fmla="*/ 1298974 w 2556223"/>
                <a:gd name="connsiteY97" fmla="*/ 1987687 h 2584388"/>
                <a:gd name="connsiteX98" fmla="*/ 1315223 w 2556223"/>
                <a:gd name="connsiteY98" fmla="*/ 1957726 h 2584388"/>
                <a:gd name="connsiteX99" fmla="*/ 1338707 w 2556223"/>
                <a:gd name="connsiteY99" fmla="*/ 1841304 h 2584388"/>
                <a:gd name="connsiteX100" fmla="*/ 1334423 w 2556223"/>
                <a:gd name="connsiteY100" fmla="*/ 1798774 h 2584388"/>
                <a:gd name="connsiteX101" fmla="*/ 1540713 w 2556223"/>
                <a:gd name="connsiteY101" fmla="*/ 699420 h 2584388"/>
                <a:gd name="connsiteX102" fmla="*/ 1591334 w 2556223"/>
                <a:gd name="connsiteY102" fmla="*/ 757925 h 2584388"/>
                <a:gd name="connsiteX103" fmla="*/ 1847066 w 2556223"/>
                <a:gd name="connsiteY103" fmla="*/ 856816 h 2584388"/>
                <a:gd name="connsiteX104" fmla="*/ 2162451 w 2556223"/>
                <a:gd name="connsiteY104" fmla="*/ 688982 h 2584388"/>
                <a:gd name="connsiteX105" fmla="*/ 2189399 w 2556223"/>
                <a:gd name="connsiteY105" fmla="*/ 639289 h 2584388"/>
                <a:gd name="connsiteX106" fmla="*/ 1558596 w 2556223"/>
                <a:gd name="connsiteY106" fmla="*/ 639289 h 2584388"/>
                <a:gd name="connsiteX107" fmla="*/ 1662237 w 2556223"/>
                <a:gd name="connsiteY107" fmla="*/ 578005 h 2584388"/>
                <a:gd name="connsiteX108" fmla="*/ 2033305 w 2556223"/>
                <a:gd name="connsiteY108" fmla="*/ 87839 h 2584388"/>
                <a:gd name="connsiteX109" fmla="*/ 26115 w 2556223"/>
                <a:gd name="connsiteY109" fmla="*/ 0 h 2584388"/>
                <a:gd name="connsiteX110" fmla="*/ 554843 w 2556223"/>
                <a:gd name="connsiteY110" fmla="*/ 458654 h 2584388"/>
                <a:gd name="connsiteX111" fmla="*/ 483847 w 2556223"/>
                <a:gd name="connsiteY111" fmla="*/ 427672 h 2584388"/>
                <a:gd name="connsiteX112" fmla="*/ 72593 w 2556223"/>
                <a:gd name="connsiteY112" fmla="*/ 78434 h 2584388"/>
                <a:gd name="connsiteX113" fmla="*/ 23552 w 2556223"/>
                <a:gd name="connsiteY113" fmla="*/ 2955 h 258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2556223" h="2584388">
                  <a:moveTo>
                    <a:pt x="1054696" y="866600"/>
                  </a:moveTo>
                  <a:cubicBezTo>
                    <a:pt x="1059790" y="866600"/>
                    <a:pt x="1064022" y="866846"/>
                    <a:pt x="1067391" y="867339"/>
                  </a:cubicBezTo>
                  <a:cubicBezTo>
                    <a:pt x="1070760" y="867832"/>
                    <a:pt x="1073348" y="868531"/>
                    <a:pt x="1075155" y="869434"/>
                  </a:cubicBezTo>
                  <a:cubicBezTo>
                    <a:pt x="1076963" y="870338"/>
                    <a:pt x="1078113" y="871530"/>
                    <a:pt x="1078606" y="873009"/>
                  </a:cubicBezTo>
                  <a:cubicBezTo>
                    <a:pt x="1079099" y="874488"/>
                    <a:pt x="1079346" y="876131"/>
                    <a:pt x="1079346" y="877939"/>
                  </a:cubicBezTo>
                  <a:lnTo>
                    <a:pt x="1074416" y="924526"/>
                  </a:lnTo>
                  <a:cubicBezTo>
                    <a:pt x="1079017" y="925184"/>
                    <a:pt x="1083865" y="926088"/>
                    <a:pt x="1088959" y="927238"/>
                  </a:cubicBezTo>
                  <a:cubicBezTo>
                    <a:pt x="1094053" y="928388"/>
                    <a:pt x="1098819" y="929744"/>
                    <a:pt x="1103256" y="931305"/>
                  </a:cubicBezTo>
                  <a:cubicBezTo>
                    <a:pt x="1107693" y="932866"/>
                    <a:pt x="1111719" y="934510"/>
                    <a:pt x="1115334" y="936235"/>
                  </a:cubicBezTo>
                  <a:cubicBezTo>
                    <a:pt x="1118950" y="937961"/>
                    <a:pt x="1121456" y="939522"/>
                    <a:pt x="1122852" y="940919"/>
                  </a:cubicBezTo>
                  <a:cubicBezTo>
                    <a:pt x="1124249" y="942315"/>
                    <a:pt x="1125317" y="943712"/>
                    <a:pt x="1126057" y="945109"/>
                  </a:cubicBezTo>
                  <a:cubicBezTo>
                    <a:pt x="1126796" y="946506"/>
                    <a:pt x="1127372" y="948231"/>
                    <a:pt x="1127782" y="950285"/>
                  </a:cubicBezTo>
                  <a:cubicBezTo>
                    <a:pt x="1128193" y="952340"/>
                    <a:pt x="1128481" y="954805"/>
                    <a:pt x="1128645" y="957680"/>
                  </a:cubicBezTo>
                  <a:cubicBezTo>
                    <a:pt x="1128809" y="960556"/>
                    <a:pt x="1128892" y="963884"/>
                    <a:pt x="1128892" y="967663"/>
                  </a:cubicBezTo>
                  <a:cubicBezTo>
                    <a:pt x="1128892" y="972758"/>
                    <a:pt x="1128768" y="976948"/>
                    <a:pt x="1128522" y="980235"/>
                  </a:cubicBezTo>
                  <a:cubicBezTo>
                    <a:pt x="1128275" y="983521"/>
                    <a:pt x="1127824" y="986027"/>
                    <a:pt x="1127166" y="987753"/>
                  </a:cubicBezTo>
                  <a:cubicBezTo>
                    <a:pt x="1126509" y="989478"/>
                    <a:pt x="1125769" y="990629"/>
                    <a:pt x="1124948" y="991204"/>
                  </a:cubicBezTo>
                  <a:cubicBezTo>
                    <a:pt x="1124126" y="991779"/>
                    <a:pt x="1123140" y="992067"/>
                    <a:pt x="1121990" y="992067"/>
                  </a:cubicBezTo>
                  <a:cubicBezTo>
                    <a:pt x="1119853" y="992067"/>
                    <a:pt x="1116731" y="990998"/>
                    <a:pt x="1112623" y="988862"/>
                  </a:cubicBezTo>
                  <a:cubicBezTo>
                    <a:pt x="1108515" y="986726"/>
                    <a:pt x="1103461" y="984425"/>
                    <a:pt x="1097463" y="981960"/>
                  </a:cubicBezTo>
                  <a:cubicBezTo>
                    <a:pt x="1091465" y="979495"/>
                    <a:pt x="1084563" y="977195"/>
                    <a:pt x="1076758" y="975058"/>
                  </a:cubicBezTo>
                  <a:cubicBezTo>
                    <a:pt x="1068952" y="972922"/>
                    <a:pt x="1060366" y="971854"/>
                    <a:pt x="1050999" y="971854"/>
                  </a:cubicBezTo>
                  <a:cubicBezTo>
                    <a:pt x="1042454" y="971854"/>
                    <a:pt x="1035141" y="972675"/>
                    <a:pt x="1029061" y="974319"/>
                  </a:cubicBezTo>
                  <a:cubicBezTo>
                    <a:pt x="1022980" y="975962"/>
                    <a:pt x="1018050" y="978263"/>
                    <a:pt x="1014271" y="981221"/>
                  </a:cubicBezTo>
                  <a:cubicBezTo>
                    <a:pt x="1010491" y="984179"/>
                    <a:pt x="1007697" y="987712"/>
                    <a:pt x="1005890" y="991820"/>
                  </a:cubicBezTo>
                  <a:cubicBezTo>
                    <a:pt x="1004082" y="995928"/>
                    <a:pt x="1003178" y="1000447"/>
                    <a:pt x="1003178" y="1005377"/>
                  </a:cubicBezTo>
                  <a:cubicBezTo>
                    <a:pt x="1003178" y="1013101"/>
                    <a:pt x="1005233" y="1019592"/>
                    <a:pt x="1009341" y="1024851"/>
                  </a:cubicBezTo>
                  <a:cubicBezTo>
                    <a:pt x="1013449" y="1030109"/>
                    <a:pt x="1018913" y="1034628"/>
                    <a:pt x="1025733" y="1038408"/>
                  </a:cubicBezTo>
                  <a:cubicBezTo>
                    <a:pt x="1032553" y="1042188"/>
                    <a:pt x="1040276" y="1045638"/>
                    <a:pt x="1048903" y="1048761"/>
                  </a:cubicBezTo>
                  <a:cubicBezTo>
                    <a:pt x="1057531" y="1051883"/>
                    <a:pt x="1066323" y="1055170"/>
                    <a:pt x="1075279" y="1058621"/>
                  </a:cubicBezTo>
                  <a:cubicBezTo>
                    <a:pt x="1084235" y="1062072"/>
                    <a:pt x="1093026" y="1066057"/>
                    <a:pt x="1101654" y="1070576"/>
                  </a:cubicBezTo>
                  <a:cubicBezTo>
                    <a:pt x="1110281" y="1075095"/>
                    <a:pt x="1117964" y="1080682"/>
                    <a:pt x="1124701" y="1087337"/>
                  </a:cubicBezTo>
                  <a:cubicBezTo>
                    <a:pt x="1131439" y="1093993"/>
                    <a:pt x="1136862" y="1102045"/>
                    <a:pt x="1140970" y="1111494"/>
                  </a:cubicBezTo>
                  <a:cubicBezTo>
                    <a:pt x="1145078" y="1120943"/>
                    <a:pt x="1147132" y="1132323"/>
                    <a:pt x="1147132" y="1145634"/>
                  </a:cubicBezTo>
                  <a:cubicBezTo>
                    <a:pt x="1147132" y="1159766"/>
                    <a:pt x="1144626" y="1172502"/>
                    <a:pt x="1139614" y="1183841"/>
                  </a:cubicBezTo>
                  <a:cubicBezTo>
                    <a:pt x="1134602" y="1195180"/>
                    <a:pt x="1127495" y="1204957"/>
                    <a:pt x="1118292" y="1213174"/>
                  </a:cubicBezTo>
                  <a:cubicBezTo>
                    <a:pt x="1109090" y="1221391"/>
                    <a:pt x="1097997" y="1227964"/>
                    <a:pt x="1085015" y="1232894"/>
                  </a:cubicBezTo>
                  <a:cubicBezTo>
                    <a:pt x="1072033" y="1237824"/>
                    <a:pt x="1057654" y="1240946"/>
                    <a:pt x="1041878" y="1242261"/>
                  </a:cubicBezTo>
                  <a:lnTo>
                    <a:pt x="1036702" y="1295011"/>
                  </a:lnTo>
                  <a:cubicBezTo>
                    <a:pt x="1036538" y="1296326"/>
                    <a:pt x="1036168" y="1297476"/>
                    <a:pt x="1035593" y="1298462"/>
                  </a:cubicBezTo>
                  <a:cubicBezTo>
                    <a:pt x="1035018" y="1299448"/>
                    <a:pt x="1033949" y="1300269"/>
                    <a:pt x="1032388" y="1300927"/>
                  </a:cubicBezTo>
                  <a:cubicBezTo>
                    <a:pt x="1030827" y="1301584"/>
                    <a:pt x="1028691" y="1302118"/>
                    <a:pt x="1025979" y="1302529"/>
                  </a:cubicBezTo>
                  <a:cubicBezTo>
                    <a:pt x="1023268" y="1302940"/>
                    <a:pt x="1019858" y="1303145"/>
                    <a:pt x="1015750" y="1303145"/>
                  </a:cubicBezTo>
                  <a:cubicBezTo>
                    <a:pt x="1010491" y="1303145"/>
                    <a:pt x="1006260" y="1302899"/>
                    <a:pt x="1003055" y="1302406"/>
                  </a:cubicBezTo>
                  <a:cubicBezTo>
                    <a:pt x="999851" y="1301913"/>
                    <a:pt x="997345" y="1301214"/>
                    <a:pt x="995537" y="1300311"/>
                  </a:cubicBezTo>
                  <a:cubicBezTo>
                    <a:pt x="993729" y="1299407"/>
                    <a:pt x="992538" y="1298215"/>
                    <a:pt x="991963" y="1296736"/>
                  </a:cubicBezTo>
                  <a:cubicBezTo>
                    <a:pt x="991388" y="1295257"/>
                    <a:pt x="991264" y="1293614"/>
                    <a:pt x="991593" y="1291806"/>
                  </a:cubicBezTo>
                  <a:lnTo>
                    <a:pt x="996769" y="1241768"/>
                  </a:lnTo>
                  <a:cubicBezTo>
                    <a:pt x="989703" y="1240782"/>
                    <a:pt x="983048" y="1239508"/>
                    <a:pt x="976803" y="1237947"/>
                  </a:cubicBezTo>
                  <a:cubicBezTo>
                    <a:pt x="970559" y="1236386"/>
                    <a:pt x="964889" y="1234660"/>
                    <a:pt x="959795" y="1232770"/>
                  </a:cubicBezTo>
                  <a:cubicBezTo>
                    <a:pt x="954701" y="1230881"/>
                    <a:pt x="950305" y="1228950"/>
                    <a:pt x="946607" y="1226978"/>
                  </a:cubicBezTo>
                  <a:cubicBezTo>
                    <a:pt x="942910" y="1225006"/>
                    <a:pt x="940116" y="1223075"/>
                    <a:pt x="938227" y="1221185"/>
                  </a:cubicBezTo>
                  <a:cubicBezTo>
                    <a:pt x="936337" y="1219295"/>
                    <a:pt x="934981" y="1216502"/>
                    <a:pt x="934159" y="1212804"/>
                  </a:cubicBezTo>
                  <a:cubicBezTo>
                    <a:pt x="933338" y="1209107"/>
                    <a:pt x="932927" y="1203643"/>
                    <a:pt x="932927" y="1196412"/>
                  </a:cubicBezTo>
                  <a:cubicBezTo>
                    <a:pt x="932927" y="1190825"/>
                    <a:pt x="933091" y="1186224"/>
                    <a:pt x="933420" y="1182608"/>
                  </a:cubicBezTo>
                  <a:cubicBezTo>
                    <a:pt x="933749" y="1178993"/>
                    <a:pt x="934324" y="1176200"/>
                    <a:pt x="935145" y="1174228"/>
                  </a:cubicBezTo>
                  <a:cubicBezTo>
                    <a:pt x="935967" y="1172256"/>
                    <a:pt x="936994" y="1170900"/>
                    <a:pt x="938227" y="1170160"/>
                  </a:cubicBezTo>
                  <a:cubicBezTo>
                    <a:pt x="939459" y="1169421"/>
                    <a:pt x="940897" y="1169051"/>
                    <a:pt x="942540" y="1169051"/>
                  </a:cubicBezTo>
                  <a:cubicBezTo>
                    <a:pt x="944677" y="1169051"/>
                    <a:pt x="947799" y="1170284"/>
                    <a:pt x="951907" y="1172749"/>
                  </a:cubicBezTo>
                  <a:cubicBezTo>
                    <a:pt x="956015" y="1175214"/>
                    <a:pt x="961274" y="1177925"/>
                    <a:pt x="967683" y="1180883"/>
                  </a:cubicBezTo>
                  <a:cubicBezTo>
                    <a:pt x="974092" y="1183841"/>
                    <a:pt x="981856" y="1186552"/>
                    <a:pt x="990977" y="1189017"/>
                  </a:cubicBezTo>
                  <a:cubicBezTo>
                    <a:pt x="1000097" y="1191482"/>
                    <a:pt x="1010820" y="1192715"/>
                    <a:pt x="1023145" y="1192715"/>
                  </a:cubicBezTo>
                  <a:cubicBezTo>
                    <a:pt x="1042371" y="1192715"/>
                    <a:pt x="1056668" y="1189141"/>
                    <a:pt x="1066035" y="1181992"/>
                  </a:cubicBezTo>
                  <a:cubicBezTo>
                    <a:pt x="1075402" y="1174844"/>
                    <a:pt x="1080085" y="1165354"/>
                    <a:pt x="1080085" y="1153522"/>
                  </a:cubicBezTo>
                  <a:cubicBezTo>
                    <a:pt x="1080085" y="1145634"/>
                    <a:pt x="1078072" y="1139143"/>
                    <a:pt x="1074046" y="1134049"/>
                  </a:cubicBezTo>
                  <a:cubicBezTo>
                    <a:pt x="1070020" y="1128954"/>
                    <a:pt x="1064638" y="1124476"/>
                    <a:pt x="1057901" y="1120615"/>
                  </a:cubicBezTo>
                  <a:cubicBezTo>
                    <a:pt x="1051163" y="1116753"/>
                    <a:pt x="1043563" y="1113302"/>
                    <a:pt x="1035100" y="1110262"/>
                  </a:cubicBezTo>
                  <a:cubicBezTo>
                    <a:pt x="1026637" y="1107222"/>
                    <a:pt x="1017968" y="1103976"/>
                    <a:pt x="1009094" y="1100525"/>
                  </a:cubicBezTo>
                  <a:cubicBezTo>
                    <a:pt x="1000220" y="1097074"/>
                    <a:pt x="991552" y="1093048"/>
                    <a:pt x="983089" y="1088447"/>
                  </a:cubicBezTo>
                  <a:cubicBezTo>
                    <a:pt x="974626" y="1083845"/>
                    <a:pt x="967026" y="1078176"/>
                    <a:pt x="960288" y="1071438"/>
                  </a:cubicBezTo>
                  <a:cubicBezTo>
                    <a:pt x="953550" y="1064701"/>
                    <a:pt x="948169" y="1056525"/>
                    <a:pt x="944142" y="1046912"/>
                  </a:cubicBezTo>
                  <a:cubicBezTo>
                    <a:pt x="940116" y="1037299"/>
                    <a:pt x="938103" y="1025672"/>
                    <a:pt x="938103" y="1012033"/>
                  </a:cubicBezTo>
                  <a:cubicBezTo>
                    <a:pt x="938103" y="999708"/>
                    <a:pt x="940157" y="988492"/>
                    <a:pt x="944266" y="978386"/>
                  </a:cubicBezTo>
                  <a:cubicBezTo>
                    <a:pt x="948374" y="968280"/>
                    <a:pt x="954290" y="959447"/>
                    <a:pt x="962013" y="951888"/>
                  </a:cubicBezTo>
                  <a:cubicBezTo>
                    <a:pt x="969737" y="944328"/>
                    <a:pt x="979227" y="938207"/>
                    <a:pt x="990484" y="933524"/>
                  </a:cubicBezTo>
                  <a:cubicBezTo>
                    <a:pt x="1001740" y="928840"/>
                    <a:pt x="1014517" y="925677"/>
                    <a:pt x="1028814" y="924033"/>
                  </a:cubicBezTo>
                  <a:lnTo>
                    <a:pt x="1033744" y="874488"/>
                  </a:lnTo>
                  <a:cubicBezTo>
                    <a:pt x="1033908" y="873173"/>
                    <a:pt x="1034278" y="872064"/>
                    <a:pt x="1034853" y="871160"/>
                  </a:cubicBezTo>
                  <a:cubicBezTo>
                    <a:pt x="1035428" y="870256"/>
                    <a:pt x="1036496" y="869434"/>
                    <a:pt x="1038058" y="868695"/>
                  </a:cubicBezTo>
                  <a:cubicBezTo>
                    <a:pt x="1039619" y="867956"/>
                    <a:pt x="1041714" y="867421"/>
                    <a:pt x="1044343" y="867093"/>
                  </a:cubicBezTo>
                  <a:cubicBezTo>
                    <a:pt x="1046973" y="866764"/>
                    <a:pt x="1050424" y="866600"/>
                    <a:pt x="1054696" y="866600"/>
                  </a:cubicBezTo>
                  <a:close/>
                  <a:moveTo>
                    <a:pt x="540100" y="705161"/>
                  </a:moveTo>
                  <a:lnTo>
                    <a:pt x="659647" y="1342252"/>
                  </a:lnTo>
                  <a:lnTo>
                    <a:pt x="0" y="770030"/>
                  </a:lnTo>
                  <a:lnTo>
                    <a:pt x="57420" y="810871"/>
                  </a:lnTo>
                  <a:cubicBezTo>
                    <a:pt x="111312" y="840172"/>
                    <a:pt x="173071" y="856816"/>
                    <a:pt x="238713" y="856815"/>
                  </a:cubicBezTo>
                  <a:cubicBezTo>
                    <a:pt x="337177" y="856815"/>
                    <a:pt x="426902" y="819368"/>
                    <a:pt x="494446" y="757925"/>
                  </a:cubicBezTo>
                  <a:close/>
                  <a:moveTo>
                    <a:pt x="2054580" y="10475"/>
                  </a:moveTo>
                  <a:lnTo>
                    <a:pt x="2556223" y="445634"/>
                  </a:lnTo>
                  <a:lnTo>
                    <a:pt x="2556223" y="2584388"/>
                  </a:lnTo>
                  <a:lnTo>
                    <a:pt x="1454287" y="2584388"/>
                  </a:lnTo>
                  <a:lnTo>
                    <a:pt x="903707" y="2106778"/>
                  </a:lnTo>
                  <a:lnTo>
                    <a:pt x="965182" y="2130987"/>
                  </a:lnTo>
                  <a:cubicBezTo>
                    <a:pt x="989054" y="2137133"/>
                    <a:pt x="1014078" y="2140403"/>
                    <a:pt x="1039867" y="2140402"/>
                  </a:cubicBezTo>
                  <a:cubicBezTo>
                    <a:pt x="1143020" y="2140403"/>
                    <a:pt x="1233965" y="2088094"/>
                    <a:pt x="1287670" y="2008533"/>
                  </a:cubicBezTo>
                  <a:lnTo>
                    <a:pt x="1296032" y="1993110"/>
                  </a:lnTo>
                  <a:lnTo>
                    <a:pt x="1297957" y="1993110"/>
                  </a:lnTo>
                  <a:lnTo>
                    <a:pt x="1298974" y="1987687"/>
                  </a:lnTo>
                  <a:lnTo>
                    <a:pt x="1315223" y="1957726"/>
                  </a:lnTo>
                  <a:cubicBezTo>
                    <a:pt x="1330345" y="1921943"/>
                    <a:pt x="1338706" y="1882600"/>
                    <a:pt x="1338707" y="1841304"/>
                  </a:cubicBezTo>
                  <a:lnTo>
                    <a:pt x="1334423" y="1798774"/>
                  </a:lnTo>
                  <a:lnTo>
                    <a:pt x="1540713" y="699420"/>
                  </a:lnTo>
                  <a:lnTo>
                    <a:pt x="1591334" y="757925"/>
                  </a:lnTo>
                  <a:cubicBezTo>
                    <a:pt x="1658878" y="819367"/>
                    <a:pt x="1748601" y="856815"/>
                    <a:pt x="1847066" y="856816"/>
                  </a:cubicBezTo>
                  <a:cubicBezTo>
                    <a:pt x="1978350" y="856815"/>
                    <a:pt x="2094100" y="790240"/>
                    <a:pt x="2162451" y="688982"/>
                  </a:cubicBezTo>
                  <a:lnTo>
                    <a:pt x="2189399" y="639289"/>
                  </a:lnTo>
                  <a:lnTo>
                    <a:pt x="1558596" y="639289"/>
                  </a:lnTo>
                  <a:lnTo>
                    <a:pt x="1662237" y="578005"/>
                  </a:lnTo>
                  <a:cubicBezTo>
                    <a:pt x="1835788" y="456648"/>
                    <a:pt x="1967454" y="285800"/>
                    <a:pt x="2033305" y="87839"/>
                  </a:cubicBezTo>
                  <a:close/>
                  <a:moveTo>
                    <a:pt x="26115" y="0"/>
                  </a:moveTo>
                  <a:lnTo>
                    <a:pt x="554843" y="458654"/>
                  </a:lnTo>
                  <a:lnTo>
                    <a:pt x="483847" y="427672"/>
                  </a:lnTo>
                  <a:cubicBezTo>
                    <a:pt x="318563" y="343718"/>
                    <a:pt x="177407" y="223498"/>
                    <a:pt x="72593" y="78434"/>
                  </a:cubicBezTo>
                  <a:lnTo>
                    <a:pt x="23552" y="2955"/>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sz="1600" dirty="0"/>
            </a:p>
          </p:txBody>
        </p:sp>
      </p:grpSp>
      <p:sp>
        <p:nvSpPr>
          <p:cNvPr id="26" name="TextBox 25"/>
          <p:cNvSpPr txBox="1"/>
          <p:nvPr/>
        </p:nvSpPr>
        <p:spPr>
          <a:xfrm>
            <a:off x="4005982" y="1301473"/>
            <a:ext cx="2001331" cy="477054"/>
          </a:xfrm>
          <a:prstGeom prst="rect">
            <a:avLst/>
          </a:prstGeom>
          <a:noFill/>
        </p:spPr>
        <p:txBody>
          <a:bodyPr wrap="square" bIns="182880" rtlCol="0" anchor="b">
            <a:spAutoFit/>
          </a:bodyPr>
          <a:lstStyle>
            <a:defPPr>
              <a:defRPr lang="fr-FR"/>
            </a:defPPr>
            <a:lvl1pPr algn="ctr"/>
          </a:lstStyle>
          <a:p>
            <a:r>
              <a:rPr lang="en-US" sz="1600" dirty="0" smtClean="0">
                <a:solidFill>
                  <a:schemeClr val="bg1">
                    <a:lumMod val="95000"/>
                  </a:schemeClr>
                </a:solidFill>
              </a:rPr>
              <a:t>High</a:t>
            </a:r>
            <a:endParaRPr lang="en-US" sz="1600" dirty="0">
              <a:solidFill>
                <a:schemeClr val="bg1">
                  <a:lumMod val="95000"/>
                </a:schemeClr>
              </a:solidFill>
            </a:endParaRPr>
          </a:p>
        </p:txBody>
      </p:sp>
      <p:sp>
        <p:nvSpPr>
          <p:cNvPr id="28" name="TextBox 27"/>
          <p:cNvSpPr txBox="1"/>
          <p:nvPr/>
        </p:nvSpPr>
        <p:spPr>
          <a:xfrm>
            <a:off x="6183483" y="1301473"/>
            <a:ext cx="2001331" cy="477054"/>
          </a:xfrm>
          <a:prstGeom prst="rect">
            <a:avLst/>
          </a:prstGeom>
          <a:noFill/>
        </p:spPr>
        <p:txBody>
          <a:bodyPr wrap="square" bIns="182880" rtlCol="0" anchor="b">
            <a:spAutoFit/>
          </a:bodyPr>
          <a:lstStyle>
            <a:defPPr>
              <a:defRPr lang="fr-FR"/>
            </a:defPPr>
            <a:lvl1pPr algn="ctr"/>
          </a:lstStyle>
          <a:p>
            <a:r>
              <a:rPr lang="en-US" sz="1600" dirty="0" smtClean="0">
                <a:solidFill>
                  <a:schemeClr val="bg1">
                    <a:lumMod val="95000"/>
                  </a:schemeClr>
                </a:solidFill>
              </a:rPr>
              <a:t>Low</a:t>
            </a:r>
            <a:endParaRPr lang="en-US" sz="1600" dirty="0">
              <a:solidFill>
                <a:schemeClr val="bg1">
                  <a:lumMod val="95000"/>
                </a:schemeClr>
              </a:solidFill>
            </a:endParaRPr>
          </a:p>
        </p:txBody>
      </p:sp>
      <p:sp>
        <p:nvSpPr>
          <p:cNvPr id="29" name="TextBox 28"/>
          <p:cNvSpPr txBox="1"/>
          <p:nvPr/>
        </p:nvSpPr>
        <p:spPr>
          <a:xfrm rot="16200000">
            <a:off x="2751851" y="4705946"/>
            <a:ext cx="2001331" cy="477054"/>
          </a:xfrm>
          <a:prstGeom prst="rect">
            <a:avLst/>
          </a:prstGeom>
          <a:noFill/>
        </p:spPr>
        <p:txBody>
          <a:bodyPr wrap="square" bIns="182880" rtlCol="0" anchor="b">
            <a:spAutoFit/>
          </a:bodyPr>
          <a:lstStyle>
            <a:defPPr>
              <a:defRPr lang="fr-FR"/>
            </a:defPPr>
            <a:lvl1pPr algn="ctr"/>
          </a:lstStyle>
          <a:p>
            <a:r>
              <a:rPr lang="en-US" sz="1600" dirty="0" smtClean="0">
                <a:solidFill>
                  <a:schemeClr val="bg1">
                    <a:lumMod val="95000"/>
                  </a:schemeClr>
                </a:solidFill>
              </a:rPr>
              <a:t>Low</a:t>
            </a:r>
            <a:endParaRPr lang="en-US" sz="1600" dirty="0">
              <a:solidFill>
                <a:schemeClr val="bg1">
                  <a:lumMod val="95000"/>
                </a:schemeClr>
              </a:solidFill>
            </a:endParaRPr>
          </a:p>
        </p:txBody>
      </p:sp>
      <p:sp>
        <p:nvSpPr>
          <p:cNvPr id="30" name="TextBox 29"/>
          <p:cNvSpPr txBox="1"/>
          <p:nvPr/>
        </p:nvSpPr>
        <p:spPr>
          <a:xfrm rot="16200000">
            <a:off x="2751851" y="2528444"/>
            <a:ext cx="2001331" cy="477054"/>
          </a:xfrm>
          <a:prstGeom prst="rect">
            <a:avLst/>
          </a:prstGeom>
          <a:noFill/>
        </p:spPr>
        <p:txBody>
          <a:bodyPr wrap="square" bIns="182880" rtlCol="0" anchor="b">
            <a:spAutoFit/>
          </a:bodyPr>
          <a:lstStyle>
            <a:defPPr>
              <a:defRPr lang="fr-FR"/>
            </a:defPPr>
            <a:lvl1pPr algn="ctr"/>
          </a:lstStyle>
          <a:p>
            <a:r>
              <a:rPr lang="en-US" sz="1600" dirty="0" smtClean="0">
                <a:solidFill>
                  <a:schemeClr val="bg1">
                    <a:lumMod val="95000"/>
                  </a:schemeClr>
                </a:solidFill>
              </a:rPr>
              <a:t>High</a:t>
            </a:r>
            <a:endParaRPr lang="en-US" sz="1600" dirty="0">
              <a:solidFill>
                <a:schemeClr val="bg1">
                  <a:lumMod val="95000"/>
                </a:schemeClr>
              </a:solidFill>
            </a:endParaRPr>
          </a:p>
        </p:txBody>
      </p:sp>
    </p:spTree>
    <p:extLst>
      <p:ext uri="{BB962C8B-B14F-4D97-AF65-F5344CB8AC3E}">
        <p14:creationId xmlns:p14="http://schemas.microsoft.com/office/powerpoint/2010/main" val="289422083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Advantage Matrix</a:t>
            </a:r>
          </a:p>
        </p:txBody>
      </p:sp>
      <p:sp>
        <p:nvSpPr>
          <p:cNvPr id="5" name="Title 4"/>
          <p:cNvSpPr>
            <a:spLocks noGrp="1"/>
          </p:cNvSpPr>
          <p:nvPr>
            <p:ph type="title"/>
          </p:nvPr>
        </p:nvSpPr>
        <p:spPr/>
        <p:txBody>
          <a:bodyPr/>
          <a:lstStyle/>
          <a:p>
            <a:r>
              <a:rPr lang="en-US" dirty="0"/>
              <a:t>Porter’s Generic Competitive Strategies</a:t>
            </a:r>
          </a:p>
        </p:txBody>
      </p:sp>
      <p:sp>
        <p:nvSpPr>
          <p:cNvPr id="4" name="Slide Number Placeholder 3"/>
          <p:cNvSpPr>
            <a:spLocks noGrp="1"/>
          </p:cNvSpPr>
          <p:nvPr>
            <p:ph type="sldNum" sz="quarter" idx="12"/>
          </p:nvPr>
        </p:nvSpPr>
        <p:spPr/>
        <p:txBody>
          <a:bodyPr/>
          <a:lstStyle/>
          <a:p>
            <a:fld id="{F68327C5-B821-4FE9-A59A-A60D9EB59A9A}" type="slidenum">
              <a:rPr lang="en-US" smtClean="0"/>
              <a:t>70</a:t>
            </a:fld>
            <a:endParaRPr lang="en-US"/>
          </a:p>
        </p:txBody>
      </p:sp>
      <p:sp>
        <p:nvSpPr>
          <p:cNvPr id="16" name="Rectangle 15"/>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rtlCol="0" anchor="ctr"/>
          <a:lstStyle/>
          <a:p>
            <a:pPr algn="ctr">
              <a:spcBef>
                <a:spcPts val="1000"/>
              </a:spcBef>
            </a:pPr>
            <a:r>
              <a:rPr lang="en-US" sz="3200" dirty="0">
                <a:solidFill>
                  <a:schemeClr val="tx1">
                    <a:lumMod val="50000"/>
                    <a:lumOff val="50000"/>
                  </a:schemeClr>
                </a:solidFill>
              </a:rPr>
              <a:t>Approaches to differentiating can take many </a:t>
            </a:r>
            <a:r>
              <a:rPr lang="en-US" sz="3200" dirty="0" smtClean="0">
                <a:solidFill>
                  <a:schemeClr val="tx1">
                    <a:lumMod val="50000"/>
                    <a:lumOff val="50000"/>
                  </a:schemeClr>
                </a:solidFill>
              </a:rPr>
              <a:t>forms : </a:t>
            </a:r>
            <a:r>
              <a:rPr lang="en-US" sz="3200" dirty="0">
                <a:solidFill>
                  <a:schemeClr val="tx1">
                    <a:lumMod val="50000"/>
                    <a:lumOff val="50000"/>
                  </a:schemeClr>
                </a:solidFill>
              </a:rPr>
              <a:t>design or brand image, technology, </a:t>
            </a:r>
            <a:r>
              <a:rPr lang="en-US" sz="3200" dirty="0" smtClean="0">
                <a:solidFill>
                  <a:schemeClr val="tx1">
                    <a:lumMod val="50000"/>
                    <a:lumOff val="50000"/>
                  </a:schemeClr>
                </a:solidFill>
              </a:rPr>
              <a:t>features ; </a:t>
            </a:r>
            <a:r>
              <a:rPr lang="en-US" sz="3200" dirty="0">
                <a:solidFill>
                  <a:schemeClr val="tx1">
                    <a:lumMod val="50000"/>
                    <a:lumOff val="50000"/>
                  </a:schemeClr>
                </a:solidFill>
              </a:rPr>
              <a:t>customer service, dealer network, or other dimensions.</a:t>
            </a:r>
          </a:p>
        </p:txBody>
      </p:sp>
      <p:sp>
        <p:nvSpPr>
          <p:cNvPr id="22" name="Rectangle 21"/>
          <p:cNvSpPr/>
          <p:nvPr/>
        </p:nvSpPr>
        <p:spPr>
          <a:xfrm>
            <a:off x="11565384" y="1398780"/>
            <a:ext cx="130156" cy="418297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23" name="TextBox 22"/>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24" name="TextBox 23"/>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50" name="TextBox 49"/>
          <p:cNvSpPr txBox="1"/>
          <p:nvPr/>
        </p:nvSpPr>
        <p:spPr>
          <a:xfrm>
            <a:off x="6600057" y="5744150"/>
            <a:ext cx="4982344" cy="461665"/>
          </a:xfrm>
          <a:prstGeom prst="rect">
            <a:avLst/>
          </a:prstGeom>
          <a:noFill/>
        </p:spPr>
        <p:txBody>
          <a:bodyPr wrap="square" rtlCol="0">
            <a:spAutoFit/>
          </a:bodyPr>
          <a:lstStyle/>
          <a:p>
            <a:r>
              <a:rPr lang="en-US" sz="2400" dirty="0" smtClean="0">
                <a:solidFill>
                  <a:schemeClr val="tx1">
                    <a:lumMod val="50000"/>
                    <a:lumOff val="50000"/>
                  </a:schemeClr>
                </a:solidFill>
              </a:rPr>
              <a:t>-- Michael E. Porter, 1980</a:t>
            </a:r>
            <a:endParaRPr lang="en-US" sz="2400" dirty="0">
              <a:solidFill>
                <a:schemeClr val="tx1">
                  <a:lumMod val="50000"/>
                  <a:lumOff val="50000"/>
                </a:schemeClr>
              </a:solidFill>
            </a:endParaRPr>
          </a:p>
        </p:txBody>
      </p:sp>
      <p:sp>
        <p:nvSpPr>
          <p:cNvPr id="51" name="Rectangle 50"/>
          <p:cNvSpPr/>
          <p:nvPr/>
        </p:nvSpPr>
        <p:spPr>
          <a:xfrm>
            <a:off x="1270259" y="1398779"/>
            <a:ext cx="2002536" cy="260329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Cost Leadership</a:t>
            </a:r>
            <a:endParaRPr lang="en-US" sz="2200" b="1" dirty="0">
              <a:effectLst>
                <a:outerShdw blurRad="38100" dist="38100" dir="2700000" algn="tl">
                  <a:srgbClr val="000000">
                    <a:alpha val="43137"/>
                  </a:srgbClr>
                </a:outerShdw>
              </a:effectLst>
            </a:endParaRPr>
          </a:p>
        </p:txBody>
      </p:sp>
      <p:sp>
        <p:nvSpPr>
          <p:cNvPr id="52" name="Rectangle 51"/>
          <p:cNvSpPr/>
          <p:nvPr/>
        </p:nvSpPr>
        <p:spPr>
          <a:xfrm>
            <a:off x="3448965" y="1398780"/>
            <a:ext cx="2002536" cy="2603292"/>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Differentiation</a:t>
            </a:r>
            <a:endParaRPr lang="en-US" sz="2200" b="1" dirty="0">
              <a:effectLst>
                <a:outerShdw blurRad="38100" dist="38100" dir="2700000" algn="tl">
                  <a:srgbClr val="000000">
                    <a:alpha val="43137"/>
                  </a:srgbClr>
                </a:outerShdw>
              </a:effectLst>
            </a:endParaRPr>
          </a:p>
        </p:txBody>
      </p:sp>
      <p:sp>
        <p:nvSpPr>
          <p:cNvPr id="53" name="Rectangle 52"/>
          <p:cNvSpPr/>
          <p:nvPr/>
        </p:nvSpPr>
        <p:spPr>
          <a:xfrm>
            <a:off x="1270258" y="4175446"/>
            <a:ext cx="4178355" cy="140630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effectLst>
                  <a:outerShdw blurRad="38100" dist="38100" dir="2700000" algn="tl">
                    <a:srgbClr val="000000">
                      <a:alpha val="43137"/>
                    </a:srgbClr>
                  </a:outerShdw>
                </a:effectLst>
              </a:rPr>
              <a:t>Focus</a:t>
            </a:r>
          </a:p>
        </p:txBody>
      </p:sp>
      <p:sp>
        <p:nvSpPr>
          <p:cNvPr id="57" name="TextBox 56"/>
          <p:cNvSpPr txBox="1"/>
          <p:nvPr/>
        </p:nvSpPr>
        <p:spPr>
          <a:xfrm>
            <a:off x="1270259" y="5713373"/>
            <a:ext cx="2001331" cy="492443"/>
          </a:xfrm>
          <a:prstGeom prst="rect">
            <a:avLst/>
          </a:prstGeom>
          <a:noFill/>
        </p:spPr>
        <p:txBody>
          <a:bodyPr wrap="square" tIns="0" bIns="0" rtlCol="0" anchor="b">
            <a:spAutoFit/>
          </a:bodyPr>
          <a:lstStyle>
            <a:defPPr>
              <a:defRPr lang="fr-FR"/>
            </a:defPPr>
            <a:lvl1pPr algn="ctr"/>
          </a:lstStyle>
          <a:p>
            <a:r>
              <a:rPr lang="en-US" sz="1600" i="1" dirty="0" smtClean="0">
                <a:solidFill>
                  <a:schemeClr val="tx1">
                    <a:lumMod val="65000"/>
                    <a:lumOff val="35000"/>
                  </a:schemeClr>
                </a:solidFill>
              </a:rPr>
              <a:t>Uniqueness Perceived by the Customer</a:t>
            </a:r>
            <a:endParaRPr lang="en-US" sz="1600" i="1" dirty="0">
              <a:solidFill>
                <a:schemeClr val="tx1">
                  <a:lumMod val="65000"/>
                  <a:lumOff val="35000"/>
                </a:schemeClr>
              </a:solidFill>
            </a:endParaRPr>
          </a:p>
        </p:txBody>
      </p:sp>
      <p:sp>
        <p:nvSpPr>
          <p:cNvPr id="58" name="TextBox 57"/>
          <p:cNvSpPr txBox="1"/>
          <p:nvPr/>
        </p:nvSpPr>
        <p:spPr>
          <a:xfrm>
            <a:off x="3448965" y="5713373"/>
            <a:ext cx="2001331" cy="246221"/>
          </a:xfrm>
          <a:prstGeom prst="rect">
            <a:avLst/>
          </a:prstGeom>
          <a:noFill/>
        </p:spPr>
        <p:txBody>
          <a:bodyPr wrap="square" tIns="0" bIns="0" rtlCol="0" anchor="b">
            <a:spAutoFit/>
          </a:bodyPr>
          <a:lstStyle>
            <a:defPPr>
              <a:defRPr lang="fr-FR"/>
            </a:defPPr>
            <a:lvl1pPr algn="ctr">
              <a:defRPr sz="1600" i="1">
                <a:solidFill>
                  <a:schemeClr val="tx1">
                    <a:lumMod val="65000"/>
                    <a:lumOff val="35000"/>
                  </a:schemeClr>
                </a:solidFill>
              </a:defRPr>
            </a:lvl1pPr>
          </a:lstStyle>
          <a:p>
            <a:r>
              <a:rPr lang="en-US" dirty="0"/>
              <a:t>Low Cost Position</a:t>
            </a:r>
          </a:p>
        </p:txBody>
      </p:sp>
      <p:sp>
        <p:nvSpPr>
          <p:cNvPr id="59" name="TextBox 58"/>
          <p:cNvSpPr txBox="1"/>
          <p:nvPr/>
        </p:nvSpPr>
        <p:spPr>
          <a:xfrm rot="16200000">
            <a:off x="5178594" y="4516788"/>
            <a:ext cx="1405960" cy="723275"/>
          </a:xfrm>
          <a:prstGeom prst="rect">
            <a:avLst/>
          </a:prstGeom>
          <a:noFill/>
        </p:spPr>
        <p:txBody>
          <a:bodyPr wrap="square" bIns="182880" rtlCol="0" anchor="t">
            <a:spAutoFit/>
          </a:bodyPr>
          <a:lstStyle>
            <a:defPPr>
              <a:defRPr lang="fr-FR"/>
            </a:defPPr>
            <a:lvl1pPr algn="ctr"/>
          </a:lstStyle>
          <a:p>
            <a:r>
              <a:rPr lang="en-US" sz="1600" i="1" dirty="0" smtClean="0">
                <a:solidFill>
                  <a:schemeClr val="tx1">
                    <a:lumMod val="65000"/>
                    <a:lumOff val="35000"/>
                  </a:schemeClr>
                </a:solidFill>
              </a:rPr>
              <a:t>Particular Segment Only</a:t>
            </a:r>
            <a:endParaRPr lang="en-US" sz="1600" i="1" dirty="0">
              <a:solidFill>
                <a:schemeClr val="tx1">
                  <a:lumMod val="65000"/>
                  <a:lumOff val="35000"/>
                </a:schemeClr>
              </a:solidFill>
            </a:endParaRPr>
          </a:p>
        </p:txBody>
      </p:sp>
      <p:sp>
        <p:nvSpPr>
          <p:cNvPr id="60" name="TextBox 59"/>
          <p:cNvSpPr txBox="1"/>
          <p:nvPr/>
        </p:nvSpPr>
        <p:spPr>
          <a:xfrm rot="16200000">
            <a:off x="4456997" y="2461718"/>
            <a:ext cx="2602932" cy="477054"/>
          </a:xfrm>
          <a:prstGeom prst="rect">
            <a:avLst/>
          </a:prstGeom>
          <a:noFill/>
        </p:spPr>
        <p:txBody>
          <a:bodyPr wrap="square" bIns="182880" rtlCol="0" anchor="t">
            <a:spAutoFit/>
          </a:bodyPr>
          <a:lstStyle>
            <a:defPPr>
              <a:defRPr lang="fr-FR"/>
            </a:defPPr>
            <a:lvl1pPr algn="ctr"/>
          </a:lstStyle>
          <a:p>
            <a:r>
              <a:rPr lang="en-US" sz="1600" i="1" dirty="0" smtClean="0">
                <a:solidFill>
                  <a:schemeClr val="tx1">
                    <a:lumMod val="65000"/>
                    <a:lumOff val="35000"/>
                  </a:schemeClr>
                </a:solidFill>
              </a:rPr>
              <a:t>Industrywide</a:t>
            </a:r>
            <a:endParaRPr lang="en-US" sz="1600" i="1" dirty="0">
              <a:solidFill>
                <a:schemeClr val="tx1">
                  <a:lumMod val="65000"/>
                  <a:lumOff val="35000"/>
                </a:schemeClr>
              </a:solidFill>
            </a:endParaRPr>
          </a:p>
        </p:txBody>
      </p:sp>
      <p:sp>
        <p:nvSpPr>
          <p:cNvPr id="61" name="TextBox 60"/>
          <p:cNvSpPr txBox="1"/>
          <p:nvPr/>
        </p:nvSpPr>
        <p:spPr>
          <a:xfrm>
            <a:off x="1269567" y="848095"/>
            <a:ext cx="4182626"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Strategic Advantage</a:t>
            </a:r>
            <a:endParaRPr lang="en-US" sz="1600" b="1" dirty="0">
              <a:solidFill>
                <a:schemeClr val="tx1">
                  <a:lumMod val="65000"/>
                  <a:lumOff val="35000"/>
                </a:schemeClr>
              </a:solidFill>
            </a:endParaRPr>
          </a:p>
        </p:txBody>
      </p:sp>
      <p:sp>
        <p:nvSpPr>
          <p:cNvPr id="62" name="TextBox 61"/>
          <p:cNvSpPr txBox="1"/>
          <p:nvPr/>
        </p:nvSpPr>
        <p:spPr>
          <a:xfrm rot="16200000">
            <a:off x="-1234450" y="3251566"/>
            <a:ext cx="4182626"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Strategic Target</a:t>
            </a:r>
            <a:endParaRPr lang="en-US" dirty="0"/>
          </a:p>
        </p:txBody>
      </p:sp>
    </p:spTree>
    <p:extLst>
      <p:ext uri="{BB962C8B-B14F-4D97-AF65-F5344CB8AC3E}">
        <p14:creationId xmlns:p14="http://schemas.microsoft.com/office/powerpoint/2010/main" val="340390042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Advantage Matrix</a:t>
            </a:r>
          </a:p>
        </p:txBody>
      </p:sp>
      <p:sp>
        <p:nvSpPr>
          <p:cNvPr id="5" name="Title 4"/>
          <p:cNvSpPr>
            <a:spLocks noGrp="1"/>
          </p:cNvSpPr>
          <p:nvPr>
            <p:ph type="title"/>
          </p:nvPr>
        </p:nvSpPr>
        <p:spPr/>
        <p:txBody>
          <a:bodyPr/>
          <a:lstStyle/>
          <a:p>
            <a:r>
              <a:rPr lang="en-US" dirty="0"/>
              <a:t>Porter’s Generic Competitive Strategies</a:t>
            </a:r>
          </a:p>
        </p:txBody>
      </p:sp>
      <p:sp>
        <p:nvSpPr>
          <p:cNvPr id="4" name="Slide Number Placeholder 3"/>
          <p:cNvSpPr>
            <a:spLocks noGrp="1"/>
          </p:cNvSpPr>
          <p:nvPr>
            <p:ph type="sldNum" sz="quarter" idx="12"/>
          </p:nvPr>
        </p:nvSpPr>
        <p:spPr/>
        <p:txBody>
          <a:bodyPr/>
          <a:lstStyle/>
          <a:p>
            <a:fld id="{F68327C5-B821-4FE9-A59A-A60D9EB59A9A}" type="slidenum">
              <a:rPr lang="en-US" smtClean="0"/>
              <a:t>71</a:t>
            </a:fld>
            <a:endParaRPr lang="en-US"/>
          </a:p>
        </p:txBody>
      </p:sp>
      <p:sp>
        <p:nvSpPr>
          <p:cNvPr id="16" name="Rectangle 15"/>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rtlCol="0" anchor="ctr"/>
          <a:lstStyle/>
          <a:p>
            <a:pPr algn="ctr">
              <a:spcBef>
                <a:spcPts val="1000"/>
              </a:spcBef>
            </a:pPr>
            <a:r>
              <a:rPr lang="en-US" sz="3200" dirty="0">
                <a:solidFill>
                  <a:schemeClr val="tx1">
                    <a:lumMod val="50000"/>
                    <a:lumOff val="50000"/>
                  </a:schemeClr>
                </a:solidFill>
              </a:rPr>
              <a:t>The entire </a:t>
            </a:r>
            <a:r>
              <a:rPr lang="en-US" sz="3200" b="1" dirty="0">
                <a:solidFill>
                  <a:schemeClr val="tx1">
                    <a:lumMod val="50000"/>
                    <a:lumOff val="50000"/>
                  </a:schemeClr>
                </a:solidFill>
              </a:rPr>
              <a:t>focus</a:t>
            </a:r>
            <a:r>
              <a:rPr lang="en-US" sz="3200" dirty="0">
                <a:solidFill>
                  <a:schemeClr val="tx1">
                    <a:lumMod val="50000"/>
                    <a:lumOff val="50000"/>
                  </a:schemeClr>
                </a:solidFill>
              </a:rPr>
              <a:t> strategy is built around serving a particular target very well, and each functional policy is developed with this in </a:t>
            </a:r>
            <a:r>
              <a:rPr lang="en-US" sz="3200" dirty="0" smtClean="0">
                <a:solidFill>
                  <a:schemeClr val="tx1">
                    <a:lumMod val="50000"/>
                    <a:lumOff val="50000"/>
                  </a:schemeClr>
                </a:solidFill>
              </a:rPr>
              <a:t>mind.</a:t>
            </a:r>
            <a:endParaRPr lang="en-US" sz="3200" dirty="0">
              <a:solidFill>
                <a:schemeClr val="tx1">
                  <a:lumMod val="50000"/>
                  <a:lumOff val="50000"/>
                </a:schemeClr>
              </a:solidFill>
            </a:endParaRPr>
          </a:p>
        </p:txBody>
      </p:sp>
      <p:sp>
        <p:nvSpPr>
          <p:cNvPr id="22" name="Rectangle 21"/>
          <p:cNvSpPr/>
          <p:nvPr/>
        </p:nvSpPr>
        <p:spPr>
          <a:xfrm>
            <a:off x="11565384" y="1398780"/>
            <a:ext cx="130156" cy="4182974"/>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3" name="TextBox 2"/>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17" name="TextBox 16"/>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47" name="TextBox 46"/>
          <p:cNvSpPr txBox="1"/>
          <p:nvPr/>
        </p:nvSpPr>
        <p:spPr>
          <a:xfrm>
            <a:off x="6600057" y="5744150"/>
            <a:ext cx="4982344" cy="461665"/>
          </a:xfrm>
          <a:prstGeom prst="rect">
            <a:avLst/>
          </a:prstGeom>
          <a:noFill/>
        </p:spPr>
        <p:txBody>
          <a:bodyPr wrap="square" rtlCol="0">
            <a:spAutoFit/>
          </a:bodyPr>
          <a:lstStyle/>
          <a:p>
            <a:r>
              <a:rPr lang="en-US" sz="2400" dirty="0" smtClean="0">
                <a:solidFill>
                  <a:schemeClr val="tx1">
                    <a:lumMod val="50000"/>
                    <a:lumOff val="50000"/>
                  </a:schemeClr>
                </a:solidFill>
              </a:rPr>
              <a:t>-- Michael E. Porter, 1980</a:t>
            </a:r>
            <a:endParaRPr lang="en-US" sz="2400" dirty="0">
              <a:solidFill>
                <a:schemeClr val="tx1">
                  <a:lumMod val="50000"/>
                  <a:lumOff val="50000"/>
                </a:schemeClr>
              </a:solidFill>
            </a:endParaRPr>
          </a:p>
        </p:txBody>
      </p:sp>
      <p:sp>
        <p:nvSpPr>
          <p:cNvPr id="48" name="Rectangle 47"/>
          <p:cNvSpPr/>
          <p:nvPr/>
        </p:nvSpPr>
        <p:spPr>
          <a:xfrm>
            <a:off x="1270259" y="1398779"/>
            <a:ext cx="2002536" cy="260329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Cost Leadership</a:t>
            </a:r>
            <a:endParaRPr lang="en-US" sz="2200" b="1" dirty="0">
              <a:effectLst>
                <a:outerShdw blurRad="38100" dist="38100" dir="2700000" algn="tl">
                  <a:srgbClr val="000000">
                    <a:alpha val="43137"/>
                  </a:srgbClr>
                </a:outerShdw>
              </a:effectLst>
            </a:endParaRPr>
          </a:p>
        </p:txBody>
      </p:sp>
      <p:sp>
        <p:nvSpPr>
          <p:cNvPr id="49" name="Rectangle 48"/>
          <p:cNvSpPr/>
          <p:nvPr/>
        </p:nvSpPr>
        <p:spPr>
          <a:xfrm>
            <a:off x="3448965" y="1398780"/>
            <a:ext cx="2002536" cy="26032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Differentiation</a:t>
            </a:r>
            <a:endParaRPr lang="en-US" sz="2200" b="1" dirty="0">
              <a:effectLst>
                <a:outerShdw blurRad="38100" dist="38100" dir="2700000" algn="tl">
                  <a:srgbClr val="000000">
                    <a:alpha val="43137"/>
                  </a:srgbClr>
                </a:outerShdw>
              </a:effectLst>
            </a:endParaRPr>
          </a:p>
        </p:txBody>
      </p:sp>
      <p:sp>
        <p:nvSpPr>
          <p:cNvPr id="50" name="Rectangle 49"/>
          <p:cNvSpPr/>
          <p:nvPr/>
        </p:nvSpPr>
        <p:spPr>
          <a:xfrm>
            <a:off x="1270258" y="4175446"/>
            <a:ext cx="4178355" cy="1406307"/>
          </a:xfrm>
          <a:prstGeom prst="rect">
            <a:avLst/>
          </a:prstGeom>
          <a:solidFill>
            <a:srgbClr val="F5AD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effectLst>
                  <a:outerShdw blurRad="38100" dist="38100" dir="2700000" algn="tl">
                    <a:srgbClr val="000000">
                      <a:alpha val="43137"/>
                    </a:srgbClr>
                  </a:outerShdw>
                </a:effectLst>
              </a:rPr>
              <a:t>Focus</a:t>
            </a:r>
          </a:p>
        </p:txBody>
      </p:sp>
      <p:sp>
        <p:nvSpPr>
          <p:cNvPr id="54" name="TextBox 53"/>
          <p:cNvSpPr txBox="1"/>
          <p:nvPr/>
        </p:nvSpPr>
        <p:spPr>
          <a:xfrm>
            <a:off x="1270259" y="5713373"/>
            <a:ext cx="2001331" cy="492443"/>
          </a:xfrm>
          <a:prstGeom prst="rect">
            <a:avLst/>
          </a:prstGeom>
          <a:noFill/>
        </p:spPr>
        <p:txBody>
          <a:bodyPr wrap="square" tIns="0" bIns="0" rtlCol="0" anchor="b">
            <a:spAutoFit/>
          </a:bodyPr>
          <a:lstStyle>
            <a:defPPr>
              <a:defRPr lang="fr-FR"/>
            </a:defPPr>
            <a:lvl1pPr algn="ctr"/>
          </a:lstStyle>
          <a:p>
            <a:r>
              <a:rPr lang="en-US" sz="1600" i="1" dirty="0" smtClean="0">
                <a:solidFill>
                  <a:schemeClr val="tx1">
                    <a:lumMod val="65000"/>
                    <a:lumOff val="35000"/>
                  </a:schemeClr>
                </a:solidFill>
              </a:rPr>
              <a:t>Uniqueness Perceived by the Customer</a:t>
            </a:r>
            <a:endParaRPr lang="en-US" sz="1600" i="1" dirty="0">
              <a:solidFill>
                <a:schemeClr val="tx1">
                  <a:lumMod val="65000"/>
                  <a:lumOff val="35000"/>
                </a:schemeClr>
              </a:solidFill>
            </a:endParaRPr>
          </a:p>
        </p:txBody>
      </p:sp>
      <p:sp>
        <p:nvSpPr>
          <p:cNvPr id="55" name="TextBox 54"/>
          <p:cNvSpPr txBox="1"/>
          <p:nvPr/>
        </p:nvSpPr>
        <p:spPr>
          <a:xfrm>
            <a:off x="3448965" y="5713373"/>
            <a:ext cx="2001331" cy="246221"/>
          </a:xfrm>
          <a:prstGeom prst="rect">
            <a:avLst/>
          </a:prstGeom>
          <a:noFill/>
        </p:spPr>
        <p:txBody>
          <a:bodyPr wrap="square" tIns="0" bIns="0" rtlCol="0" anchor="b">
            <a:spAutoFit/>
          </a:bodyPr>
          <a:lstStyle>
            <a:defPPr>
              <a:defRPr lang="fr-FR"/>
            </a:defPPr>
            <a:lvl1pPr algn="ctr">
              <a:defRPr sz="1600" i="1">
                <a:solidFill>
                  <a:schemeClr val="tx1">
                    <a:lumMod val="65000"/>
                    <a:lumOff val="35000"/>
                  </a:schemeClr>
                </a:solidFill>
              </a:defRPr>
            </a:lvl1pPr>
          </a:lstStyle>
          <a:p>
            <a:r>
              <a:rPr lang="en-US" dirty="0"/>
              <a:t>Low Cost Position</a:t>
            </a:r>
          </a:p>
        </p:txBody>
      </p:sp>
      <p:sp>
        <p:nvSpPr>
          <p:cNvPr id="56" name="TextBox 55"/>
          <p:cNvSpPr txBox="1"/>
          <p:nvPr/>
        </p:nvSpPr>
        <p:spPr>
          <a:xfrm rot="16200000">
            <a:off x="5178594" y="4516788"/>
            <a:ext cx="1405960" cy="723275"/>
          </a:xfrm>
          <a:prstGeom prst="rect">
            <a:avLst/>
          </a:prstGeom>
          <a:noFill/>
        </p:spPr>
        <p:txBody>
          <a:bodyPr wrap="square" bIns="182880" rtlCol="0" anchor="t">
            <a:spAutoFit/>
          </a:bodyPr>
          <a:lstStyle>
            <a:defPPr>
              <a:defRPr lang="fr-FR"/>
            </a:defPPr>
            <a:lvl1pPr algn="ctr"/>
          </a:lstStyle>
          <a:p>
            <a:r>
              <a:rPr lang="en-US" sz="1600" i="1" dirty="0" smtClean="0">
                <a:solidFill>
                  <a:schemeClr val="tx1">
                    <a:lumMod val="65000"/>
                    <a:lumOff val="35000"/>
                  </a:schemeClr>
                </a:solidFill>
              </a:rPr>
              <a:t>Particular Segment Only</a:t>
            </a:r>
            <a:endParaRPr lang="en-US" sz="1600" i="1" dirty="0">
              <a:solidFill>
                <a:schemeClr val="tx1">
                  <a:lumMod val="65000"/>
                  <a:lumOff val="35000"/>
                </a:schemeClr>
              </a:solidFill>
            </a:endParaRPr>
          </a:p>
        </p:txBody>
      </p:sp>
      <p:sp>
        <p:nvSpPr>
          <p:cNvPr id="57" name="TextBox 56"/>
          <p:cNvSpPr txBox="1"/>
          <p:nvPr/>
        </p:nvSpPr>
        <p:spPr>
          <a:xfrm rot="16200000">
            <a:off x="4456997" y="2461718"/>
            <a:ext cx="2602932" cy="477054"/>
          </a:xfrm>
          <a:prstGeom prst="rect">
            <a:avLst/>
          </a:prstGeom>
          <a:noFill/>
        </p:spPr>
        <p:txBody>
          <a:bodyPr wrap="square" bIns="182880" rtlCol="0" anchor="t">
            <a:spAutoFit/>
          </a:bodyPr>
          <a:lstStyle>
            <a:defPPr>
              <a:defRPr lang="fr-FR"/>
            </a:defPPr>
            <a:lvl1pPr algn="ctr"/>
          </a:lstStyle>
          <a:p>
            <a:r>
              <a:rPr lang="en-US" sz="1600" i="1" dirty="0" smtClean="0">
                <a:solidFill>
                  <a:schemeClr val="tx1">
                    <a:lumMod val="65000"/>
                    <a:lumOff val="35000"/>
                  </a:schemeClr>
                </a:solidFill>
              </a:rPr>
              <a:t>Industrywide</a:t>
            </a:r>
            <a:endParaRPr lang="en-US" sz="1600" i="1" dirty="0">
              <a:solidFill>
                <a:schemeClr val="tx1">
                  <a:lumMod val="65000"/>
                  <a:lumOff val="35000"/>
                </a:schemeClr>
              </a:solidFill>
            </a:endParaRPr>
          </a:p>
        </p:txBody>
      </p:sp>
      <p:sp>
        <p:nvSpPr>
          <p:cNvPr id="58" name="TextBox 57"/>
          <p:cNvSpPr txBox="1"/>
          <p:nvPr/>
        </p:nvSpPr>
        <p:spPr>
          <a:xfrm>
            <a:off x="1269567" y="848095"/>
            <a:ext cx="4182626"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Strategic Advantage</a:t>
            </a:r>
            <a:endParaRPr lang="en-US" sz="1600" b="1" dirty="0">
              <a:solidFill>
                <a:schemeClr val="tx1">
                  <a:lumMod val="65000"/>
                  <a:lumOff val="35000"/>
                </a:schemeClr>
              </a:solidFill>
            </a:endParaRPr>
          </a:p>
        </p:txBody>
      </p:sp>
      <p:sp>
        <p:nvSpPr>
          <p:cNvPr id="59" name="TextBox 58"/>
          <p:cNvSpPr txBox="1"/>
          <p:nvPr/>
        </p:nvSpPr>
        <p:spPr>
          <a:xfrm rot="16200000">
            <a:off x="-1234450" y="3251566"/>
            <a:ext cx="4182626"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Strategic Target</a:t>
            </a:r>
            <a:endParaRPr lang="en-US" dirty="0"/>
          </a:p>
        </p:txBody>
      </p:sp>
    </p:spTree>
    <p:extLst>
      <p:ext uri="{BB962C8B-B14F-4D97-AF65-F5344CB8AC3E}">
        <p14:creationId xmlns:p14="http://schemas.microsoft.com/office/powerpoint/2010/main" val="48423731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Advantage Matrix</a:t>
            </a:r>
          </a:p>
        </p:txBody>
      </p:sp>
      <p:sp>
        <p:nvSpPr>
          <p:cNvPr id="5" name="Title 4"/>
          <p:cNvSpPr>
            <a:spLocks noGrp="1"/>
          </p:cNvSpPr>
          <p:nvPr>
            <p:ph type="title"/>
          </p:nvPr>
        </p:nvSpPr>
        <p:spPr/>
        <p:txBody>
          <a:bodyPr/>
          <a:lstStyle/>
          <a:p>
            <a:r>
              <a:rPr lang="en-US" dirty="0"/>
              <a:t>Porter’s Generic Competitive Strategies</a:t>
            </a:r>
          </a:p>
        </p:txBody>
      </p:sp>
      <p:sp>
        <p:nvSpPr>
          <p:cNvPr id="4" name="Slide Number Placeholder 3"/>
          <p:cNvSpPr>
            <a:spLocks noGrp="1"/>
          </p:cNvSpPr>
          <p:nvPr>
            <p:ph type="sldNum" sz="quarter" idx="12"/>
          </p:nvPr>
        </p:nvSpPr>
        <p:spPr/>
        <p:txBody>
          <a:bodyPr/>
          <a:lstStyle/>
          <a:p>
            <a:fld id="{F68327C5-B821-4FE9-A59A-A60D9EB59A9A}" type="slidenum">
              <a:rPr lang="en-US" smtClean="0"/>
              <a:t>72</a:t>
            </a:fld>
            <a:endParaRPr lang="en-US"/>
          </a:p>
        </p:txBody>
      </p:sp>
      <p:sp>
        <p:nvSpPr>
          <p:cNvPr id="16" name="Rectangle 15"/>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rtlCol="0" anchor="ctr"/>
          <a:lstStyle/>
          <a:p>
            <a:pPr algn="ctr">
              <a:spcBef>
                <a:spcPts val="1000"/>
              </a:spcBef>
            </a:pPr>
            <a:r>
              <a:rPr lang="en-US" sz="3000" dirty="0">
                <a:solidFill>
                  <a:schemeClr val="tx1">
                    <a:lumMod val="50000"/>
                    <a:lumOff val="50000"/>
                  </a:schemeClr>
                </a:solidFill>
              </a:rPr>
              <a:t>The firm failing to develop its strategy in at least one of the three directions-a firm that is "</a:t>
            </a:r>
            <a:r>
              <a:rPr lang="en-US" sz="3000" b="1" dirty="0">
                <a:solidFill>
                  <a:schemeClr val="tx1">
                    <a:lumMod val="50000"/>
                    <a:lumOff val="50000"/>
                  </a:schemeClr>
                </a:solidFill>
              </a:rPr>
              <a:t>stuck in the middle</a:t>
            </a:r>
            <a:r>
              <a:rPr lang="en-US" sz="3000" dirty="0">
                <a:solidFill>
                  <a:schemeClr val="tx1">
                    <a:lumMod val="50000"/>
                    <a:lumOff val="50000"/>
                  </a:schemeClr>
                </a:solidFill>
              </a:rPr>
              <a:t>" - is in an extremely poor strategic </a:t>
            </a:r>
            <a:r>
              <a:rPr lang="en-US" sz="3000" dirty="0" smtClean="0">
                <a:solidFill>
                  <a:schemeClr val="tx1">
                    <a:lumMod val="50000"/>
                    <a:lumOff val="50000"/>
                  </a:schemeClr>
                </a:solidFill>
              </a:rPr>
              <a:t>situation.</a:t>
            </a:r>
            <a:endParaRPr lang="en-US" sz="3000" dirty="0">
              <a:solidFill>
                <a:schemeClr val="tx1">
                  <a:lumMod val="50000"/>
                  <a:lumOff val="50000"/>
                </a:schemeClr>
              </a:solidFill>
            </a:endParaRPr>
          </a:p>
        </p:txBody>
      </p:sp>
      <p:sp>
        <p:nvSpPr>
          <p:cNvPr id="22" name="Rectangle 21"/>
          <p:cNvSpPr/>
          <p:nvPr/>
        </p:nvSpPr>
        <p:spPr>
          <a:xfrm>
            <a:off x="11565384" y="1398780"/>
            <a:ext cx="130156" cy="4182974"/>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3" name="TextBox 2"/>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17" name="TextBox 16"/>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47" name="TextBox 46"/>
          <p:cNvSpPr txBox="1"/>
          <p:nvPr/>
        </p:nvSpPr>
        <p:spPr>
          <a:xfrm>
            <a:off x="6600057" y="5744150"/>
            <a:ext cx="4982344" cy="461665"/>
          </a:xfrm>
          <a:prstGeom prst="rect">
            <a:avLst/>
          </a:prstGeom>
          <a:noFill/>
        </p:spPr>
        <p:txBody>
          <a:bodyPr wrap="square" rtlCol="0">
            <a:spAutoFit/>
          </a:bodyPr>
          <a:lstStyle/>
          <a:p>
            <a:r>
              <a:rPr lang="en-US" sz="2400" dirty="0" smtClean="0">
                <a:solidFill>
                  <a:schemeClr val="tx1">
                    <a:lumMod val="50000"/>
                    <a:lumOff val="50000"/>
                  </a:schemeClr>
                </a:solidFill>
              </a:rPr>
              <a:t>-- Michael E. Porter, 1980</a:t>
            </a:r>
            <a:endParaRPr lang="en-US" sz="2400" dirty="0">
              <a:solidFill>
                <a:schemeClr val="tx1">
                  <a:lumMod val="50000"/>
                  <a:lumOff val="50000"/>
                </a:schemeClr>
              </a:solidFill>
            </a:endParaRPr>
          </a:p>
        </p:txBody>
      </p:sp>
      <p:sp>
        <p:nvSpPr>
          <p:cNvPr id="48" name="Rectangle 47"/>
          <p:cNvSpPr/>
          <p:nvPr/>
        </p:nvSpPr>
        <p:spPr>
          <a:xfrm>
            <a:off x="1270259" y="1398779"/>
            <a:ext cx="2002536" cy="260329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Cost Leadership</a:t>
            </a:r>
            <a:endParaRPr lang="en-US" sz="2200" b="1" dirty="0">
              <a:effectLst>
                <a:outerShdw blurRad="38100" dist="38100" dir="2700000" algn="tl">
                  <a:srgbClr val="000000">
                    <a:alpha val="43137"/>
                  </a:srgbClr>
                </a:outerShdw>
              </a:effectLst>
            </a:endParaRPr>
          </a:p>
        </p:txBody>
      </p:sp>
      <p:sp>
        <p:nvSpPr>
          <p:cNvPr id="49" name="Rectangle 48"/>
          <p:cNvSpPr/>
          <p:nvPr/>
        </p:nvSpPr>
        <p:spPr>
          <a:xfrm>
            <a:off x="3448965" y="1398780"/>
            <a:ext cx="2002536" cy="26032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Differentiation</a:t>
            </a:r>
            <a:endParaRPr lang="en-US" sz="2200" b="1" dirty="0">
              <a:effectLst>
                <a:outerShdw blurRad="38100" dist="38100" dir="2700000" algn="tl">
                  <a:srgbClr val="000000">
                    <a:alpha val="43137"/>
                  </a:srgbClr>
                </a:outerShdw>
              </a:effectLst>
            </a:endParaRPr>
          </a:p>
        </p:txBody>
      </p:sp>
      <p:sp>
        <p:nvSpPr>
          <p:cNvPr id="50" name="Rectangle 49"/>
          <p:cNvSpPr/>
          <p:nvPr/>
        </p:nvSpPr>
        <p:spPr>
          <a:xfrm>
            <a:off x="1270258" y="4175446"/>
            <a:ext cx="4178355" cy="140630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365760" rtlCol="0" anchor="b"/>
          <a:lstStyle/>
          <a:p>
            <a:pPr algn="ctr"/>
            <a:r>
              <a:rPr lang="en-US" sz="2200" b="1" dirty="0">
                <a:effectLst>
                  <a:outerShdw blurRad="38100" dist="38100" dir="2700000" algn="tl">
                    <a:srgbClr val="000000">
                      <a:alpha val="43137"/>
                    </a:srgbClr>
                  </a:outerShdw>
                </a:effectLst>
              </a:rPr>
              <a:t>Focus</a:t>
            </a:r>
          </a:p>
        </p:txBody>
      </p:sp>
      <p:grpSp>
        <p:nvGrpSpPr>
          <p:cNvPr id="19" name="Group 18"/>
          <p:cNvGrpSpPr/>
          <p:nvPr/>
        </p:nvGrpSpPr>
        <p:grpSpPr>
          <a:xfrm>
            <a:off x="1924618" y="3511407"/>
            <a:ext cx="2872524" cy="1128337"/>
            <a:chOff x="565623" y="4001711"/>
            <a:chExt cx="2872524" cy="1128337"/>
          </a:xfrm>
        </p:grpSpPr>
        <p:sp>
          <p:nvSpPr>
            <p:cNvPr id="20" name="Rectangle 19"/>
            <p:cNvSpPr/>
            <p:nvPr/>
          </p:nvSpPr>
          <p:spPr>
            <a:xfrm>
              <a:off x="565623" y="4001711"/>
              <a:ext cx="2872524" cy="1128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741745" y="4175715"/>
              <a:ext cx="2520280" cy="778463"/>
            </a:xfrm>
            <a:prstGeom prst="rect">
              <a:avLst/>
            </a:prstGeom>
            <a:solidFill>
              <a:srgbClr val="16A085"/>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effectLst>
                    <a:outerShdw blurRad="38100" dist="38100" dir="2700000" algn="tl">
                      <a:srgbClr val="000000">
                        <a:alpha val="43137"/>
                      </a:srgbClr>
                    </a:outerShdw>
                  </a:effectLst>
                </a:rPr>
                <a:t>Stuck in the Middle</a:t>
              </a:r>
            </a:p>
          </p:txBody>
        </p:sp>
      </p:grpSp>
      <p:sp>
        <p:nvSpPr>
          <p:cNvPr id="23" name="TextBox 22"/>
          <p:cNvSpPr txBox="1"/>
          <p:nvPr/>
        </p:nvSpPr>
        <p:spPr>
          <a:xfrm>
            <a:off x="1270259" y="5713373"/>
            <a:ext cx="2001331" cy="492443"/>
          </a:xfrm>
          <a:prstGeom prst="rect">
            <a:avLst/>
          </a:prstGeom>
          <a:noFill/>
        </p:spPr>
        <p:txBody>
          <a:bodyPr wrap="square" tIns="0" bIns="0" rtlCol="0" anchor="b">
            <a:spAutoFit/>
          </a:bodyPr>
          <a:lstStyle>
            <a:defPPr>
              <a:defRPr lang="fr-FR"/>
            </a:defPPr>
            <a:lvl1pPr algn="ctr"/>
          </a:lstStyle>
          <a:p>
            <a:r>
              <a:rPr lang="en-US" sz="1600" i="1" dirty="0" smtClean="0">
                <a:solidFill>
                  <a:schemeClr val="tx1">
                    <a:lumMod val="65000"/>
                    <a:lumOff val="35000"/>
                  </a:schemeClr>
                </a:solidFill>
              </a:rPr>
              <a:t>Uniqueness Perceived by the Customer</a:t>
            </a:r>
            <a:endParaRPr lang="en-US" sz="1600" i="1" dirty="0">
              <a:solidFill>
                <a:schemeClr val="tx1">
                  <a:lumMod val="65000"/>
                  <a:lumOff val="35000"/>
                </a:schemeClr>
              </a:solidFill>
            </a:endParaRPr>
          </a:p>
        </p:txBody>
      </p:sp>
      <p:sp>
        <p:nvSpPr>
          <p:cNvPr id="24" name="TextBox 23"/>
          <p:cNvSpPr txBox="1"/>
          <p:nvPr/>
        </p:nvSpPr>
        <p:spPr>
          <a:xfrm>
            <a:off x="3448965" y="5713373"/>
            <a:ext cx="2001331" cy="246221"/>
          </a:xfrm>
          <a:prstGeom prst="rect">
            <a:avLst/>
          </a:prstGeom>
          <a:noFill/>
        </p:spPr>
        <p:txBody>
          <a:bodyPr wrap="square" tIns="0" bIns="0" rtlCol="0" anchor="b">
            <a:spAutoFit/>
          </a:bodyPr>
          <a:lstStyle>
            <a:defPPr>
              <a:defRPr lang="fr-FR"/>
            </a:defPPr>
            <a:lvl1pPr algn="ctr">
              <a:defRPr sz="1600" i="1">
                <a:solidFill>
                  <a:schemeClr val="tx1">
                    <a:lumMod val="65000"/>
                    <a:lumOff val="35000"/>
                  </a:schemeClr>
                </a:solidFill>
              </a:defRPr>
            </a:lvl1pPr>
          </a:lstStyle>
          <a:p>
            <a:r>
              <a:rPr lang="en-US" dirty="0"/>
              <a:t>Low Cost Position</a:t>
            </a:r>
          </a:p>
        </p:txBody>
      </p:sp>
      <p:sp>
        <p:nvSpPr>
          <p:cNvPr id="25" name="TextBox 24"/>
          <p:cNvSpPr txBox="1"/>
          <p:nvPr/>
        </p:nvSpPr>
        <p:spPr>
          <a:xfrm rot="16200000">
            <a:off x="5178594" y="4516788"/>
            <a:ext cx="1405960" cy="723275"/>
          </a:xfrm>
          <a:prstGeom prst="rect">
            <a:avLst/>
          </a:prstGeom>
          <a:noFill/>
        </p:spPr>
        <p:txBody>
          <a:bodyPr wrap="square" bIns="182880" rtlCol="0" anchor="t">
            <a:spAutoFit/>
          </a:bodyPr>
          <a:lstStyle>
            <a:defPPr>
              <a:defRPr lang="fr-FR"/>
            </a:defPPr>
            <a:lvl1pPr algn="ctr"/>
          </a:lstStyle>
          <a:p>
            <a:r>
              <a:rPr lang="en-US" sz="1600" i="1" dirty="0" smtClean="0">
                <a:solidFill>
                  <a:schemeClr val="tx1">
                    <a:lumMod val="65000"/>
                    <a:lumOff val="35000"/>
                  </a:schemeClr>
                </a:solidFill>
              </a:rPr>
              <a:t>Particular Segment Only</a:t>
            </a:r>
            <a:endParaRPr lang="en-US" sz="1600" i="1" dirty="0">
              <a:solidFill>
                <a:schemeClr val="tx1">
                  <a:lumMod val="65000"/>
                  <a:lumOff val="35000"/>
                </a:schemeClr>
              </a:solidFill>
            </a:endParaRPr>
          </a:p>
        </p:txBody>
      </p:sp>
      <p:sp>
        <p:nvSpPr>
          <p:cNvPr id="26" name="TextBox 25"/>
          <p:cNvSpPr txBox="1"/>
          <p:nvPr/>
        </p:nvSpPr>
        <p:spPr>
          <a:xfrm rot="16200000">
            <a:off x="4456997" y="2461718"/>
            <a:ext cx="2602932" cy="477054"/>
          </a:xfrm>
          <a:prstGeom prst="rect">
            <a:avLst/>
          </a:prstGeom>
          <a:noFill/>
        </p:spPr>
        <p:txBody>
          <a:bodyPr wrap="square" bIns="182880" rtlCol="0" anchor="t">
            <a:spAutoFit/>
          </a:bodyPr>
          <a:lstStyle>
            <a:defPPr>
              <a:defRPr lang="fr-FR"/>
            </a:defPPr>
            <a:lvl1pPr algn="ctr"/>
          </a:lstStyle>
          <a:p>
            <a:r>
              <a:rPr lang="en-US" sz="1600" i="1" dirty="0" smtClean="0">
                <a:solidFill>
                  <a:schemeClr val="tx1">
                    <a:lumMod val="65000"/>
                    <a:lumOff val="35000"/>
                  </a:schemeClr>
                </a:solidFill>
              </a:rPr>
              <a:t>Industrywide</a:t>
            </a:r>
            <a:endParaRPr lang="en-US" sz="1600" i="1" dirty="0">
              <a:solidFill>
                <a:schemeClr val="tx1">
                  <a:lumMod val="65000"/>
                  <a:lumOff val="35000"/>
                </a:schemeClr>
              </a:solidFill>
            </a:endParaRPr>
          </a:p>
        </p:txBody>
      </p:sp>
      <p:sp>
        <p:nvSpPr>
          <p:cNvPr id="27" name="TextBox 26"/>
          <p:cNvSpPr txBox="1"/>
          <p:nvPr/>
        </p:nvSpPr>
        <p:spPr>
          <a:xfrm>
            <a:off x="1269567" y="848095"/>
            <a:ext cx="4182626"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Strategic Advantage</a:t>
            </a:r>
            <a:endParaRPr lang="en-US" sz="1600" b="1" dirty="0">
              <a:solidFill>
                <a:schemeClr val="tx1">
                  <a:lumMod val="65000"/>
                  <a:lumOff val="35000"/>
                </a:schemeClr>
              </a:solidFill>
            </a:endParaRPr>
          </a:p>
        </p:txBody>
      </p:sp>
      <p:sp>
        <p:nvSpPr>
          <p:cNvPr id="28" name="TextBox 27"/>
          <p:cNvSpPr txBox="1"/>
          <p:nvPr/>
        </p:nvSpPr>
        <p:spPr>
          <a:xfrm rot="16200000">
            <a:off x="-1234450" y="3251566"/>
            <a:ext cx="4182626"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Strategic Target</a:t>
            </a:r>
            <a:endParaRPr lang="en-US" dirty="0"/>
          </a:p>
        </p:txBody>
      </p:sp>
    </p:spTree>
    <p:extLst>
      <p:ext uri="{BB962C8B-B14F-4D97-AF65-F5344CB8AC3E}">
        <p14:creationId xmlns:p14="http://schemas.microsoft.com/office/powerpoint/2010/main" val="354512891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Competitive Advantage Matrix</a:t>
            </a:r>
          </a:p>
        </p:txBody>
      </p:sp>
      <p:sp>
        <p:nvSpPr>
          <p:cNvPr id="5" name="Title 4"/>
          <p:cNvSpPr>
            <a:spLocks noGrp="1"/>
          </p:cNvSpPr>
          <p:nvPr>
            <p:ph type="title"/>
          </p:nvPr>
        </p:nvSpPr>
        <p:spPr/>
        <p:txBody>
          <a:bodyPr/>
          <a:lstStyle/>
          <a:p>
            <a:r>
              <a:rPr lang="en-US" dirty="0"/>
              <a:t>Porter’s Generic Competitive Strategies</a:t>
            </a:r>
          </a:p>
        </p:txBody>
      </p:sp>
      <p:sp>
        <p:nvSpPr>
          <p:cNvPr id="4" name="Slide Number Placeholder 3"/>
          <p:cNvSpPr>
            <a:spLocks noGrp="1"/>
          </p:cNvSpPr>
          <p:nvPr>
            <p:ph type="sldNum" sz="quarter" idx="12"/>
          </p:nvPr>
        </p:nvSpPr>
        <p:spPr/>
        <p:txBody>
          <a:bodyPr/>
          <a:lstStyle/>
          <a:p>
            <a:fld id="{F68327C5-B821-4FE9-A59A-A60D9EB59A9A}" type="slidenum">
              <a:rPr lang="en-US" smtClean="0"/>
              <a:t>73</a:t>
            </a:fld>
            <a:endParaRPr lang="en-US"/>
          </a:p>
        </p:txBody>
      </p:sp>
      <p:sp>
        <p:nvSpPr>
          <p:cNvPr id="90" name="Rectangle 89"/>
          <p:cNvSpPr/>
          <p:nvPr/>
        </p:nvSpPr>
        <p:spPr>
          <a:xfrm>
            <a:off x="1415479" y="1668804"/>
            <a:ext cx="4624867"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a:solidFill>
                  <a:schemeClr val="bg1"/>
                </a:solidFill>
              </a:rPr>
              <a:t>Lorem ipsum dolor sit </a:t>
            </a:r>
            <a:r>
              <a:rPr lang="en-US" sz="1600" dirty="0" err="1">
                <a:solidFill>
                  <a:schemeClr val="bg1"/>
                </a:solidFill>
              </a:rPr>
              <a:t>amet</a:t>
            </a:r>
            <a:r>
              <a:rPr lang="en-US" sz="1600" dirty="0">
                <a:solidFill>
                  <a:schemeClr val="bg1"/>
                </a:solidFill>
              </a:rPr>
              <a:t>, has </a:t>
            </a:r>
            <a:r>
              <a:rPr lang="en-US" sz="1600" dirty="0" err="1">
                <a:solidFill>
                  <a:schemeClr val="bg1"/>
                </a:solidFill>
              </a:rPr>
              <a:t>meis</a:t>
            </a:r>
            <a:r>
              <a:rPr lang="en-US" sz="1600" dirty="0">
                <a:solidFill>
                  <a:schemeClr val="bg1"/>
                </a:solidFill>
              </a:rPr>
              <a:t> dicta </a:t>
            </a:r>
            <a:r>
              <a:rPr lang="en-US" sz="1600" dirty="0" err="1">
                <a:solidFill>
                  <a:schemeClr val="bg1"/>
                </a:solidFill>
              </a:rPr>
              <a:t>eloquentiam</a:t>
            </a:r>
            <a:r>
              <a:rPr lang="en-US" sz="1600" dirty="0">
                <a:solidFill>
                  <a:schemeClr val="bg1"/>
                </a:solidFill>
              </a:rPr>
              <a:t> at. </a:t>
            </a:r>
            <a:r>
              <a:rPr lang="en-US" sz="1600" dirty="0" err="1">
                <a:solidFill>
                  <a:schemeClr val="bg1"/>
                </a:solidFill>
              </a:rPr>
              <a:t>Eius</a:t>
            </a:r>
            <a:r>
              <a:rPr lang="en-US" sz="1600" dirty="0">
                <a:solidFill>
                  <a:schemeClr val="bg1"/>
                </a:solidFill>
              </a:rPr>
              <a:t> </a:t>
            </a:r>
            <a:r>
              <a:rPr lang="en-US" sz="1600" dirty="0" err="1">
                <a:solidFill>
                  <a:schemeClr val="bg1"/>
                </a:solidFill>
              </a:rPr>
              <a:t>forensibus</a:t>
            </a:r>
            <a:r>
              <a:rPr lang="en-US" sz="1600" dirty="0">
                <a:solidFill>
                  <a:schemeClr val="bg1"/>
                </a:solidFill>
              </a:rPr>
              <a:t> </a:t>
            </a:r>
            <a:r>
              <a:rPr lang="en-US" sz="1600" dirty="0" err="1">
                <a:solidFill>
                  <a:schemeClr val="bg1"/>
                </a:solidFill>
              </a:rPr>
              <a:t>usu</a:t>
            </a:r>
            <a:r>
              <a:rPr lang="en-US" sz="1600" dirty="0">
                <a:solidFill>
                  <a:schemeClr val="bg1"/>
                </a:solidFill>
              </a:rPr>
              <a:t> cu</a:t>
            </a:r>
            <a:r>
              <a:rPr lang="pt-BR" sz="1600" dirty="0">
                <a:solidFill>
                  <a:schemeClr val="bg1"/>
                </a:solidFill>
              </a:rPr>
              <a:t> impetus tamquam te cum, eu </a:t>
            </a:r>
            <a:r>
              <a:rPr lang="pt-BR" sz="1600" dirty="0" smtClean="0">
                <a:solidFill>
                  <a:schemeClr val="bg1"/>
                </a:solidFill>
              </a:rPr>
              <a:t>eam</a:t>
            </a:r>
          </a:p>
          <a:p>
            <a:endParaRPr lang="pt-BR" sz="1600" dirty="0">
              <a:solidFill>
                <a:schemeClr val="bg1"/>
              </a:solidFill>
            </a:endParaRPr>
          </a:p>
          <a:p>
            <a:r>
              <a:rPr lang="en-US" sz="1600" dirty="0">
                <a:solidFill>
                  <a:schemeClr val="bg1"/>
                </a:solidFill>
              </a:rPr>
              <a:t>Lorem ipsum dolor sit </a:t>
            </a:r>
            <a:r>
              <a:rPr lang="en-US" sz="1600" dirty="0" err="1">
                <a:solidFill>
                  <a:schemeClr val="bg1"/>
                </a:solidFill>
              </a:rPr>
              <a:t>amet</a:t>
            </a:r>
            <a:r>
              <a:rPr lang="en-US" sz="1600" dirty="0">
                <a:solidFill>
                  <a:schemeClr val="bg1"/>
                </a:solidFill>
              </a:rPr>
              <a:t>, has </a:t>
            </a:r>
            <a:r>
              <a:rPr lang="en-US" sz="1600" dirty="0" err="1">
                <a:solidFill>
                  <a:schemeClr val="bg1"/>
                </a:solidFill>
              </a:rPr>
              <a:t>meis</a:t>
            </a:r>
            <a:r>
              <a:rPr lang="en-US" sz="1600" dirty="0">
                <a:solidFill>
                  <a:schemeClr val="bg1"/>
                </a:solidFill>
              </a:rPr>
              <a:t> </a:t>
            </a:r>
            <a:endParaRPr lang="en-US" sz="1600" dirty="0" smtClean="0">
              <a:solidFill>
                <a:schemeClr val="bg1"/>
              </a:solidFill>
            </a:endParaRPr>
          </a:p>
          <a:p>
            <a:r>
              <a:rPr lang="en-US" sz="1600" dirty="0" smtClean="0">
                <a:solidFill>
                  <a:schemeClr val="bg1"/>
                </a:solidFill>
              </a:rPr>
              <a:t>dicta </a:t>
            </a:r>
            <a:r>
              <a:rPr lang="en-US" sz="1600" dirty="0" err="1">
                <a:solidFill>
                  <a:schemeClr val="bg1"/>
                </a:solidFill>
              </a:rPr>
              <a:t>eloquentiam</a:t>
            </a:r>
            <a:r>
              <a:rPr lang="en-US" sz="1600" dirty="0">
                <a:solidFill>
                  <a:schemeClr val="bg1"/>
                </a:solidFill>
              </a:rPr>
              <a:t> at. </a:t>
            </a:r>
            <a:r>
              <a:rPr lang="en-US" sz="1600" dirty="0" err="1">
                <a:solidFill>
                  <a:schemeClr val="bg1"/>
                </a:solidFill>
              </a:rPr>
              <a:t>Eius</a:t>
            </a:r>
            <a:r>
              <a:rPr lang="en-US" sz="1600" dirty="0">
                <a:solidFill>
                  <a:schemeClr val="bg1"/>
                </a:solidFill>
              </a:rPr>
              <a:t> </a:t>
            </a:r>
            <a:r>
              <a:rPr lang="en-US" sz="1600" dirty="0" err="1" smtClean="0">
                <a:solidFill>
                  <a:schemeClr val="bg1"/>
                </a:solidFill>
              </a:rPr>
              <a:t>forensibus</a:t>
            </a:r>
            <a:endParaRPr lang="en-US" sz="1600" dirty="0" smtClean="0">
              <a:solidFill>
                <a:schemeClr val="bg1"/>
              </a:solidFill>
            </a:endParaRPr>
          </a:p>
          <a:p>
            <a:r>
              <a:rPr lang="en-US" sz="1600" dirty="0" smtClean="0">
                <a:solidFill>
                  <a:schemeClr val="bg1"/>
                </a:solidFill>
              </a:rPr>
              <a:t>cu</a:t>
            </a:r>
            <a:r>
              <a:rPr lang="pt-BR" sz="1600" dirty="0" smtClean="0">
                <a:solidFill>
                  <a:schemeClr val="bg1"/>
                </a:solidFill>
              </a:rPr>
              <a:t> </a:t>
            </a:r>
            <a:r>
              <a:rPr lang="pt-BR" sz="1600" dirty="0">
                <a:solidFill>
                  <a:schemeClr val="bg1"/>
                </a:solidFill>
              </a:rPr>
              <a:t>impetus tamquam te cum, eu </a:t>
            </a:r>
            <a:r>
              <a:rPr lang="pt-BR" sz="1600" dirty="0" smtClean="0">
                <a:solidFill>
                  <a:schemeClr val="bg1"/>
                </a:solidFill>
              </a:rPr>
              <a:t>eam</a:t>
            </a:r>
            <a:endParaRPr lang="en-US" sz="1600" dirty="0">
              <a:solidFill>
                <a:schemeClr val="bg1"/>
              </a:solidFill>
            </a:endParaRPr>
          </a:p>
          <a:p>
            <a:endParaRPr lang="en-US" sz="1600" b="1" dirty="0">
              <a:solidFill>
                <a:schemeClr val="bg1"/>
              </a:solidFill>
              <a:effectLst>
                <a:outerShdw blurRad="38100" dist="38100" dir="2700000" algn="tl">
                  <a:srgbClr val="000000">
                    <a:alpha val="43137"/>
                  </a:srgbClr>
                </a:outerShdw>
              </a:effectLst>
            </a:endParaRPr>
          </a:p>
        </p:txBody>
      </p:sp>
      <p:sp>
        <p:nvSpPr>
          <p:cNvPr id="98" name="Rectangle 97"/>
          <p:cNvSpPr/>
          <p:nvPr/>
        </p:nvSpPr>
        <p:spPr>
          <a:xfrm>
            <a:off x="6215535" y="3849242"/>
            <a:ext cx="4624867"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a:solidFill>
                  <a:schemeClr val="bg1"/>
                </a:solidFill>
              </a:rPr>
              <a:t>Lorem ipsum dolor sit </a:t>
            </a:r>
            <a:r>
              <a:rPr lang="en-US" sz="1600" dirty="0" err="1">
                <a:solidFill>
                  <a:schemeClr val="bg1"/>
                </a:solidFill>
              </a:rPr>
              <a:t>amet</a:t>
            </a:r>
            <a:r>
              <a:rPr lang="en-US" sz="1600" dirty="0">
                <a:solidFill>
                  <a:schemeClr val="bg1"/>
                </a:solidFill>
              </a:rPr>
              <a:t>, has </a:t>
            </a:r>
            <a:r>
              <a:rPr lang="en-US" sz="1600" dirty="0" err="1">
                <a:solidFill>
                  <a:schemeClr val="bg1"/>
                </a:solidFill>
              </a:rPr>
              <a:t>meis</a:t>
            </a:r>
            <a:r>
              <a:rPr lang="en-US" sz="1600" dirty="0">
                <a:solidFill>
                  <a:schemeClr val="bg1"/>
                </a:solidFill>
              </a:rPr>
              <a:t> dicta </a:t>
            </a:r>
            <a:r>
              <a:rPr lang="en-US" sz="1600" dirty="0" err="1">
                <a:solidFill>
                  <a:schemeClr val="bg1"/>
                </a:solidFill>
              </a:rPr>
              <a:t>eloquentiam</a:t>
            </a:r>
            <a:r>
              <a:rPr lang="en-US" sz="1600" dirty="0">
                <a:solidFill>
                  <a:schemeClr val="bg1"/>
                </a:solidFill>
              </a:rPr>
              <a:t> at. </a:t>
            </a:r>
            <a:r>
              <a:rPr lang="en-US" sz="1600" dirty="0" err="1">
                <a:solidFill>
                  <a:schemeClr val="bg1"/>
                </a:solidFill>
              </a:rPr>
              <a:t>Eius</a:t>
            </a:r>
            <a:r>
              <a:rPr lang="en-US" sz="1600" dirty="0">
                <a:solidFill>
                  <a:schemeClr val="bg1"/>
                </a:solidFill>
              </a:rPr>
              <a:t> </a:t>
            </a:r>
            <a:r>
              <a:rPr lang="en-US" sz="1600" dirty="0" err="1">
                <a:solidFill>
                  <a:schemeClr val="bg1"/>
                </a:solidFill>
              </a:rPr>
              <a:t>forensibus</a:t>
            </a:r>
            <a:r>
              <a:rPr lang="en-US" sz="1600" dirty="0">
                <a:solidFill>
                  <a:schemeClr val="bg1"/>
                </a:solidFill>
              </a:rPr>
              <a:t> </a:t>
            </a:r>
            <a:r>
              <a:rPr lang="en-US" sz="1600" dirty="0" err="1">
                <a:solidFill>
                  <a:schemeClr val="bg1"/>
                </a:solidFill>
              </a:rPr>
              <a:t>usu</a:t>
            </a:r>
            <a:r>
              <a:rPr lang="en-US" sz="1600" dirty="0">
                <a:solidFill>
                  <a:schemeClr val="bg1"/>
                </a:solidFill>
              </a:rPr>
              <a:t> cu</a:t>
            </a:r>
            <a:r>
              <a:rPr lang="pt-BR" sz="1600" dirty="0">
                <a:solidFill>
                  <a:schemeClr val="bg1"/>
                </a:solidFill>
              </a:rPr>
              <a:t> impetus tamquam te cum, eu eam</a:t>
            </a:r>
          </a:p>
          <a:p>
            <a:endParaRPr lang="pt-BR" sz="1600" dirty="0">
              <a:solidFill>
                <a:schemeClr val="bg1"/>
              </a:solidFill>
            </a:endParaRPr>
          </a:p>
          <a:p>
            <a:r>
              <a:rPr lang="en-US" sz="1600" dirty="0">
                <a:solidFill>
                  <a:schemeClr val="bg1"/>
                </a:solidFill>
              </a:rPr>
              <a:t>Lorem ipsum dolor sit </a:t>
            </a:r>
            <a:r>
              <a:rPr lang="en-US" sz="1600" dirty="0" err="1">
                <a:solidFill>
                  <a:schemeClr val="bg1"/>
                </a:solidFill>
              </a:rPr>
              <a:t>amet</a:t>
            </a:r>
            <a:r>
              <a:rPr lang="en-US" sz="1600" dirty="0">
                <a:solidFill>
                  <a:schemeClr val="bg1"/>
                </a:solidFill>
              </a:rPr>
              <a:t>, has </a:t>
            </a:r>
            <a:r>
              <a:rPr lang="en-US" sz="1600" dirty="0" err="1">
                <a:solidFill>
                  <a:schemeClr val="bg1"/>
                </a:solidFill>
              </a:rPr>
              <a:t>meis</a:t>
            </a:r>
            <a:r>
              <a:rPr lang="en-US" sz="1600" dirty="0">
                <a:solidFill>
                  <a:schemeClr val="bg1"/>
                </a:solidFill>
              </a:rPr>
              <a:t> </a:t>
            </a:r>
          </a:p>
          <a:p>
            <a:r>
              <a:rPr lang="en-US" sz="1600" dirty="0">
                <a:solidFill>
                  <a:schemeClr val="bg1"/>
                </a:solidFill>
              </a:rPr>
              <a:t>dicta </a:t>
            </a:r>
            <a:r>
              <a:rPr lang="en-US" sz="1600" dirty="0" err="1">
                <a:solidFill>
                  <a:schemeClr val="bg1"/>
                </a:solidFill>
              </a:rPr>
              <a:t>eloquentiam</a:t>
            </a:r>
            <a:r>
              <a:rPr lang="en-US" sz="1600" dirty="0">
                <a:solidFill>
                  <a:schemeClr val="bg1"/>
                </a:solidFill>
              </a:rPr>
              <a:t> at. </a:t>
            </a:r>
            <a:r>
              <a:rPr lang="en-US" sz="1600" dirty="0" err="1">
                <a:solidFill>
                  <a:schemeClr val="bg1"/>
                </a:solidFill>
              </a:rPr>
              <a:t>Eius</a:t>
            </a:r>
            <a:r>
              <a:rPr lang="en-US" sz="1600" dirty="0">
                <a:solidFill>
                  <a:schemeClr val="bg1"/>
                </a:solidFill>
              </a:rPr>
              <a:t> </a:t>
            </a:r>
            <a:r>
              <a:rPr lang="en-US" sz="1600" dirty="0" err="1">
                <a:solidFill>
                  <a:schemeClr val="bg1"/>
                </a:solidFill>
              </a:rPr>
              <a:t>forensibus</a:t>
            </a:r>
            <a:r>
              <a:rPr lang="en-US" sz="1600" dirty="0">
                <a:solidFill>
                  <a:schemeClr val="bg1"/>
                </a:solidFill>
              </a:rPr>
              <a:t> </a:t>
            </a:r>
            <a:endParaRPr lang="en-US" sz="1600" dirty="0" smtClean="0">
              <a:solidFill>
                <a:schemeClr val="bg1"/>
              </a:solidFill>
            </a:endParaRPr>
          </a:p>
          <a:p>
            <a:r>
              <a:rPr lang="en-US" sz="1600" dirty="0" err="1" smtClean="0">
                <a:solidFill>
                  <a:schemeClr val="bg1"/>
                </a:solidFill>
              </a:rPr>
              <a:t>usu</a:t>
            </a:r>
            <a:r>
              <a:rPr lang="en-US" sz="1600" dirty="0" smtClean="0">
                <a:solidFill>
                  <a:schemeClr val="bg1"/>
                </a:solidFill>
              </a:rPr>
              <a:t> cu</a:t>
            </a:r>
            <a:r>
              <a:rPr lang="pt-BR" sz="1600" dirty="0" smtClean="0">
                <a:solidFill>
                  <a:schemeClr val="bg1"/>
                </a:solidFill>
              </a:rPr>
              <a:t> </a:t>
            </a:r>
            <a:r>
              <a:rPr lang="pt-BR" sz="1600" dirty="0">
                <a:solidFill>
                  <a:schemeClr val="bg1"/>
                </a:solidFill>
              </a:rPr>
              <a:t>impetus tamquam te cum, </a:t>
            </a:r>
            <a:r>
              <a:rPr lang="pt-BR" sz="1600" dirty="0" smtClean="0">
                <a:solidFill>
                  <a:schemeClr val="bg1"/>
                </a:solidFill>
              </a:rPr>
              <a:t>eu</a:t>
            </a:r>
            <a:endParaRPr lang="en-US" sz="1600" dirty="0">
              <a:solidFill>
                <a:schemeClr val="bg1"/>
              </a:solidFill>
            </a:endParaRPr>
          </a:p>
        </p:txBody>
      </p:sp>
      <p:sp>
        <p:nvSpPr>
          <p:cNvPr id="105" name="Rectangle 104"/>
          <p:cNvSpPr/>
          <p:nvPr/>
        </p:nvSpPr>
        <p:spPr>
          <a:xfrm>
            <a:off x="6215535" y="1668804"/>
            <a:ext cx="4624869"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a:solidFill>
                  <a:schemeClr val="bg1"/>
                </a:solidFill>
              </a:rPr>
              <a:t>Lorem ipsum dolor sit </a:t>
            </a:r>
            <a:r>
              <a:rPr lang="en-US" sz="1600" dirty="0" err="1">
                <a:solidFill>
                  <a:schemeClr val="bg1"/>
                </a:solidFill>
              </a:rPr>
              <a:t>amet</a:t>
            </a:r>
            <a:r>
              <a:rPr lang="en-US" sz="1600" dirty="0">
                <a:solidFill>
                  <a:schemeClr val="bg1"/>
                </a:solidFill>
              </a:rPr>
              <a:t>, has </a:t>
            </a:r>
            <a:r>
              <a:rPr lang="en-US" sz="1600" dirty="0" err="1">
                <a:solidFill>
                  <a:schemeClr val="bg1"/>
                </a:solidFill>
              </a:rPr>
              <a:t>meis</a:t>
            </a:r>
            <a:r>
              <a:rPr lang="en-US" sz="1600" dirty="0">
                <a:solidFill>
                  <a:schemeClr val="bg1"/>
                </a:solidFill>
              </a:rPr>
              <a:t> dicta </a:t>
            </a:r>
            <a:r>
              <a:rPr lang="en-US" sz="1600" dirty="0" err="1">
                <a:solidFill>
                  <a:schemeClr val="bg1"/>
                </a:solidFill>
              </a:rPr>
              <a:t>eloquentiam</a:t>
            </a:r>
            <a:r>
              <a:rPr lang="en-US" sz="1600" dirty="0">
                <a:solidFill>
                  <a:schemeClr val="bg1"/>
                </a:solidFill>
              </a:rPr>
              <a:t> at. </a:t>
            </a:r>
            <a:r>
              <a:rPr lang="en-US" sz="1600" dirty="0" err="1">
                <a:solidFill>
                  <a:schemeClr val="bg1"/>
                </a:solidFill>
              </a:rPr>
              <a:t>Eius</a:t>
            </a:r>
            <a:r>
              <a:rPr lang="en-US" sz="1600" dirty="0">
                <a:solidFill>
                  <a:schemeClr val="bg1"/>
                </a:solidFill>
              </a:rPr>
              <a:t> </a:t>
            </a:r>
            <a:r>
              <a:rPr lang="en-US" sz="1600" dirty="0" err="1">
                <a:solidFill>
                  <a:schemeClr val="bg1"/>
                </a:solidFill>
              </a:rPr>
              <a:t>forensibus</a:t>
            </a:r>
            <a:r>
              <a:rPr lang="en-US" sz="1600" dirty="0">
                <a:solidFill>
                  <a:schemeClr val="bg1"/>
                </a:solidFill>
              </a:rPr>
              <a:t> </a:t>
            </a:r>
            <a:r>
              <a:rPr lang="en-US" sz="1600" dirty="0" err="1">
                <a:solidFill>
                  <a:schemeClr val="bg1"/>
                </a:solidFill>
              </a:rPr>
              <a:t>usu</a:t>
            </a:r>
            <a:r>
              <a:rPr lang="en-US" sz="1600" dirty="0">
                <a:solidFill>
                  <a:schemeClr val="bg1"/>
                </a:solidFill>
              </a:rPr>
              <a:t> cu</a:t>
            </a:r>
            <a:r>
              <a:rPr lang="pt-BR" sz="1600" dirty="0">
                <a:solidFill>
                  <a:schemeClr val="bg1"/>
                </a:solidFill>
              </a:rPr>
              <a:t> impetus tamquam te cum, eu eam</a:t>
            </a:r>
          </a:p>
          <a:p>
            <a:endParaRPr lang="pt-BR" sz="1600" dirty="0">
              <a:solidFill>
                <a:schemeClr val="bg1"/>
              </a:solidFill>
            </a:endParaRPr>
          </a:p>
          <a:p>
            <a:r>
              <a:rPr lang="en-US" sz="1600" dirty="0">
                <a:solidFill>
                  <a:schemeClr val="bg1"/>
                </a:solidFill>
              </a:rPr>
              <a:t>Lorem ipsum dolor sit </a:t>
            </a:r>
            <a:r>
              <a:rPr lang="en-US" sz="1600" dirty="0" err="1">
                <a:solidFill>
                  <a:schemeClr val="bg1"/>
                </a:solidFill>
              </a:rPr>
              <a:t>amet</a:t>
            </a:r>
            <a:r>
              <a:rPr lang="en-US" sz="1600" dirty="0">
                <a:solidFill>
                  <a:schemeClr val="bg1"/>
                </a:solidFill>
              </a:rPr>
              <a:t>, has </a:t>
            </a:r>
            <a:r>
              <a:rPr lang="en-US" sz="1600" dirty="0" err="1">
                <a:solidFill>
                  <a:schemeClr val="bg1"/>
                </a:solidFill>
              </a:rPr>
              <a:t>meis</a:t>
            </a:r>
            <a:r>
              <a:rPr lang="en-US" sz="1600" dirty="0">
                <a:solidFill>
                  <a:schemeClr val="bg1"/>
                </a:solidFill>
              </a:rPr>
              <a:t> </a:t>
            </a:r>
          </a:p>
          <a:p>
            <a:r>
              <a:rPr lang="en-US" sz="1600" dirty="0">
                <a:solidFill>
                  <a:schemeClr val="bg1"/>
                </a:solidFill>
              </a:rPr>
              <a:t>dicta </a:t>
            </a:r>
            <a:r>
              <a:rPr lang="en-US" sz="1600" dirty="0" err="1">
                <a:solidFill>
                  <a:schemeClr val="bg1"/>
                </a:solidFill>
              </a:rPr>
              <a:t>eloquentiam</a:t>
            </a:r>
            <a:r>
              <a:rPr lang="en-US" sz="1600" dirty="0">
                <a:solidFill>
                  <a:schemeClr val="bg1"/>
                </a:solidFill>
              </a:rPr>
              <a:t> at. </a:t>
            </a:r>
            <a:r>
              <a:rPr lang="en-US" sz="1600" dirty="0" err="1">
                <a:solidFill>
                  <a:schemeClr val="bg1"/>
                </a:solidFill>
              </a:rPr>
              <a:t>Eius</a:t>
            </a:r>
            <a:r>
              <a:rPr lang="en-US" sz="1600" dirty="0">
                <a:solidFill>
                  <a:schemeClr val="bg1"/>
                </a:solidFill>
              </a:rPr>
              <a:t> </a:t>
            </a:r>
            <a:r>
              <a:rPr lang="en-US" sz="1600" dirty="0" err="1" smtClean="0">
                <a:solidFill>
                  <a:schemeClr val="bg1"/>
                </a:solidFill>
              </a:rPr>
              <a:t>forensibus</a:t>
            </a:r>
            <a:endParaRPr lang="en-US" sz="1600" dirty="0">
              <a:solidFill>
                <a:schemeClr val="bg1"/>
              </a:solidFill>
            </a:endParaRPr>
          </a:p>
          <a:p>
            <a:r>
              <a:rPr lang="en-US" sz="1600" dirty="0">
                <a:solidFill>
                  <a:schemeClr val="bg1"/>
                </a:solidFill>
              </a:rPr>
              <a:t>cu</a:t>
            </a:r>
            <a:r>
              <a:rPr lang="pt-BR" sz="1600" dirty="0">
                <a:solidFill>
                  <a:schemeClr val="bg1"/>
                </a:solidFill>
              </a:rPr>
              <a:t> impetus tamquam te cum, eu eam</a:t>
            </a:r>
            <a:endParaRPr lang="en-US" sz="1600" dirty="0">
              <a:solidFill>
                <a:schemeClr val="bg1"/>
              </a:solidFill>
            </a:endParaRPr>
          </a:p>
        </p:txBody>
      </p:sp>
      <p:sp>
        <p:nvSpPr>
          <p:cNvPr id="117" name="Rectangle 116"/>
          <p:cNvSpPr/>
          <p:nvPr/>
        </p:nvSpPr>
        <p:spPr>
          <a:xfrm>
            <a:off x="1415479" y="3849242"/>
            <a:ext cx="4624867"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a:solidFill>
                  <a:schemeClr val="bg1"/>
                </a:solidFill>
              </a:rPr>
              <a:t>Lorem ipsum dolor sit </a:t>
            </a:r>
            <a:r>
              <a:rPr lang="en-US" sz="1600" dirty="0" err="1">
                <a:solidFill>
                  <a:schemeClr val="bg1"/>
                </a:solidFill>
              </a:rPr>
              <a:t>amet</a:t>
            </a:r>
            <a:r>
              <a:rPr lang="en-US" sz="1600" dirty="0">
                <a:solidFill>
                  <a:schemeClr val="bg1"/>
                </a:solidFill>
              </a:rPr>
              <a:t>, has </a:t>
            </a:r>
            <a:r>
              <a:rPr lang="en-US" sz="1600" dirty="0" err="1">
                <a:solidFill>
                  <a:schemeClr val="bg1"/>
                </a:solidFill>
              </a:rPr>
              <a:t>meis</a:t>
            </a:r>
            <a:r>
              <a:rPr lang="en-US" sz="1600" dirty="0">
                <a:solidFill>
                  <a:schemeClr val="bg1"/>
                </a:solidFill>
              </a:rPr>
              <a:t> dicta </a:t>
            </a:r>
            <a:r>
              <a:rPr lang="en-US" sz="1600" dirty="0" err="1">
                <a:solidFill>
                  <a:schemeClr val="bg1"/>
                </a:solidFill>
              </a:rPr>
              <a:t>eloquentiam</a:t>
            </a:r>
            <a:r>
              <a:rPr lang="en-US" sz="1600" dirty="0">
                <a:solidFill>
                  <a:schemeClr val="bg1"/>
                </a:solidFill>
              </a:rPr>
              <a:t> at. </a:t>
            </a:r>
            <a:r>
              <a:rPr lang="en-US" sz="1600" dirty="0" err="1">
                <a:solidFill>
                  <a:schemeClr val="bg1"/>
                </a:solidFill>
              </a:rPr>
              <a:t>Eius</a:t>
            </a:r>
            <a:r>
              <a:rPr lang="en-US" sz="1600" dirty="0">
                <a:solidFill>
                  <a:schemeClr val="bg1"/>
                </a:solidFill>
              </a:rPr>
              <a:t> </a:t>
            </a:r>
            <a:r>
              <a:rPr lang="en-US" sz="1600" dirty="0" err="1">
                <a:solidFill>
                  <a:schemeClr val="bg1"/>
                </a:solidFill>
              </a:rPr>
              <a:t>forensibus</a:t>
            </a:r>
            <a:r>
              <a:rPr lang="en-US" sz="1600" dirty="0">
                <a:solidFill>
                  <a:schemeClr val="bg1"/>
                </a:solidFill>
              </a:rPr>
              <a:t> </a:t>
            </a:r>
            <a:r>
              <a:rPr lang="en-US" sz="1600" dirty="0" err="1">
                <a:solidFill>
                  <a:schemeClr val="bg1"/>
                </a:solidFill>
              </a:rPr>
              <a:t>usu</a:t>
            </a:r>
            <a:r>
              <a:rPr lang="en-US" sz="1600" dirty="0">
                <a:solidFill>
                  <a:schemeClr val="bg1"/>
                </a:solidFill>
              </a:rPr>
              <a:t> cu</a:t>
            </a:r>
            <a:r>
              <a:rPr lang="pt-BR" sz="1600" dirty="0">
                <a:solidFill>
                  <a:schemeClr val="bg1"/>
                </a:solidFill>
              </a:rPr>
              <a:t> impetus tamquam te cum, eu eam</a:t>
            </a:r>
          </a:p>
          <a:p>
            <a:endParaRPr lang="pt-BR" sz="1600" dirty="0">
              <a:solidFill>
                <a:schemeClr val="bg1"/>
              </a:solidFill>
            </a:endParaRPr>
          </a:p>
          <a:p>
            <a:r>
              <a:rPr lang="en-US" sz="1600" dirty="0">
                <a:solidFill>
                  <a:schemeClr val="bg1"/>
                </a:solidFill>
              </a:rPr>
              <a:t>Lorem ipsum dolor sit </a:t>
            </a:r>
            <a:r>
              <a:rPr lang="en-US" sz="1600" dirty="0" err="1">
                <a:solidFill>
                  <a:schemeClr val="bg1"/>
                </a:solidFill>
              </a:rPr>
              <a:t>amet</a:t>
            </a:r>
            <a:r>
              <a:rPr lang="en-US" sz="1600" dirty="0">
                <a:solidFill>
                  <a:schemeClr val="bg1"/>
                </a:solidFill>
              </a:rPr>
              <a:t>, has </a:t>
            </a:r>
            <a:r>
              <a:rPr lang="en-US" sz="1600" dirty="0" err="1">
                <a:solidFill>
                  <a:schemeClr val="bg1"/>
                </a:solidFill>
              </a:rPr>
              <a:t>meis</a:t>
            </a:r>
            <a:r>
              <a:rPr lang="en-US" sz="1600" dirty="0">
                <a:solidFill>
                  <a:schemeClr val="bg1"/>
                </a:solidFill>
              </a:rPr>
              <a:t> </a:t>
            </a:r>
          </a:p>
          <a:p>
            <a:r>
              <a:rPr lang="en-US" sz="1600" dirty="0">
                <a:solidFill>
                  <a:schemeClr val="bg1"/>
                </a:solidFill>
              </a:rPr>
              <a:t>dicta </a:t>
            </a:r>
            <a:r>
              <a:rPr lang="en-US" sz="1600" dirty="0" err="1">
                <a:solidFill>
                  <a:schemeClr val="bg1"/>
                </a:solidFill>
              </a:rPr>
              <a:t>eloquentiam</a:t>
            </a:r>
            <a:r>
              <a:rPr lang="en-US" sz="1600" dirty="0">
                <a:solidFill>
                  <a:schemeClr val="bg1"/>
                </a:solidFill>
              </a:rPr>
              <a:t> at. </a:t>
            </a:r>
            <a:r>
              <a:rPr lang="en-US" sz="1600" dirty="0" err="1">
                <a:solidFill>
                  <a:schemeClr val="bg1"/>
                </a:solidFill>
              </a:rPr>
              <a:t>Eius</a:t>
            </a:r>
            <a:r>
              <a:rPr lang="en-US" sz="1600" dirty="0">
                <a:solidFill>
                  <a:schemeClr val="bg1"/>
                </a:solidFill>
              </a:rPr>
              <a:t> </a:t>
            </a:r>
            <a:r>
              <a:rPr lang="en-US" sz="1600" dirty="0" err="1" smtClean="0">
                <a:solidFill>
                  <a:schemeClr val="bg1"/>
                </a:solidFill>
              </a:rPr>
              <a:t>forensibus</a:t>
            </a:r>
            <a:endParaRPr lang="en-US" sz="1600" dirty="0">
              <a:solidFill>
                <a:schemeClr val="bg1"/>
              </a:solidFill>
            </a:endParaRPr>
          </a:p>
          <a:p>
            <a:r>
              <a:rPr lang="en-US" sz="1600" dirty="0">
                <a:solidFill>
                  <a:schemeClr val="bg1"/>
                </a:solidFill>
              </a:rPr>
              <a:t>cu</a:t>
            </a:r>
            <a:r>
              <a:rPr lang="pt-BR" sz="1600" dirty="0">
                <a:solidFill>
                  <a:schemeClr val="bg1"/>
                </a:solidFill>
              </a:rPr>
              <a:t> impetus tamquam te cum, eu eam</a:t>
            </a:r>
            <a:endParaRPr lang="en-US" sz="1600" dirty="0">
              <a:solidFill>
                <a:schemeClr val="bg1"/>
              </a:solidFill>
            </a:endParaRPr>
          </a:p>
        </p:txBody>
      </p:sp>
      <p:sp>
        <p:nvSpPr>
          <p:cNvPr id="35" name="Freeform 34"/>
          <p:cNvSpPr/>
          <p:nvPr/>
        </p:nvSpPr>
        <p:spPr>
          <a:xfrm>
            <a:off x="9586761" y="2532908"/>
            <a:ext cx="1253641" cy="1138431"/>
          </a:xfrm>
          <a:custGeom>
            <a:avLst/>
            <a:gdLst>
              <a:gd name="connsiteX0" fmla="*/ 0 w 2415214"/>
              <a:gd name="connsiteY0" fmla="*/ 496210 h 2193257"/>
              <a:gd name="connsiteX1" fmla="*/ 22902 w 2415214"/>
              <a:gd name="connsiteY1" fmla="*/ 496210 h 2193257"/>
              <a:gd name="connsiteX2" fmla="*/ 22902 w 2415214"/>
              <a:gd name="connsiteY2" fmla="*/ 825859 h 2193257"/>
              <a:gd name="connsiteX3" fmla="*/ 22902 w 2415214"/>
              <a:gd name="connsiteY3" fmla="*/ 825860 h 2193257"/>
              <a:gd name="connsiteX4" fmla="*/ 22902 w 2415214"/>
              <a:gd name="connsiteY4" fmla="*/ 827577 h 2193257"/>
              <a:gd name="connsiteX5" fmla="*/ 0 w 2415214"/>
              <a:gd name="connsiteY5" fmla="*/ 807710 h 2193257"/>
              <a:gd name="connsiteX6" fmla="*/ 1599656 w 2415214"/>
              <a:gd name="connsiteY6" fmla="*/ 378231 h 2193257"/>
              <a:gd name="connsiteX7" fmla="*/ 1489387 w 2415214"/>
              <a:gd name="connsiteY7" fmla="*/ 488500 h 2193257"/>
              <a:gd name="connsiteX8" fmla="*/ 1489387 w 2415214"/>
              <a:gd name="connsiteY8" fmla="*/ 505918 h 2193257"/>
              <a:gd name="connsiteX9" fmla="*/ 1489386 w 2415214"/>
              <a:gd name="connsiteY9" fmla="*/ 607510 h 2193257"/>
              <a:gd name="connsiteX10" fmla="*/ 1489387 w 2415214"/>
              <a:gd name="connsiteY10" fmla="*/ 607511 h 2193257"/>
              <a:gd name="connsiteX11" fmla="*/ 1489388 w 2415214"/>
              <a:gd name="connsiteY11" fmla="*/ 725992 h 2193257"/>
              <a:gd name="connsiteX12" fmla="*/ 1521684 w 2415214"/>
              <a:gd name="connsiteY12" fmla="*/ 803965 h 2193257"/>
              <a:gd name="connsiteX13" fmla="*/ 1531258 w 2415214"/>
              <a:gd name="connsiteY13" fmla="*/ 810418 h 2193257"/>
              <a:gd name="connsiteX14" fmla="*/ 1531259 w 2415214"/>
              <a:gd name="connsiteY14" fmla="*/ 705683 h 2193257"/>
              <a:gd name="connsiteX15" fmla="*/ 1531258 w 2415214"/>
              <a:gd name="connsiteY15" fmla="*/ 496210 h 2193257"/>
              <a:gd name="connsiteX16" fmla="*/ 1554160 w 2415214"/>
              <a:gd name="connsiteY16" fmla="*/ 496210 h 2193257"/>
              <a:gd name="connsiteX17" fmla="*/ 1554159 w 2415214"/>
              <a:gd name="connsiteY17" fmla="*/ 578623 h 2193257"/>
              <a:gd name="connsiteX18" fmla="*/ 1554159 w 2415214"/>
              <a:gd name="connsiteY18" fmla="*/ 663698 h 2193257"/>
              <a:gd name="connsiteX19" fmla="*/ 1554160 w 2415214"/>
              <a:gd name="connsiteY19" fmla="*/ 663699 h 2193257"/>
              <a:gd name="connsiteX20" fmla="*/ 1554159 w 2415214"/>
              <a:gd name="connsiteY20" fmla="*/ 825858 h 2193257"/>
              <a:gd name="connsiteX21" fmla="*/ 1554159 w 2415214"/>
              <a:gd name="connsiteY21" fmla="*/ 825860 h 2193257"/>
              <a:gd name="connsiteX22" fmla="*/ 1554159 w 2415214"/>
              <a:gd name="connsiteY22" fmla="*/ 1049468 h 2193257"/>
              <a:gd name="connsiteX23" fmla="*/ 1624332 w 2415214"/>
              <a:gd name="connsiteY23" fmla="*/ 1119639 h 2193257"/>
              <a:gd name="connsiteX24" fmla="*/ 1710689 w 2415214"/>
              <a:gd name="connsiteY24" fmla="*/ 1119640 h 2193257"/>
              <a:gd name="connsiteX25" fmla="*/ 1738003 w 2415214"/>
              <a:gd name="connsiteY25" fmla="*/ 1114125 h 2193257"/>
              <a:gd name="connsiteX26" fmla="*/ 1780861 w 2415214"/>
              <a:gd name="connsiteY26" fmla="*/ 1049468 h 2193257"/>
              <a:gd name="connsiteX27" fmla="*/ 1780860 w 2415214"/>
              <a:gd name="connsiteY27" fmla="*/ 912601 h 2193257"/>
              <a:gd name="connsiteX28" fmla="*/ 1780860 w 2415214"/>
              <a:gd name="connsiteY28" fmla="*/ 496210 h 2193257"/>
              <a:gd name="connsiteX29" fmla="*/ 1803761 w 2415214"/>
              <a:gd name="connsiteY29" fmla="*/ 496210 h 2193257"/>
              <a:gd name="connsiteX30" fmla="*/ 1803761 w 2415214"/>
              <a:gd name="connsiteY30" fmla="*/ 810420 h 2193257"/>
              <a:gd name="connsiteX31" fmla="*/ 1813336 w 2415214"/>
              <a:gd name="connsiteY31" fmla="*/ 803965 h 2193257"/>
              <a:gd name="connsiteX32" fmla="*/ 1845632 w 2415214"/>
              <a:gd name="connsiteY32" fmla="*/ 725992 h 2193257"/>
              <a:gd name="connsiteX33" fmla="*/ 1845633 w 2415214"/>
              <a:gd name="connsiteY33" fmla="*/ 498895 h 2193257"/>
              <a:gd name="connsiteX34" fmla="*/ 1845634 w 2415214"/>
              <a:gd name="connsiteY34" fmla="*/ 498898 h 2193257"/>
              <a:gd name="connsiteX35" fmla="*/ 1845635 w 2415214"/>
              <a:gd name="connsiteY35" fmla="*/ 488500 h 2193257"/>
              <a:gd name="connsiteX36" fmla="*/ 1735365 w 2415214"/>
              <a:gd name="connsiteY36" fmla="*/ 378232 h 2193257"/>
              <a:gd name="connsiteX37" fmla="*/ 1651443 w 2415214"/>
              <a:gd name="connsiteY37" fmla="*/ 378231 h 2193257"/>
              <a:gd name="connsiteX38" fmla="*/ 1651442 w 2415214"/>
              <a:gd name="connsiteY38" fmla="*/ 378231 h 2193257"/>
              <a:gd name="connsiteX39" fmla="*/ 1254716 w 2415214"/>
              <a:gd name="connsiteY39" fmla="*/ 0 h 2193257"/>
              <a:gd name="connsiteX40" fmla="*/ 1556316 w 2415214"/>
              <a:gd name="connsiteY40" fmla="*/ 261630 h 2193257"/>
              <a:gd name="connsiteX41" fmla="*/ 1562002 w 2415214"/>
              <a:gd name="connsiteY41" fmla="*/ 289789 h 2193257"/>
              <a:gd name="connsiteX42" fmla="*/ 1603489 w 2415214"/>
              <a:gd name="connsiteY42" fmla="*/ 340169 h 2193257"/>
              <a:gd name="connsiteX43" fmla="*/ 1612635 w 2415214"/>
              <a:gd name="connsiteY43" fmla="*/ 344566 h 2193257"/>
              <a:gd name="connsiteX44" fmla="*/ 1608563 w 2415214"/>
              <a:gd name="connsiteY44" fmla="*/ 341034 h 2193257"/>
              <a:gd name="connsiteX45" fmla="*/ 1616700 w 2415214"/>
              <a:gd name="connsiteY45" fmla="*/ 346521 h 2193257"/>
              <a:gd name="connsiteX46" fmla="*/ 1627270 w 2415214"/>
              <a:gd name="connsiteY46" fmla="*/ 351602 h 2193257"/>
              <a:gd name="connsiteX47" fmla="*/ 1667507 w 2415214"/>
              <a:gd name="connsiteY47" fmla="*/ 359725 h 2193257"/>
              <a:gd name="connsiteX48" fmla="*/ 1667510 w 2415214"/>
              <a:gd name="connsiteY48" fmla="*/ 359726 h 2193257"/>
              <a:gd name="connsiteX49" fmla="*/ 1669043 w 2415214"/>
              <a:gd name="connsiteY49" fmla="*/ 359416 h 2193257"/>
              <a:gd name="connsiteX50" fmla="*/ 1669044 w 2415214"/>
              <a:gd name="connsiteY50" fmla="*/ 359417 h 2193257"/>
              <a:gd name="connsiteX51" fmla="*/ 1712083 w 2415214"/>
              <a:gd name="connsiteY51" fmla="*/ 350728 h 2193257"/>
              <a:gd name="connsiteX52" fmla="*/ 1782020 w 2415214"/>
              <a:gd name="connsiteY52" fmla="*/ 245218 h 2193257"/>
              <a:gd name="connsiteX53" fmla="*/ 1773020 w 2415214"/>
              <a:gd name="connsiteY53" fmla="*/ 200648 h 2193257"/>
              <a:gd name="connsiteX54" fmla="*/ 1760666 w 2415214"/>
              <a:gd name="connsiteY54" fmla="*/ 182323 h 2193257"/>
              <a:gd name="connsiteX55" fmla="*/ 2415214 w 2415214"/>
              <a:gd name="connsiteY55" fmla="*/ 750121 h 2193257"/>
              <a:gd name="connsiteX56" fmla="*/ 2415214 w 2415214"/>
              <a:gd name="connsiteY56" fmla="*/ 2193257 h 2193257"/>
              <a:gd name="connsiteX57" fmla="*/ 1311215 w 2415214"/>
              <a:gd name="connsiteY57" fmla="*/ 2193257 h 2193257"/>
              <a:gd name="connsiteX58" fmla="*/ 67649 w 2415214"/>
              <a:gd name="connsiteY58" fmla="*/ 1114506 h 2193257"/>
              <a:gd name="connsiteX59" fmla="*/ 93075 w 2415214"/>
              <a:gd name="connsiteY59" fmla="*/ 1119638 h 2193257"/>
              <a:gd name="connsiteX60" fmla="*/ 179434 w 2415214"/>
              <a:gd name="connsiteY60" fmla="*/ 1119639 h 2193257"/>
              <a:gd name="connsiteX61" fmla="*/ 249605 w 2415214"/>
              <a:gd name="connsiteY61" fmla="*/ 1049468 h 2193257"/>
              <a:gd name="connsiteX62" fmla="*/ 249606 w 2415214"/>
              <a:gd name="connsiteY62" fmla="*/ 912600 h 2193257"/>
              <a:gd name="connsiteX63" fmla="*/ 249605 w 2415214"/>
              <a:gd name="connsiteY63" fmla="*/ 496209 h 2193257"/>
              <a:gd name="connsiteX64" fmla="*/ 272506 w 2415214"/>
              <a:gd name="connsiteY64" fmla="*/ 496209 h 2193257"/>
              <a:gd name="connsiteX65" fmla="*/ 272506 w 2415214"/>
              <a:gd name="connsiteY65" fmla="*/ 810419 h 2193257"/>
              <a:gd name="connsiteX66" fmla="*/ 282080 w 2415214"/>
              <a:gd name="connsiteY66" fmla="*/ 803965 h 2193257"/>
              <a:gd name="connsiteX67" fmla="*/ 314378 w 2415214"/>
              <a:gd name="connsiteY67" fmla="*/ 725991 h 2193257"/>
              <a:gd name="connsiteX68" fmla="*/ 314377 w 2415214"/>
              <a:gd name="connsiteY68" fmla="*/ 488499 h 2193257"/>
              <a:gd name="connsiteX69" fmla="*/ 305713 w 2415214"/>
              <a:gd name="connsiteY69" fmla="*/ 445578 h 2193257"/>
              <a:gd name="connsiteX70" fmla="*/ 298055 w 2415214"/>
              <a:gd name="connsiteY70" fmla="*/ 434220 h 2193257"/>
              <a:gd name="connsiteX71" fmla="*/ 286473 w 2415214"/>
              <a:gd name="connsiteY71" fmla="*/ 417043 h 2193257"/>
              <a:gd name="connsiteX72" fmla="*/ 286475 w 2415214"/>
              <a:gd name="connsiteY72" fmla="*/ 417044 h 2193257"/>
              <a:gd name="connsiteX73" fmla="*/ 282081 w 2415214"/>
              <a:gd name="connsiteY73" fmla="*/ 410528 h 2193257"/>
              <a:gd name="connsiteX74" fmla="*/ 204109 w 2415214"/>
              <a:gd name="connsiteY74" fmla="*/ 378230 h 2193257"/>
              <a:gd name="connsiteX75" fmla="*/ 115645 w 2415214"/>
              <a:gd name="connsiteY75" fmla="*/ 378231 h 2193257"/>
              <a:gd name="connsiteX76" fmla="*/ 56919 w 2415214"/>
              <a:gd name="connsiteY76" fmla="*/ 327287 h 2193257"/>
              <a:gd name="connsiteX77" fmla="*/ 91685 w 2415214"/>
              <a:gd name="connsiteY77" fmla="*/ 350726 h 2193257"/>
              <a:gd name="connsiteX78" fmla="*/ 136255 w 2415214"/>
              <a:gd name="connsiteY78" fmla="*/ 359725 h 2193257"/>
              <a:gd name="connsiteX79" fmla="*/ 250763 w 2415214"/>
              <a:gd name="connsiteY79" fmla="*/ 245217 h 2193257"/>
              <a:gd name="connsiteX80" fmla="*/ 241764 w 2415214"/>
              <a:gd name="connsiteY80" fmla="*/ 200647 h 2193257"/>
              <a:gd name="connsiteX81" fmla="*/ 235809 w 2415214"/>
              <a:gd name="connsiteY81" fmla="*/ 191813 h 2193257"/>
              <a:gd name="connsiteX82" fmla="*/ 467911 w 2415214"/>
              <a:gd name="connsiteY82" fmla="*/ 393155 h 2193257"/>
              <a:gd name="connsiteX83" fmla="*/ 442143 w 2415214"/>
              <a:gd name="connsiteY83" fmla="*/ 410527 h 2193257"/>
              <a:gd name="connsiteX84" fmla="*/ 409847 w 2415214"/>
              <a:gd name="connsiteY84" fmla="*/ 488500 h 2193257"/>
              <a:gd name="connsiteX85" fmla="*/ 409846 w 2415214"/>
              <a:gd name="connsiteY85" fmla="*/ 633441 h 2193257"/>
              <a:gd name="connsiteX86" fmla="*/ 409846 w 2415214"/>
              <a:gd name="connsiteY86" fmla="*/ 633440 h 2193257"/>
              <a:gd name="connsiteX87" fmla="*/ 409845 w 2415214"/>
              <a:gd name="connsiteY87" fmla="*/ 725991 h 2193257"/>
              <a:gd name="connsiteX88" fmla="*/ 442142 w 2415214"/>
              <a:gd name="connsiteY88" fmla="*/ 803964 h 2193257"/>
              <a:gd name="connsiteX89" fmla="*/ 446975 w 2415214"/>
              <a:gd name="connsiteY89" fmla="*/ 807222 h 2193257"/>
              <a:gd name="connsiteX90" fmla="*/ 446973 w 2415214"/>
              <a:gd name="connsiteY90" fmla="*/ 807220 h 2193257"/>
              <a:gd name="connsiteX91" fmla="*/ 451716 w 2415214"/>
              <a:gd name="connsiteY91" fmla="*/ 810417 h 2193257"/>
              <a:gd name="connsiteX92" fmla="*/ 451715 w 2415214"/>
              <a:gd name="connsiteY92" fmla="*/ 560385 h 2193257"/>
              <a:gd name="connsiteX93" fmla="*/ 451717 w 2415214"/>
              <a:gd name="connsiteY93" fmla="*/ 560385 h 2193257"/>
              <a:gd name="connsiteX94" fmla="*/ 451716 w 2415214"/>
              <a:gd name="connsiteY94" fmla="*/ 496208 h 2193257"/>
              <a:gd name="connsiteX95" fmla="*/ 474618 w 2415214"/>
              <a:gd name="connsiteY95" fmla="*/ 496209 h 2193257"/>
              <a:gd name="connsiteX96" fmla="*/ 474618 w 2415214"/>
              <a:gd name="connsiteY96" fmla="*/ 825858 h 2193257"/>
              <a:gd name="connsiteX97" fmla="*/ 474618 w 2415214"/>
              <a:gd name="connsiteY97" fmla="*/ 825859 h 2193257"/>
              <a:gd name="connsiteX98" fmla="*/ 474618 w 2415214"/>
              <a:gd name="connsiteY98" fmla="*/ 831201 h 2193257"/>
              <a:gd name="connsiteX99" fmla="*/ 474617 w 2415214"/>
              <a:gd name="connsiteY99" fmla="*/ 1049468 h 2193257"/>
              <a:gd name="connsiteX100" fmla="*/ 495170 w 2415214"/>
              <a:gd name="connsiteY100" fmla="*/ 1099086 h 2193257"/>
              <a:gd name="connsiteX101" fmla="*/ 516957 w 2415214"/>
              <a:gd name="connsiteY101" fmla="*/ 1113776 h 2193257"/>
              <a:gd name="connsiteX102" fmla="*/ 517474 w 2415214"/>
              <a:gd name="connsiteY102" fmla="*/ 1114124 h 2193257"/>
              <a:gd name="connsiteX103" fmla="*/ 544789 w 2415214"/>
              <a:gd name="connsiteY103" fmla="*/ 1119638 h 2193257"/>
              <a:gd name="connsiteX104" fmla="*/ 631149 w 2415214"/>
              <a:gd name="connsiteY104" fmla="*/ 1119639 h 2193257"/>
              <a:gd name="connsiteX105" fmla="*/ 701320 w 2415214"/>
              <a:gd name="connsiteY105" fmla="*/ 1049467 h 2193257"/>
              <a:gd name="connsiteX106" fmla="*/ 701319 w 2415214"/>
              <a:gd name="connsiteY106" fmla="*/ 912600 h 2193257"/>
              <a:gd name="connsiteX107" fmla="*/ 701318 w 2415214"/>
              <a:gd name="connsiteY107" fmla="*/ 912600 h 2193257"/>
              <a:gd name="connsiteX108" fmla="*/ 701319 w 2415214"/>
              <a:gd name="connsiteY108" fmla="*/ 912599 h 2193257"/>
              <a:gd name="connsiteX109" fmla="*/ 701319 w 2415214"/>
              <a:gd name="connsiteY109" fmla="*/ 776907 h 2193257"/>
              <a:gd name="connsiteX110" fmla="*/ 701319 w 2415214"/>
              <a:gd name="connsiteY110" fmla="*/ 496208 h 2193257"/>
              <a:gd name="connsiteX111" fmla="*/ 724221 w 2415214"/>
              <a:gd name="connsiteY111" fmla="*/ 496208 h 2193257"/>
              <a:gd name="connsiteX112" fmla="*/ 724220 w 2415214"/>
              <a:gd name="connsiteY112" fmla="*/ 796774 h 2193257"/>
              <a:gd name="connsiteX113" fmla="*/ 724221 w 2415214"/>
              <a:gd name="connsiteY113" fmla="*/ 810418 h 2193257"/>
              <a:gd name="connsiteX114" fmla="*/ 733795 w 2415214"/>
              <a:gd name="connsiteY114" fmla="*/ 803962 h 2193257"/>
              <a:gd name="connsiteX115" fmla="*/ 766091 w 2415214"/>
              <a:gd name="connsiteY115" fmla="*/ 725990 h 2193257"/>
              <a:gd name="connsiteX116" fmla="*/ 766092 w 2415214"/>
              <a:gd name="connsiteY116" fmla="*/ 488498 h 2193257"/>
              <a:gd name="connsiteX117" fmla="*/ 757427 w 2415214"/>
              <a:gd name="connsiteY117" fmla="*/ 445578 h 2193257"/>
              <a:gd name="connsiteX118" fmla="*/ 655824 w 2415214"/>
              <a:gd name="connsiteY118" fmla="*/ 378231 h 2193257"/>
              <a:gd name="connsiteX119" fmla="*/ 573904 w 2415214"/>
              <a:gd name="connsiteY119" fmla="*/ 378230 h 2193257"/>
              <a:gd name="connsiteX120" fmla="*/ 538004 w 2415214"/>
              <a:gd name="connsiteY120" fmla="*/ 347089 h 2193257"/>
              <a:gd name="connsiteX121" fmla="*/ 543398 w 2415214"/>
              <a:gd name="connsiteY121" fmla="*/ 350726 h 2193257"/>
              <a:gd name="connsiteX122" fmla="*/ 587969 w 2415214"/>
              <a:gd name="connsiteY122" fmla="*/ 359725 h 2193257"/>
              <a:gd name="connsiteX123" fmla="*/ 702477 w 2415214"/>
              <a:gd name="connsiteY123" fmla="*/ 245217 h 2193257"/>
              <a:gd name="connsiteX124" fmla="*/ 693478 w 2415214"/>
              <a:gd name="connsiteY124" fmla="*/ 200647 h 2193257"/>
              <a:gd name="connsiteX125" fmla="*/ 678305 w 2415214"/>
              <a:gd name="connsiteY125" fmla="*/ 178140 h 2193257"/>
              <a:gd name="connsiteX126" fmla="*/ 901396 w 2415214"/>
              <a:gd name="connsiteY126" fmla="*/ 371665 h 2193257"/>
              <a:gd name="connsiteX127" fmla="*/ 874510 w 2415214"/>
              <a:gd name="connsiteY127" fmla="*/ 411542 h 2193257"/>
              <a:gd name="connsiteX128" fmla="*/ 861560 w 2415214"/>
              <a:gd name="connsiteY128" fmla="*/ 475683 h 2193257"/>
              <a:gd name="connsiteX129" fmla="*/ 861561 w 2415214"/>
              <a:gd name="connsiteY129" fmla="*/ 627763 h 2193257"/>
              <a:gd name="connsiteX130" fmla="*/ 861560 w 2415214"/>
              <a:gd name="connsiteY130" fmla="*/ 627763 h 2193257"/>
              <a:gd name="connsiteX131" fmla="*/ 861560 w 2415214"/>
              <a:gd name="connsiteY131" fmla="*/ 830581 h 2193257"/>
              <a:gd name="connsiteX132" fmla="*/ 909823 w 2415214"/>
              <a:gd name="connsiteY132" fmla="*/ 947099 h 2193257"/>
              <a:gd name="connsiteX133" fmla="*/ 924129 w 2415214"/>
              <a:gd name="connsiteY133" fmla="*/ 956743 h 2193257"/>
              <a:gd name="connsiteX134" fmla="*/ 924128 w 2415214"/>
              <a:gd name="connsiteY134" fmla="*/ 578831 h 2193257"/>
              <a:gd name="connsiteX135" fmla="*/ 924129 w 2415214"/>
              <a:gd name="connsiteY135" fmla="*/ 578832 h 2193257"/>
              <a:gd name="connsiteX136" fmla="*/ 924130 w 2415214"/>
              <a:gd name="connsiteY136" fmla="*/ 487205 h 2193257"/>
              <a:gd name="connsiteX137" fmla="*/ 958352 w 2415214"/>
              <a:gd name="connsiteY137" fmla="*/ 487205 h 2193257"/>
              <a:gd name="connsiteX138" fmla="*/ 958352 w 2415214"/>
              <a:gd name="connsiteY138" fmla="*/ 979820 h 2193257"/>
              <a:gd name="connsiteX139" fmla="*/ 958352 w 2415214"/>
              <a:gd name="connsiteY139" fmla="*/ 979821 h 2193257"/>
              <a:gd name="connsiteX140" fmla="*/ 958352 w 2415214"/>
              <a:gd name="connsiteY140" fmla="*/ 980828 h 2193257"/>
              <a:gd name="connsiteX141" fmla="*/ 958352 w 2415214"/>
              <a:gd name="connsiteY141" fmla="*/ 980829 h 2193257"/>
              <a:gd name="connsiteX142" fmla="*/ 958352 w 2415214"/>
              <a:gd name="connsiteY142" fmla="*/ 999875 h 2193257"/>
              <a:gd name="connsiteX143" fmla="*/ 958351 w 2415214"/>
              <a:gd name="connsiteY143" fmla="*/ 1313971 h 2193257"/>
              <a:gd name="connsiteX144" fmla="*/ 1063214 w 2415214"/>
              <a:gd name="connsiteY144" fmla="*/ 1418832 h 2193257"/>
              <a:gd name="connsiteX145" fmla="*/ 1192266 w 2415214"/>
              <a:gd name="connsiteY145" fmla="*/ 1418832 h 2193257"/>
              <a:gd name="connsiteX146" fmla="*/ 1297126 w 2415214"/>
              <a:gd name="connsiteY146" fmla="*/ 1313971 h 2193257"/>
              <a:gd name="connsiteX147" fmla="*/ 1297127 w 2415214"/>
              <a:gd name="connsiteY147" fmla="*/ 1293751 h 2193257"/>
              <a:gd name="connsiteX148" fmla="*/ 1297127 w 2415214"/>
              <a:gd name="connsiteY148" fmla="*/ 1109443 h 2193257"/>
              <a:gd name="connsiteX149" fmla="*/ 1297126 w 2415214"/>
              <a:gd name="connsiteY149" fmla="*/ 902394 h 2193257"/>
              <a:gd name="connsiteX150" fmla="*/ 1297127 w 2415214"/>
              <a:gd name="connsiteY150" fmla="*/ 902395 h 2193257"/>
              <a:gd name="connsiteX151" fmla="*/ 1297128 w 2415214"/>
              <a:gd name="connsiteY151" fmla="*/ 857056 h 2193257"/>
              <a:gd name="connsiteX152" fmla="*/ 1297127 w 2415214"/>
              <a:gd name="connsiteY152" fmla="*/ 727551 h 2193257"/>
              <a:gd name="connsiteX153" fmla="*/ 1297127 w 2415214"/>
              <a:gd name="connsiteY153" fmla="*/ 487204 h 2193257"/>
              <a:gd name="connsiteX154" fmla="*/ 1297127 w 2415214"/>
              <a:gd name="connsiteY154" fmla="*/ 487203 h 2193257"/>
              <a:gd name="connsiteX155" fmla="*/ 1331349 w 2415214"/>
              <a:gd name="connsiteY155" fmla="*/ 487204 h 2193257"/>
              <a:gd name="connsiteX156" fmla="*/ 1331349 w 2415214"/>
              <a:gd name="connsiteY156" fmla="*/ 487205 h 2193257"/>
              <a:gd name="connsiteX157" fmla="*/ 1331349 w 2415214"/>
              <a:gd name="connsiteY157" fmla="*/ 587653 h 2193257"/>
              <a:gd name="connsiteX158" fmla="*/ 1331349 w 2415214"/>
              <a:gd name="connsiteY158" fmla="*/ 688100 h 2193257"/>
              <a:gd name="connsiteX159" fmla="*/ 1331350 w 2415214"/>
              <a:gd name="connsiteY159" fmla="*/ 886743 h 2193257"/>
              <a:gd name="connsiteX160" fmla="*/ 1331349 w 2415214"/>
              <a:gd name="connsiteY160" fmla="*/ 886742 h 2193257"/>
              <a:gd name="connsiteX161" fmla="*/ 1331349 w 2415214"/>
              <a:gd name="connsiteY161" fmla="*/ 956745 h 2193257"/>
              <a:gd name="connsiteX162" fmla="*/ 1345656 w 2415214"/>
              <a:gd name="connsiteY162" fmla="*/ 947099 h 2193257"/>
              <a:gd name="connsiteX163" fmla="*/ 1346766 w 2415214"/>
              <a:gd name="connsiteY163" fmla="*/ 945454 h 2193257"/>
              <a:gd name="connsiteX164" fmla="*/ 1346767 w 2415214"/>
              <a:gd name="connsiteY164" fmla="*/ 945455 h 2193257"/>
              <a:gd name="connsiteX165" fmla="*/ 1380970 w 2415214"/>
              <a:gd name="connsiteY165" fmla="*/ 894723 h 2193257"/>
              <a:gd name="connsiteX166" fmla="*/ 1381692 w 2415214"/>
              <a:gd name="connsiteY166" fmla="*/ 891152 h 2193257"/>
              <a:gd name="connsiteX167" fmla="*/ 1393920 w 2415214"/>
              <a:gd name="connsiteY167" fmla="*/ 830583 h 2193257"/>
              <a:gd name="connsiteX168" fmla="*/ 1393919 w 2415214"/>
              <a:gd name="connsiteY168" fmla="*/ 615970 h 2193257"/>
              <a:gd name="connsiteX169" fmla="*/ 1393920 w 2415214"/>
              <a:gd name="connsiteY169" fmla="*/ 615970 h 2193257"/>
              <a:gd name="connsiteX170" fmla="*/ 1393921 w 2415214"/>
              <a:gd name="connsiteY170" fmla="*/ 560571 h 2193257"/>
              <a:gd name="connsiteX171" fmla="*/ 1393920 w 2415214"/>
              <a:gd name="connsiteY171" fmla="*/ 552778 h 2193257"/>
              <a:gd name="connsiteX172" fmla="*/ 1393920 w 2415214"/>
              <a:gd name="connsiteY172" fmla="*/ 524696 h 2193257"/>
              <a:gd name="connsiteX173" fmla="*/ 1393921 w 2415214"/>
              <a:gd name="connsiteY173" fmla="*/ 475683 h 2193257"/>
              <a:gd name="connsiteX174" fmla="*/ 1229138 w 2415214"/>
              <a:gd name="connsiteY174" fmla="*/ 310900 h 2193257"/>
              <a:gd name="connsiteX175" fmla="*/ 1106105 w 2415214"/>
              <a:gd name="connsiteY175" fmla="*/ 310900 h 2193257"/>
              <a:gd name="connsiteX176" fmla="*/ 1050319 w 2415214"/>
              <a:gd name="connsiteY176" fmla="*/ 262508 h 2193257"/>
              <a:gd name="connsiteX177" fmla="*/ 1061134 w 2415214"/>
              <a:gd name="connsiteY177" fmla="*/ 269799 h 2193257"/>
              <a:gd name="connsiteX178" fmla="*/ 1127740 w 2415214"/>
              <a:gd name="connsiteY178" fmla="*/ 283247 h 2193257"/>
              <a:gd name="connsiteX179" fmla="*/ 1298856 w 2415214"/>
              <a:gd name="connsiteY179" fmla="*/ 112130 h 2193257"/>
              <a:gd name="connsiteX180" fmla="*/ 1285409 w 2415214"/>
              <a:gd name="connsiteY180" fmla="*/ 45524 h 219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2415214" h="2193257">
                <a:moveTo>
                  <a:pt x="0" y="496210"/>
                </a:moveTo>
                <a:lnTo>
                  <a:pt x="22902" y="496210"/>
                </a:lnTo>
                <a:lnTo>
                  <a:pt x="22902" y="825859"/>
                </a:lnTo>
                <a:lnTo>
                  <a:pt x="22902" y="825860"/>
                </a:lnTo>
                <a:lnTo>
                  <a:pt x="22902" y="827577"/>
                </a:lnTo>
                <a:lnTo>
                  <a:pt x="0" y="807710"/>
                </a:lnTo>
                <a:close/>
                <a:moveTo>
                  <a:pt x="1599656" y="378231"/>
                </a:moveTo>
                <a:cubicBezTo>
                  <a:pt x="1538756" y="378231"/>
                  <a:pt x="1489387" y="427600"/>
                  <a:pt x="1489387" y="488500"/>
                </a:cubicBezTo>
                <a:lnTo>
                  <a:pt x="1489387" y="505918"/>
                </a:lnTo>
                <a:lnTo>
                  <a:pt x="1489386" y="607510"/>
                </a:lnTo>
                <a:lnTo>
                  <a:pt x="1489387" y="607511"/>
                </a:lnTo>
                <a:lnTo>
                  <a:pt x="1489388" y="725992"/>
                </a:lnTo>
                <a:cubicBezTo>
                  <a:pt x="1489387" y="756442"/>
                  <a:pt x="1501730" y="784009"/>
                  <a:pt x="1521684" y="803965"/>
                </a:cubicBezTo>
                <a:lnTo>
                  <a:pt x="1531258" y="810418"/>
                </a:lnTo>
                <a:lnTo>
                  <a:pt x="1531259" y="705683"/>
                </a:lnTo>
                <a:lnTo>
                  <a:pt x="1531258" y="496210"/>
                </a:lnTo>
                <a:lnTo>
                  <a:pt x="1554160" y="496210"/>
                </a:lnTo>
                <a:lnTo>
                  <a:pt x="1554159" y="578623"/>
                </a:lnTo>
                <a:lnTo>
                  <a:pt x="1554159" y="663698"/>
                </a:lnTo>
                <a:lnTo>
                  <a:pt x="1554160" y="663699"/>
                </a:lnTo>
                <a:lnTo>
                  <a:pt x="1554159" y="825858"/>
                </a:lnTo>
                <a:lnTo>
                  <a:pt x="1554159" y="825860"/>
                </a:lnTo>
                <a:lnTo>
                  <a:pt x="1554159" y="1049468"/>
                </a:lnTo>
                <a:cubicBezTo>
                  <a:pt x="1554160" y="1088222"/>
                  <a:pt x="1585576" y="1119640"/>
                  <a:pt x="1624332" y="1119639"/>
                </a:cubicBezTo>
                <a:lnTo>
                  <a:pt x="1710689" y="1119640"/>
                </a:lnTo>
                <a:lnTo>
                  <a:pt x="1738003" y="1114125"/>
                </a:lnTo>
                <a:cubicBezTo>
                  <a:pt x="1763189" y="1103473"/>
                  <a:pt x="1780860" y="1078535"/>
                  <a:pt x="1780861" y="1049468"/>
                </a:cubicBezTo>
                <a:lnTo>
                  <a:pt x="1780860" y="912601"/>
                </a:lnTo>
                <a:lnTo>
                  <a:pt x="1780860" y="496210"/>
                </a:lnTo>
                <a:lnTo>
                  <a:pt x="1803761" y="496210"/>
                </a:lnTo>
                <a:lnTo>
                  <a:pt x="1803761" y="810420"/>
                </a:lnTo>
                <a:lnTo>
                  <a:pt x="1813336" y="803965"/>
                </a:lnTo>
                <a:cubicBezTo>
                  <a:pt x="1833290" y="784009"/>
                  <a:pt x="1845633" y="756443"/>
                  <a:pt x="1845632" y="725992"/>
                </a:cubicBezTo>
                <a:lnTo>
                  <a:pt x="1845633" y="498895"/>
                </a:lnTo>
                <a:lnTo>
                  <a:pt x="1845634" y="498898"/>
                </a:lnTo>
                <a:lnTo>
                  <a:pt x="1845635" y="488500"/>
                </a:lnTo>
                <a:cubicBezTo>
                  <a:pt x="1845634" y="427600"/>
                  <a:pt x="1796265" y="378231"/>
                  <a:pt x="1735365" y="378232"/>
                </a:cubicBezTo>
                <a:lnTo>
                  <a:pt x="1651443" y="378231"/>
                </a:lnTo>
                <a:lnTo>
                  <a:pt x="1651442" y="378231"/>
                </a:lnTo>
                <a:close/>
                <a:moveTo>
                  <a:pt x="1254716" y="0"/>
                </a:moveTo>
                <a:lnTo>
                  <a:pt x="1556316" y="261630"/>
                </a:lnTo>
                <a:lnTo>
                  <a:pt x="1562002" y="289789"/>
                </a:lnTo>
                <a:cubicBezTo>
                  <a:pt x="1570693" y="310338"/>
                  <a:pt x="1585213" y="327823"/>
                  <a:pt x="1603489" y="340169"/>
                </a:cubicBezTo>
                <a:lnTo>
                  <a:pt x="1612635" y="344566"/>
                </a:lnTo>
                <a:lnTo>
                  <a:pt x="1608563" y="341034"/>
                </a:lnTo>
                <a:lnTo>
                  <a:pt x="1616700" y="346521"/>
                </a:lnTo>
                <a:lnTo>
                  <a:pt x="1627270" y="351602"/>
                </a:lnTo>
                <a:lnTo>
                  <a:pt x="1667507" y="359725"/>
                </a:lnTo>
                <a:lnTo>
                  <a:pt x="1667510" y="359726"/>
                </a:lnTo>
                <a:lnTo>
                  <a:pt x="1669043" y="359416"/>
                </a:lnTo>
                <a:lnTo>
                  <a:pt x="1669044" y="359417"/>
                </a:lnTo>
                <a:lnTo>
                  <a:pt x="1712083" y="350728"/>
                </a:lnTo>
                <a:cubicBezTo>
                  <a:pt x="1753181" y="333345"/>
                  <a:pt x="1782019" y="292649"/>
                  <a:pt x="1782020" y="245218"/>
                </a:cubicBezTo>
                <a:cubicBezTo>
                  <a:pt x="1782020" y="229408"/>
                  <a:pt x="1778815" y="214347"/>
                  <a:pt x="1773020" y="200648"/>
                </a:cubicBezTo>
                <a:lnTo>
                  <a:pt x="1760666" y="182323"/>
                </a:lnTo>
                <a:lnTo>
                  <a:pt x="2415214" y="750121"/>
                </a:lnTo>
                <a:lnTo>
                  <a:pt x="2415214" y="2193257"/>
                </a:lnTo>
                <a:lnTo>
                  <a:pt x="1311215" y="2193257"/>
                </a:lnTo>
                <a:lnTo>
                  <a:pt x="67649" y="1114506"/>
                </a:lnTo>
                <a:lnTo>
                  <a:pt x="93075" y="1119638"/>
                </a:lnTo>
                <a:lnTo>
                  <a:pt x="179434" y="1119639"/>
                </a:lnTo>
                <a:cubicBezTo>
                  <a:pt x="218188" y="1119639"/>
                  <a:pt x="249606" y="1088222"/>
                  <a:pt x="249605" y="1049468"/>
                </a:cubicBezTo>
                <a:lnTo>
                  <a:pt x="249606" y="912600"/>
                </a:lnTo>
                <a:lnTo>
                  <a:pt x="249605" y="496209"/>
                </a:lnTo>
                <a:lnTo>
                  <a:pt x="272506" y="496209"/>
                </a:lnTo>
                <a:lnTo>
                  <a:pt x="272506" y="810419"/>
                </a:lnTo>
                <a:lnTo>
                  <a:pt x="282080" y="803965"/>
                </a:lnTo>
                <a:cubicBezTo>
                  <a:pt x="302036" y="784010"/>
                  <a:pt x="314378" y="756442"/>
                  <a:pt x="314378" y="725991"/>
                </a:cubicBezTo>
                <a:lnTo>
                  <a:pt x="314377" y="488499"/>
                </a:lnTo>
                <a:lnTo>
                  <a:pt x="305713" y="445578"/>
                </a:lnTo>
                <a:lnTo>
                  <a:pt x="298055" y="434220"/>
                </a:lnTo>
                <a:lnTo>
                  <a:pt x="286473" y="417043"/>
                </a:lnTo>
                <a:lnTo>
                  <a:pt x="286475" y="417044"/>
                </a:lnTo>
                <a:lnTo>
                  <a:pt x="282081" y="410528"/>
                </a:lnTo>
                <a:cubicBezTo>
                  <a:pt x="262127" y="390573"/>
                  <a:pt x="234559" y="378230"/>
                  <a:pt x="204109" y="378230"/>
                </a:cubicBezTo>
                <a:lnTo>
                  <a:pt x="115645" y="378231"/>
                </a:lnTo>
                <a:lnTo>
                  <a:pt x="56919" y="327287"/>
                </a:lnTo>
                <a:lnTo>
                  <a:pt x="91685" y="350726"/>
                </a:lnTo>
                <a:cubicBezTo>
                  <a:pt x="105383" y="356521"/>
                  <a:pt x="120446" y="359726"/>
                  <a:pt x="136255" y="359725"/>
                </a:cubicBezTo>
                <a:cubicBezTo>
                  <a:pt x="199496" y="359726"/>
                  <a:pt x="250763" y="308458"/>
                  <a:pt x="250763" y="245217"/>
                </a:cubicBezTo>
                <a:cubicBezTo>
                  <a:pt x="250763" y="229408"/>
                  <a:pt x="247559" y="214346"/>
                  <a:pt x="241764" y="200647"/>
                </a:cubicBezTo>
                <a:lnTo>
                  <a:pt x="235809" y="191813"/>
                </a:lnTo>
                <a:lnTo>
                  <a:pt x="467911" y="393155"/>
                </a:lnTo>
                <a:lnTo>
                  <a:pt x="442143" y="410527"/>
                </a:lnTo>
                <a:cubicBezTo>
                  <a:pt x="422189" y="430483"/>
                  <a:pt x="409846" y="458049"/>
                  <a:pt x="409847" y="488500"/>
                </a:cubicBezTo>
                <a:lnTo>
                  <a:pt x="409846" y="633441"/>
                </a:lnTo>
                <a:lnTo>
                  <a:pt x="409846" y="633440"/>
                </a:lnTo>
                <a:lnTo>
                  <a:pt x="409845" y="725991"/>
                </a:lnTo>
                <a:cubicBezTo>
                  <a:pt x="409846" y="756442"/>
                  <a:pt x="422189" y="784009"/>
                  <a:pt x="442142" y="803964"/>
                </a:cubicBezTo>
                <a:lnTo>
                  <a:pt x="446975" y="807222"/>
                </a:lnTo>
                <a:lnTo>
                  <a:pt x="446973" y="807220"/>
                </a:lnTo>
                <a:lnTo>
                  <a:pt x="451716" y="810417"/>
                </a:lnTo>
                <a:lnTo>
                  <a:pt x="451715" y="560385"/>
                </a:lnTo>
                <a:lnTo>
                  <a:pt x="451717" y="560385"/>
                </a:lnTo>
                <a:lnTo>
                  <a:pt x="451716" y="496208"/>
                </a:lnTo>
                <a:lnTo>
                  <a:pt x="474618" y="496209"/>
                </a:lnTo>
                <a:lnTo>
                  <a:pt x="474618" y="825858"/>
                </a:lnTo>
                <a:lnTo>
                  <a:pt x="474618" y="825859"/>
                </a:lnTo>
                <a:lnTo>
                  <a:pt x="474618" y="831201"/>
                </a:lnTo>
                <a:lnTo>
                  <a:pt x="474617" y="1049468"/>
                </a:lnTo>
                <a:cubicBezTo>
                  <a:pt x="474617" y="1068845"/>
                  <a:pt x="482472" y="1086388"/>
                  <a:pt x="495170" y="1099086"/>
                </a:cubicBezTo>
                <a:lnTo>
                  <a:pt x="516957" y="1113776"/>
                </a:lnTo>
                <a:lnTo>
                  <a:pt x="517474" y="1114124"/>
                </a:lnTo>
                <a:cubicBezTo>
                  <a:pt x="525870" y="1117675"/>
                  <a:pt x="535100" y="1119638"/>
                  <a:pt x="544789" y="1119638"/>
                </a:cubicBezTo>
                <a:lnTo>
                  <a:pt x="631149" y="1119639"/>
                </a:lnTo>
                <a:cubicBezTo>
                  <a:pt x="669903" y="1119638"/>
                  <a:pt x="701319" y="1088221"/>
                  <a:pt x="701320" y="1049467"/>
                </a:cubicBezTo>
                <a:lnTo>
                  <a:pt x="701319" y="912600"/>
                </a:lnTo>
                <a:lnTo>
                  <a:pt x="701318" y="912600"/>
                </a:lnTo>
                <a:lnTo>
                  <a:pt x="701319" y="912599"/>
                </a:lnTo>
                <a:lnTo>
                  <a:pt x="701319" y="776907"/>
                </a:lnTo>
                <a:lnTo>
                  <a:pt x="701319" y="496208"/>
                </a:lnTo>
                <a:lnTo>
                  <a:pt x="724221" y="496208"/>
                </a:lnTo>
                <a:lnTo>
                  <a:pt x="724220" y="796774"/>
                </a:lnTo>
                <a:lnTo>
                  <a:pt x="724221" y="810418"/>
                </a:lnTo>
                <a:lnTo>
                  <a:pt x="733795" y="803962"/>
                </a:lnTo>
                <a:cubicBezTo>
                  <a:pt x="753749" y="784008"/>
                  <a:pt x="766092" y="756441"/>
                  <a:pt x="766091" y="725990"/>
                </a:cubicBezTo>
                <a:lnTo>
                  <a:pt x="766092" y="488498"/>
                </a:lnTo>
                <a:lnTo>
                  <a:pt x="757427" y="445578"/>
                </a:lnTo>
                <a:cubicBezTo>
                  <a:pt x="740687" y="406001"/>
                  <a:pt x="701499" y="378230"/>
                  <a:pt x="655824" y="378231"/>
                </a:cubicBezTo>
                <a:lnTo>
                  <a:pt x="573904" y="378230"/>
                </a:lnTo>
                <a:lnTo>
                  <a:pt x="538004" y="347089"/>
                </a:lnTo>
                <a:lnTo>
                  <a:pt x="543398" y="350726"/>
                </a:lnTo>
                <a:cubicBezTo>
                  <a:pt x="557098" y="356522"/>
                  <a:pt x="572159" y="359726"/>
                  <a:pt x="587969" y="359725"/>
                </a:cubicBezTo>
                <a:cubicBezTo>
                  <a:pt x="651211" y="359725"/>
                  <a:pt x="702478" y="308459"/>
                  <a:pt x="702477" y="245217"/>
                </a:cubicBezTo>
                <a:cubicBezTo>
                  <a:pt x="702477" y="229408"/>
                  <a:pt x="699273" y="214345"/>
                  <a:pt x="693478" y="200647"/>
                </a:cubicBezTo>
                <a:lnTo>
                  <a:pt x="678305" y="178140"/>
                </a:lnTo>
                <a:lnTo>
                  <a:pt x="901396" y="371665"/>
                </a:lnTo>
                <a:lnTo>
                  <a:pt x="874510" y="411542"/>
                </a:lnTo>
                <a:cubicBezTo>
                  <a:pt x="866171" y="431257"/>
                  <a:pt x="861560" y="452930"/>
                  <a:pt x="861560" y="475683"/>
                </a:cubicBezTo>
                <a:lnTo>
                  <a:pt x="861561" y="627763"/>
                </a:lnTo>
                <a:lnTo>
                  <a:pt x="861560" y="627763"/>
                </a:lnTo>
                <a:lnTo>
                  <a:pt x="861560" y="830581"/>
                </a:lnTo>
                <a:cubicBezTo>
                  <a:pt x="861559" y="876084"/>
                  <a:pt x="880003" y="917279"/>
                  <a:pt x="909823" y="947099"/>
                </a:cubicBezTo>
                <a:lnTo>
                  <a:pt x="924129" y="956743"/>
                </a:lnTo>
                <a:lnTo>
                  <a:pt x="924128" y="578831"/>
                </a:lnTo>
                <a:lnTo>
                  <a:pt x="924129" y="578832"/>
                </a:lnTo>
                <a:lnTo>
                  <a:pt x="924130" y="487205"/>
                </a:lnTo>
                <a:lnTo>
                  <a:pt x="958352" y="487205"/>
                </a:lnTo>
                <a:lnTo>
                  <a:pt x="958352" y="979820"/>
                </a:lnTo>
                <a:lnTo>
                  <a:pt x="958352" y="979821"/>
                </a:lnTo>
                <a:lnTo>
                  <a:pt x="958352" y="980828"/>
                </a:lnTo>
                <a:lnTo>
                  <a:pt x="958352" y="980829"/>
                </a:lnTo>
                <a:lnTo>
                  <a:pt x="958352" y="999875"/>
                </a:lnTo>
                <a:lnTo>
                  <a:pt x="958351" y="1313971"/>
                </a:lnTo>
                <a:cubicBezTo>
                  <a:pt x="958351" y="1371884"/>
                  <a:pt x="1005301" y="1418832"/>
                  <a:pt x="1063214" y="1418832"/>
                </a:cubicBezTo>
                <a:lnTo>
                  <a:pt x="1192266" y="1418832"/>
                </a:lnTo>
                <a:cubicBezTo>
                  <a:pt x="1250179" y="1418832"/>
                  <a:pt x="1297126" y="1371884"/>
                  <a:pt x="1297126" y="1313971"/>
                </a:cubicBezTo>
                <a:lnTo>
                  <a:pt x="1297127" y="1293751"/>
                </a:lnTo>
                <a:lnTo>
                  <a:pt x="1297127" y="1109443"/>
                </a:lnTo>
                <a:lnTo>
                  <a:pt x="1297126" y="902394"/>
                </a:lnTo>
                <a:lnTo>
                  <a:pt x="1297127" y="902395"/>
                </a:lnTo>
                <a:lnTo>
                  <a:pt x="1297128" y="857056"/>
                </a:lnTo>
                <a:lnTo>
                  <a:pt x="1297127" y="727551"/>
                </a:lnTo>
                <a:lnTo>
                  <a:pt x="1297127" y="487204"/>
                </a:lnTo>
                <a:lnTo>
                  <a:pt x="1297127" y="487203"/>
                </a:lnTo>
                <a:lnTo>
                  <a:pt x="1331349" y="487204"/>
                </a:lnTo>
                <a:lnTo>
                  <a:pt x="1331349" y="487205"/>
                </a:lnTo>
                <a:lnTo>
                  <a:pt x="1331349" y="587653"/>
                </a:lnTo>
                <a:lnTo>
                  <a:pt x="1331349" y="688100"/>
                </a:lnTo>
                <a:lnTo>
                  <a:pt x="1331350" y="886743"/>
                </a:lnTo>
                <a:lnTo>
                  <a:pt x="1331349" y="886742"/>
                </a:lnTo>
                <a:lnTo>
                  <a:pt x="1331349" y="956745"/>
                </a:lnTo>
                <a:lnTo>
                  <a:pt x="1345656" y="947099"/>
                </a:lnTo>
                <a:lnTo>
                  <a:pt x="1346766" y="945454"/>
                </a:lnTo>
                <a:lnTo>
                  <a:pt x="1346767" y="945455"/>
                </a:lnTo>
                <a:lnTo>
                  <a:pt x="1380970" y="894723"/>
                </a:lnTo>
                <a:lnTo>
                  <a:pt x="1381692" y="891152"/>
                </a:lnTo>
                <a:lnTo>
                  <a:pt x="1393920" y="830583"/>
                </a:lnTo>
                <a:lnTo>
                  <a:pt x="1393919" y="615970"/>
                </a:lnTo>
                <a:lnTo>
                  <a:pt x="1393920" y="615970"/>
                </a:lnTo>
                <a:lnTo>
                  <a:pt x="1393921" y="560571"/>
                </a:lnTo>
                <a:lnTo>
                  <a:pt x="1393920" y="552778"/>
                </a:lnTo>
                <a:lnTo>
                  <a:pt x="1393920" y="524696"/>
                </a:lnTo>
                <a:lnTo>
                  <a:pt x="1393921" y="475683"/>
                </a:lnTo>
                <a:cubicBezTo>
                  <a:pt x="1393920" y="384676"/>
                  <a:pt x="1320145" y="310901"/>
                  <a:pt x="1229138" y="310900"/>
                </a:cubicBezTo>
                <a:lnTo>
                  <a:pt x="1106105" y="310900"/>
                </a:lnTo>
                <a:lnTo>
                  <a:pt x="1050319" y="262508"/>
                </a:lnTo>
                <a:lnTo>
                  <a:pt x="1061134" y="269799"/>
                </a:lnTo>
                <a:cubicBezTo>
                  <a:pt x="1081607" y="278459"/>
                  <a:pt x="1104114" y="283246"/>
                  <a:pt x="1127740" y="283247"/>
                </a:cubicBezTo>
                <a:cubicBezTo>
                  <a:pt x="1222245" y="283247"/>
                  <a:pt x="1298857" y="206635"/>
                  <a:pt x="1298856" y="112130"/>
                </a:cubicBezTo>
                <a:cubicBezTo>
                  <a:pt x="1298857" y="88505"/>
                  <a:pt x="1294069" y="65996"/>
                  <a:pt x="1285409" y="45524"/>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2" name="Freeform 41"/>
          <p:cNvSpPr/>
          <p:nvPr/>
        </p:nvSpPr>
        <p:spPr>
          <a:xfrm>
            <a:off x="5125575" y="2532907"/>
            <a:ext cx="914771" cy="1138431"/>
          </a:xfrm>
          <a:custGeom>
            <a:avLst/>
            <a:gdLst>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77468 w 2019965"/>
              <a:gd name="connsiteY6" fmla="*/ 955560 h 2513845"/>
              <a:gd name="connsiteX7" fmla="*/ 105821 w 2019965"/>
              <a:gd name="connsiteY7" fmla="*/ 99045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7468 w 2019965"/>
              <a:gd name="connsiteY7" fmla="*/ 955560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77468 w 2019965"/>
              <a:gd name="connsiteY17" fmla="*/ 955560 h 2513845"/>
              <a:gd name="connsiteX18" fmla="*/ 697669 w 2019965"/>
              <a:gd name="connsiteY18" fmla="*/ 0 h 2513845"/>
              <a:gd name="connsiteX19" fmla="*/ 2019965 w 2019965"/>
              <a:gd name="connsiteY19" fmla="*/ 1147048 h 2513845"/>
              <a:gd name="connsiteX20" fmla="*/ 2019965 w 2019965"/>
              <a:gd name="connsiteY20" fmla="*/ 2513845 h 2513845"/>
              <a:gd name="connsiteX21" fmla="*/ 719526 w 2019965"/>
              <a:gd name="connsiteY21" fmla="*/ 2513844 h 2513845"/>
              <a:gd name="connsiteX22" fmla="*/ 282828 w 2019965"/>
              <a:gd name="connsiteY22" fmla="*/ 2135023 h 2513845"/>
              <a:gd name="connsiteX23" fmla="*/ 319658 w 2019965"/>
              <a:gd name="connsiteY23" fmla="*/ 2145288 h 2513845"/>
              <a:gd name="connsiteX24" fmla="*/ 383130 w 2019965"/>
              <a:gd name="connsiteY24" fmla="*/ 2148985 h 2513845"/>
              <a:gd name="connsiteX25" fmla="*/ 434279 w 2019965"/>
              <a:gd name="connsiteY25" fmla="*/ 2145904 h 2513845"/>
              <a:gd name="connsiteX26" fmla="*/ 466324 w 2019965"/>
              <a:gd name="connsiteY26" fmla="*/ 2137893 h 2513845"/>
              <a:gd name="connsiteX27" fmla="*/ 482345 w 2019965"/>
              <a:gd name="connsiteY27" fmla="*/ 2125568 h 2513845"/>
              <a:gd name="connsiteX28" fmla="*/ 487893 w 2019965"/>
              <a:gd name="connsiteY28" fmla="*/ 2108313 h 2513845"/>
              <a:gd name="connsiteX29" fmla="*/ 513775 w 2019965"/>
              <a:gd name="connsiteY29" fmla="*/ 1844562 h 2513845"/>
              <a:gd name="connsiteX30" fmla="*/ 729459 w 2019965"/>
              <a:gd name="connsiteY30" fmla="*/ 1797727 h 2513845"/>
              <a:gd name="connsiteX31" fmla="*/ 895843 w 2019965"/>
              <a:gd name="connsiteY31" fmla="*/ 1699129 h 2513845"/>
              <a:gd name="connsiteX32" fmla="*/ 1002454 w 2019965"/>
              <a:gd name="connsiteY32" fmla="*/ 1552463 h 2513845"/>
              <a:gd name="connsiteX33" fmla="*/ 1040044 w 2019965"/>
              <a:gd name="connsiteY33" fmla="*/ 1361428 h 2513845"/>
              <a:gd name="connsiteX34" fmla="*/ 1009232 w 2019965"/>
              <a:gd name="connsiteY34" fmla="*/ 1190729 h 2513845"/>
              <a:gd name="connsiteX35" fmla="*/ 927889 w 2019965"/>
              <a:gd name="connsiteY35" fmla="*/ 1069946 h 2513845"/>
              <a:gd name="connsiteX36" fmla="*/ 812651 w 2019965"/>
              <a:gd name="connsiteY36" fmla="*/ 986137 h 2513845"/>
              <a:gd name="connsiteX37" fmla="*/ 680776 w 2019965"/>
              <a:gd name="connsiteY37" fmla="*/ 926362 h 2513845"/>
              <a:gd name="connsiteX38" fmla="*/ 548900 w 2019965"/>
              <a:gd name="connsiteY38" fmla="*/ 877063 h 2513845"/>
              <a:gd name="connsiteX39" fmla="*/ 433047 w 2019965"/>
              <a:gd name="connsiteY39" fmla="*/ 825298 h 2513845"/>
              <a:gd name="connsiteX40" fmla="*/ 351086 w 2019965"/>
              <a:gd name="connsiteY40" fmla="*/ 757512 h 2513845"/>
              <a:gd name="connsiteX41" fmla="*/ 320274 w 2019965"/>
              <a:gd name="connsiteY41" fmla="*/ 660146 h 2513845"/>
              <a:gd name="connsiteX42" fmla="*/ 333831 w 2019965"/>
              <a:gd name="connsiteY42" fmla="*/ 592359 h 2513845"/>
              <a:gd name="connsiteX43" fmla="*/ 375737 w 2019965"/>
              <a:gd name="connsiteY43" fmla="*/ 539362 h 2513845"/>
              <a:gd name="connsiteX44" fmla="*/ 449685 w 2019965"/>
              <a:gd name="connsiteY44" fmla="*/ 504853 h 2513845"/>
              <a:gd name="connsiteX45" fmla="*/ 559376 w 2019965"/>
              <a:gd name="connsiteY45" fmla="*/ 492527 h 2513845"/>
              <a:gd name="connsiteX46" fmla="*/ 688170 w 2019965"/>
              <a:gd name="connsiteY46" fmla="*/ 508550 h 2513845"/>
              <a:gd name="connsiteX47" fmla="*/ 791699 w 2019965"/>
              <a:gd name="connsiteY47" fmla="*/ 543060 h 2513845"/>
              <a:gd name="connsiteX48" fmla="*/ 867498 w 2019965"/>
              <a:gd name="connsiteY48" fmla="*/ 577569 h 2513845"/>
              <a:gd name="connsiteX49" fmla="*/ 914332 w 2019965"/>
              <a:gd name="connsiteY49" fmla="*/ 593591 h 2513845"/>
              <a:gd name="connsiteX50" fmla="*/ 929120 w 2019965"/>
              <a:gd name="connsiteY50" fmla="*/ 589278 h 2513845"/>
              <a:gd name="connsiteX51" fmla="*/ 940213 w 2019965"/>
              <a:gd name="connsiteY51" fmla="*/ 572023 h 2513845"/>
              <a:gd name="connsiteX52" fmla="*/ 946992 w 2019965"/>
              <a:gd name="connsiteY52" fmla="*/ 534432 h 2513845"/>
              <a:gd name="connsiteX53" fmla="*/ 948840 w 2019965"/>
              <a:gd name="connsiteY53" fmla="*/ 471576 h 2513845"/>
              <a:gd name="connsiteX54" fmla="*/ 947609 w 2019965"/>
              <a:gd name="connsiteY54" fmla="*/ 421660 h 2513845"/>
              <a:gd name="connsiteX55" fmla="*/ 943295 w 2019965"/>
              <a:gd name="connsiteY55" fmla="*/ 384686 h 2513845"/>
              <a:gd name="connsiteX56" fmla="*/ 934667 w 2019965"/>
              <a:gd name="connsiteY56" fmla="*/ 358803 h 2513845"/>
              <a:gd name="connsiteX57" fmla="*/ 918645 w 2019965"/>
              <a:gd name="connsiteY57" fmla="*/ 337851 h 2513845"/>
              <a:gd name="connsiteX58" fmla="*/ 881055 w 2019965"/>
              <a:gd name="connsiteY58" fmla="*/ 314434 h 2513845"/>
              <a:gd name="connsiteX59" fmla="*/ 820663 w 2019965"/>
              <a:gd name="connsiteY59" fmla="*/ 289784 h 2513845"/>
              <a:gd name="connsiteX60" fmla="*/ 749179 w 2019965"/>
              <a:gd name="connsiteY60" fmla="*/ 269448 h 2513845"/>
              <a:gd name="connsiteX61" fmla="*/ 676462 w 2019965"/>
              <a:gd name="connsiteY61" fmla="*/ 255891 h 2513845"/>
              <a:gd name="connsiteX62" fmla="*/ 701111 w 2019965"/>
              <a:gd name="connsiteY62" fmla="*/ 22952 h 2513845"/>
              <a:gd name="connsiteX63" fmla="*/ 697669 w 2019965"/>
              <a:gd name="connsiteY63"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72233 w 2019965"/>
              <a:gd name="connsiteY7" fmla="*/ 961595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72233 w 2019965"/>
              <a:gd name="connsiteY16" fmla="*/ 961595 h 2513845"/>
              <a:gd name="connsiteX17" fmla="*/ 697669 w 2019965"/>
              <a:gd name="connsiteY17" fmla="*/ 0 h 2513845"/>
              <a:gd name="connsiteX18" fmla="*/ 2019965 w 2019965"/>
              <a:gd name="connsiteY18" fmla="*/ 1147048 h 2513845"/>
              <a:gd name="connsiteX19" fmla="*/ 2019965 w 2019965"/>
              <a:gd name="connsiteY19" fmla="*/ 2513845 h 2513845"/>
              <a:gd name="connsiteX20" fmla="*/ 719526 w 2019965"/>
              <a:gd name="connsiteY20" fmla="*/ 2513844 h 2513845"/>
              <a:gd name="connsiteX21" fmla="*/ 282828 w 2019965"/>
              <a:gd name="connsiteY21" fmla="*/ 2135023 h 2513845"/>
              <a:gd name="connsiteX22" fmla="*/ 319658 w 2019965"/>
              <a:gd name="connsiteY22" fmla="*/ 2145288 h 2513845"/>
              <a:gd name="connsiteX23" fmla="*/ 383130 w 2019965"/>
              <a:gd name="connsiteY23" fmla="*/ 2148985 h 2513845"/>
              <a:gd name="connsiteX24" fmla="*/ 434279 w 2019965"/>
              <a:gd name="connsiteY24" fmla="*/ 2145904 h 2513845"/>
              <a:gd name="connsiteX25" fmla="*/ 466324 w 2019965"/>
              <a:gd name="connsiteY25" fmla="*/ 2137893 h 2513845"/>
              <a:gd name="connsiteX26" fmla="*/ 482345 w 2019965"/>
              <a:gd name="connsiteY26" fmla="*/ 2125568 h 2513845"/>
              <a:gd name="connsiteX27" fmla="*/ 487893 w 2019965"/>
              <a:gd name="connsiteY27" fmla="*/ 2108313 h 2513845"/>
              <a:gd name="connsiteX28" fmla="*/ 513775 w 2019965"/>
              <a:gd name="connsiteY28" fmla="*/ 1844562 h 2513845"/>
              <a:gd name="connsiteX29" fmla="*/ 729459 w 2019965"/>
              <a:gd name="connsiteY29" fmla="*/ 1797727 h 2513845"/>
              <a:gd name="connsiteX30" fmla="*/ 895843 w 2019965"/>
              <a:gd name="connsiteY30" fmla="*/ 1699129 h 2513845"/>
              <a:gd name="connsiteX31" fmla="*/ 1002454 w 2019965"/>
              <a:gd name="connsiteY31" fmla="*/ 1552463 h 2513845"/>
              <a:gd name="connsiteX32" fmla="*/ 1040044 w 2019965"/>
              <a:gd name="connsiteY32" fmla="*/ 1361428 h 2513845"/>
              <a:gd name="connsiteX33" fmla="*/ 1009232 w 2019965"/>
              <a:gd name="connsiteY33" fmla="*/ 1190729 h 2513845"/>
              <a:gd name="connsiteX34" fmla="*/ 927889 w 2019965"/>
              <a:gd name="connsiteY34" fmla="*/ 1069946 h 2513845"/>
              <a:gd name="connsiteX35" fmla="*/ 812651 w 2019965"/>
              <a:gd name="connsiteY35" fmla="*/ 986137 h 2513845"/>
              <a:gd name="connsiteX36" fmla="*/ 680776 w 2019965"/>
              <a:gd name="connsiteY36" fmla="*/ 926362 h 2513845"/>
              <a:gd name="connsiteX37" fmla="*/ 548900 w 2019965"/>
              <a:gd name="connsiteY37" fmla="*/ 877063 h 2513845"/>
              <a:gd name="connsiteX38" fmla="*/ 433047 w 2019965"/>
              <a:gd name="connsiteY38" fmla="*/ 825298 h 2513845"/>
              <a:gd name="connsiteX39" fmla="*/ 351086 w 2019965"/>
              <a:gd name="connsiteY39" fmla="*/ 757512 h 2513845"/>
              <a:gd name="connsiteX40" fmla="*/ 320274 w 2019965"/>
              <a:gd name="connsiteY40" fmla="*/ 660146 h 2513845"/>
              <a:gd name="connsiteX41" fmla="*/ 333831 w 2019965"/>
              <a:gd name="connsiteY41" fmla="*/ 592359 h 2513845"/>
              <a:gd name="connsiteX42" fmla="*/ 375737 w 2019965"/>
              <a:gd name="connsiteY42" fmla="*/ 539362 h 2513845"/>
              <a:gd name="connsiteX43" fmla="*/ 449685 w 2019965"/>
              <a:gd name="connsiteY43" fmla="*/ 504853 h 2513845"/>
              <a:gd name="connsiteX44" fmla="*/ 559376 w 2019965"/>
              <a:gd name="connsiteY44" fmla="*/ 492527 h 2513845"/>
              <a:gd name="connsiteX45" fmla="*/ 688170 w 2019965"/>
              <a:gd name="connsiteY45" fmla="*/ 508550 h 2513845"/>
              <a:gd name="connsiteX46" fmla="*/ 791699 w 2019965"/>
              <a:gd name="connsiteY46" fmla="*/ 543060 h 2513845"/>
              <a:gd name="connsiteX47" fmla="*/ 867498 w 2019965"/>
              <a:gd name="connsiteY47" fmla="*/ 577569 h 2513845"/>
              <a:gd name="connsiteX48" fmla="*/ 914332 w 2019965"/>
              <a:gd name="connsiteY48" fmla="*/ 593591 h 2513845"/>
              <a:gd name="connsiteX49" fmla="*/ 929120 w 2019965"/>
              <a:gd name="connsiteY49" fmla="*/ 589278 h 2513845"/>
              <a:gd name="connsiteX50" fmla="*/ 940213 w 2019965"/>
              <a:gd name="connsiteY50" fmla="*/ 572023 h 2513845"/>
              <a:gd name="connsiteX51" fmla="*/ 946992 w 2019965"/>
              <a:gd name="connsiteY51" fmla="*/ 534432 h 2513845"/>
              <a:gd name="connsiteX52" fmla="*/ 948840 w 2019965"/>
              <a:gd name="connsiteY52" fmla="*/ 471576 h 2513845"/>
              <a:gd name="connsiteX53" fmla="*/ 947609 w 2019965"/>
              <a:gd name="connsiteY53" fmla="*/ 421660 h 2513845"/>
              <a:gd name="connsiteX54" fmla="*/ 943295 w 2019965"/>
              <a:gd name="connsiteY54" fmla="*/ 384686 h 2513845"/>
              <a:gd name="connsiteX55" fmla="*/ 934667 w 2019965"/>
              <a:gd name="connsiteY55" fmla="*/ 358803 h 2513845"/>
              <a:gd name="connsiteX56" fmla="*/ 918645 w 2019965"/>
              <a:gd name="connsiteY56" fmla="*/ 337851 h 2513845"/>
              <a:gd name="connsiteX57" fmla="*/ 881055 w 2019965"/>
              <a:gd name="connsiteY57" fmla="*/ 314434 h 2513845"/>
              <a:gd name="connsiteX58" fmla="*/ 820663 w 2019965"/>
              <a:gd name="connsiteY58" fmla="*/ 289784 h 2513845"/>
              <a:gd name="connsiteX59" fmla="*/ 749179 w 2019965"/>
              <a:gd name="connsiteY59" fmla="*/ 269448 h 2513845"/>
              <a:gd name="connsiteX60" fmla="*/ 676462 w 2019965"/>
              <a:gd name="connsiteY60" fmla="*/ 255891 h 2513845"/>
              <a:gd name="connsiteX61" fmla="*/ 701111 w 2019965"/>
              <a:gd name="connsiteY61" fmla="*/ 22952 h 2513845"/>
              <a:gd name="connsiteX62" fmla="*/ 697669 w 2019965"/>
              <a:gd name="connsiteY62" fmla="*/ 0 h 2513845"/>
              <a:gd name="connsiteX0" fmla="*/ 0 w 2019965"/>
              <a:gd name="connsiteY0" fmla="*/ 1742284 h 2513845"/>
              <a:gd name="connsiteX1" fmla="*/ 37418 w 2019965"/>
              <a:gd name="connsiteY1" fmla="*/ 1768148 h 2513845"/>
              <a:gd name="connsiteX2" fmla="*/ 103355 w 2019965"/>
              <a:gd name="connsiteY2" fmla="*/ 1797110 h 2513845"/>
              <a:gd name="connsiteX3" fmla="*/ 188397 w 2019965"/>
              <a:gd name="connsiteY3" fmla="*/ 1822992 h 2513845"/>
              <a:gd name="connsiteX4" fmla="*/ 288227 w 2019965"/>
              <a:gd name="connsiteY4" fmla="*/ 1842097 h 2513845"/>
              <a:gd name="connsiteX5" fmla="*/ 273968 w 2019965"/>
              <a:gd name="connsiteY5" fmla="*/ 1979942 h 2513845"/>
              <a:gd name="connsiteX6" fmla="*/ 0 w 2019965"/>
              <a:gd name="connsiteY6" fmla="*/ 1742284 h 2513845"/>
              <a:gd name="connsiteX7" fmla="*/ 681269 w 2019965"/>
              <a:gd name="connsiteY7" fmla="*/ 1489914 h 2513845"/>
              <a:gd name="connsiteX8" fmla="*/ 219825 w 2019965"/>
              <a:gd name="connsiteY8" fmla="*/ 1075490 h 2513845"/>
              <a:gd name="connsiteX9" fmla="*/ 349853 w 2019965"/>
              <a:gd name="connsiteY9" fmla="*/ 1135883 h 2513845"/>
              <a:gd name="connsiteX10" fmla="*/ 479879 w 2019965"/>
              <a:gd name="connsiteY10" fmla="*/ 1184566 h 2513845"/>
              <a:gd name="connsiteX11" fmla="*/ 593885 w 2019965"/>
              <a:gd name="connsiteY11" fmla="*/ 1236330 h 2513845"/>
              <a:gd name="connsiteX12" fmla="*/ 674613 w 2019965"/>
              <a:gd name="connsiteY12" fmla="*/ 1303501 h 2513845"/>
              <a:gd name="connsiteX13" fmla="*/ 704808 w 2019965"/>
              <a:gd name="connsiteY13" fmla="*/ 1400867 h 2513845"/>
              <a:gd name="connsiteX14" fmla="*/ 687246 w 2019965"/>
              <a:gd name="connsiteY14" fmla="*/ 1480824 h 2513845"/>
              <a:gd name="connsiteX15" fmla="*/ 681269 w 2019965"/>
              <a:gd name="connsiteY15" fmla="*/ 1489914 h 2513845"/>
              <a:gd name="connsiteX16" fmla="*/ 697669 w 2019965"/>
              <a:gd name="connsiteY16" fmla="*/ 0 h 2513845"/>
              <a:gd name="connsiteX17" fmla="*/ 2019965 w 2019965"/>
              <a:gd name="connsiteY17" fmla="*/ 1147048 h 2513845"/>
              <a:gd name="connsiteX18" fmla="*/ 2019965 w 2019965"/>
              <a:gd name="connsiteY18" fmla="*/ 2513845 h 2513845"/>
              <a:gd name="connsiteX19" fmla="*/ 719526 w 2019965"/>
              <a:gd name="connsiteY19" fmla="*/ 2513844 h 2513845"/>
              <a:gd name="connsiteX20" fmla="*/ 282828 w 2019965"/>
              <a:gd name="connsiteY20" fmla="*/ 2135023 h 2513845"/>
              <a:gd name="connsiteX21" fmla="*/ 319658 w 2019965"/>
              <a:gd name="connsiteY21" fmla="*/ 2145288 h 2513845"/>
              <a:gd name="connsiteX22" fmla="*/ 383130 w 2019965"/>
              <a:gd name="connsiteY22" fmla="*/ 2148985 h 2513845"/>
              <a:gd name="connsiteX23" fmla="*/ 434279 w 2019965"/>
              <a:gd name="connsiteY23" fmla="*/ 2145904 h 2513845"/>
              <a:gd name="connsiteX24" fmla="*/ 466324 w 2019965"/>
              <a:gd name="connsiteY24" fmla="*/ 2137893 h 2513845"/>
              <a:gd name="connsiteX25" fmla="*/ 482345 w 2019965"/>
              <a:gd name="connsiteY25" fmla="*/ 2125568 h 2513845"/>
              <a:gd name="connsiteX26" fmla="*/ 487893 w 2019965"/>
              <a:gd name="connsiteY26" fmla="*/ 2108313 h 2513845"/>
              <a:gd name="connsiteX27" fmla="*/ 513775 w 2019965"/>
              <a:gd name="connsiteY27" fmla="*/ 1844562 h 2513845"/>
              <a:gd name="connsiteX28" fmla="*/ 729459 w 2019965"/>
              <a:gd name="connsiteY28" fmla="*/ 1797727 h 2513845"/>
              <a:gd name="connsiteX29" fmla="*/ 895843 w 2019965"/>
              <a:gd name="connsiteY29" fmla="*/ 1699129 h 2513845"/>
              <a:gd name="connsiteX30" fmla="*/ 1002454 w 2019965"/>
              <a:gd name="connsiteY30" fmla="*/ 1552463 h 2513845"/>
              <a:gd name="connsiteX31" fmla="*/ 1040044 w 2019965"/>
              <a:gd name="connsiteY31" fmla="*/ 1361428 h 2513845"/>
              <a:gd name="connsiteX32" fmla="*/ 1009232 w 2019965"/>
              <a:gd name="connsiteY32" fmla="*/ 1190729 h 2513845"/>
              <a:gd name="connsiteX33" fmla="*/ 927889 w 2019965"/>
              <a:gd name="connsiteY33" fmla="*/ 1069946 h 2513845"/>
              <a:gd name="connsiteX34" fmla="*/ 812651 w 2019965"/>
              <a:gd name="connsiteY34" fmla="*/ 986137 h 2513845"/>
              <a:gd name="connsiteX35" fmla="*/ 680776 w 2019965"/>
              <a:gd name="connsiteY35" fmla="*/ 926362 h 2513845"/>
              <a:gd name="connsiteX36" fmla="*/ 548900 w 2019965"/>
              <a:gd name="connsiteY36" fmla="*/ 877063 h 2513845"/>
              <a:gd name="connsiteX37" fmla="*/ 433047 w 2019965"/>
              <a:gd name="connsiteY37" fmla="*/ 825298 h 2513845"/>
              <a:gd name="connsiteX38" fmla="*/ 351086 w 2019965"/>
              <a:gd name="connsiteY38" fmla="*/ 757512 h 2513845"/>
              <a:gd name="connsiteX39" fmla="*/ 320274 w 2019965"/>
              <a:gd name="connsiteY39" fmla="*/ 660146 h 2513845"/>
              <a:gd name="connsiteX40" fmla="*/ 333831 w 2019965"/>
              <a:gd name="connsiteY40" fmla="*/ 592359 h 2513845"/>
              <a:gd name="connsiteX41" fmla="*/ 375737 w 2019965"/>
              <a:gd name="connsiteY41" fmla="*/ 539362 h 2513845"/>
              <a:gd name="connsiteX42" fmla="*/ 449685 w 2019965"/>
              <a:gd name="connsiteY42" fmla="*/ 504853 h 2513845"/>
              <a:gd name="connsiteX43" fmla="*/ 559376 w 2019965"/>
              <a:gd name="connsiteY43" fmla="*/ 492527 h 2513845"/>
              <a:gd name="connsiteX44" fmla="*/ 688170 w 2019965"/>
              <a:gd name="connsiteY44" fmla="*/ 508550 h 2513845"/>
              <a:gd name="connsiteX45" fmla="*/ 791699 w 2019965"/>
              <a:gd name="connsiteY45" fmla="*/ 543060 h 2513845"/>
              <a:gd name="connsiteX46" fmla="*/ 867498 w 2019965"/>
              <a:gd name="connsiteY46" fmla="*/ 577569 h 2513845"/>
              <a:gd name="connsiteX47" fmla="*/ 914332 w 2019965"/>
              <a:gd name="connsiteY47" fmla="*/ 593591 h 2513845"/>
              <a:gd name="connsiteX48" fmla="*/ 929120 w 2019965"/>
              <a:gd name="connsiteY48" fmla="*/ 589278 h 2513845"/>
              <a:gd name="connsiteX49" fmla="*/ 940213 w 2019965"/>
              <a:gd name="connsiteY49" fmla="*/ 572023 h 2513845"/>
              <a:gd name="connsiteX50" fmla="*/ 946992 w 2019965"/>
              <a:gd name="connsiteY50" fmla="*/ 534432 h 2513845"/>
              <a:gd name="connsiteX51" fmla="*/ 948840 w 2019965"/>
              <a:gd name="connsiteY51" fmla="*/ 471576 h 2513845"/>
              <a:gd name="connsiteX52" fmla="*/ 947609 w 2019965"/>
              <a:gd name="connsiteY52" fmla="*/ 421660 h 2513845"/>
              <a:gd name="connsiteX53" fmla="*/ 943295 w 2019965"/>
              <a:gd name="connsiteY53" fmla="*/ 384686 h 2513845"/>
              <a:gd name="connsiteX54" fmla="*/ 934667 w 2019965"/>
              <a:gd name="connsiteY54" fmla="*/ 358803 h 2513845"/>
              <a:gd name="connsiteX55" fmla="*/ 918645 w 2019965"/>
              <a:gd name="connsiteY55" fmla="*/ 337851 h 2513845"/>
              <a:gd name="connsiteX56" fmla="*/ 881055 w 2019965"/>
              <a:gd name="connsiteY56" fmla="*/ 314434 h 2513845"/>
              <a:gd name="connsiteX57" fmla="*/ 820663 w 2019965"/>
              <a:gd name="connsiteY57" fmla="*/ 289784 h 2513845"/>
              <a:gd name="connsiteX58" fmla="*/ 749179 w 2019965"/>
              <a:gd name="connsiteY58" fmla="*/ 269448 h 2513845"/>
              <a:gd name="connsiteX59" fmla="*/ 676462 w 2019965"/>
              <a:gd name="connsiteY59" fmla="*/ 255891 h 2513845"/>
              <a:gd name="connsiteX60" fmla="*/ 701111 w 2019965"/>
              <a:gd name="connsiteY60" fmla="*/ 22952 h 2513845"/>
              <a:gd name="connsiteX61" fmla="*/ 697669 w 2019965"/>
              <a:gd name="connsiteY61" fmla="*/ 0 h 251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019965" h="2513845">
                <a:moveTo>
                  <a:pt x="0" y="1742284"/>
                </a:moveTo>
                <a:lnTo>
                  <a:pt x="37418" y="1768148"/>
                </a:lnTo>
                <a:cubicBezTo>
                  <a:pt x="55905" y="1778008"/>
                  <a:pt x="77884" y="1787662"/>
                  <a:pt x="103355" y="1797110"/>
                </a:cubicBezTo>
                <a:cubicBezTo>
                  <a:pt x="128827" y="1806560"/>
                  <a:pt x="157174" y="1815186"/>
                  <a:pt x="188397" y="1822992"/>
                </a:cubicBezTo>
                <a:cubicBezTo>
                  <a:pt x="219620" y="1830798"/>
                  <a:pt x="252897" y="1837166"/>
                  <a:pt x="288227" y="1842097"/>
                </a:cubicBezTo>
                <a:lnTo>
                  <a:pt x="273968" y="1979942"/>
                </a:lnTo>
                <a:lnTo>
                  <a:pt x="0" y="1742284"/>
                </a:lnTo>
                <a:close/>
                <a:moveTo>
                  <a:pt x="681269" y="1489914"/>
                </a:moveTo>
                <a:lnTo>
                  <a:pt x="219825" y="1075490"/>
                </a:lnTo>
                <a:cubicBezTo>
                  <a:pt x="262142" y="1098498"/>
                  <a:pt x="305483" y="1118628"/>
                  <a:pt x="349853" y="1135883"/>
                </a:cubicBezTo>
                <a:cubicBezTo>
                  <a:pt x="394223" y="1153138"/>
                  <a:pt x="437565" y="1169365"/>
                  <a:pt x="479879" y="1184566"/>
                </a:cubicBezTo>
                <a:cubicBezTo>
                  <a:pt x="522195" y="1199767"/>
                  <a:pt x="560197" y="1217021"/>
                  <a:pt x="593885" y="1236330"/>
                </a:cubicBezTo>
                <a:cubicBezTo>
                  <a:pt x="627572" y="1255638"/>
                  <a:pt x="654481" y="1278029"/>
                  <a:pt x="674613" y="1303501"/>
                </a:cubicBezTo>
                <a:cubicBezTo>
                  <a:pt x="694742" y="1328971"/>
                  <a:pt x="704809" y="1361427"/>
                  <a:pt x="704808" y="1400867"/>
                </a:cubicBezTo>
                <a:cubicBezTo>
                  <a:pt x="704808" y="1430446"/>
                  <a:pt x="698953" y="1457098"/>
                  <a:pt x="687246" y="1480824"/>
                </a:cubicBezTo>
                <a:lnTo>
                  <a:pt x="681269" y="1489914"/>
                </a:lnTo>
                <a:close/>
                <a:moveTo>
                  <a:pt x="697669" y="0"/>
                </a:moveTo>
                <a:lnTo>
                  <a:pt x="2019965" y="1147048"/>
                </a:lnTo>
                <a:lnTo>
                  <a:pt x="2019965" y="2513845"/>
                </a:lnTo>
                <a:lnTo>
                  <a:pt x="719526" y="2513844"/>
                </a:lnTo>
                <a:lnTo>
                  <a:pt x="282828" y="2135023"/>
                </a:lnTo>
                <a:lnTo>
                  <a:pt x="319658" y="2145288"/>
                </a:lnTo>
                <a:cubicBezTo>
                  <a:pt x="335681" y="2147752"/>
                  <a:pt x="356839" y="2148985"/>
                  <a:pt x="383130" y="2148985"/>
                </a:cubicBezTo>
                <a:cubicBezTo>
                  <a:pt x="403673" y="2148985"/>
                  <a:pt x="420721" y="2147958"/>
                  <a:pt x="434279" y="2145904"/>
                </a:cubicBezTo>
                <a:cubicBezTo>
                  <a:pt x="447836" y="2143850"/>
                  <a:pt x="458517" y="2141179"/>
                  <a:pt x="466324" y="2137893"/>
                </a:cubicBezTo>
                <a:cubicBezTo>
                  <a:pt x="474129" y="2134606"/>
                  <a:pt x="479470" y="2130498"/>
                  <a:pt x="482345" y="2125568"/>
                </a:cubicBezTo>
                <a:cubicBezTo>
                  <a:pt x="485221" y="2120638"/>
                  <a:pt x="487070" y="2114886"/>
                  <a:pt x="487893" y="2108313"/>
                </a:cubicBezTo>
                <a:lnTo>
                  <a:pt x="513775" y="1844562"/>
                </a:lnTo>
                <a:cubicBezTo>
                  <a:pt x="592653" y="1837989"/>
                  <a:pt x="664547" y="1822377"/>
                  <a:pt x="729459" y="1797727"/>
                </a:cubicBezTo>
                <a:cubicBezTo>
                  <a:pt x="794369" y="1773078"/>
                  <a:pt x="849832" y="1740211"/>
                  <a:pt x="895843" y="1699129"/>
                </a:cubicBezTo>
                <a:cubicBezTo>
                  <a:pt x="941857" y="1658047"/>
                  <a:pt x="977394" y="1609157"/>
                  <a:pt x="1002454" y="1552463"/>
                </a:cubicBezTo>
                <a:cubicBezTo>
                  <a:pt x="1027515" y="1495769"/>
                  <a:pt x="1040044" y="1432091"/>
                  <a:pt x="1040044" y="1361428"/>
                </a:cubicBezTo>
                <a:cubicBezTo>
                  <a:pt x="1040045" y="1294874"/>
                  <a:pt x="1029773" y="1237975"/>
                  <a:pt x="1009232" y="1190729"/>
                </a:cubicBezTo>
                <a:cubicBezTo>
                  <a:pt x="988691" y="1143485"/>
                  <a:pt x="961577" y="1103223"/>
                  <a:pt x="927889" y="1069946"/>
                </a:cubicBezTo>
                <a:cubicBezTo>
                  <a:pt x="894200" y="1036669"/>
                  <a:pt x="855789" y="1008733"/>
                  <a:pt x="812651" y="986137"/>
                </a:cubicBezTo>
                <a:cubicBezTo>
                  <a:pt x="769515" y="963542"/>
                  <a:pt x="725556" y="943617"/>
                  <a:pt x="680776" y="926362"/>
                </a:cubicBezTo>
                <a:cubicBezTo>
                  <a:pt x="635996" y="909107"/>
                  <a:pt x="592036" y="892673"/>
                  <a:pt x="548900" y="877063"/>
                </a:cubicBezTo>
                <a:cubicBezTo>
                  <a:pt x="505764" y="861451"/>
                  <a:pt x="467146" y="844196"/>
                  <a:pt x="433047" y="825298"/>
                </a:cubicBezTo>
                <a:cubicBezTo>
                  <a:pt x="398948" y="806400"/>
                  <a:pt x="371628" y="783805"/>
                  <a:pt x="351086" y="757512"/>
                </a:cubicBezTo>
                <a:cubicBezTo>
                  <a:pt x="330546" y="731218"/>
                  <a:pt x="320275" y="698763"/>
                  <a:pt x="320274" y="660146"/>
                </a:cubicBezTo>
                <a:cubicBezTo>
                  <a:pt x="320274" y="635496"/>
                  <a:pt x="324793" y="612900"/>
                  <a:pt x="333831" y="592359"/>
                </a:cubicBezTo>
                <a:cubicBezTo>
                  <a:pt x="342870" y="571818"/>
                  <a:pt x="356838" y="554152"/>
                  <a:pt x="375737" y="539362"/>
                </a:cubicBezTo>
                <a:cubicBezTo>
                  <a:pt x="394635" y="524572"/>
                  <a:pt x="419284" y="513069"/>
                  <a:pt x="449685" y="504853"/>
                </a:cubicBezTo>
                <a:cubicBezTo>
                  <a:pt x="480086" y="496635"/>
                  <a:pt x="516650" y="492528"/>
                  <a:pt x="559376" y="492527"/>
                </a:cubicBezTo>
                <a:cubicBezTo>
                  <a:pt x="606210" y="492528"/>
                  <a:pt x="649142" y="497869"/>
                  <a:pt x="688170" y="508550"/>
                </a:cubicBezTo>
                <a:cubicBezTo>
                  <a:pt x="727200" y="519232"/>
                  <a:pt x="761709" y="530735"/>
                  <a:pt x="791699" y="543060"/>
                </a:cubicBezTo>
                <a:cubicBezTo>
                  <a:pt x="821689" y="555384"/>
                  <a:pt x="846955" y="566888"/>
                  <a:pt x="867498" y="577569"/>
                </a:cubicBezTo>
                <a:cubicBezTo>
                  <a:pt x="888038" y="588250"/>
                  <a:pt x="903649" y="593591"/>
                  <a:pt x="914332" y="593591"/>
                </a:cubicBezTo>
                <a:cubicBezTo>
                  <a:pt x="920083" y="593590"/>
                  <a:pt x="925012" y="592153"/>
                  <a:pt x="929120" y="589278"/>
                </a:cubicBezTo>
                <a:cubicBezTo>
                  <a:pt x="933230" y="586402"/>
                  <a:pt x="936927" y="580649"/>
                  <a:pt x="940213" y="572023"/>
                </a:cubicBezTo>
                <a:cubicBezTo>
                  <a:pt x="943499" y="563396"/>
                  <a:pt x="945760" y="550865"/>
                  <a:pt x="946992" y="534432"/>
                </a:cubicBezTo>
                <a:cubicBezTo>
                  <a:pt x="948225" y="517999"/>
                  <a:pt x="948840" y="497047"/>
                  <a:pt x="948840" y="471576"/>
                </a:cubicBezTo>
                <a:cubicBezTo>
                  <a:pt x="948840" y="452678"/>
                  <a:pt x="948429" y="436039"/>
                  <a:pt x="947609" y="421660"/>
                </a:cubicBezTo>
                <a:cubicBezTo>
                  <a:pt x="946787" y="407281"/>
                  <a:pt x="945348" y="394955"/>
                  <a:pt x="943295" y="384686"/>
                </a:cubicBezTo>
                <a:cubicBezTo>
                  <a:pt x="941240" y="374415"/>
                  <a:pt x="938364" y="365787"/>
                  <a:pt x="934667" y="358803"/>
                </a:cubicBezTo>
                <a:cubicBezTo>
                  <a:pt x="930970" y="351819"/>
                  <a:pt x="925629" y="344835"/>
                  <a:pt x="918645" y="337851"/>
                </a:cubicBezTo>
                <a:cubicBezTo>
                  <a:pt x="911661" y="330867"/>
                  <a:pt x="899131" y="323061"/>
                  <a:pt x="881055" y="314434"/>
                </a:cubicBezTo>
                <a:cubicBezTo>
                  <a:pt x="862977" y="305807"/>
                  <a:pt x="842848" y="297590"/>
                  <a:pt x="820663" y="289784"/>
                </a:cubicBezTo>
                <a:cubicBezTo>
                  <a:pt x="798477" y="281979"/>
                  <a:pt x="774649" y="275200"/>
                  <a:pt x="749179" y="269448"/>
                </a:cubicBezTo>
                <a:cubicBezTo>
                  <a:pt x="723707" y="263697"/>
                  <a:pt x="699469" y="259178"/>
                  <a:pt x="676462" y="255891"/>
                </a:cubicBezTo>
                <a:lnTo>
                  <a:pt x="701111" y="22952"/>
                </a:lnTo>
                <a:lnTo>
                  <a:pt x="697669" y="0"/>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43" name="Group 42"/>
          <p:cNvGrpSpPr/>
          <p:nvPr/>
        </p:nvGrpSpPr>
        <p:grpSpPr>
          <a:xfrm>
            <a:off x="4859311" y="4670882"/>
            <a:ext cx="1181035" cy="1180895"/>
            <a:chOff x="4501880" y="4444025"/>
            <a:chExt cx="1505432" cy="1505254"/>
          </a:xfrm>
        </p:grpSpPr>
        <p:sp>
          <p:nvSpPr>
            <p:cNvPr id="44" name="Freeform 43"/>
            <p:cNvSpPr/>
            <p:nvPr/>
          </p:nvSpPr>
          <p:spPr>
            <a:xfrm>
              <a:off x="4501880" y="4444025"/>
              <a:ext cx="1505432" cy="1505254"/>
            </a:xfrm>
            <a:custGeom>
              <a:avLst/>
              <a:gdLst>
                <a:gd name="connsiteX0" fmla="*/ 700863 w 1505432"/>
                <a:gd name="connsiteY0" fmla="*/ 1197935 h 1505254"/>
                <a:gd name="connsiteX1" fmla="*/ 715767 w 1505432"/>
                <a:gd name="connsiteY1" fmla="*/ 1208237 h 1505254"/>
                <a:gd name="connsiteX2" fmla="*/ 742030 w 1505432"/>
                <a:gd name="connsiteY2" fmla="*/ 1219773 h 1505254"/>
                <a:gd name="connsiteX3" fmla="*/ 775903 w 1505432"/>
                <a:gd name="connsiteY3" fmla="*/ 1230082 h 1505254"/>
                <a:gd name="connsiteX4" fmla="*/ 815666 w 1505432"/>
                <a:gd name="connsiteY4" fmla="*/ 1237692 h 1505254"/>
                <a:gd name="connsiteX5" fmla="*/ 809987 w 1505432"/>
                <a:gd name="connsiteY5" fmla="*/ 1292596 h 1505254"/>
                <a:gd name="connsiteX6" fmla="*/ 0 w 1505432"/>
                <a:gd name="connsiteY6" fmla="*/ 658473 h 1505254"/>
                <a:gd name="connsiteX7" fmla="*/ 103836 w 1505432"/>
                <a:gd name="connsiteY7" fmla="*/ 658473 h 1505254"/>
                <a:gd name="connsiteX8" fmla="*/ 103836 w 1505432"/>
                <a:gd name="connsiteY8" fmla="*/ 904134 h 1505254"/>
                <a:gd name="connsiteX9" fmla="*/ 349497 w 1505432"/>
                <a:gd name="connsiteY9" fmla="*/ 904134 h 1505254"/>
                <a:gd name="connsiteX10" fmla="*/ 349497 w 1505432"/>
                <a:gd name="connsiteY10" fmla="*/ 1007971 h 1505254"/>
                <a:gd name="connsiteX11" fmla="*/ 0 w 1505432"/>
                <a:gd name="connsiteY11" fmla="*/ 1007971 h 1505254"/>
                <a:gd name="connsiteX12" fmla="*/ 530578 w 1505432"/>
                <a:gd name="connsiteY12" fmla="*/ 530578 h 1505254"/>
                <a:gd name="connsiteX13" fmla="*/ 530578 w 1505432"/>
                <a:gd name="connsiteY13" fmla="*/ 654426 h 1505254"/>
                <a:gd name="connsiteX14" fmla="*/ 549917 w 1505432"/>
                <a:gd name="connsiteY14" fmla="*/ 651502 h 1505254"/>
                <a:gd name="connsiteX15" fmla="*/ 646308 w 1505432"/>
                <a:gd name="connsiteY15" fmla="*/ 564109 h 1505254"/>
                <a:gd name="connsiteX16" fmla="*/ 653078 w 1505432"/>
                <a:gd name="connsiteY16" fmla="*/ 530578 h 1505254"/>
                <a:gd name="connsiteX17" fmla="*/ 354893 w 1505432"/>
                <a:gd name="connsiteY17" fmla="*/ 530578 h 1505254"/>
                <a:gd name="connsiteX18" fmla="*/ 361663 w 1505432"/>
                <a:gd name="connsiteY18" fmla="*/ 564109 h 1505254"/>
                <a:gd name="connsiteX19" fmla="*/ 458054 w 1505432"/>
                <a:gd name="connsiteY19" fmla="*/ 651502 h 1505254"/>
                <a:gd name="connsiteX20" fmla="*/ 477393 w 1505432"/>
                <a:gd name="connsiteY20" fmla="*/ 654426 h 1505254"/>
                <a:gd name="connsiteX21" fmla="*/ 477393 w 1505432"/>
                <a:gd name="connsiteY21" fmla="*/ 530578 h 1505254"/>
                <a:gd name="connsiteX22" fmla="*/ 978751 w 1505432"/>
                <a:gd name="connsiteY22" fmla="*/ 503969 h 1505254"/>
                <a:gd name="connsiteX23" fmla="*/ 1505432 w 1505432"/>
                <a:gd name="connsiteY23" fmla="*/ 960848 h 1505254"/>
                <a:gd name="connsiteX24" fmla="*/ 1505432 w 1505432"/>
                <a:gd name="connsiteY24" fmla="*/ 1505254 h 1505254"/>
                <a:gd name="connsiteX25" fmla="*/ 987456 w 1505432"/>
                <a:gd name="connsiteY25" fmla="*/ 1505254 h 1505254"/>
                <a:gd name="connsiteX26" fmla="*/ 813516 w 1505432"/>
                <a:gd name="connsiteY26" fmla="*/ 1354366 h 1505254"/>
                <a:gd name="connsiteX27" fmla="*/ 828186 w 1505432"/>
                <a:gd name="connsiteY27" fmla="*/ 1358455 h 1505254"/>
                <a:gd name="connsiteX28" fmla="*/ 853467 w 1505432"/>
                <a:gd name="connsiteY28" fmla="*/ 1359928 h 1505254"/>
                <a:gd name="connsiteX29" fmla="*/ 873840 w 1505432"/>
                <a:gd name="connsiteY29" fmla="*/ 1358700 h 1505254"/>
                <a:gd name="connsiteX30" fmla="*/ 886604 w 1505432"/>
                <a:gd name="connsiteY30" fmla="*/ 1355509 h 1505254"/>
                <a:gd name="connsiteX31" fmla="*/ 892985 w 1505432"/>
                <a:gd name="connsiteY31" fmla="*/ 1350600 h 1505254"/>
                <a:gd name="connsiteX32" fmla="*/ 895195 w 1505432"/>
                <a:gd name="connsiteY32" fmla="*/ 1343728 h 1505254"/>
                <a:gd name="connsiteX33" fmla="*/ 905504 w 1505432"/>
                <a:gd name="connsiteY33" fmla="*/ 1238673 h 1505254"/>
                <a:gd name="connsiteX34" fmla="*/ 991413 w 1505432"/>
                <a:gd name="connsiteY34" fmla="*/ 1220019 h 1505254"/>
                <a:gd name="connsiteX35" fmla="*/ 1057685 w 1505432"/>
                <a:gd name="connsiteY35" fmla="*/ 1180746 h 1505254"/>
                <a:gd name="connsiteX36" fmla="*/ 1100149 w 1505432"/>
                <a:gd name="connsiteY36" fmla="*/ 1122328 h 1505254"/>
                <a:gd name="connsiteX37" fmla="*/ 1115121 w 1505432"/>
                <a:gd name="connsiteY37" fmla="*/ 1046237 h 1505254"/>
                <a:gd name="connsiteX38" fmla="*/ 1102849 w 1505432"/>
                <a:gd name="connsiteY38" fmla="*/ 978246 h 1505254"/>
                <a:gd name="connsiteX39" fmla="*/ 1070449 w 1505432"/>
                <a:gd name="connsiteY39" fmla="*/ 930137 h 1505254"/>
                <a:gd name="connsiteX40" fmla="*/ 1024549 w 1505432"/>
                <a:gd name="connsiteY40" fmla="*/ 896756 h 1505254"/>
                <a:gd name="connsiteX41" fmla="*/ 1007972 w 1505432"/>
                <a:gd name="connsiteY41" fmla="*/ 889242 h 1505254"/>
                <a:gd name="connsiteX42" fmla="*/ 1007972 w 1505432"/>
                <a:gd name="connsiteY42" fmla="*/ 1007971 h 1505254"/>
                <a:gd name="connsiteX43" fmla="*/ 951307 w 1505432"/>
                <a:gd name="connsiteY43" fmla="*/ 1007971 h 1505254"/>
                <a:gd name="connsiteX44" fmla="*/ 969567 w 1505432"/>
                <a:gd name="connsiteY44" fmla="*/ 1023164 h 1505254"/>
                <a:gd name="connsiteX45" fmla="*/ 981594 w 1505432"/>
                <a:gd name="connsiteY45" fmla="*/ 1061946 h 1505254"/>
                <a:gd name="connsiteX46" fmla="*/ 974599 w 1505432"/>
                <a:gd name="connsiteY46" fmla="*/ 1093794 h 1505254"/>
                <a:gd name="connsiteX47" fmla="*/ 972218 w 1505432"/>
                <a:gd name="connsiteY47" fmla="*/ 1097414 h 1505254"/>
                <a:gd name="connsiteX48" fmla="*/ 872627 w 1505432"/>
                <a:gd name="connsiteY48" fmla="*/ 1007971 h 1505254"/>
                <a:gd name="connsiteX49" fmla="*/ 658473 w 1505432"/>
                <a:gd name="connsiteY49" fmla="*/ 1007971 h 1505254"/>
                <a:gd name="connsiteX50" fmla="*/ 658473 w 1505432"/>
                <a:gd name="connsiteY50" fmla="*/ 904134 h 1505254"/>
                <a:gd name="connsiteX51" fmla="*/ 904135 w 1505432"/>
                <a:gd name="connsiteY51" fmla="*/ 904134 h 1505254"/>
                <a:gd name="connsiteX52" fmla="*/ 904135 w 1505432"/>
                <a:gd name="connsiteY52" fmla="*/ 846448 h 1505254"/>
                <a:gd name="connsiteX53" fmla="*/ 873349 w 1505432"/>
                <a:gd name="connsiteY53" fmla="*/ 832692 h 1505254"/>
                <a:gd name="connsiteX54" fmla="*/ 840704 w 1505432"/>
                <a:gd name="connsiteY54" fmla="*/ 805692 h 1505254"/>
                <a:gd name="connsiteX55" fmla="*/ 828431 w 1505432"/>
                <a:gd name="connsiteY55" fmla="*/ 766911 h 1505254"/>
                <a:gd name="connsiteX56" fmla="*/ 833831 w 1505432"/>
                <a:gd name="connsiteY56" fmla="*/ 739911 h 1505254"/>
                <a:gd name="connsiteX57" fmla="*/ 850522 w 1505432"/>
                <a:gd name="connsiteY57" fmla="*/ 718802 h 1505254"/>
                <a:gd name="connsiteX58" fmla="*/ 879977 w 1505432"/>
                <a:gd name="connsiteY58" fmla="*/ 705056 h 1505254"/>
                <a:gd name="connsiteX59" fmla="*/ 904135 w 1505432"/>
                <a:gd name="connsiteY59" fmla="*/ 702342 h 1505254"/>
                <a:gd name="connsiteX60" fmla="*/ 904135 w 1505432"/>
                <a:gd name="connsiteY60" fmla="*/ 658473 h 1505254"/>
                <a:gd name="connsiteX61" fmla="*/ 1007972 w 1505432"/>
                <a:gd name="connsiteY61" fmla="*/ 658473 h 1505254"/>
                <a:gd name="connsiteX62" fmla="*/ 1007972 w 1505432"/>
                <a:gd name="connsiteY62" fmla="*/ 717530 h 1505254"/>
                <a:gd name="connsiteX63" fmla="*/ 1016204 w 1505432"/>
                <a:gd name="connsiteY63" fmla="*/ 720274 h 1505254"/>
                <a:gd name="connsiteX64" fmla="*/ 1046395 w 1505432"/>
                <a:gd name="connsiteY64" fmla="*/ 734020 h 1505254"/>
                <a:gd name="connsiteX65" fmla="*/ 1065049 w 1505432"/>
                <a:gd name="connsiteY65" fmla="*/ 740401 h 1505254"/>
                <a:gd name="connsiteX66" fmla="*/ 1070940 w 1505432"/>
                <a:gd name="connsiteY66" fmla="*/ 738683 h 1505254"/>
                <a:gd name="connsiteX67" fmla="*/ 1075358 w 1505432"/>
                <a:gd name="connsiteY67" fmla="*/ 731811 h 1505254"/>
                <a:gd name="connsiteX68" fmla="*/ 1078058 w 1505432"/>
                <a:gd name="connsiteY68" fmla="*/ 716838 h 1505254"/>
                <a:gd name="connsiteX69" fmla="*/ 1078794 w 1505432"/>
                <a:gd name="connsiteY69" fmla="*/ 691802 h 1505254"/>
                <a:gd name="connsiteX70" fmla="*/ 1078304 w 1505432"/>
                <a:gd name="connsiteY70" fmla="*/ 671920 h 1505254"/>
                <a:gd name="connsiteX71" fmla="*/ 1076586 w 1505432"/>
                <a:gd name="connsiteY71" fmla="*/ 657193 h 1505254"/>
                <a:gd name="connsiteX72" fmla="*/ 1073149 w 1505432"/>
                <a:gd name="connsiteY72" fmla="*/ 646883 h 1505254"/>
                <a:gd name="connsiteX73" fmla="*/ 1066767 w 1505432"/>
                <a:gd name="connsiteY73" fmla="*/ 638538 h 1505254"/>
                <a:gd name="connsiteX74" fmla="*/ 1051795 w 1505432"/>
                <a:gd name="connsiteY74" fmla="*/ 629211 h 1505254"/>
                <a:gd name="connsiteX75" fmla="*/ 1027740 w 1505432"/>
                <a:gd name="connsiteY75" fmla="*/ 619393 h 1505254"/>
                <a:gd name="connsiteX76" fmla="*/ 999268 w 1505432"/>
                <a:gd name="connsiteY76" fmla="*/ 611293 h 1505254"/>
                <a:gd name="connsiteX77" fmla="*/ 970304 w 1505432"/>
                <a:gd name="connsiteY77" fmla="*/ 605893 h 1505254"/>
                <a:gd name="connsiteX78" fmla="*/ 980122 w 1505432"/>
                <a:gd name="connsiteY78" fmla="*/ 513111 h 1505254"/>
                <a:gd name="connsiteX79" fmla="*/ 530578 w 1505432"/>
                <a:gd name="connsiteY79" fmla="*/ 353544 h 1505254"/>
                <a:gd name="connsiteX80" fmla="*/ 530578 w 1505432"/>
                <a:gd name="connsiteY80" fmla="*/ 477393 h 1505254"/>
                <a:gd name="connsiteX81" fmla="*/ 653078 w 1505432"/>
                <a:gd name="connsiteY81" fmla="*/ 477393 h 1505254"/>
                <a:gd name="connsiteX82" fmla="*/ 646308 w 1505432"/>
                <a:gd name="connsiteY82" fmla="*/ 443862 h 1505254"/>
                <a:gd name="connsiteX83" fmla="*/ 549917 w 1505432"/>
                <a:gd name="connsiteY83" fmla="*/ 356468 h 1505254"/>
                <a:gd name="connsiteX84" fmla="*/ 477393 w 1505432"/>
                <a:gd name="connsiteY84" fmla="*/ 353544 h 1505254"/>
                <a:gd name="connsiteX85" fmla="*/ 458054 w 1505432"/>
                <a:gd name="connsiteY85" fmla="*/ 356468 h 1505254"/>
                <a:gd name="connsiteX86" fmla="*/ 361663 w 1505432"/>
                <a:gd name="connsiteY86" fmla="*/ 443862 h 1505254"/>
                <a:gd name="connsiteX87" fmla="*/ 354893 w 1505432"/>
                <a:gd name="connsiteY87" fmla="*/ 477393 h 1505254"/>
                <a:gd name="connsiteX88" fmla="*/ 477393 w 1505432"/>
                <a:gd name="connsiteY88" fmla="*/ 477393 h 1505254"/>
                <a:gd name="connsiteX89" fmla="*/ 477393 w 1505432"/>
                <a:gd name="connsiteY89" fmla="*/ 163135 h 1505254"/>
                <a:gd name="connsiteX90" fmla="*/ 530578 w 1505432"/>
                <a:gd name="connsiteY90" fmla="*/ 163135 h 1505254"/>
                <a:gd name="connsiteX91" fmla="*/ 530578 w 1505432"/>
                <a:gd name="connsiteY91" fmla="*/ 298817 h 1505254"/>
                <a:gd name="connsiteX92" fmla="*/ 540719 w 1505432"/>
                <a:gd name="connsiteY92" fmla="*/ 299712 h 1505254"/>
                <a:gd name="connsiteX93" fmla="*/ 707284 w 1505432"/>
                <a:gd name="connsiteY93" fmla="*/ 462163 h 1505254"/>
                <a:gd name="connsiteX94" fmla="*/ 708819 w 1505432"/>
                <a:gd name="connsiteY94" fmla="*/ 477393 h 1505254"/>
                <a:gd name="connsiteX95" fmla="*/ 844837 w 1505432"/>
                <a:gd name="connsiteY95" fmla="*/ 477393 h 1505254"/>
                <a:gd name="connsiteX96" fmla="*/ 844837 w 1505432"/>
                <a:gd name="connsiteY96" fmla="*/ 530578 h 1505254"/>
                <a:gd name="connsiteX97" fmla="*/ 708819 w 1505432"/>
                <a:gd name="connsiteY97" fmla="*/ 530578 h 1505254"/>
                <a:gd name="connsiteX98" fmla="*/ 707284 w 1505432"/>
                <a:gd name="connsiteY98" fmla="*/ 545807 h 1505254"/>
                <a:gd name="connsiteX99" fmla="*/ 540719 w 1505432"/>
                <a:gd name="connsiteY99" fmla="*/ 708258 h 1505254"/>
                <a:gd name="connsiteX100" fmla="*/ 530578 w 1505432"/>
                <a:gd name="connsiteY100" fmla="*/ 709153 h 1505254"/>
                <a:gd name="connsiteX101" fmla="*/ 530578 w 1505432"/>
                <a:gd name="connsiteY101" fmla="*/ 844836 h 1505254"/>
                <a:gd name="connsiteX102" fmla="*/ 477393 w 1505432"/>
                <a:gd name="connsiteY102" fmla="*/ 844836 h 1505254"/>
                <a:gd name="connsiteX103" fmla="*/ 477393 w 1505432"/>
                <a:gd name="connsiteY103" fmla="*/ 709153 h 1505254"/>
                <a:gd name="connsiteX104" fmla="*/ 467252 w 1505432"/>
                <a:gd name="connsiteY104" fmla="*/ 708258 h 1505254"/>
                <a:gd name="connsiteX105" fmla="*/ 300688 w 1505432"/>
                <a:gd name="connsiteY105" fmla="*/ 545807 h 1505254"/>
                <a:gd name="connsiteX106" fmla="*/ 299152 w 1505432"/>
                <a:gd name="connsiteY106" fmla="*/ 530578 h 1505254"/>
                <a:gd name="connsiteX107" fmla="*/ 163135 w 1505432"/>
                <a:gd name="connsiteY107" fmla="*/ 530578 h 1505254"/>
                <a:gd name="connsiteX108" fmla="*/ 163135 w 1505432"/>
                <a:gd name="connsiteY108" fmla="*/ 477393 h 1505254"/>
                <a:gd name="connsiteX109" fmla="*/ 299152 w 1505432"/>
                <a:gd name="connsiteY109" fmla="*/ 477393 h 1505254"/>
                <a:gd name="connsiteX110" fmla="*/ 300688 w 1505432"/>
                <a:gd name="connsiteY110" fmla="*/ 462163 h 1505254"/>
                <a:gd name="connsiteX111" fmla="*/ 467252 w 1505432"/>
                <a:gd name="connsiteY111" fmla="*/ 299712 h 1505254"/>
                <a:gd name="connsiteX112" fmla="*/ 477393 w 1505432"/>
                <a:gd name="connsiteY112" fmla="*/ 298817 h 1505254"/>
                <a:gd name="connsiteX113" fmla="*/ 658473 w 1505432"/>
                <a:gd name="connsiteY113" fmla="*/ 0 h 1505254"/>
                <a:gd name="connsiteX114" fmla="*/ 1007972 w 1505432"/>
                <a:gd name="connsiteY114" fmla="*/ 0 h 1505254"/>
                <a:gd name="connsiteX115" fmla="*/ 1007972 w 1505432"/>
                <a:gd name="connsiteY115" fmla="*/ 349497 h 1505254"/>
                <a:gd name="connsiteX116" fmla="*/ 904135 w 1505432"/>
                <a:gd name="connsiteY116" fmla="*/ 349497 h 1505254"/>
                <a:gd name="connsiteX117" fmla="*/ 904135 w 1505432"/>
                <a:gd name="connsiteY117" fmla="*/ 103836 h 1505254"/>
                <a:gd name="connsiteX118" fmla="*/ 658473 w 1505432"/>
                <a:gd name="connsiteY118" fmla="*/ 103836 h 1505254"/>
                <a:gd name="connsiteX119" fmla="*/ 0 w 1505432"/>
                <a:gd name="connsiteY119" fmla="*/ 0 h 1505254"/>
                <a:gd name="connsiteX120" fmla="*/ 349497 w 1505432"/>
                <a:gd name="connsiteY120" fmla="*/ 0 h 1505254"/>
                <a:gd name="connsiteX121" fmla="*/ 349497 w 1505432"/>
                <a:gd name="connsiteY121" fmla="*/ 103836 h 1505254"/>
                <a:gd name="connsiteX122" fmla="*/ 103836 w 1505432"/>
                <a:gd name="connsiteY122" fmla="*/ 103836 h 1505254"/>
                <a:gd name="connsiteX123" fmla="*/ 103836 w 1505432"/>
                <a:gd name="connsiteY123" fmla="*/ 349497 h 1505254"/>
                <a:gd name="connsiteX124" fmla="*/ 0 w 1505432"/>
                <a:gd name="connsiteY124" fmla="*/ 349497 h 1505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505432" h="1505254">
                  <a:moveTo>
                    <a:pt x="700863" y="1197935"/>
                  </a:moveTo>
                  <a:lnTo>
                    <a:pt x="715767" y="1208237"/>
                  </a:lnTo>
                  <a:cubicBezTo>
                    <a:pt x="723131" y="1212164"/>
                    <a:pt x="731885" y="1216010"/>
                    <a:pt x="742030" y="1219773"/>
                  </a:cubicBezTo>
                  <a:cubicBezTo>
                    <a:pt x="752176" y="1223537"/>
                    <a:pt x="763467" y="1226973"/>
                    <a:pt x="775903" y="1230082"/>
                  </a:cubicBezTo>
                  <a:cubicBezTo>
                    <a:pt x="788340" y="1233191"/>
                    <a:pt x="801594" y="1235727"/>
                    <a:pt x="815666" y="1237692"/>
                  </a:cubicBezTo>
                  <a:lnTo>
                    <a:pt x="809987" y="1292596"/>
                  </a:lnTo>
                  <a:close/>
                  <a:moveTo>
                    <a:pt x="0" y="658473"/>
                  </a:moveTo>
                  <a:lnTo>
                    <a:pt x="103836" y="658473"/>
                  </a:lnTo>
                  <a:lnTo>
                    <a:pt x="103836" y="904134"/>
                  </a:lnTo>
                  <a:lnTo>
                    <a:pt x="349497" y="904134"/>
                  </a:lnTo>
                  <a:lnTo>
                    <a:pt x="349497" y="1007971"/>
                  </a:lnTo>
                  <a:lnTo>
                    <a:pt x="0" y="1007971"/>
                  </a:lnTo>
                  <a:close/>
                  <a:moveTo>
                    <a:pt x="530578" y="530578"/>
                  </a:moveTo>
                  <a:lnTo>
                    <a:pt x="530578" y="654426"/>
                  </a:lnTo>
                  <a:lnTo>
                    <a:pt x="549917" y="651502"/>
                  </a:lnTo>
                  <a:cubicBezTo>
                    <a:pt x="593447" y="637963"/>
                    <a:pt x="628722" y="605687"/>
                    <a:pt x="646308" y="564109"/>
                  </a:cubicBezTo>
                  <a:lnTo>
                    <a:pt x="653078" y="530578"/>
                  </a:lnTo>
                  <a:close/>
                  <a:moveTo>
                    <a:pt x="354893" y="530578"/>
                  </a:moveTo>
                  <a:lnTo>
                    <a:pt x="361663" y="564109"/>
                  </a:lnTo>
                  <a:cubicBezTo>
                    <a:pt x="379249" y="605687"/>
                    <a:pt x="414524" y="637963"/>
                    <a:pt x="458054" y="651502"/>
                  </a:cubicBezTo>
                  <a:lnTo>
                    <a:pt x="477393" y="654426"/>
                  </a:lnTo>
                  <a:lnTo>
                    <a:pt x="477393" y="530578"/>
                  </a:lnTo>
                  <a:close/>
                  <a:moveTo>
                    <a:pt x="978751" y="503969"/>
                  </a:moveTo>
                  <a:lnTo>
                    <a:pt x="1505432" y="960848"/>
                  </a:lnTo>
                  <a:lnTo>
                    <a:pt x="1505432" y="1505254"/>
                  </a:lnTo>
                  <a:lnTo>
                    <a:pt x="987456" y="1505254"/>
                  </a:lnTo>
                  <a:lnTo>
                    <a:pt x="813516" y="1354366"/>
                  </a:lnTo>
                  <a:lnTo>
                    <a:pt x="828186" y="1358455"/>
                  </a:lnTo>
                  <a:cubicBezTo>
                    <a:pt x="834568" y="1359436"/>
                    <a:pt x="842995" y="1359928"/>
                    <a:pt x="853467" y="1359928"/>
                  </a:cubicBezTo>
                  <a:cubicBezTo>
                    <a:pt x="861650" y="1359928"/>
                    <a:pt x="868440" y="1359518"/>
                    <a:pt x="873840" y="1358700"/>
                  </a:cubicBezTo>
                  <a:cubicBezTo>
                    <a:pt x="879240" y="1357882"/>
                    <a:pt x="883494" y="1356818"/>
                    <a:pt x="886604" y="1355509"/>
                  </a:cubicBezTo>
                  <a:cubicBezTo>
                    <a:pt x="889713" y="1354200"/>
                    <a:pt x="891840" y="1352564"/>
                    <a:pt x="892985" y="1350600"/>
                  </a:cubicBezTo>
                  <a:cubicBezTo>
                    <a:pt x="894131" y="1348637"/>
                    <a:pt x="894867" y="1346346"/>
                    <a:pt x="895195" y="1343728"/>
                  </a:cubicBezTo>
                  <a:lnTo>
                    <a:pt x="905504" y="1238673"/>
                  </a:lnTo>
                  <a:cubicBezTo>
                    <a:pt x="936922" y="1236055"/>
                    <a:pt x="965558" y="1229837"/>
                    <a:pt x="991413" y="1220019"/>
                  </a:cubicBezTo>
                  <a:cubicBezTo>
                    <a:pt x="1017267" y="1210201"/>
                    <a:pt x="1039358" y="1197109"/>
                    <a:pt x="1057685" y="1180746"/>
                  </a:cubicBezTo>
                  <a:cubicBezTo>
                    <a:pt x="1076013" y="1164383"/>
                    <a:pt x="1090167" y="1144910"/>
                    <a:pt x="1100149" y="1122328"/>
                  </a:cubicBezTo>
                  <a:cubicBezTo>
                    <a:pt x="1110131" y="1099746"/>
                    <a:pt x="1115121" y="1074383"/>
                    <a:pt x="1115121" y="1046237"/>
                  </a:cubicBezTo>
                  <a:cubicBezTo>
                    <a:pt x="1115122" y="1019728"/>
                    <a:pt x="1111030" y="997065"/>
                    <a:pt x="1102849" y="978246"/>
                  </a:cubicBezTo>
                  <a:cubicBezTo>
                    <a:pt x="1094667" y="959429"/>
                    <a:pt x="1083867" y="943392"/>
                    <a:pt x="1070449" y="930137"/>
                  </a:cubicBezTo>
                  <a:cubicBezTo>
                    <a:pt x="1057031" y="916883"/>
                    <a:pt x="1041731" y="905756"/>
                    <a:pt x="1024549" y="896756"/>
                  </a:cubicBezTo>
                  <a:lnTo>
                    <a:pt x="1007972" y="889242"/>
                  </a:lnTo>
                  <a:lnTo>
                    <a:pt x="1007972" y="1007971"/>
                  </a:lnTo>
                  <a:lnTo>
                    <a:pt x="951307" y="1007971"/>
                  </a:lnTo>
                  <a:lnTo>
                    <a:pt x="969567" y="1023164"/>
                  </a:lnTo>
                  <a:cubicBezTo>
                    <a:pt x="977585" y="1033309"/>
                    <a:pt x="981595" y="1046237"/>
                    <a:pt x="981594" y="1061946"/>
                  </a:cubicBezTo>
                  <a:cubicBezTo>
                    <a:pt x="981594" y="1073728"/>
                    <a:pt x="979262" y="1084343"/>
                    <a:pt x="974599" y="1093794"/>
                  </a:cubicBezTo>
                  <a:lnTo>
                    <a:pt x="972218" y="1097414"/>
                  </a:lnTo>
                  <a:lnTo>
                    <a:pt x="872627" y="1007971"/>
                  </a:lnTo>
                  <a:lnTo>
                    <a:pt x="658473" y="1007971"/>
                  </a:lnTo>
                  <a:lnTo>
                    <a:pt x="658473" y="904134"/>
                  </a:lnTo>
                  <a:lnTo>
                    <a:pt x="904135" y="904134"/>
                  </a:lnTo>
                  <a:lnTo>
                    <a:pt x="904135" y="846448"/>
                  </a:lnTo>
                  <a:lnTo>
                    <a:pt x="873349" y="832692"/>
                  </a:lnTo>
                  <a:cubicBezTo>
                    <a:pt x="859768" y="825165"/>
                    <a:pt x="848886" y="816165"/>
                    <a:pt x="840704" y="805692"/>
                  </a:cubicBezTo>
                  <a:cubicBezTo>
                    <a:pt x="832522" y="795219"/>
                    <a:pt x="828431" y="782292"/>
                    <a:pt x="828431" y="766911"/>
                  </a:cubicBezTo>
                  <a:cubicBezTo>
                    <a:pt x="828431" y="757092"/>
                    <a:pt x="830231" y="748092"/>
                    <a:pt x="833831" y="739911"/>
                  </a:cubicBezTo>
                  <a:cubicBezTo>
                    <a:pt x="837431" y="731729"/>
                    <a:pt x="842995" y="724693"/>
                    <a:pt x="850522" y="718802"/>
                  </a:cubicBezTo>
                  <a:cubicBezTo>
                    <a:pt x="858050" y="712911"/>
                    <a:pt x="867868" y="708329"/>
                    <a:pt x="879977" y="705056"/>
                  </a:cubicBezTo>
                  <a:lnTo>
                    <a:pt x="904135" y="702342"/>
                  </a:lnTo>
                  <a:lnTo>
                    <a:pt x="904135" y="658473"/>
                  </a:lnTo>
                  <a:lnTo>
                    <a:pt x="1007972" y="658473"/>
                  </a:lnTo>
                  <a:lnTo>
                    <a:pt x="1007972" y="717530"/>
                  </a:lnTo>
                  <a:lnTo>
                    <a:pt x="1016204" y="720274"/>
                  </a:lnTo>
                  <a:cubicBezTo>
                    <a:pt x="1028149" y="725183"/>
                    <a:pt x="1038213" y="729765"/>
                    <a:pt x="1046395" y="734020"/>
                  </a:cubicBezTo>
                  <a:cubicBezTo>
                    <a:pt x="1054576" y="738274"/>
                    <a:pt x="1060794" y="740401"/>
                    <a:pt x="1065049" y="740401"/>
                  </a:cubicBezTo>
                  <a:cubicBezTo>
                    <a:pt x="1067340" y="740401"/>
                    <a:pt x="1069303" y="739829"/>
                    <a:pt x="1070940" y="738683"/>
                  </a:cubicBezTo>
                  <a:cubicBezTo>
                    <a:pt x="1072577" y="737538"/>
                    <a:pt x="1074049" y="735246"/>
                    <a:pt x="1075358" y="731811"/>
                  </a:cubicBezTo>
                  <a:cubicBezTo>
                    <a:pt x="1076667" y="728374"/>
                    <a:pt x="1077567" y="723383"/>
                    <a:pt x="1078058" y="716838"/>
                  </a:cubicBezTo>
                  <a:cubicBezTo>
                    <a:pt x="1078549" y="710292"/>
                    <a:pt x="1078794" y="701947"/>
                    <a:pt x="1078794" y="691802"/>
                  </a:cubicBezTo>
                  <a:cubicBezTo>
                    <a:pt x="1078794" y="684275"/>
                    <a:pt x="1078630" y="677647"/>
                    <a:pt x="1078304" y="671920"/>
                  </a:cubicBezTo>
                  <a:cubicBezTo>
                    <a:pt x="1077976" y="666193"/>
                    <a:pt x="1077403" y="661283"/>
                    <a:pt x="1076586" y="657193"/>
                  </a:cubicBezTo>
                  <a:cubicBezTo>
                    <a:pt x="1075767" y="653102"/>
                    <a:pt x="1074621" y="649665"/>
                    <a:pt x="1073149" y="646883"/>
                  </a:cubicBezTo>
                  <a:cubicBezTo>
                    <a:pt x="1071676" y="644102"/>
                    <a:pt x="1069549" y="641320"/>
                    <a:pt x="1066767" y="638538"/>
                  </a:cubicBezTo>
                  <a:cubicBezTo>
                    <a:pt x="1063985" y="635756"/>
                    <a:pt x="1058995" y="632647"/>
                    <a:pt x="1051795" y="629211"/>
                  </a:cubicBezTo>
                  <a:cubicBezTo>
                    <a:pt x="1044594" y="625775"/>
                    <a:pt x="1036577" y="622502"/>
                    <a:pt x="1027740" y="619393"/>
                  </a:cubicBezTo>
                  <a:cubicBezTo>
                    <a:pt x="1018903" y="616284"/>
                    <a:pt x="1009412" y="613584"/>
                    <a:pt x="999268" y="611293"/>
                  </a:cubicBezTo>
                  <a:cubicBezTo>
                    <a:pt x="989122" y="609002"/>
                    <a:pt x="979468" y="607202"/>
                    <a:pt x="970304" y="605893"/>
                  </a:cubicBezTo>
                  <a:lnTo>
                    <a:pt x="980122" y="513111"/>
                  </a:lnTo>
                  <a:close/>
                  <a:moveTo>
                    <a:pt x="530578" y="353544"/>
                  </a:moveTo>
                  <a:lnTo>
                    <a:pt x="530578" y="477393"/>
                  </a:lnTo>
                  <a:lnTo>
                    <a:pt x="653078" y="477393"/>
                  </a:lnTo>
                  <a:lnTo>
                    <a:pt x="646308" y="443862"/>
                  </a:lnTo>
                  <a:cubicBezTo>
                    <a:pt x="628722" y="402283"/>
                    <a:pt x="593447" y="370007"/>
                    <a:pt x="549917" y="356468"/>
                  </a:cubicBezTo>
                  <a:close/>
                  <a:moveTo>
                    <a:pt x="477393" y="353544"/>
                  </a:moveTo>
                  <a:lnTo>
                    <a:pt x="458054" y="356468"/>
                  </a:lnTo>
                  <a:cubicBezTo>
                    <a:pt x="414524" y="370007"/>
                    <a:pt x="379249" y="402283"/>
                    <a:pt x="361663" y="443862"/>
                  </a:cubicBezTo>
                  <a:lnTo>
                    <a:pt x="354893" y="477393"/>
                  </a:lnTo>
                  <a:lnTo>
                    <a:pt x="477393" y="477393"/>
                  </a:lnTo>
                  <a:close/>
                  <a:moveTo>
                    <a:pt x="477393" y="163135"/>
                  </a:moveTo>
                  <a:lnTo>
                    <a:pt x="530578" y="163135"/>
                  </a:lnTo>
                  <a:lnTo>
                    <a:pt x="530578" y="298817"/>
                  </a:lnTo>
                  <a:lnTo>
                    <a:pt x="540719" y="299712"/>
                  </a:lnTo>
                  <a:cubicBezTo>
                    <a:pt x="624178" y="314620"/>
                    <a:pt x="690352" y="379423"/>
                    <a:pt x="707284" y="462163"/>
                  </a:cubicBezTo>
                  <a:lnTo>
                    <a:pt x="708819" y="477393"/>
                  </a:lnTo>
                  <a:lnTo>
                    <a:pt x="844837" y="477393"/>
                  </a:lnTo>
                  <a:lnTo>
                    <a:pt x="844837" y="530578"/>
                  </a:lnTo>
                  <a:lnTo>
                    <a:pt x="708819" y="530578"/>
                  </a:lnTo>
                  <a:lnTo>
                    <a:pt x="707284" y="545807"/>
                  </a:lnTo>
                  <a:cubicBezTo>
                    <a:pt x="690352" y="628547"/>
                    <a:pt x="624178" y="693350"/>
                    <a:pt x="540719" y="708258"/>
                  </a:cubicBezTo>
                  <a:lnTo>
                    <a:pt x="530578" y="709153"/>
                  </a:lnTo>
                  <a:lnTo>
                    <a:pt x="530578" y="844836"/>
                  </a:lnTo>
                  <a:lnTo>
                    <a:pt x="477393" y="844836"/>
                  </a:lnTo>
                  <a:lnTo>
                    <a:pt x="477393" y="709153"/>
                  </a:lnTo>
                  <a:lnTo>
                    <a:pt x="467252" y="708258"/>
                  </a:lnTo>
                  <a:cubicBezTo>
                    <a:pt x="383793" y="693350"/>
                    <a:pt x="317619" y="628547"/>
                    <a:pt x="300688" y="545807"/>
                  </a:cubicBezTo>
                  <a:lnTo>
                    <a:pt x="299152" y="530578"/>
                  </a:lnTo>
                  <a:lnTo>
                    <a:pt x="163135" y="530578"/>
                  </a:lnTo>
                  <a:lnTo>
                    <a:pt x="163135" y="477393"/>
                  </a:lnTo>
                  <a:lnTo>
                    <a:pt x="299152" y="477393"/>
                  </a:lnTo>
                  <a:lnTo>
                    <a:pt x="300688" y="462163"/>
                  </a:lnTo>
                  <a:cubicBezTo>
                    <a:pt x="317619" y="379423"/>
                    <a:pt x="383793" y="314620"/>
                    <a:pt x="467252" y="299712"/>
                  </a:cubicBezTo>
                  <a:lnTo>
                    <a:pt x="477393" y="298817"/>
                  </a:lnTo>
                  <a:close/>
                  <a:moveTo>
                    <a:pt x="658473" y="0"/>
                  </a:moveTo>
                  <a:lnTo>
                    <a:pt x="1007972" y="0"/>
                  </a:lnTo>
                  <a:lnTo>
                    <a:pt x="1007972" y="349497"/>
                  </a:lnTo>
                  <a:lnTo>
                    <a:pt x="904135" y="349497"/>
                  </a:lnTo>
                  <a:lnTo>
                    <a:pt x="904135" y="103836"/>
                  </a:lnTo>
                  <a:lnTo>
                    <a:pt x="658473" y="103836"/>
                  </a:lnTo>
                  <a:close/>
                  <a:moveTo>
                    <a:pt x="0" y="0"/>
                  </a:moveTo>
                  <a:lnTo>
                    <a:pt x="349497" y="0"/>
                  </a:lnTo>
                  <a:lnTo>
                    <a:pt x="349497" y="103836"/>
                  </a:lnTo>
                  <a:lnTo>
                    <a:pt x="103836" y="103836"/>
                  </a:lnTo>
                  <a:lnTo>
                    <a:pt x="103836" y="349497"/>
                  </a:lnTo>
                  <a:lnTo>
                    <a:pt x="0" y="349497"/>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5" name="Freeform 44"/>
            <p:cNvSpPr/>
            <p:nvPr/>
          </p:nvSpPr>
          <p:spPr>
            <a:xfrm>
              <a:off x="5190402" y="4934556"/>
              <a:ext cx="426599" cy="869398"/>
            </a:xfrm>
            <a:custGeom>
              <a:avLst/>
              <a:gdLst/>
              <a:ahLst/>
              <a:cxnLst/>
              <a:rect l="l" t="t" r="r" b="b"/>
              <a:pathLst>
                <a:path w="1071028" h="2182727">
                  <a:moveTo>
                    <a:pt x="608847" y="0"/>
                  </a:moveTo>
                  <a:cubicBezTo>
                    <a:pt x="634318" y="0"/>
                    <a:pt x="655476" y="1232"/>
                    <a:pt x="672320" y="3697"/>
                  </a:cubicBezTo>
                  <a:cubicBezTo>
                    <a:pt x="689164" y="6162"/>
                    <a:pt x="702105" y="9654"/>
                    <a:pt x="711143" y="14173"/>
                  </a:cubicBezTo>
                  <a:cubicBezTo>
                    <a:pt x="720181" y="18692"/>
                    <a:pt x="725933" y="24649"/>
                    <a:pt x="728398" y="32044"/>
                  </a:cubicBezTo>
                  <a:cubicBezTo>
                    <a:pt x="730863" y="39439"/>
                    <a:pt x="732095" y="47656"/>
                    <a:pt x="732095" y="56694"/>
                  </a:cubicBezTo>
                  <a:lnTo>
                    <a:pt x="707445" y="289633"/>
                  </a:lnTo>
                  <a:cubicBezTo>
                    <a:pt x="730452" y="292920"/>
                    <a:pt x="754691" y="297439"/>
                    <a:pt x="780162" y="303190"/>
                  </a:cubicBezTo>
                  <a:cubicBezTo>
                    <a:pt x="805633" y="308942"/>
                    <a:pt x="829461" y="315721"/>
                    <a:pt x="851646" y="323526"/>
                  </a:cubicBezTo>
                  <a:cubicBezTo>
                    <a:pt x="873831" y="331332"/>
                    <a:pt x="893961" y="339549"/>
                    <a:pt x="912038" y="348176"/>
                  </a:cubicBezTo>
                  <a:cubicBezTo>
                    <a:pt x="930114" y="356803"/>
                    <a:pt x="942644" y="364609"/>
                    <a:pt x="949628" y="371593"/>
                  </a:cubicBezTo>
                  <a:cubicBezTo>
                    <a:pt x="956612" y="378577"/>
                    <a:pt x="961953" y="385561"/>
                    <a:pt x="965651" y="392545"/>
                  </a:cubicBezTo>
                  <a:cubicBezTo>
                    <a:pt x="969348" y="399529"/>
                    <a:pt x="972224" y="408157"/>
                    <a:pt x="974278" y="418428"/>
                  </a:cubicBezTo>
                  <a:cubicBezTo>
                    <a:pt x="976332" y="428698"/>
                    <a:pt x="977770" y="441023"/>
                    <a:pt x="978592" y="455402"/>
                  </a:cubicBezTo>
                  <a:cubicBezTo>
                    <a:pt x="979413" y="469781"/>
                    <a:pt x="979824" y="486420"/>
                    <a:pt x="979824" y="505318"/>
                  </a:cubicBezTo>
                  <a:cubicBezTo>
                    <a:pt x="979824" y="530789"/>
                    <a:pt x="979208" y="551741"/>
                    <a:pt x="977975" y="568174"/>
                  </a:cubicBezTo>
                  <a:cubicBezTo>
                    <a:pt x="976743" y="584607"/>
                    <a:pt x="974483" y="597138"/>
                    <a:pt x="971197" y="605765"/>
                  </a:cubicBezTo>
                  <a:cubicBezTo>
                    <a:pt x="967910" y="614392"/>
                    <a:pt x="964213" y="620144"/>
                    <a:pt x="960104" y="623020"/>
                  </a:cubicBezTo>
                  <a:cubicBezTo>
                    <a:pt x="955996" y="625895"/>
                    <a:pt x="951066" y="627333"/>
                    <a:pt x="945315" y="627333"/>
                  </a:cubicBezTo>
                  <a:cubicBezTo>
                    <a:pt x="934633" y="627333"/>
                    <a:pt x="919022" y="621993"/>
                    <a:pt x="898480" y="611311"/>
                  </a:cubicBezTo>
                  <a:cubicBezTo>
                    <a:pt x="877939" y="600630"/>
                    <a:pt x="852673" y="589126"/>
                    <a:pt x="822683" y="576802"/>
                  </a:cubicBezTo>
                  <a:cubicBezTo>
                    <a:pt x="792692" y="564477"/>
                    <a:pt x="758183" y="552974"/>
                    <a:pt x="719154" y="542292"/>
                  </a:cubicBezTo>
                  <a:cubicBezTo>
                    <a:pt x="680125" y="531611"/>
                    <a:pt x="637194" y="526270"/>
                    <a:pt x="590360" y="526270"/>
                  </a:cubicBezTo>
                  <a:cubicBezTo>
                    <a:pt x="547633" y="526270"/>
                    <a:pt x="511070" y="530378"/>
                    <a:pt x="480669" y="538595"/>
                  </a:cubicBezTo>
                  <a:cubicBezTo>
                    <a:pt x="450267" y="546811"/>
                    <a:pt x="425618" y="558314"/>
                    <a:pt x="406720" y="573104"/>
                  </a:cubicBezTo>
                  <a:cubicBezTo>
                    <a:pt x="387822" y="587894"/>
                    <a:pt x="373853" y="605560"/>
                    <a:pt x="364815" y="626101"/>
                  </a:cubicBezTo>
                  <a:cubicBezTo>
                    <a:pt x="355777" y="646642"/>
                    <a:pt x="351258" y="669238"/>
                    <a:pt x="351258" y="693888"/>
                  </a:cubicBezTo>
                  <a:cubicBezTo>
                    <a:pt x="351258" y="732505"/>
                    <a:pt x="361529" y="764961"/>
                    <a:pt x="382070" y="791254"/>
                  </a:cubicBezTo>
                  <a:cubicBezTo>
                    <a:pt x="402611" y="817547"/>
                    <a:pt x="429931" y="840142"/>
                    <a:pt x="464030" y="859040"/>
                  </a:cubicBezTo>
                  <a:cubicBezTo>
                    <a:pt x="498129" y="877938"/>
                    <a:pt x="536747" y="895193"/>
                    <a:pt x="579883" y="910805"/>
                  </a:cubicBezTo>
                  <a:cubicBezTo>
                    <a:pt x="623020" y="926416"/>
                    <a:pt x="666979" y="942849"/>
                    <a:pt x="711759" y="960104"/>
                  </a:cubicBezTo>
                  <a:cubicBezTo>
                    <a:pt x="756539" y="977359"/>
                    <a:pt x="800498" y="997284"/>
                    <a:pt x="843635" y="1019879"/>
                  </a:cubicBezTo>
                  <a:cubicBezTo>
                    <a:pt x="886772" y="1042475"/>
                    <a:pt x="925184" y="1070411"/>
                    <a:pt x="958872" y="1103688"/>
                  </a:cubicBezTo>
                  <a:cubicBezTo>
                    <a:pt x="992560" y="1136965"/>
                    <a:pt x="1019674" y="1177226"/>
                    <a:pt x="1040216" y="1224471"/>
                  </a:cubicBezTo>
                  <a:cubicBezTo>
                    <a:pt x="1060757" y="1271717"/>
                    <a:pt x="1071028" y="1328616"/>
                    <a:pt x="1071028" y="1395170"/>
                  </a:cubicBezTo>
                  <a:cubicBezTo>
                    <a:pt x="1071028" y="1465833"/>
                    <a:pt x="1058498" y="1529511"/>
                    <a:pt x="1033437" y="1586205"/>
                  </a:cubicBezTo>
                  <a:cubicBezTo>
                    <a:pt x="1008377" y="1642899"/>
                    <a:pt x="972840" y="1691788"/>
                    <a:pt x="926827" y="1732871"/>
                  </a:cubicBezTo>
                  <a:cubicBezTo>
                    <a:pt x="880815" y="1773953"/>
                    <a:pt x="825353" y="1806820"/>
                    <a:pt x="760442" y="1831469"/>
                  </a:cubicBezTo>
                  <a:cubicBezTo>
                    <a:pt x="695531" y="1856119"/>
                    <a:pt x="623637" y="1871730"/>
                    <a:pt x="544758" y="1878304"/>
                  </a:cubicBezTo>
                  <a:lnTo>
                    <a:pt x="518876" y="2142055"/>
                  </a:lnTo>
                  <a:cubicBezTo>
                    <a:pt x="518054" y="2148628"/>
                    <a:pt x="516205" y="2154380"/>
                    <a:pt x="513329" y="2159310"/>
                  </a:cubicBezTo>
                  <a:cubicBezTo>
                    <a:pt x="510454" y="2164240"/>
                    <a:pt x="505113" y="2168348"/>
                    <a:pt x="497307" y="2171635"/>
                  </a:cubicBezTo>
                  <a:cubicBezTo>
                    <a:pt x="489501" y="2174921"/>
                    <a:pt x="478820" y="2177592"/>
                    <a:pt x="465263" y="2179646"/>
                  </a:cubicBezTo>
                  <a:cubicBezTo>
                    <a:pt x="451705" y="2181700"/>
                    <a:pt x="434656" y="2182727"/>
                    <a:pt x="414114" y="2182727"/>
                  </a:cubicBezTo>
                  <a:cubicBezTo>
                    <a:pt x="387822" y="2182727"/>
                    <a:pt x="366664" y="2181494"/>
                    <a:pt x="350642" y="2179030"/>
                  </a:cubicBezTo>
                  <a:cubicBezTo>
                    <a:pt x="334619" y="2176565"/>
                    <a:pt x="322089" y="2173072"/>
                    <a:pt x="313051" y="2168553"/>
                  </a:cubicBezTo>
                  <a:cubicBezTo>
                    <a:pt x="304013" y="2164034"/>
                    <a:pt x="298056" y="2158077"/>
                    <a:pt x="295180" y="2150682"/>
                  </a:cubicBezTo>
                  <a:cubicBezTo>
                    <a:pt x="292304" y="2143288"/>
                    <a:pt x="291688" y="2135071"/>
                    <a:pt x="293331" y="2126033"/>
                  </a:cubicBezTo>
                  <a:lnTo>
                    <a:pt x="319213" y="1875839"/>
                  </a:lnTo>
                  <a:cubicBezTo>
                    <a:pt x="283882" y="1870909"/>
                    <a:pt x="250605" y="1864541"/>
                    <a:pt x="219382" y="1856735"/>
                  </a:cubicBezTo>
                  <a:cubicBezTo>
                    <a:pt x="188159" y="1848929"/>
                    <a:pt x="159812" y="1840302"/>
                    <a:pt x="134341" y="1830853"/>
                  </a:cubicBezTo>
                  <a:cubicBezTo>
                    <a:pt x="108870" y="1821404"/>
                    <a:pt x="86890" y="1811750"/>
                    <a:pt x="68403" y="1801890"/>
                  </a:cubicBezTo>
                  <a:cubicBezTo>
                    <a:pt x="49916" y="1792030"/>
                    <a:pt x="35948" y="1782375"/>
                    <a:pt x="26499" y="1772926"/>
                  </a:cubicBezTo>
                  <a:cubicBezTo>
                    <a:pt x="17050" y="1763477"/>
                    <a:pt x="10271" y="1749509"/>
                    <a:pt x="6163" y="1731022"/>
                  </a:cubicBezTo>
                  <a:cubicBezTo>
                    <a:pt x="2054" y="1712535"/>
                    <a:pt x="0" y="1685215"/>
                    <a:pt x="0" y="1649062"/>
                  </a:cubicBezTo>
                  <a:cubicBezTo>
                    <a:pt x="0" y="1621126"/>
                    <a:pt x="822" y="1598119"/>
                    <a:pt x="2465" y="1580043"/>
                  </a:cubicBezTo>
                  <a:cubicBezTo>
                    <a:pt x="4109" y="1561966"/>
                    <a:pt x="6984" y="1547998"/>
                    <a:pt x="11093" y="1538138"/>
                  </a:cubicBezTo>
                  <a:cubicBezTo>
                    <a:pt x="15201" y="1528279"/>
                    <a:pt x="20336" y="1521500"/>
                    <a:pt x="26499" y="1517803"/>
                  </a:cubicBezTo>
                  <a:cubicBezTo>
                    <a:pt x="32661" y="1514105"/>
                    <a:pt x="39851" y="1512256"/>
                    <a:pt x="48067" y="1512256"/>
                  </a:cubicBezTo>
                  <a:cubicBezTo>
                    <a:pt x="58749" y="1512256"/>
                    <a:pt x="74360" y="1518419"/>
                    <a:pt x="94901" y="1530744"/>
                  </a:cubicBezTo>
                  <a:cubicBezTo>
                    <a:pt x="115443" y="1543068"/>
                    <a:pt x="141736" y="1556626"/>
                    <a:pt x="173780" y="1571415"/>
                  </a:cubicBezTo>
                  <a:cubicBezTo>
                    <a:pt x="205825" y="1586205"/>
                    <a:pt x="244648" y="1599763"/>
                    <a:pt x="290250" y="1612087"/>
                  </a:cubicBezTo>
                  <a:cubicBezTo>
                    <a:pt x="335852" y="1624412"/>
                    <a:pt x="389465" y="1630575"/>
                    <a:pt x="451089" y="1630575"/>
                  </a:cubicBezTo>
                  <a:cubicBezTo>
                    <a:pt x="547223" y="1630575"/>
                    <a:pt x="618707" y="1612703"/>
                    <a:pt x="665541" y="1576961"/>
                  </a:cubicBezTo>
                  <a:cubicBezTo>
                    <a:pt x="712375" y="1541220"/>
                    <a:pt x="735793" y="1493769"/>
                    <a:pt x="735793" y="1434610"/>
                  </a:cubicBezTo>
                  <a:cubicBezTo>
                    <a:pt x="735793" y="1395170"/>
                    <a:pt x="725727" y="1362715"/>
                    <a:pt x="705597" y="1337244"/>
                  </a:cubicBezTo>
                  <a:cubicBezTo>
                    <a:pt x="685466" y="1311772"/>
                    <a:pt x="658557" y="1289382"/>
                    <a:pt x="624869" y="1270073"/>
                  </a:cubicBezTo>
                  <a:cubicBezTo>
                    <a:pt x="591181" y="1250764"/>
                    <a:pt x="553180" y="1233510"/>
                    <a:pt x="510864" y="1218309"/>
                  </a:cubicBezTo>
                  <a:cubicBezTo>
                    <a:pt x="468549" y="1203108"/>
                    <a:pt x="425207" y="1186881"/>
                    <a:pt x="380838" y="1169626"/>
                  </a:cubicBezTo>
                  <a:cubicBezTo>
                    <a:pt x="336468" y="1152371"/>
                    <a:pt x="293126" y="1132241"/>
                    <a:pt x="250811" y="1109234"/>
                  </a:cubicBezTo>
                  <a:cubicBezTo>
                    <a:pt x="208495" y="1086228"/>
                    <a:pt x="170494" y="1057881"/>
                    <a:pt x="136806" y="1024193"/>
                  </a:cubicBezTo>
                  <a:cubicBezTo>
                    <a:pt x="103118" y="990505"/>
                    <a:pt x="76209" y="949628"/>
                    <a:pt x="56078" y="901561"/>
                  </a:cubicBezTo>
                  <a:cubicBezTo>
                    <a:pt x="35948" y="853494"/>
                    <a:pt x="25882" y="795362"/>
                    <a:pt x="25882" y="727165"/>
                  </a:cubicBezTo>
                  <a:cubicBezTo>
                    <a:pt x="25882" y="665540"/>
                    <a:pt x="36153" y="609462"/>
                    <a:pt x="56694" y="558931"/>
                  </a:cubicBezTo>
                  <a:cubicBezTo>
                    <a:pt x="77236" y="508399"/>
                    <a:pt x="106815" y="464235"/>
                    <a:pt x="145433" y="426439"/>
                  </a:cubicBezTo>
                  <a:cubicBezTo>
                    <a:pt x="184051" y="388643"/>
                    <a:pt x="231502" y="358036"/>
                    <a:pt x="287785" y="334619"/>
                  </a:cubicBezTo>
                  <a:cubicBezTo>
                    <a:pt x="344068" y="311202"/>
                    <a:pt x="407952" y="295385"/>
                    <a:pt x="479436" y="287168"/>
                  </a:cubicBezTo>
                  <a:lnTo>
                    <a:pt x="504086" y="39439"/>
                  </a:lnTo>
                  <a:cubicBezTo>
                    <a:pt x="504907" y="32866"/>
                    <a:pt x="506756" y="27320"/>
                    <a:pt x="509632" y="22801"/>
                  </a:cubicBezTo>
                  <a:cubicBezTo>
                    <a:pt x="512508" y="18281"/>
                    <a:pt x="517848" y="14173"/>
                    <a:pt x="525654" y="10476"/>
                  </a:cubicBezTo>
                  <a:cubicBezTo>
                    <a:pt x="533460" y="6778"/>
                    <a:pt x="543936" y="4108"/>
                    <a:pt x="557082" y="2465"/>
                  </a:cubicBezTo>
                  <a:cubicBezTo>
                    <a:pt x="570229" y="821"/>
                    <a:pt x="587484" y="0"/>
                    <a:pt x="608847" y="0"/>
                  </a:cubicBezTo>
                  <a:close/>
                </a:path>
              </a:pathLst>
            </a:custGeom>
            <a:solidFill>
              <a:srgbClr val="F5AD3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46" name="Group 45"/>
          <p:cNvGrpSpPr/>
          <p:nvPr/>
        </p:nvGrpSpPr>
        <p:grpSpPr>
          <a:xfrm>
            <a:off x="9659368" y="4670883"/>
            <a:ext cx="1181034" cy="1180894"/>
            <a:chOff x="6680588" y="4444027"/>
            <a:chExt cx="1505431" cy="1505253"/>
          </a:xfrm>
        </p:grpSpPr>
        <p:sp>
          <p:nvSpPr>
            <p:cNvPr id="47" name="Freeform 46"/>
            <p:cNvSpPr/>
            <p:nvPr/>
          </p:nvSpPr>
          <p:spPr>
            <a:xfrm>
              <a:off x="6680588" y="4444027"/>
              <a:ext cx="1505431" cy="1505253"/>
            </a:xfrm>
            <a:custGeom>
              <a:avLst/>
              <a:gdLst>
                <a:gd name="connsiteX0" fmla="*/ 909857 w 1505431"/>
                <a:gd name="connsiteY0" fmla="*/ 1007970 h 1505253"/>
                <a:gd name="connsiteX1" fmla="*/ 916369 w 1505431"/>
                <a:gd name="connsiteY1" fmla="*/ 1017630 h 1505253"/>
                <a:gd name="connsiteX2" fmla="*/ 921967 w 1505431"/>
                <a:gd name="connsiteY2" fmla="*/ 1021403 h 1505253"/>
                <a:gd name="connsiteX3" fmla="*/ 921967 w 1505431"/>
                <a:gd name="connsiteY3" fmla="*/ 1007970 h 1505253"/>
                <a:gd name="connsiteX4" fmla="*/ 746073 w 1505431"/>
                <a:gd name="connsiteY4" fmla="*/ 1007970 h 1505253"/>
                <a:gd name="connsiteX5" fmla="*/ 746073 w 1505431"/>
                <a:gd name="connsiteY5" fmla="*/ 1057687 h 1505253"/>
                <a:gd name="connsiteX6" fmla="*/ 754115 w 1505431"/>
                <a:gd name="connsiteY6" fmla="*/ 1077102 h 1505253"/>
                <a:gd name="connsiteX7" fmla="*/ 762640 w 1505431"/>
                <a:gd name="connsiteY7" fmla="*/ 1082851 h 1505253"/>
                <a:gd name="connsiteX8" fmla="*/ 762843 w 1505431"/>
                <a:gd name="connsiteY8" fmla="*/ 1082987 h 1505253"/>
                <a:gd name="connsiteX9" fmla="*/ 773531 w 1505431"/>
                <a:gd name="connsiteY9" fmla="*/ 1085144 h 1505253"/>
                <a:gd name="connsiteX10" fmla="*/ 807324 w 1505431"/>
                <a:gd name="connsiteY10" fmla="*/ 1085145 h 1505253"/>
                <a:gd name="connsiteX11" fmla="*/ 834782 w 1505431"/>
                <a:gd name="connsiteY11" fmla="*/ 1057686 h 1505253"/>
                <a:gd name="connsiteX12" fmla="*/ 834781 w 1505431"/>
                <a:gd name="connsiteY12" fmla="*/ 1007970 h 1505253"/>
                <a:gd name="connsiteX13" fmla="*/ 560354 w 1505431"/>
                <a:gd name="connsiteY13" fmla="*/ 841196 h 1505253"/>
                <a:gd name="connsiteX14" fmla="*/ 569316 w 1505431"/>
                <a:gd name="connsiteY14" fmla="*/ 841196 h 1505253"/>
                <a:gd name="connsiteX15" fmla="*/ 569316 w 1505431"/>
                <a:gd name="connsiteY15" fmla="*/ 970188 h 1505253"/>
                <a:gd name="connsiteX16" fmla="*/ 569316 w 1505431"/>
                <a:gd name="connsiteY16" fmla="*/ 970189 h 1505253"/>
                <a:gd name="connsiteX17" fmla="*/ 569316 w 1505431"/>
                <a:gd name="connsiteY17" fmla="*/ 970860 h 1505253"/>
                <a:gd name="connsiteX18" fmla="*/ 560354 w 1505431"/>
                <a:gd name="connsiteY18" fmla="*/ 963086 h 1505253"/>
                <a:gd name="connsiteX19" fmla="*/ 904134 w 1505431"/>
                <a:gd name="connsiteY19" fmla="*/ 805718 h 1505253"/>
                <a:gd name="connsiteX20" fmla="*/ 902551 w 1505431"/>
                <a:gd name="connsiteY20" fmla="*/ 808065 h 1505253"/>
                <a:gd name="connsiteX21" fmla="*/ 897484 w 1505431"/>
                <a:gd name="connsiteY21" fmla="*/ 833164 h 1505253"/>
                <a:gd name="connsiteX22" fmla="*/ 897484 w 1505431"/>
                <a:gd name="connsiteY22" fmla="*/ 892673 h 1505253"/>
                <a:gd name="connsiteX23" fmla="*/ 897484 w 1505431"/>
                <a:gd name="connsiteY23" fmla="*/ 904134 h 1505253"/>
                <a:gd name="connsiteX24" fmla="*/ 904134 w 1505431"/>
                <a:gd name="connsiteY24" fmla="*/ 904134 h 1505253"/>
                <a:gd name="connsiteX25" fmla="*/ 1186302 w 1505431"/>
                <a:gd name="connsiteY25" fmla="*/ 795031 h 1505253"/>
                <a:gd name="connsiteX26" fmla="*/ 1143154 w 1505431"/>
                <a:gd name="connsiteY26" fmla="*/ 838179 h 1505253"/>
                <a:gd name="connsiteX27" fmla="*/ 1143154 w 1505431"/>
                <a:gd name="connsiteY27" fmla="*/ 844995 h 1505253"/>
                <a:gd name="connsiteX28" fmla="*/ 1143153 w 1505431"/>
                <a:gd name="connsiteY28" fmla="*/ 884748 h 1505253"/>
                <a:gd name="connsiteX29" fmla="*/ 1143154 w 1505431"/>
                <a:gd name="connsiteY29" fmla="*/ 884748 h 1505253"/>
                <a:gd name="connsiteX30" fmla="*/ 1143154 w 1505431"/>
                <a:gd name="connsiteY30" fmla="*/ 931110 h 1505253"/>
                <a:gd name="connsiteX31" fmla="*/ 1155792 w 1505431"/>
                <a:gd name="connsiteY31" fmla="*/ 961621 h 1505253"/>
                <a:gd name="connsiteX32" fmla="*/ 1159538 w 1505431"/>
                <a:gd name="connsiteY32" fmla="*/ 964146 h 1505253"/>
                <a:gd name="connsiteX33" fmla="*/ 1159538 w 1505431"/>
                <a:gd name="connsiteY33" fmla="*/ 923163 h 1505253"/>
                <a:gd name="connsiteX34" fmla="*/ 1159538 w 1505431"/>
                <a:gd name="connsiteY34" fmla="*/ 841196 h 1505253"/>
                <a:gd name="connsiteX35" fmla="*/ 1168499 w 1505431"/>
                <a:gd name="connsiteY35" fmla="*/ 841196 h 1505253"/>
                <a:gd name="connsiteX36" fmla="*/ 1168499 w 1505431"/>
                <a:gd name="connsiteY36" fmla="*/ 873444 h 1505253"/>
                <a:gd name="connsiteX37" fmla="*/ 1168499 w 1505431"/>
                <a:gd name="connsiteY37" fmla="*/ 906734 h 1505253"/>
                <a:gd name="connsiteX38" fmla="*/ 1168499 w 1505431"/>
                <a:gd name="connsiteY38" fmla="*/ 906735 h 1505253"/>
                <a:gd name="connsiteX39" fmla="*/ 1168499 w 1505431"/>
                <a:gd name="connsiteY39" fmla="*/ 970188 h 1505253"/>
                <a:gd name="connsiteX40" fmla="*/ 1168499 w 1505431"/>
                <a:gd name="connsiteY40" fmla="*/ 970189 h 1505253"/>
                <a:gd name="connsiteX41" fmla="*/ 1168499 w 1505431"/>
                <a:gd name="connsiteY41" fmla="*/ 1057687 h 1505253"/>
                <a:gd name="connsiteX42" fmla="*/ 1195958 w 1505431"/>
                <a:gd name="connsiteY42" fmla="*/ 1085145 h 1505253"/>
                <a:gd name="connsiteX43" fmla="*/ 1229749 w 1505431"/>
                <a:gd name="connsiteY43" fmla="*/ 1085145 h 1505253"/>
                <a:gd name="connsiteX44" fmla="*/ 1240437 w 1505431"/>
                <a:gd name="connsiteY44" fmla="*/ 1082987 h 1505253"/>
                <a:gd name="connsiteX45" fmla="*/ 1257208 w 1505431"/>
                <a:gd name="connsiteY45" fmla="*/ 1057687 h 1505253"/>
                <a:gd name="connsiteX46" fmla="*/ 1257208 w 1505431"/>
                <a:gd name="connsiteY46" fmla="*/ 1004130 h 1505253"/>
                <a:gd name="connsiteX47" fmla="*/ 1257208 w 1505431"/>
                <a:gd name="connsiteY47" fmla="*/ 841196 h 1505253"/>
                <a:gd name="connsiteX48" fmla="*/ 1266169 w 1505431"/>
                <a:gd name="connsiteY48" fmla="*/ 841196 h 1505253"/>
                <a:gd name="connsiteX49" fmla="*/ 1266169 w 1505431"/>
                <a:gd name="connsiteY49" fmla="*/ 964147 h 1505253"/>
                <a:gd name="connsiteX50" fmla="*/ 1269915 w 1505431"/>
                <a:gd name="connsiteY50" fmla="*/ 961621 h 1505253"/>
                <a:gd name="connsiteX51" fmla="*/ 1282553 w 1505431"/>
                <a:gd name="connsiteY51" fmla="*/ 931110 h 1505253"/>
                <a:gd name="connsiteX52" fmla="*/ 1282553 w 1505431"/>
                <a:gd name="connsiteY52" fmla="*/ 842247 h 1505253"/>
                <a:gd name="connsiteX53" fmla="*/ 1282554 w 1505431"/>
                <a:gd name="connsiteY53" fmla="*/ 842248 h 1505253"/>
                <a:gd name="connsiteX54" fmla="*/ 1282554 w 1505431"/>
                <a:gd name="connsiteY54" fmla="*/ 838179 h 1505253"/>
                <a:gd name="connsiteX55" fmla="*/ 1239405 w 1505431"/>
                <a:gd name="connsiteY55" fmla="*/ 795031 h 1505253"/>
                <a:gd name="connsiteX56" fmla="*/ 1206566 w 1505431"/>
                <a:gd name="connsiteY56" fmla="*/ 795031 h 1505253"/>
                <a:gd name="connsiteX57" fmla="*/ 1007970 w 1505431"/>
                <a:gd name="connsiteY57" fmla="*/ 768684 h 1505253"/>
                <a:gd name="connsiteX58" fmla="*/ 1007970 w 1505431"/>
                <a:gd name="connsiteY58" fmla="*/ 1007970 h 1505253"/>
                <a:gd name="connsiteX59" fmla="*/ 935359 w 1505431"/>
                <a:gd name="connsiteY59" fmla="*/ 1007970 h 1505253"/>
                <a:gd name="connsiteX60" fmla="*/ 935359 w 1505431"/>
                <a:gd name="connsiteY60" fmla="*/ 1030433 h 1505253"/>
                <a:gd name="connsiteX61" fmla="*/ 935359 w 1505431"/>
                <a:gd name="connsiteY61" fmla="*/ 1030434 h 1505253"/>
                <a:gd name="connsiteX62" fmla="*/ 935359 w 1505431"/>
                <a:gd name="connsiteY62" fmla="*/ 1030828 h 1505253"/>
                <a:gd name="connsiteX63" fmla="*/ 935359 w 1505431"/>
                <a:gd name="connsiteY63" fmla="*/ 1030828 h 1505253"/>
                <a:gd name="connsiteX64" fmla="*/ 935359 w 1505431"/>
                <a:gd name="connsiteY64" fmla="*/ 1038281 h 1505253"/>
                <a:gd name="connsiteX65" fmla="*/ 935358 w 1505431"/>
                <a:gd name="connsiteY65" fmla="*/ 1161187 h 1505253"/>
                <a:gd name="connsiteX66" fmla="*/ 976392 w 1505431"/>
                <a:gd name="connsiteY66" fmla="*/ 1202219 h 1505253"/>
                <a:gd name="connsiteX67" fmla="*/ 1026890 w 1505431"/>
                <a:gd name="connsiteY67" fmla="*/ 1202219 h 1505253"/>
                <a:gd name="connsiteX68" fmla="*/ 1067922 w 1505431"/>
                <a:gd name="connsiteY68" fmla="*/ 1161187 h 1505253"/>
                <a:gd name="connsiteX69" fmla="*/ 1067922 w 1505431"/>
                <a:gd name="connsiteY69" fmla="*/ 1153275 h 1505253"/>
                <a:gd name="connsiteX70" fmla="*/ 1067922 w 1505431"/>
                <a:gd name="connsiteY70" fmla="*/ 1081155 h 1505253"/>
                <a:gd name="connsiteX71" fmla="*/ 1067922 w 1505431"/>
                <a:gd name="connsiteY71" fmla="*/ 1000136 h 1505253"/>
                <a:gd name="connsiteX72" fmla="*/ 1067922 w 1505431"/>
                <a:gd name="connsiteY72" fmla="*/ 1000137 h 1505253"/>
                <a:gd name="connsiteX73" fmla="*/ 1067922 w 1505431"/>
                <a:gd name="connsiteY73" fmla="*/ 982396 h 1505253"/>
                <a:gd name="connsiteX74" fmla="*/ 1067922 w 1505431"/>
                <a:gd name="connsiteY74" fmla="*/ 931720 h 1505253"/>
                <a:gd name="connsiteX75" fmla="*/ 1067922 w 1505431"/>
                <a:gd name="connsiteY75" fmla="*/ 837672 h 1505253"/>
                <a:gd name="connsiteX76" fmla="*/ 1081313 w 1505431"/>
                <a:gd name="connsiteY76" fmla="*/ 837672 h 1505253"/>
                <a:gd name="connsiteX77" fmla="*/ 1081313 w 1505431"/>
                <a:gd name="connsiteY77" fmla="*/ 837672 h 1505253"/>
                <a:gd name="connsiteX78" fmla="*/ 1081313 w 1505431"/>
                <a:gd name="connsiteY78" fmla="*/ 876978 h 1505253"/>
                <a:gd name="connsiteX79" fmla="*/ 1081313 w 1505431"/>
                <a:gd name="connsiteY79" fmla="*/ 916283 h 1505253"/>
                <a:gd name="connsiteX80" fmla="*/ 1081314 w 1505431"/>
                <a:gd name="connsiteY80" fmla="*/ 994012 h 1505253"/>
                <a:gd name="connsiteX81" fmla="*/ 1081313 w 1505431"/>
                <a:gd name="connsiteY81" fmla="*/ 994012 h 1505253"/>
                <a:gd name="connsiteX82" fmla="*/ 1081313 w 1505431"/>
                <a:gd name="connsiteY82" fmla="*/ 1021404 h 1505253"/>
                <a:gd name="connsiteX83" fmla="*/ 1086912 w 1505431"/>
                <a:gd name="connsiteY83" fmla="*/ 1017630 h 1505253"/>
                <a:gd name="connsiteX84" fmla="*/ 1087346 w 1505431"/>
                <a:gd name="connsiteY84" fmla="*/ 1016986 h 1505253"/>
                <a:gd name="connsiteX85" fmla="*/ 1087346 w 1505431"/>
                <a:gd name="connsiteY85" fmla="*/ 1016986 h 1505253"/>
                <a:gd name="connsiteX86" fmla="*/ 1100730 w 1505431"/>
                <a:gd name="connsiteY86" fmla="*/ 997135 h 1505253"/>
                <a:gd name="connsiteX87" fmla="*/ 1101012 w 1505431"/>
                <a:gd name="connsiteY87" fmla="*/ 995737 h 1505253"/>
                <a:gd name="connsiteX88" fmla="*/ 1105797 w 1505431"/>
                <a:gd name="connsiteY88" fmla="*/ 972037 h 1505253"/>
                <a:gd name="connsiteX89" fmla="*/ 1105797 w 1505431"/>
                <a:gd name="connsiteY89" fmla="*/ 888058 h 1505253"/>
                <a:gd name="connsiteX90" fmla="*/ 1105797 w 1505431"/>
                <a:gd name="connsiteY90" fmla="*/ 888058 h 1505253"/>
                <a:gd name="connsiteX91" fmla="*/ 1105798 w 1505431"/>
                <a:gd name="connsiteY91" fmla="*/ 866381 h 1505253"/>
                <a:gd name="connsiteX92" fmla="*/ 1105797 w 1505431"/>
                <a:gd name="connsiteY92" fmla="*/ 863331 h 1505253"/>
                <a:gd name="connsiteX93" fmla="*/ 1105797 w 1505431"/>
                <a:gd name="connsiteY93" fmla="*/ 852343 h 1505253"/>
                <a:gd name="connsiteX94" fmla="*/ 1105798 w 1505431"/>
                <a:gd name="connsiteY94" fmla="*/ 833164 h 1505253"/>
                <a:gd name="connsiteX95" fmla="*/ 1041318 w 1505431"/>
                <a:gd name="connsiteY95" fmla="*/ 768684 h 1505253"/>
                <a:gd name="connsiteX96" fmla="*/ 0 w 1505431"/>
                <a:gd name="connsiteY96" fmla="*/ 658473 h 1505253"/>
                <a:gd name="connsiteX97" fmla="*/ 103836 w 1505431"/>
                <a:gd name="connsiteY97" fmla="*/ 658473 h 1505253"/>
                <a:gd name="connsiteX98" fmla="*/ 103836 w 1505431"/>
                <a:gd name="connsiteY98" fmla="*/ 904134 h 1505253"/>
                <a:gd name="connsiteX99" fmla="*/ 349496 w 1505431"/>
                <a:gd name="connsiteY99" fmla="*/ 904134 h 1505253"/>
                <a:gd name="connsiteX100" fmla="*/ 349496 w 1505431"/>
                <a:gd name="connsiteY100" fmla="*/ 1007970 h 1505253"/>
                <a:gd name="connsiteX101" fmla="*/ 0 w 1505431"/>
                <a:gd name="connsiteY101" fmla="*/ 1007970 h 1505253"/>
                <a:gd name="connsiteX102" fmla="*/ 1051327 w 1505431"/>
                <a:gd name="connsiteY102" fmla="*/ 647028 h 1505253"/>
                <a:gd name="connsiteX103" fmla="*/ 1169343 w 1505431"/>
                <a:gd name="connsiteY103" fmla="*/ 749404 h 1505253"/>
                <a:gd name="connsiteX104" fmla="*/ 1171568 w 1505431"/>
                <a:gd name="connsiteY104" fmla="*/ 760423 h 1505253"/>
                <a:gd name="connsiteX105" fmla="*/ 1187802 w 1505431"/>
                <a:gd name="connsiteY105" fmla="*/ 780137 h 1505253"/>
                <a:gd name="connsiteX106" fmla="*/ 1191381 w 1505431"/>
                <a:gd name="connsiteY106" fmla="*/ 781857 h 1505253"/>
                <a:gd name="connsiteX107" fmla="*/ 1189787 w 1505431"/>
                <a:gd name="connsiteY107" fmla="*/ 780475 h 1505253"/>
                <a:gd name="connsiteX108" fmla="*/ 1192971 w 1505431"/>
                <a:gd name="connsiteY108" fmla="*/ 782622 h 1505253"/>
                <a:gd name="connsiteX109" fmla="*/ 1197108 w 1505431"/>
                <a:gd name="connsiteY109" fmla="*/ 784611 h 1505253"/>
                <a:gd name="connsiteX110" fmla="*/ 1212852 w 1505431"/>
                <a:gd name="connsiteY110" fmla="*/ 787789 h 1505253"/>
                <a:gd name="connsiteX111" fmla="*/ 1212853 w 1505431"/>
                <a:gd name="connsiteY111" fmla="*/ 787790 h 1505253"/>
                <a:gd name="connsiteX112" fmla="*/ 1213453 w 1505431"/>
                <a:gd name="connsiteY112" fmla="*/ 787668 h 1505253"/>
                <a:gd name="connsiteX113" fmla="*/ 1213454 w 1505431"/>
                <a:gd name="connsiteY113" fmla="*/ 787669 h 1505253"/>
                <a:gd name="connsiteX114" fmla="*/ 1230295 w 1505431"/>
                <a:gd name="connsiteY114" fmla="*/ 784269 h 1505253"/>
                <a:gd name="connsiteX115" fmla="*/ 1257661 w 1505431"/>
                <a:gd name="connsiteY115" fmla="*/ 742982 h 1505253"/>
                <a:gd name="connsiteX116" fmla="*/ 1254140 w 1505431"/>
                <a:gd name="connsiteY116" fmla="*/ 725542 h 1505253"/>
                <a:gd name="connsiteX117" fmla="*/ 1249306 w 1505431"/>
                <a:gd name="connsiteY117" fmla="*/ 718372 h 1505253"/>
                <a:gd name="connsiteX118" fmla="*/ 1505431 w 1505431"/>
                <a:gd name="connsiteY118" fmla="*/ 940552 h 1505253"/>
                <a:gd name="connsiteX119" fmla="*/ 1505431 w 1505431"/>
                <a:gd name="connsiteY119" fmla="*/ 1505253 h 1505253"/>
                <a:gd name="connsiteX120" fmla="*/ 1073435 w 1505431"/>
                <a:gd name="connsiteY120" fmla="*/ 1505253 h 1505253"/>
                <a:gd name="connsiteX121" fmla="*/ 586825 w 1505431"/>
                <a:gd name="connsiteY121" fmla="*/ 1083136 h 1505253"/>
                <a:gd name="connsiteX122" fmla="*/ 596775 w 1505431"/>
                <a:gd name="connsiteY122" fmla="*/ 1085144 h 1505253"/>
                <a:gd name="connsiteX123" fmla="*/ 630567 w 1505431"/>
                <a:gd name="connsiteY123" fmla="*/ 1085145 h 1505253"/>
                <a:gd name="connsiteX124" fmla="*/ 658025 w 1505431"/>
                <a:gd name="connsiteY124" fmla="*/ 1057687 h 1505253"/>
                <a:gd name="connsiteX125" fmla="*/ 658025 w 1505431"/>
                <a:gd name="connsiteY125" fmla="*/ 1004130 h 1505253"/>
                <a:gd name="connsiteX126" fmla="*/ 658025 w 1505431"/>
                <a:gd name="connsiteY126" fmla="*/ 841196 h 1505253"/>
                <a:gd name="connsiteX127" fmla="*/ 666986 w 1505431"/>
                <a:gd name="connsiteY127" fmla="*/ 841196 h 1505253"/>
                <a:gd name="connsiteX128" fmla="*/ 666986 w 1505431"/>
                <a:gd name="connsiteY128" fmla="*/ 904134 h 1505253"/>
                <a:gd name="connsiteX129" fmla="*/ 683371 w 1505431"/>
                <a:gd name="connsiteY129" fmla="*/ 904134 h 1505253"/>
                <a:gd name="connsiteX130" fmla="*/ 683370 w 1505431"/>
                <a:gd name="connsiteY130" fmla="*/ 838179 h 1505253"/>
                <a:gd name="connsiteX131" fmla="*/ 679980 w 1505431"/>
                <a:gd name="connsiteY131" fmla="*/ 821384 h 1505253"/>
                <a:gd name="connsiteX132" fmla="*/ 676984 w 1505431"/>
                <a:gd name="connsiteY132" fmla="*/ 816939 h 1505253"/>
                <a:gd name="connsiteX133" fmla="*/ 672452 w 1505431"/>
                <a:gd name="connsiteY133" fmla="*/ 810218 h 1505253"/>
                <a:gd name="connsiteX134" fmla="*/ 672452 w 1505431"/>
                <a:gd name="connsiteY134" fmla="*/ 810218 h 1505253"/>
                <a:gd name="connsiteX135" fmla="*/ 670733 w 1505431"/>
                <a:gd name="connsiteY135" fmla="*/ 807669 h 1505253"/>
                <a:gd name="connsiteX136" fmla="*/ 640222 w 1505431"/>
                <a:gd name="connsiteY136" fmla="*/ 795030 h 1505253"/>
                <a:gd name="connsiteX137" fmla="*/ 605606 w 1505431"/>
                <a:gd name="connsiteY137" fmla="*/ 795031 h 1505253"/>
                <a:gd name="connsiteX138" fmla="*/ 582627 w 1505431"/>
                <a:gd name="connsiteY138" fmla="*/ 775096 h 1505253"/>
                <a:gd name="connsiteX139" fmla="*/ 596231 w 1505431"/>
                <a:gd name="connsiteY139" fmla="*/ 784268 h 1505253"/>
                <a:gd name="connsiteX140" fmla="*/ 613671 w 1505431"/>
                <a:gd name="connsiteY140" fmla="*/ 787789 h 1505253"/>
                <a:gd name="connsiteX141" fmla="*/ 658478 w 1505431"/>
                <a:gd name="connsiteY141" fmla="*/ 742982 h 1505253"/>
                <a:gd name="connsiteX142" fmla="*/ 654957 w 1505431"/>
                <a:gd name="connsiteY142" fmla="*/ 725542 h 1505253"/>
                <a:gd name="connsiteX143" fmla="*/ 652627 w 1505431"/>
                <a:gd name="connsiteY143" fmla="*/ 722085 h 1505253"/>
                <a:gd name="connsiteX144" fmla="*/ 743449 w 1505431"/>
                <a:gd name="connsiteY144" fmla="*/ 800870 h 1505253"/>
                <a:gd name="connsiteX145" fmla="*/ 733365 w 1505431"/>
                <a:gd name="connsiteY145" fmla="*/ 807668 h 1505253"/>
                <a:gd name="connsiteX146" fmla="*/ 720728 w 1505431"/>
                <a:gd name="connsiteY146" fmla="*/ 838179 h 1505253"/>
                <a:gd name="connsiteX147" fmla="*/ 720728 w 1505431"/>
                <a:gd name="connsiteY147" fmla="*/ 894895 h 1505253"/>
                <a:gd name="connsiteX148" fmla="*/ 720728 w 1505431"/>
                <a:gd name="connsiteY148" fmla="*/ 894894 h 1505253"/>
                <a:gd name="connsiteX149" fmla="*/ 720728 w 1505431"/>
                <a:gd name="connsiteY149" fmla="*/ 904134 h 1505253"/>
                <a:gd name="connsiteX150" fmla="*/ 737111 w 1505431"/>
                <a:gd name="connsiteY150" fmla="*/ 904134 h 1505253"/>
                <a:gd name="connsiteX151" fmla="*/ 737111 w 1505431"/>
                <a:gd name="connsiteY151" fmla="*/ 866308 h 1505253"/>
                <a:gd name="connsiteX152" fmla="*/ 737112 w 1505431"/>
                <a:gd name="connsiteY152" fmla="*/ 866308 h 1505253"/>
                <a:gd name="connsiteX153" fmla="*/ 737111 w 1505431"/>
                <a:gd name="connsiteY153" fmla="*/ 841195 h 1505253"/>
                <a:gd name="connsiteX154" fmla="*/ 746073 w 1505431"/>
                <a:gd name="connsiteY154" fmla="*/ 841196 h 1505253"/>
                <a:gd name="connsiteX155" fmla="*/ 746073 w 1505431"/>
                <a:gd name="connsiteY155" fmla="*/ 904134 h 1505253"/>
                <a:gd name="connsiteX156" fmla="*/ 834781 w 1505431"/>
                <a:gd name="connsiteY156" fmla="*/ 904134 h 1505253"/>
                <a:gd name="connsiteX157" fmla="*/ 834781 w 1505431"/>
                <a:gd name="connsiteY157" fmla="*/ 841195 h 1505253"/>
                <a:gd name="connsiteX158" fmla="*/ 843743 w 1505431"/>
                <a:gd name="connsiteY158" fmla="*/ 841195 h 1505253"/>
                <a:gd name="connsiteX159" fmla="*/ 843743 w 1505431"/>
                <a:gd name="connsiteY159" fmla="*/ 904134 h 1505253"/>
                <a:gd name="connsiteX160" fmla="*/ 860127 w 1505431"/>
                <a:gd name="connsiteY160" fmla="*/ 904134 h 1505253"/>
                <a:gd name="connsiteX161" fmla="*/ 860127 w 1505431"/>
                <a:gd name="connsiteY161" fmla="*/ 838178 h 1505253"/>
                <a:gd name="connsiteX162" fmla="*/ 856737 w 1505431"/>
                <a:gd name="connsiteY162" fmla="*/ 821384 h 1505253"/>
                <a:gd name="connsiteX163" fmla="*/ 816979 w 1505431"/>
                <a:gd name="connsiteY163" fmla="*/ 795031 h 1505253"/>
                <a:gd name="connsiteX164" fmla="*/ 784924 w 1505431"/>
                <a:gd name="connsiteY164" fmla="*/ 795030 h 1505253"/>
                <a:gd name="connsiteX165" fmla="*/ 770876 w 1505431"/>
                <a:gd name="connsiteY165" fmla="*/ 782845 h 1505253"/>
                <a:gd name="connsiteX166" fmla="*/ 772987 w 1505431"/>
                <a:gd name="connsiteY166" fmla="*/ 784268 h 1505253"/>
                <a:gd name="connsiteX167" fmla="*/ 790427 w 1505431"/>
                <a:gd name="connsiteY167" fmla="*/ 787789 h 1505253"/>
                <a:gd name="connsiteX168" fmla="*/ 835235 w 1505431"/>
                <a:gd name="connsiteY168" fmla="*/ 742982 h 1505253"/>
                <a:gd name="connsiteX169" fmla="*/ 831713 w 1505431"/>
                <a:gd name="connsiteY169" fmla="*/ 725542 h 1505253"/>
                <a:gd name="connsiteX170" fmla="*/ 825776 w 1505431"/>
                <a:gd name="connsiteY170" fmla="*/ 716735 h 1505253"/>
                <a:gd name="connsiteX171" fmla="*/ 904134 w 1505431"/>
                <a:gd name="connsiteY171" fmla="*/ 784708 h 1505253"/>
                <a:gd name="connsiteX172" fmla="*/ 904134 w 1505431"/>
                <a:gd name="connsiteY172" fmla="*/ 658473 h 1505253"/>
                <a:gd name="connsiteX173" fmla="*/ 1007970 w 1505431"/>
                <a:gd name="connsiteY173" fmla="*/ 658473 h 1505253"/>
                <a:gd name="connsiteX174" fmla="*/ 1007970 w 1505431"/>
                <a:gd name="connsiteY174" fmla="*/ 756585 h 1505253"/>
                <a:gd name="connsiteX175" fmla="*/ 1027704 w 1505431"/>
                <a:gd name="connsiteY175" fmla="*/ 752601 h 1505253"/>
                <a:gd name="connsiteX176" fmla="*/ 1068599 w 1505431"/>
                <a:gd name="connsiteY176" fmla="*/ 690905 h 1505253"/>
                <a:gd name="connsiteX177" fmla="*/ 1063337 w 1505431"/>
                <a:gd name="connsiteY177" fmla="*/ 664842 h 1505253"/>
                <a:gd name="connsiteX178" fmla="*/ 530577 w 1505431"/>
                <a:gd name="connsiteY178" fmla="*/ 530577 h 1505253"/>
                <a:gd name="connsiteX179" fmla="*/ 530577 w 1505431"/>
                <a:gd name="connsiteY179" fmla="*/ 654426 h 1505253"/>
                <a:gd name="connsiteX180" fmla="*/ 549916 w 1505431"/>
                <a:gd name="connsiteY180" fmla="*/ 651502 h 1505253"/>
                <a:gd name="connsiteX181" fmla="*/ 646308 w 1505431"/>
                <a:gd name="connsiteY181" fmla="*/ 564108 h 1505253"/>
                <a:gd name="connsiteX182" fmla="*/ 653077 w 1505431"/>
                <a:gd name="connsiteY182" fmla="*/ 530577 h 1505253"/>
                <a:gd name="connsiteX183" fmla="*/ 354892 w 1505431"/>
                <a:gd name="connsiteY183" fmla="*/ 530577 h 1505253"/>
                <a:gd name="connsiteX184" fmla="*/ 361662 w 1505431"/>
                <a:gd name="connsiteY184" fmla="*/ 564108 h 1505253"/>
                <a:gd name="connsiteX185" fmla="*/ 458053 w 1505431"/>
                <a:gd name="connsiteY185" fmla="*/ 651502 h 1505253"/>
                <a:gd name="connsiteX186" fmla="*/ 477392 w 1505431"/>
                <a:gd name="connsiteY186" fmla="*/ 654426 h 1505253"/>
                <a:gd name="connsiteX187" fmla="*/ 477392 w 1505431"/>
                <a:gd name="connsiteY187" fmla="*/ 530577 h 1505253"/>
                <a:gd name="connsiteX188" fmla="*/ 530577 w 1505431"/>
                <a:gd name="connsiteY188" fmla="*/ 353544 h 1505253"/>
                <a:gd name="connsiteX189" fmla="*/ 530577 w 1505431"/>
                <a:gd name="connsiteY189" fmla="*/ 477392 h 1505253"/>
                <a:gd name="connsiteX190" fmla="*/ 653077 w 1505431"/>
                <a:gd name="connsiteY190" fmla="*/ 477392 h 1505253"/>
                <a:gd name="connsiteX191" fmla="*/ 646308 w 1505431"/>
                <a:gd name="connsiteY191" fmla="*/ 443861 h 1505253"/>
                <a:gd name="connsiteX192" fmla="*/ 549916 w 1505431"/>
                <a:gd name="connsiteY192" fmla="*/ 356468 h 1505253"/>
                <a:gd name="connsiteX193" fmla="*/ 477392 w 1505431"/>
                <a:gd name="connsiteY193" fmla="*/ 353544 h 1505253"/>
                <a:gd name="connsiteX194" fmla="*/ 458053 w 1505431"/>
                <a:gd name="connsiteY194" fmla="*/ 356468 h 1505253"/>
                <a:gd name="connsiteX195" fmla="*/ 361662 w 1505431"/>
                <a:gd name="connsiteY195" fmla="*/ 443861 h 1505253"/>
                <a:gd name="connsiteX196" fmla="*/ 354892 w 1505431"/>
                <a:gd name="connsiteY196" fmla="*/ 477392 h 1505253"/>
                <a:gd name="connsiteX197" fmla="*/ 477392 w 1505431"/>
                <a:gd name="connsiteY197" fmla="*/ 477392 h 1505253"/>
                <a:gd name="connsiteX198" fmla="*/ 477392 w 1505431"/>
                <a:gd name="connsiteY198" fmla="*/ 163134 h 1505253"/>
                <a:gd name="connsiteX199" fmla="*/ 530577 w 1505431"/>
                <a:gd name="connsiteY199" fmla="*/ 163134 h 1505253"/>
                <a:gd name="connsiteX200" fmla="*/ 530577 w 1505431"/>
                <a:gd name="connsiteY200" fmla="*/ 298817 h 1505253"/>
                <a:gd name="connsiteX201" fmla="*/ 540718 w 1505431"/>
                <a:gd name="connsiteY201" fmla="*/ 299712 h 1505253"/>
                <a:gd name="connsiteX202" fmla="*/ 707283 w 1505431"/>
                <a:gd name="connsiteY202" fmla="*/ 462163 h 1505253"/>
                <a:gd name="connsiteX203" fmla="*/ 708818 w 1505431"/>
                <a:gd name="connsiteY203" fmla="*/ 477392 h 1505253"/>
                <a:gd name="connsiteX204" fmla="*/ 844835 w 1505431"/>
                <a:gd name="connsiteY204" fmla="*/ 477392 h 1505253"/>
                <a:gd name="connsiteX205" fmla="*/ 844835 w 1505431"/>
                <a:gd name="connsiteY205" fmla="*/ 530577 h 1505253"/>
                <a:gd name="connsiteX206" fmla="*/ 708818 w 1505431"/>
                <a:gd name="connsiteY206" fmla="*/ 530577 h 1505253"/>
                <a:gd name="connsiteX207" fmla="*/ 707283 w 1505431"/>
                <a:gd name="connsiteY207" fmla="*/ 545806 h 1505253"/>
                <a:gd name="connsiteX208" fmla="*/ 540718 w 1505431"/>
                <a:gd name="connsiteY208" fmla="*/ 708258 h 1505253"/>
                <a:gd name="connsiteX209" fmla="*/ 530577 w 1505431"/>
                <a:gd name="connsiteY209" fmla="*/ 709153 h 1505253"/>
                <a:gd name="connsiteX210" fmla="*/ 530577 w 1505431"/>
                <a:gd name="connsiteY210" fmla="*/ 844835 h 1505253"/>
                <a:gd name="connsiteX211" fmla="*/ 477392 w 1505431"/>
                <a:gd name="connsiteY211" fmla="*/ 844835 h 1505253"/>
                <a:gd name="connsiteX212" fmla="*/ 477392 w 1505431"/>
                <a:gd name="connsiteY212" fmla="*/ 709153 h 1505253"/>
                <a:gd name="connsiteX213" fmla="*/ 467251 w 1505431"/>
                <a:gd name="connsiteY213" fmla="*/ 708258 h 1505253"/>
                <a:gd name="connsiteX214" fmla="*/ 300687 w 1505431"/>
                <a:gd name="connsiteY214" fmla="*/ 545806 h 1505253"/>
                <a:gd name="connsiteX215" fmla="*/ 299151 w 1505431"/>
                <a:gd name="connsiteY215" fmla="*/ 530577 h 1505253"/>
                <a:gd name="connsiteX216" fmla="*/ 163134 w 1505431"/>
                <a:gd name="connsiteY216" fmla="*/ 530577 h 1505253"/>
                <a:gd name="connsiteX217" fmla="*/ 163134 w 1505431"/>
                <a:gd name="connsiteY217" fmla="*/ 477392 h 1505253"/>
                <a:gd name="connsiteX218" fmla="*/ 299151 w 1505431"/>
                <a:gd name="connsiteY218" fmla="*/ 477392 h 1505253"/>
                <a:gd name="connsiteX219" fmla="*/ 300687 w 1505431"/>
                <a:gd name="connsiteY219" fmla="*/ 462163 h 1505253"/>
                <a:gd name="connsiteX220" fmla="*/ 467251 w 1505431"/>
                <a:gd name="connsiteY220" fmla="*/ 299712 h 1505253"/>
                <a:gd name="connsiteX221" fmla="*/ 477392 w 1505431"/>
                <a:gd name="connsiteY221" fmla="*/ 298817 h 1505253"/>
                <a:gd name="connsiteX222" fmla="*/ 658473 w 1505431"/>
                <a:gd name="connsiteY222" fmla="*/ 0 h 1505253"/>
                <a:gd name="connsiteX223" fmla="*/ 1007970 w 1505431"/>
                <a:gd name="connsiteY223" fmla="*/ 0 h 1505253"/>
                <a:gd name="connsiteX224" fmla="*/ 1007970 w 1505431"/>
                <a:gd name="connsiteY224" fmla="*/ 349496 h 1505253"/>
                <a:gd name="connsiteX225" fmla="*/ 904134 w 1505431"/>
                <a:gd name="connsiteY225" fmla="*/ 349496 h 1505253"/>
                <a:gd name="connsiteX226" fmla="*/ 904134 w 1505431"/>
                <a:gd name="connsiteY226" fmla="*/ 103836 h 1505253"/>
                <a:gd name="connsiteX227" fmla="*/ 658473 w 1505431"/>
                <a:gd name="connsiteY227" fmla="*/ 103836 h 1505253"/>
                <a:gd name="connsiteX228" fmla="*/ 0 w 1505431"/>
                <a:gd name="connsiteY228" fmla="*/ 0 h 1505253"/>
                <a:gd name="connsiteX229" fmla="*/ 349496 w 1505431"/>
                <a:gd name="connsiteY229" fmla="*/ 0 h 1505253"/>
                <a:gd name="connsiteX230" fmla="*/ 349496 w 1505431"/>
                <a:gd name="connsiteY230" fmla="*/ 103836 h 1505253"/>
                <a:gd name="connsiteX231" fmla="*/ 103836 w 1505431"/>
                <a:gd name="connsiteY231" fmla="*/ 103836 h 1505253"/>
                <a:gd name="connsiteX232" fmla="*/ 103836 w 1505431"/>
                <a:gd name="connsiteY232" fmla="*/ 349496 h 1505253"/>
                <a:gd name="connsiteX233" fmla="*/ 0 w 1505431"/>
                <a:gd name="connsiteY233" fmla="*/ 349496 h 150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1505431" h="1505253">
                  <a:moveTo>
                    <a:pt x="909857" y="1007970"/>
                  </a:moveTo>
                  <a:lnTo>
                    <a:pt x="916369" y="1017630"/>
                  </a:lnTo>
                  <a:lnTo>
                    <a:pt x="921967" y="1021403"/>
                  </a:lnTo>
                  <a:lnTo>
                    <a:pt x="921967" y="1007970"/>
                  </a:lnTo>
                  <a:close/>
                  <a:moveTo>
                    <a:pt x="746073" y="1007970"/>
                  </a:moveTo>
                  <a:lnTo>
                    <a:pt x="746073" y="1057687"/>
                  </a:lnTo>
                  <a:cubicBezTo>
                    <a:pt x="746073" y="1065269"/>
                    <a:pt x="749146" y="1072134"/>
                    <a:pt x="754115" y="1077102"/>
                  </a:cubicBezTo>
                  <a:lnTo>
                    <a:pt x="762640" y="1082851"/>
                  </a:lnTo>
                  <a:lnTo>
                    <a:pt x="762843" y="1082987"/>
                  </a:lnTo>
                  <a:cubicBezTo>
                    <a:pt x="766128" y="1084376"/>
                    <a:pt x="769740" y="1085144"/>
                    <a:pt x="773531" y="1085144"/>
                  </a:cubicBezTo>
                  <a:lnTo>
                    <a:pt x="807324" y="1085145"/>
                  </a:lnTo>
                  <a:cubicBezTo>
                    <a:pt x="822488" y="1085144"/>
                    <a:pt x="834781" y="1072851"/>
                    <a:pt x="834782" y="1057686"/>
                  </a:cubicBezTo>
                  <a:lnTo>
                    <a:pt x="834781" y="1007970"/>
                  </a:lnTo>
                  <a:close/>
                  <a:moveTo>
                    <a:pt x="560354" y="841196"/>
                  </a:moveTo>
                  <a:lnTo>
                    <a:pt x="569316" y="841196"/>
                  </a:lnTo>
                  <a:lnTo>
                    <a:pt x="569316" y="970188"/>
                  </a:lnTo>
                  <a:lnTo>
                    <a:pt x="569316" y="970189"/>
                  </a:lnTo>
                  <a:lnTo>
                    <a:pt x="569316" y="970860"/>
                  </a:lnTo>
                  <a:lnTo>
                    <a:pt x="560354" y="963086"/>
                  </a:lnTo>
                  <a:close/>
                  <a:moveTo>
                    <a:pt x="904134" y="805718"/>
                  </a:moveTo>
                  <a:lnTo>
                    <a:pt x="902551" y="808065"/>
                  </a:lnTo>
                  <a:cubicBezTo>
                    <a:pt x="899288" y="815780"/>
                    <a:pt x="897484" y="824260"/>
                    <a:pt x="897484" y="833164"/>
                  </a:cubicBezTo>
                  <a:lnTo>
                    <a:pt x="897484" y="892673"/>
                  </a:lnTo>
                  <a:lnTo>
                    <a:pt x="897484" y="904134"/>
                  </a:lnTo>
                  <a:lnTo>
                    <a:pt x="904134" y="904134"/>
                  </a:lnTo>
                  <a:close/>
                  <a:moveTo>
                    <a:pt x="1186302" y="795031"/>
                  </a:moveTo>
                  <a:cubicBezTo>
                    <a:pt x="1162472" y="795031"/>
                    <a:pt x="1143154" y="814349"/>
                    <a:pt x="1143154" y="838179"/>
                  </a:cubicBezTo>
                  <a:lnTo>
                    <a:pt x="1143154" y="844995"/>
                  </a:lnTo>
                  <a:lnTo>
                    <a:pt x="1143153" y="884748"/>
                  </a:lnTo>
                  <a:lnTo>
                    <a:pt x="1143154" y="884748"/>
                  </a:lnTo>
                  <a:lnTo>
                    <a:pt x="1143154" y="931110"/>
                  </a:lnTo>
                  <a:cubicBezTo>
                    <a:pt x="1143154" y="943025"/>
                    <a:pt x="1147984" y="953812"/>
                    <a:pt x="1155792" y="961621"/>
                  </a:cubicBezTo>
                  <a:lnTo>
                    <a:pt x="1159538" y="964146"/>
                  </a:lnTo>
                  <a:lnTo>
                    <a:pt x="1159538" y="923163"/>
                  </a:lnTo>
                  <a:lnTo>
                    <a:pt x="1159538" y="841196"/>
                  </a:lnTo>
                  <a:lnTo>
                    <a:pt x="1168499" y="841196"/>
                  </a:lnTo>
                  <a:lnTo>
                    <a:pt x="1168499" y="873444"/>
                  </a:lnTo>
                  <a:lnTo>
                    <a:pt x="1168499" y="906734"/>
                  </a:lnTo>
                  <a:lnTo>
                    <a:pt x="1168499" y="906735"/>
                  </a:lnTo>
                  <a:lnTo>
                    <a:pt x="1168499" y="970188"/>
                  </a:lnTo>
                  <a:lnTo>
                    <a:pt x="1168499" y="970189"/>
                  </a:lnTo>
                  <a:lnTo>
                    <a:pt x="1168499" y="1057687"/>
                  </a:lnTo>
                  <a:cubicBezTo>
                    <a:pt x="1168499" y="1072851"/>
                    <a:pt x="1180793" y="1085145"/>
                    <a:pt x="1195958" y="1085145"/>
                  </a:cubicBezTo>
                  <a:lnTo>
                    <a:pt x="1229749" y="1085145"/>
                  </a:lnTo>
                  <a:lnTo>
                    <a:pt x="1240437" y="1082987"/>
                  </a:lnTo>
                  <a:cubicBezTo>
                    <a:pt x="1250293" y="1078819"/>
                    <a:pt x="1257208" y="1069061"/>
                    <a:pt x="1257208" y="1057687"/>
                  </a:cubicBezTo>
                  <a:lnTo>
                    <a:pt x="1257208" y="1004130"/>
                  </a:lnTo>
                  <a:lnTo>
                    <a:pt x="1257208" y="841196"/>
                  </a:lnTo>
                  <a:lnTo>
                    <a:pt x="1266169" y="841196"/>
                  </a:lnTo>
                  <a:lnTo>
                    <a:pt x="1266169" y="964147"/>
                  </a:lnTo>
                  <a:lnTo>
                    <a:pt x="1269915" y="961621"/>
                  </a:lnTo>
                  <a:cubicBezTo>
                    <a:pt x="1277723" y="953812"/>
                    <a:pt x="1282553" y="943026"/>
                    <a:pt x="1282553" y="931110"/>
                  </a:cubicBezTo>
                  <a:lnTo>
                    <a:pt x="1282553" y="842247"/>
                  </a:lnTo>
                  <a:lnTo>
                    <a:pt x="1282554" y="842248"/>
                  </a:lnTo>
                  <a:lnTo>
                    <a:pt x="1282554" y="838179"/>
                  </a:lnTo>
                  <a:cubicBezTo>
                    <a:pt x="1282554" y="814349"/>
                    <a:pt x="1263236" y="795031"/>
                    <a:pt x="1239405" y="795031"/>
                  </a:cubicBezTo>
                  <a:lnTo>
                    <a:pt x="1206566" y="795031"/>
                  </a:lnTo>
                  <a:close/>
                  <a:moveTo>
                    <a:pt x="1007970" y="768684"/>
                  </a:moveTo>
                  <a:lnTo>
                    <a:pt x="1007970" y="1007970"/>
                  </a:lnTo>
                  <a:lnTo>
                    <a:pt x="935359" y="1007970"/>
                  </a:lnTo>
                  <a:lnTo>
                    <a:pt x="935359" y="1030433"/>
                  </a:lnTo>
                  <a:lnTo>
                    <a:pt x="935359" y="1030434"/>
                  </a:lnTo>
                  <a:lnTo>
                    <a:pt x="935359" y="1030828"/>
                  </a:lnTo>
                  <a:lnTo>
                    <a:pt x="935359" y="1030828"/>
                  </a:lnTo>
                  <a:lnTo>
                    <a:pt x="935359" y="1038281"/>
                  </a:lnTo>
                  <a:lnTo>
                    <a:pt x="935358" y="1161187"/>
                  </a:lnTo>
                  <a:cubicBezTo>
                    <a:pt x="935358" y="1183849"/>
                    <a:pt x="953730" y="1202219"/>
                    <a:pt x="976392" y="1202219"/>
                  </a:cubicBezTo>
                  <a:lnTo>
                    <a:pt x="1026890" y="1202219"/>
                  </a:lnTo>
                  <a:cubicBezTo>
                    <a:pt x="1049551" y="1202219"/>
                    <a:pt x="1067922" y="1183849"/>
                    <a:pt x="1067922" y="1161187"/>
                  </a:cubicBezTo>
                  <a:lnTo>
                    <a:pt x="1067922" y="1153275"/>
                  </a:lnTo>
                  <a:lnTo>
                    <a:pt x="1067922" y="1081155"/>
                  </a:lnTo>
                  <a:lnTo>
                    <a:pt x="1067922" y="1000136"/>
                  </a:lnTo>
                  <a:lnTo>
                    <a:pt x="1067922" y="1000137"/>
                  </a:lnTo>
                  <a:lnTo>
                    <a:pt x="1067922" y="982396"/>
                  </a:lnTo>
                  <a:lnTo>
                    <a:pt x="1067922" y="931720"/>
                  </a:lnTo>
                  <a:lnTo>
                    <a:pt x="1067922" y="837672"/>
                  </a:lnTo>
                  <a:lnTo>
                    <a:pt x="1081313" y="837672"/>
                  </a:lnTo>
                  <a:lnTo>
                    <a:pt x="1081313" y="837672"/>
                  </a:lnTo>
                  <a:lnTo>
                    <a:pt x="1081313" y="876978"/>
                  </a:lnTo>
                  <a:lnTo>
                    <a:pt x="1081313" y="916283"/>
                  </a:lnTo>
                  <a:lnTo>
                    <a:pt x="1081314" y="994012"/>
                  </a:lnTo>
                  <a:lnTo>
                    <a:pt x="1081313" y="994012"/>
                  </a:lnTo>
                  <a:lnTo>
                    <a:pt x="1081313" y="1021404"/>
                  </a:lnTo>
                  <a:lnTo>
                    <a:pt x="1086912" y="1017630"/>
                  </a:lnTo>
                  <a:lnTo>
                    <a:pt x="1087346" y="1016986"/>
                  </a:lnTo>
                  <a:lnTo>
                    <a:pt x="1087346" y="1016986"/>
                  </a:lnTo>
                  <a:lnTo>
                    <a:pt x="1100730" y="997135"/>
                  </a:lnTo>
                  <a:lnTo>
                    <a:pt x="1101012" y="995737"/>
                  </a:lnTo>
                  <a:lnTo>
                    <a:pt x="1105797" y="972037"/>
                  </a:lnTo>
                  <a:lnTo>
                    <a:pt x="1105797" y="888058"/>
                  </a:lnTo>
                  <a:lnTo>
                    <a:pt x="1105797" y="888058"/>
                  </a:lnTo>
                  <a:lnTo>
                    <a:pt x="1105798" y="866381"/>
                  </a:lnTo>
                  <a:lnTo>
                    <a:pt x="1105797" y="863331"/>
                  </a:lnTo>
                  <a:lnTo>
                    <a:pt x="1105797" y="852343"/>
                  </a:lnTo>
                  <a:lnTo>
                    <a:pt x="1105798" y="833164"/>
                  </a:lnTo>
                  <a:cubicBezTo>
                    <a:pt x="1105797" y="797553"/>
                    <a:pt x="1076929" y="768684"/>
                    <a:pt x="1041318" y="768684"/>
                  </a:cubicBezTo>
                  <a:close/>
                  <a:moveTo>
                    <a:pt x="0" y="658473"/>
                  </a:moveTo>
                  <a:lnTo>
                    <a:pt x="103836" y="658473"/>
                  </a:lnTo>
                  <a:lnTo>
                    <a:pt x="103836" y="904134"/>
                  </a:lnTo>
                  <a:lnTo>
                    <a:pt x="349496" y="904134"/>
                  </a:lnTo>
                  <a:lnTo>
                    <a:pt x="349496" y="1007970"/>
                  </a:lnTo>
                  <a:lnTo>
                    <a:pt x="0" y="1007970"/>
                  </a:lnTo>
                  <a:close/>
                  <a:moveTo>
                    <a:pt x="1051327" y="647028"/>
                  </a:moveTo>
                  <a:lnTo>
                    <a:pt x="1169343" y="749404"/>
                  </a:lnTo>
                  <a:lnTo>
                    <a:pt x="1171568" y="760423"/>
                  </a:lnTo>
                  <a:cubicBezTo>
                    <a:pt x="1174969" y="768464"/>
                    <a:pt x="1180651" y="775306"/>
                    <a:pt x="1187802" y="780137"/>
                  </a:cubicBezTo>
                  <a:lnTo>
                    <a:pt x="1191381" y="781857"/>
                  </a:lnTo>
                  <a:lnTo>
                    <a:pt x="1189787" y="780475"/>
                  </a:lnTo>
                  <a:lnTo>
                    <a:pt x="1192971" y="782622"/>
                  </a:lnTo>
                  <a:lnTo>
                    <a:pt x="1197108" y="784611"/>
                  </a:lnTo>
                  <a:lnTo>
                    <a:pt x="1212852" y="787789"/>
                  </a:lnTo>
                  <a:lnTo>
                    <a:pt x="1212853" y="787790"/>
                  </a:lnTo>
                  <a:lnTo>
                    <a:pt x="1213453" y="787668"/>
                  </a:lnTo>
                  <a:lnTo>
                    <a:pt x="1213454" y="787669"/>
                  </a:lnTo>
                  <a:lnTo>
                    <a:pt x="1230295" y="784269"/>
                  </a:lnTo>
                  <a:cubicBezTo>
                    <a:pt x="1246377" y="777467"/>
                    <a:pt x="1257661" y="761542"/>
                    <a:pt x="1257661" y="742982"/>
                  </a:cubicBezTo>
                  <a:cubicBezTo>
                    <a:pt x="1257661" y="736796"/>
                    <a:pt x="1256407" y="730903"/>
                    <a:pt x="1254140" y="725542"/>
                  </a:cubicBezTo>
                  <a:lnTo>
                    <a:pt x="1249306" y="718372"/>
                  </a:lnTo>
                  <a:lnTo>
                    <a:pt x="1505431" y="940552"/>
                  </a:lnTo>
                  <a:lnTo>
                    <a:pt x="1505431" y="1505253"/>
                  </a:lnTo>
                  <a:lnTo>
                    <a:pt x="1073435" y="1505253"/>
                  </a:lnTo>
                  <a:lnTo>
                    <a:pt x="586825" y="1083136"/>
                  </a:lnTo>
                  <a:lnTo>
                    <a:pt x="596775" y="1085144"/>
                  </a:lnTo>
                  <a:lnTo>
                    <a:pt x="630567" y="1085145"/>
                  </a:lnTo>
                  <a:cubicBezTo>
                    <a:pt x="645732" y="1085145"/>
                    <a:pt x="658025" y="1072851"/>
                    <a:pt x="658025" y="1057687"/>
                  </a:cubicBezTo>
                  <a:lnTo>
                    <a:pt x="658025" y="1004130"/>
                  </a:lnTo>
                  <a:lnTo>
                    <a:pt x="658025" y="841196"/>
                  </a:lnTo>
                  <a:lnTo>
                    <a:pt x="666986" y="841196"/>
                  </a:lnTo>
                  <a:lnTo>
                    <a:pt x="666986" y="904134"/>
                  </a:lnTo>
                  <a:lnTo>
                    <a:pt x="683371" y="904134"/>
                  </a:lnTo>
                  <a:lnTo>
                    <a:pt x="683370" y="838179"/>
                  </a:lnTo>
                  <a:lnTo>
                    <a:pt x="679980" y="821384"/>
                  </a:lnTo>
                  <a:lnTo>
                    <a:pt x="676984" y="816939"/>
                  </a:lnTo>
                  <a:lnTo>
                    <a:pt x="672452" y="810218"/>
                  </a:lnTo>
                  <a:lnTo>
                    <a:pt x="672452" y="810218"/>
                  </a:lnTo>
                  <a:lnTo>
                    <a:pt x="670733" y="807669"/>
                  </a:lnTo>
                  <a:cubicBezTo>
                    <a:pt x="662925" y="799860"/>
                    <a:pt x="652138" y="795030"/>
                    <a:pt x="640222" y="795030"/>
                  </a:cubicBezTo>
                  <a:lnTo>
                    <a:pt x="605606" y="795031"/>
                  </a:lnTo>
                  <a:lnTo>
                    <a:pt x="582627" y="775096"/>
                  </a:lnTo>
                  <a:lnTo>
                    <a:pt x="596231" y="784268"/>
                  </a:lnTo>
                  <a:cubicBezTo>
                    <a:pt x="601591" y="786535"/>
                    <a:pt x="607485" y="787790"/>
                    <a:pt x="613671" y="787789"/>
                  </a:cubicBezTo>
                  <a:cubicBezTo>
                    <a:pt x="638417" y="787790"/>
                    <a:pt x="658478" y="767728"/>
                    <a:pt x="658478" y="742982"/>
                  </a:cubicBezTo>
                  <a:cubicBezTo>
                    <a:pt x="658478" y="736796"/>
                    <a:pt x="657224" y="730902"/>
                    <a:pt x="654957" y="725542"/>
                  </a:cubicBezTo>
                  <a:lnTo>
                    <a:pt x="652627" y="722085"/>
                  </a:lnTo>
                  <a:lnTo>
                    <a:pt x="743449" y="800870"/>
                  </a:lnTo>
                  <a:lnTo>
                    <a:pt x="733365" y="807668"/>
                  </a:lnTo>
                  <a:cubicBezTo>
                    <a:pt x="725557" y="815477"/>
                    <a:pt x="720728" y="826264"/>
                    <a:pt x="720728" y="838179"/>
                  </a:cubicBezTo>
                  <a:lnTo>
                    <a:pt x="720728" y="894895"/>
                  </a:lnTo>
                  <a:lnTo>
                    <a:pt x="720728" y="894894"/>
                  </a:lnTo>
                  <a:lnTo>
                    <a:pt x="720728" y="904134"/>
                  </a:lnTo>
                  <a:lnTo>
                    <a:pt x="737111" y="904134"/>
                  </a:lnTo>
                  <a:lnTo>
                    <a:pt x="737111" y="866308"/>
                  </a:lnTo>
                  <a:lnTo>
                    <a:pt x="737112" y="866308"/>
                  </a:lnTo>
                  <a:lnTo>
                    <a:pt x="737111" y="841195"/>
                  </a:lnTo>
                  <a:lnTo>
                    <a:pt x="746073" y="841196"/>
                  </a:lnTo>
                  <a:lnTo>
                    <a:pt x="746073" y="904134"/>
                  </a:lnTo>
                  <a:lnTo>
                    <a:pt x="834781" y="904134"/>
                  </a:lnTo>
                  <a:lnTo>
                    <a:pt x="834781" y="841195"/>
                  </a:lnTo>
                  <a:lnTo>
                    <a:pt x="843743" y="841195"/>
                  </a:lnTo>
                  <a:lnTo>
                    <a:pt x="843743" y="904134"/>
                  </a:lnTo>
                  <a:lnTo>
                    <a:pt x="860127" y="904134"/>
                  </a:lnTo>
                  <a:lnTo>
                    <a:pt x="860127" y="838178"/>
                  </a:lnTo>
                  <a:lnTo>
                    <a:pt x="856737" y="821384"/>
                  </a:lnTo>
                  <a:cubicBezTo>
                    <a:pt x="850186" y="805897"/>
                    <a:pt x="834852" y="795030"/>
                    <a:pt x="816979" y="795031"/>
                  </a:cubicBezTo>
                  <a:lnTo>
                    <a:pt x="784924" y="795030"/>
                  </a:lnTo>
                  <a:lnTo>
                    <a:pt x="770876" y="782845"/>
                  </a:lnTo>
                  <a:lnTo>
                    <a:pt x="772987" y="784268"/>
                  </a:lnTo>
                  <a:cubicBezTo>
                    <a:pt x="778348" y="786536"/>
                    <a:pt x="784241" y="787790"/>
                    <a:pt x="790427" y="787789"/>
                  </a:cubicBezTo>
                  <a:cubicBezTo>
                    <a:pt x="815174" y="787789"/>
                    <a:pt x="835235" y="767729"/>
                    <a:pt x="835235" y="742982"/>
                  </a:cubicBezTo>
                  <a:cubicBezTo>
                    <a:pt x="835235" y="736796"/>
                    <a:pt x="833981" y="730902"/>
                    <a:pt x="831713" y="725542"/>
                  </a:cubicBezTo>
                  <a:lnTo>
                    <a:pt x="825776" y="716735"/>
                  </a:lnTo>
                  <a:lnTo>
                    <a:pt x="904134" y="784708"/>
                  </a:lnTo>
                  <a:lnTo>
                    <a:pt x="904134" y="658473"/>
                  </a:lnTo>
                  <a:lnTo>
                    <a:pt x="1007970" y="658473"/>
                  </a:lnTo>
                  <a:lnTo>
                    <a:pt x="1007970" y="756585"/>
                  </a:lnTo>
                  <a:lnTo>
                    <a:pt x="1027704" y="752601"/>
                  </a:lnTo>
                  <a:cubicBezTo>
                    <a:pt x="1051736" y="742436"/>
                    <a:pt x="1068599" y="718640"/>
                    <a:pt x="1068599" y="690905"/>
                  </a:cubicBezTo>
                  <a:cubicBezTo>
                    <a:pt x="1068599" y="681660"/>
                    <a:pt x="1066725" y="672853"/>
                    <a:pt x="1063337" y="664842"/>
                  </a:cubicBezTo>
                  <a:close/>
                  <a:moveTo>
                    <a:pt x="530577" y="530577"/>
                  </a:moveTo>
                  <a:lnTo>
                    <a:pt x="530577" y="654426"/>
                  </a:lnTo>
                  <a:lnTo>
                    <a:pt x="549916" y="651502"/>
                  </a:lnTo>
                  <a:cubicBezTo>
                    <a:pt x="593446" y="637962"/>
                    <a:pt x="628721" y="605687"/>
                    <a:pt x="646308" y="564108"/>
                  </a:cubicBezTo>
                  <a:lnTo>
                    <a:pt x="653077" y="530577"/>
                  </a:lnTo>
                  <a:close/>
                  <a:moveTo>
                    <a:pt x="354892" y="530577"/>
                  </a:moveTo>
                  <a:lnTo>
                    <a:pt x="361662" y="564108"/>
                  </a:lnTo>
                  <a:cubicBezTo>
                    <a:pt x="379248" y="605687"/>
                    <a:pt x="414523" y="637962"/>
                    <a:pt x="458053" y="651502"/>
                  </a:cubicBezTo>
                  <a:lnTo>
                    <a:pt x="477392" y="654426"/>
                  </a:lnTo>
                  <a:lnTo>
                    <a:pt x="477392" y="530577"/>
                  </a:lnTo>
                  <a:close/>
                  <a:moveTo>
                    <a:pt x="530577" y="353544"/>
                  </a:moveTo>
                  <a:lnTo>
                    <a:pt x="530577" y="477392"/>
                  </a:lnTo>
                  <a:lnTo>
                    <a:pt x="653077" y="477392"/>
                  </a:lnTo>
                  <a:lnTo>
                    <a:pt x="646308" y="443861"/>
                  </a:lnTo>
                  <a:cubicBezTo>
                    <a:pt x="628721" y="402282"/>
                    <a:pt x="593446" y="370007"/>
                    <a:pt x="549916" y="356468"/>
                  </a:cubicBezTo>
                  <a:close/>
                  <a:moveTo>
                    <a:pt x="477392" y="353544"/>
                  </a:moveTo>
                  <a:lnTo>
                    <a:pt x="458053" y="356468"/>
                  </a:lnTo>
                  <a:cubicBezTo>
                    <a:pt x="414523" y="370007"/>
                    <a:pt x="379248" y="402282"/>
                    <a:pt x="361662" y="443861"/>
                  </a:cubicBezTo>
                  <a:lnTo>
                    <a:pt x="354892" y="477392"/>
                  </a:lnTo>
                  <a:lnTo>
                    <a:pt x="477392" y="477392"/>
                  </a:lnTo>
                  <a:close/>
                  <a:moveTo>
                    <a:pt x="477392" y="163134"/>
                  </a:moveTo>
                  <a:lnTo>
                    <a:pt x="530577" y="163134"/>
                  </a:lnTo>
                  <a:lnTo>
                    <a:pt x="530577" y="298817"/>
                  </a:lnTo>
                  <a:lnTo>
                    <a:pt x="540718" y="299712"/>
                  </a:lnTo>
                  <a:cubicBezTo>
                    <a:pt x="624177" y="314620"/>
                    <a:pt x="690351" y="379423"/>
                    <a:pt x="707283" y="462163"/>
                  </a:cubicBezTo>
                  <a:lnTo>
                    <a:pt x="708818" y="477392"/>
                  </a:lnTo>
                  <a:lnTo>
                    <a:pt x="844835" y="477392"/>
                  </a:lnTo>
                  <a:lnTo>
                    <a:pt x="844835" y="530577"/>
                  </a:lnTo>
                  <a:lnTo>
                    <a:pt x="708818" y="530577"/>
                  </a:lnTo>
                  <a:lnTo>
                    <a:pt x="707283" y="545806"/>
                  </a:lnTo>
                  <a:cubicBezTo>
                    <a:pt x="690351" y="628546"/>
                    <a:pt x="624177" y="693350"/>
                    <a:pt x="540718" y="708258"/>
                  </a:cubicBezTo>
                  <a:lnTo>
                    <a:pt x="530577" y="709153"/>
                  </a:lnTo>
                  <a:lnTo>
                    <a:pt x="530577" y="844835"/>
                  </a:lnTo>
                  <a:lnTo>
                    <a:pt x="477392" y="844835"/>
                  </a:lnTo>
                  <a:lnTo>
                    <a:pt x="477392" y="709153"/>
                  </a:lnTo>
                  <a:lnTo>
                    <a:pt x="467251" y="708258"/>
                  </a:lnTo>
                  <a:cubicBezTo>
                    <a:pt x="383792" y="693350"/>
                    <a:pt x="317618" y="628546"/>
                    <a:pt x="300687" y="545806"/>
                  </a:cubicBezTo>
                  <a:lnTo>
                    <a:pt x="299151" y="530577"/>
                  </a:lnTo>
                  <a:lnTo>
                    <a:pt x="163134" y="530577"/>
                  </a:lnTo>
                  <a:lnTo>
                    <a:pt x="163134" y="477392"/>
                  </a:lnTo>
                  <a:lnTo>
                    <a:pt x="299151" y="477392"/>
                  </a:lnTo>
                  <a:lnTo>
                    <a:pt x="300687" y="462163"/>
                  </a:lnTo>
                  <a:cubicBezTo>
                    <a:pt x="317618" y="379423"/>
                    <a:pt x="383792" y="314620"/>
                    <a:pt x="467251" y="299712"/>
                  </a:cubicBezTo>
                  <a:lnTo>
                    <a:pt x="477392" y="298817"/>
                  </a:lnTo>
                  <a:close/>
                  <a:moveTo>
                    <a:pt x="658473" y="0"/>
                  </a:moveTo>
                  <a:lnTo>
                    <a:pt x="1007970" y="0"/>
                  </a:lnTo>
                  <a:lnTo>
                    <a:pt x="1007970" y="349496"/>
                  </a:lnTo>
                  <a:lnTo>
                    <a:pt x="904134" y="349496"/>
                  </a:lnTo>
                  <a:lnTo>
                    <a:pt x="904134" y="103836"/>
                  </a:lnTo>
                  <a:lnTo>
                    <a:pt x="658473" y="103836"/>
                  </a:lnTo>
                  <a:close/>
                  <a:moveTo>
                    <a:pt x="0" y="0"/>
                  </a:moveTo>
                  <a:lnTo>
                    <a:pt x="349496" y="0"/>
                  </a:lnTo>
                  <a:lnTo>
                    <a:pt x="349496" y="103836"/>
                  </a:lnTo>
                  <a:lnTo>
                    <a:pt x="103836" y="103836"/>
                  </a:lnTo>
                  <a:lnTo>
                    <a:pt x="103836" y="349496"/>
                  </a:lnTo>
                  <a:lnTo>
                    <a:pt x="0" y="349496"/>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2" name="Freeform 51"/>
            <p:cNvSpPr/>
            <p:nvPr/>
          </p:nvSpPr>
          <p:spPr>
            <a:xfrm>
              <a:off x="7224559" y="5067974"/>
              <a:ext cx="738582" cy="578273"/>
            </a:xfrm>
            <a:custGeom>
              <a:avLst/>
              <a:gdLst>
                <a:gd name="connsiteX0" fmla="*/ 2192972 w 2521582"/>
                <a:gd name="connsiteY0" fmla="*/ 584093 h 1974273"/>
                <a:gd name="connsiteX1" fmla="*/ 2374270 w 2521582"/>
                <a:gd name="connsiteY1" fmla="*/ 584093 h 1974273"/>
                <a:gd name="connsiteX2" fmla="*/ 2521582 w 2521582"/>
                <a:gd name="connsiteY2" fmla="*/ 731405 h 1974273"/>
                <a:gd name="connsiteX3" fmla="*/ 2521582 w 2521582"/>
                <a:gd name="connsiteY3" fmla="*/ 1048680 h 1974273"/>
                <a:gd name="connsiteX4" fmla="*/ 2478435 w 2521582"/>
                <a:gd name="connsiteY4" fmla="*/ 1152846 h 1974273"/>
                <a:gd name="connsiteX5" fmla="*/ 2465644 w 2521582"/>
                <a:gd name="connsiteY5" fmla="*/ 1161470 h 1974273"/>
                <a:gd name="connsiteX6" fmla="*/ 2465644 w 2521582"/>
                <a:gd name="connsiteY6" fmla="*/ 741705 h 1974273"/>
                <a:gd name="connsiteX7" fmla="*/ 2435050 w 2521582"/>
                <a:gd name="connsiteY7" fmla="*/ 741705 h 1974273"/>
                <a:gd name="connsiteX8" fmla="*/ 2435050 w 2521582"/>
                <a:gd name="connsiteY8" fmla="*/ 1297978 h 1974273"/>
                <a:gd name="connsiteX9" fmla="*/ 2435051 w 2521582"/>
                <a:gd name="connsiteY9" fmla="*/ 1297978 h 1974273"/>
                <a:gd name="connsiteX10" fmla="*/ 2435051 w 2521582"/>
                <a:gd name="connsiteY10" fmla="*/ 1480824 h 1974273"/>
                <a:gd name="connsiteX11" fmla="*/ 2341306 w 2521582"/>
                <a:gd name="connsiteY11" fmla="*/ 1574568 h 1974273"/>
                <a:gd name="connsiteX12" fmla="*/ 2225936 w 2521582"/>
                <a:gd name="connsiteY12" fmla="*/ 1574568 h 1974273"/>
                <a:gd name="connsiteX13" fmla="*/ 2132191 w 2521582"/>
                <a:gd name="connsiteY13" fmla="*/ 1480824 h 1974273"/>
                <a:gd name="connsiteX14" fmla="*/ 2132191 w 2521582"/>
                <a:gd name="connsiteY14" fmla="*/ 1182097 h 1974273"/>
                <a:gd name="connsiteX15" fmla="*/ 2132191 w 2521582"/>
                <a:gd name="connsiteY15" fmla="*/ 1182096 h 1974273"/>
                <a:gd name="connsiteX16" fmla="*/ 2132191 w 2521582"/>
                <a:gd name="connsiteY16" fmla="*/ 741705 h 1974273"/>
                <a:gd name="connsiteX17" fmla="*/ 2101596 w 2521582"/>
                <a:gd name="connsiteY17" fmla="*/ 741705 h 1974273"/>
                <a:gd name="connsiteX18" fmla="*/ 2101596 w 2521582"/>
                <a:gd name="connsiteY18" fmla="*/ 1161469 h 1974273"/>
                <a:gd name="connsiteX19" fmla="*/ 2088807 w 2521582"/>
                <a:gd name="connsiteY19" fmla="*/ 1152846 h 1974273"/>
                <a:gd name="connsiteX20" fmla="*/ 2045660 w 2521582"/>
                <a:gd name="connsiteY20" fmla="*/ 1048680 h 1974273"/>
                <a:gd name="connsiteX21" fmla="*/ 2045660 w 2521582"/>
                <a:gd name="connsiteY21" fmla="*/ 731405 h 1974273"/>
                <a:gd name="connsiteX22" fmla="*/ 2192972 w 2521582"/>
                <a:gd name="connsiteY22" fmla="*/ 584093 h 1974273"/>
                <a:gd name="connsiteX23" fmla="*/ 750774 w 2521582"/>
                <a:gd name="connsiteY23" fmla="*/ 584093 h 1974273"/>
                <a:gd name="connsiteX24" fmla="*/ 932071 w 2521582"/>
                <a:gd name="connsiteY24" fmla="*/ 584093 h 1974273"/>
                <a:gd name="connsiteX25" fmla="*/ 1079383 w 2521582"/>
                <a:gd name="connsiteY25" fmla="*/ 731405 h 1974273"/>
                <a:gd name="connsiteX26" fmla="*/ 1079383 w 2521582"/>
                <a:gd name="connsiteY26" fmla="*/ 1048680 h 1974273"/>
                <a:gd name="connsiteX27" fmla="*/ 1036236 w 2521582"/>
                <a:gd name="connsiteY27" fmla="*/ 1152846 h 1974273"/>
                <a:gd name="connsiteX28" fmla="*/ 1023446 w 2521582"/>
                <a:gd name="connsiteY28" fmla="*/ 1161470 h 1974273"/>
                <a:gd name="connsiteX29" fmla="*/ 1023446 w 2521582"/>
                <a:gd name="connsiteY29" fmla="*/ 741705 h 1974273"/>
                <a:gd name="connsiteX30" fmla="*/ 992851 w 2521582"/>
                <a:gd name="connsiteY30" fmla="*/ 741705 h 1974273"/>
                <a:gd name="connsiteX31" fmla="*/ 992851 w 2521582"/>
                <a:gd name="connsiteY31" fmla="*/ 1297978 h 1974273"/>
                <a:gd name="connsiteX32" fmla="*/ 992852 w 2521582"/>
                <a:gd name="connsiteY32" fmla="*/ 1297978 h 1974273"/>
                <a:gd name="connsiteX33" fmla="*/ 992852 w 2521582"/>
                <a:gd name="connsiteY33" fmla="*/ 1480824 h 1974273"/>
                <a:gd name="connsiteX34" fmla="*/ 899108 w 2521582"/>
                <a:gd name="connsiteY34" fmla="*/ 1574568 h 1974273"/>
                <a:gd name="connsiteX35" fmla="*/ 783737 w 2521582"/>
                <a:gd name="connsiteY35" fmla="*/ 1574568 h 1974273"/>
                <a:gd name="connsiteX36" fmla="*/ 689992 w 2521582"/>
                <a:gd name="connsiteY36" fmla="*/ 1480824 h 1974273"/>
                <a:gd name="connsiteX37" fmla="*/ 689992 w 2521582"/>
                <a:gd name="connsiteY37" fmla="*/ 1182097 h 1974273"/>
                <a:gd name="connsiteX38" fmla="*/ 689992 w 2521582"/>
                <a:gd name="connsiteY38" fmla="*/ 1182096 h 1974273"/>
                <a:gd name="connsiteX39" fmla="*/ 689992 w 2521582"/>
                <a:gd name="connsiteY39" fmla="*/ 741705 h 1974273"/>
                <a:gd name="connsiteX40" fmla="*/ 659397 w 2521582"/>
                <a:gd name="connsiteY40" fmla="*/ 741705 h 1974273"/>
                <a:gd name="connsiteX41" fmla="*/ 659397 w 2521582"/>
                <a:gd name="connsiteY41" fmla="*/ 1161469 h 1974273"/>
                <a:gd name="connsiteX42" fmla="*/ 646608 w 2521582"/>
                <a:gd name="connsiteY42" fmla="*/ 1152846 h 1974273"/>
                <a:gd name="connsiteX43" fmla="*/ 603461 w 2521582"/>
                <a:gd name="connsiteY43" fmla="*/ 1048680 h 1974273"/>
                <a:gd name="connsiteX44" fmla="*/ 603461 w 2521582"/>
                <a:gd name="connsiteY44" fmla="*/ 731405 h 1974273"/>
                <a:gd name="connsiteX45" fmla="*/ 750774 w 2521582"/>
                <a:gd name="connsiteY45" fmla="*/ 584093 h 1974273"/>
                <a:gd name="connsiteX46" fmla="*/ 147313 w 2521582"/>
                <a:gd name="connsiteY46" fmla="*/ 584093 h 1974273"/>
                <a:gd name="connsiteX47" fmla="*/ 328610 w 2521582"/>
                <a:gd name="connsiteY47" fmla="*/ 584093 h 1974273"/>
                <a:gd name="connsiteX48" fmla="*/ 475922 w 2521582"/>
                <a:gd name="connsiteY48" fmla="*/ 731405 h 1974273"/>
                <a:gd name="connsiteX49" fmla="*/ 475922 w 2521582"/>
                <a:gd name="connsiteY49" fmla="*/ 1048680 h 1974273"/>
                <a:gd name="connsiteX50" fmla="*/ 432775 w 2521582"/>
                <a:gd name="connsiteY50" fmla="*/ 1152846 h 1974273"/>
                <a:gd name="connsiteX51" fmla="*/ 419985 w 2521582"/>
                <a:gd name="connsiteY51" fmla="*/ 1161470 h 1974273"/>
                <a:gd name="connsiteX52" fmla="*/ 419985 w 2521582"/>
                <a:gd name="connsiteY52" fmla="*/ 741705 h 1974273"/>
                <a:gd name="connsiteX53" fmla="*/ 389390 w 2521582"/>
                <a:gd name="connsiteY53" fmla="*/ 741705 h 1974273"/>
                <a:gd name="connsiteX54" fmla="*/ 389390 w 2521582"/>
                <a:gd name="connsiteY54" fmla="*/ 1297978 h 1974273"/>
                <a:gd name="connsiteX55" fmla="*/ 389391 w 2521582"/>
                <a:gd name="connsiteY55" fmla="*/ 1297978 h 1974273"/>
                <a:gd name="connsiteX56" fmla="*/ 389391 w 2521582"/>
                <a:gd name="connsiteY56" fmla="*/ 1480824 h 1974273"/>
                <a:gd name="connsiteX57" fmla="*/ 295647 w 2521582"/>
                <a:gd name="connsiteY57" fmla="*/ 1574568 h 1974273"/>
                <a:gd name="connsiteX58" fmla="*/ 180276 w 2521582"/>
                <a:gd name="connsiteY58" fmla="*/ 1574568 h 1974273"/>
                <a:gd name="connsiteX59" fmla="*/ 86531 w 2521582"/>
                <a:gd name="connsiteY59" fmla="*/ 1480824 h 1974273"/>
                <a:gd name="connsiteX60" fmla="*/ 86531 w 2521582"/>
                <a:gd name="connsiteY60" fmla="*/ 1182097 h 1974273"/>
                <a:gd name="connsiteX61" fmla="*/ 86531 w 2521582"/>
                <a:gd name="connsiteY61" fmla="*/ 1182096 h 1974273"/>
                <a:gd name="connsiteX62" fmla="*/ 86531 w 2521582"/>
                <a:gd name="connsiteY62" fmla="*/ 741705 h 1974273"/>
                <a:gd name="connsiteX63" fmla="*/ 55936 w 2521582"/>
                <a:gd name="connsiteY63" fmla="*/ 741705 h 1974273"/>
                <a:gd name="connsiteX64" fmla="*/ 55936 w 2521582"/>
                <a:gd name="connsiteY64" fmla="*/ 1161469 h 1974273"/>
                <a:gd name="connsiteX65" fmla="*/ 43147 w 2521582"/>
                <a:gd name="connsiteY65" fmla="*/ 1152846 h 1974273"/>
                <a:gd name="connsiteX66" fmla="*/ 0 w 2521582"/>
                <a:gd name="connsiteY66" fmla="*/ 1048680 h 1974273"/>
                <a:gd name="connsiteX67" fmla="*/ 0 w 2521582"/>
                <a:gd name="connsiteY67" fmla="*/ 731405 h 1974273"/>
                <a:gd name="connsiteX68" fmla="*/ 147313 w 2521582"/>
                <a:gd name="connsiteY68" fmla="*/ 584093 h 1974273"/>
                <a:gd name="connsiteX69" fmla="*/ 1427060 w 2521582"/>
                <a:gd name="connsiteY69" fmla="*/ 494144 h 1974273"/>
                <a:gd name="connsiteX70" fmla="*/ 1697984 w 2521582"/>
                <a:gd name="connsiteY70" fmla="*/ 494144 h 1974273"/>
                <a:gd name="connsiteX71" fmla="*/ 1918122 w 2521582"/>
                <a:gd name="connsiteY71" fmla="*/ 714282 h 1974273"/>
                <a:gd name="connsiteX72" fmla="*/ 1918122 w 2521582"/>
                <a:gd name="connsiteY72" fmla="*/ 1188406 h 1974273"/>
                <a:gd name="connsiteX73" fmla="*/ 1853645 w 2521582"/>
                <a:gd name="connsiteY73" fmla="*/ 1344067 h 1974273"/>
                <a:gd name="connsiteX74" fmla="*/ 1834531 w 2521582"/>
                <a:gd name="connsiteY74" fmla="*/ 1356954 h 1974273"/>
                <a:gd name="connsiteX75" fmla="*/ 1834531 w 2521582"/>
                <a:gd name="connsiteY75" fmla="*/ 729674 h 1974273"/>
                <a:gd name="connsiteX76" fmla="*/ 1788812 w 2521582"/>
                <a:gd name="connsiteY76" fmla="*/ 729674 h 1974273"/>
                <a:gd name="connsiteX77" fmla="*/ 1788812 w 2521582"/>
                <a:gd name="connsiteY77" fmla="*/ 1560947 h 1974273"/>
                <a:gd name="connsiteX78" fmla="*/ 1788813 w 2521582"/>
                <a:gd name="connsiteY78" fmla="*/ 1560947 h 1974273"/>
                <a:gd name="connsiteX79" fmla="*/ 1788813 w 2521582"/>
                <a:gd name="connsiteY79" fmla="*/ 1834185 h 1974273"/>
                <a:gd name="connsiteX80" fmla="*/ 1648725 w 2521582"/>
                <a:gd name="connsiteY80" fmla="*/ 1974273 h 1974273"/>
                <a:gd name="connsiteX81" fmla="*/ 1476319 w 2521582"/>
                <a:gd name="connsiteY81" fmla="*/ 1974273 h 1974273"/>
                <a:gd name="connsiteX82" fmla="*/ 1336231 w 2521582"/>
                <a:gd name="connsiteY82" fmla="*/ 1834185 h 1974273"/>
                <a:gd name="connsiteX83" fmla="*/ 1336231 w 2521582"/>
                <a:gd name="connsiteY83" fmla="*/ 1387778 h 1974273"/>
                <a:gd name="connsiteX84" fmla="*/ 1336230 w 2521582"/>
                <a:gd name="connsiteY84" fmla="*/ 1387777 h 1974273"/>
                <a:gd name="connsiteX85" fmla="*/ 1336230 w 2521582"/>
                <a:gd name="connsiteY85" fmla="*/ 729674 h 1974273"/>
                <a:gd name="connsiteX86" fmla="*/ 1290511 w 2521582"/>
                <a:gd name="connsiteY86" fmla="*/ 729674 h 1974273"/>
                <a:gd name="connsiteX87" fmla="*/ 1290511 w 2521582"/>
                <a:gd name="connsiteY87" fmla="*/ 1356953 h 1974273"/>
                <a:gd name="connsiteX88" fmla="*/ 1271399 w 2521582"/>
                <a:gd name="connsiteY88" fmla="*/ 1344067 h 1974273"/>
                <a:gd name="connsiteX89" fmla="*/ 1206922 w 2521582"/>
                <a:gd name="connsiteY89" fmla="*/ 1188406 h 1974273"/>
                <a:gd name="connsiteX90" fmla="*/ 1206922 w 2521582"/>
                <a:gd name="connsiteY90" fmla="*/ 714282 h 1974273"/>
                <a:gd name="connsiteX91" fmla="*/ 1427060 w 2521582"/>
                <a:gd name="connsiteY91" fmla="*/ 494144 h 1974273"/>
                <a:gd name="connsiteX92" fmla="*/ 2283621 w 2521582"/>
                <a:gd name="connsiteY92" fmla="*/ 253421 h 1974273"/>
                <a:gd name="connsiteX93" fmla="*/ 2436596 w 2521582"/>
                <a:gd name="connsiteY93" fmla="*/ 406396 h 1974273"/>
                <a:gd name="connsiteX94" fmla="*/ 2283621 w 2521582"/>
                <a:gd name="connsiteY94" fmla="*/ 559371 h 1974273"/>
                <a:gd name="connsiteX95" fmla="*/ 2130646 w 2521582"/>
                <a:gd name="connsiteY95" fmla="*/ 406396 h 1974273"/>
                <a:gd name="connsiteX96" fmla="*/ 2283621 w 2521582"/>
                <a:gd name="connsiteY96" fmla="*/ 253421 h 1974273"/>
                <a:gd name="connsiteX97" fmla="*/ 841422 w 2521582"/>
                <a:gd name="connsiteY97" fmla="*/ 253421 h 1974273"/>
                <a:gd name="connsiteX98" fmla="*/ 994397 w 2521582"/>
                <a:gd name="connsiteY98" fmla="*/ 406396 h 1974273"/>
                <a:gd name="connsiteX99" fmla="*/ 841422 w 2521582"/>
                <a:gd name="connsiteY99" fmla="*/ 559371 h 1974273"/>
                <a:gd name="connsiteX100" fmla="*/ 688447 w 2521582"/>
                <a:gd name="connsiteY100" fmla="*/ 406396 h 1974273"/>
                <a:gd name="connsiteX101" fmla="*/ 841422 w 2521582"/>
                <a:gd name="connsiteY101" fmla="*/ 253421 h 1974273"/>
                <a:gd name="connsiteX102" fmla="*/ 237961 w 2521582"/>
                <a:gd name="connsiteY102" fmla="*/ 253421 h 1974273"/>
                <a:gd name="connsiteX103" fmla="*/ 390936 w 2521582"/>
                <a:gd name="connsiteY103" fmla="*/ 406396 h 1974273"/>
                <a:gd name="connsiteX104" fmla="*/ 237961 w 2521582"/>
                <a:gd name="connsiteY104" fmla="*/ 559371 h 1974273"/>
                <a:gd name="connsiteX105" fmla="*/ 84986 w 2521582"/>
                <a:gd name="connsiteY105" fmla="*/ 406396 h 1974273"/>
                <a:gd name="connsiteX106" fmla="*/ 237961 w 2521582"/>
                <a:gd name="connsiteY106" fmla="*/ 253421 h 1974273"/>
                <a:gd name="connsiteX107" fmla="*/ 1562522 w 2521582"/>
                <a:gd name="connsiteY107" fmla="*/ 0 h 1974273"/>
                <a:gd name="connsiteX108" fmla="*/ 1791122 w 2521582"/>
                <a:gd name="connsiteY108" fmla="*/ 228600 h 1974273"/>
                <a:gd name="connsiteX109" fmla="*/ 1562522 w 2521582"/>
                <a:gd name="connsiteY109" fmla="*/ 457200 h 1974273"/>
                <a:gd name="connsiteX110" fmla="*/ 1333922 w 2521582"/>
                <a:gd name="connsiteY110" fmla="*/ 228600 h 1974273"/>
                <a:gd name="connsiteX111" fmla="*/ 1562522 w 2521582"/>
                <a:gd name="connsiteY111" fmla="*/ 0 h 197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521582" h="1974273">
                  <a:moveTo>
                    <a:pt x="2192972" y="584093"/>
                  </a:moveTo>
                  <a:lnTo>
                    <a:pt x="2374270" y="584093"/>
                  </a:lnTo>
                  <a:cubicBezTo>
                    <a:pt x="2455628" y="584093"/>
                    <a:pt x="2521582" y="650047"/>
                    <a:pt x="2521582" y="731405"/>
                  </a:cubicBezTo>
                  <a:lnTo>
                    <a:pt x="2521582" y="1048680"/>
                  </a:lnTo>
                  <a:cubicBezTo>
                    <a:pt x="2521582" y="1089360"/>
                    <a:pt x="2505093" y="1126188"/>
                    <a:pt x="2478435" y="1152846"/>
                  </a:cubicBezTo>
                  <a:lnTo>
                    <a:pt x="2465644" y="1161470"/>
                  </a:lnTo>
                  <a:lnTo>
                    <a:pt x="2465644" y="741705"/>
                  </a:lnTo>
                  <a:lnTo>
                    <a:pt x="2435050" y="741705"/>
                  </a:lnTo>
                  <a:lnTo>
                    <a:pt x="2435050" y="1297978"/>
                  </a:lnTo>
                  <a:lnTo>
                    <a:pt x="2435051" y="1297978"/>
                  </a:lnTo>
                  <a:lnTo>
                    <a:pt x="2435051" y="1480824"/>
                  </a:lnTo>
                  <a:cubicBezTo>
                    <a:pt x="2435051" y="1532597"/>
                    <a:pt x="2393080" y="1574568"/>
                    <a:pt x="2341306" y="1574568"/>
                  </a:cubicBezTo>
                  <a:lnTo>
                    <a:pt x="2225936" y="1574568"/>
                  </a:lnTo>
                  <a:cubicBezTo>
                    <a:pt x="2174162" y="1574568"/>
                    <a:pt x="2132191" y="1532597"/>
                    <a:pt x="2132191" y="1480824"/>
                  </a:cubicBezTo>
                  <a:lnTo>
                    <a:pt x="2132191" y="1182097"/>
                  </a:lnTo>
                  <a:lnTo>
                    <a:pt x="2132191" y="1182096"/>
                  </a:lnTo>
                  <a:lnTo>
                    <a:pt x="2132191" y="741705"/>
                  </a:lnTo>
                  <a:lnTo>
                    <a:pt x="2101596" y="741705"/>
                  </a:lnTo>
                  <a:lnTo>
                    <a:pt x="2101596" y="1161469"/>
                  </a:lnTo>
                  <a:lnTo>
                    <a:pt x="2088807" y="1152846"/>
                  </a:lnTo>
                  <a:cubicBezTo>
                    <a:pt x="2062149" y="1126188"/>
                    <a:pt x="2045660" y="1089360"/>
                    <a:pt x="2045660" y="1048680"/>
                  </a:cubicBezTo>
                  <a:lnTo>
                    <a:pt x="2045660" y="731405"/>
                  </a:lnTo>
                  <a:cubicBezTo>
                    <a:pt x="2045660" y="650047"/>
                    <a:pt x="2111614" y="584093"/>
                    <a:pt x="2192972" y="584093"/>
                  </a:cubicBezTo>
                  <a:close/>
                  <a:moveTo>
                    <a:pt x="750774" y="584093"/>
                  </a:moveTo>
                  <a:lnTo>
                    <a:pt x="932071" y="584093"/>
                  </a:lnTo>
                  <a:cubicBezTo>
                    <a:pt x="1013429" y="584093"/>
                    <a:pt x="1079383" y="650047"/>
                    <a:pt x="1079383" y="731405"/>
                  </a:cubicBezTo>
                  <a:lnTo>
                    <a:pt x="1079383" y="1048680"/>
                  </a:lnTo>
                  <a:cubicBezTo>
                    <a:pt x="1079383" y="1089360"/>
                    <a:pt x="1062895" y="1126188"/>
                    <a:pt x="1036236" y="1152846"/>
                  </a:cubicBezTo>
                  <a:lnTo>
                    <a:pt x="1023446" y="1161470"/>
                  </a:lnTo>
                  <a:lnTo>
                    <a:pt x="1023446" y="741705"/>
                  </a:lnTo>
                  <a:lnTo>
                    <a:pt x="992851" y="741705"/>
                  </a:lnTo>
                  <a:lnTo>
                    <a:pt x="992851" y="1297978"/>
                  </a:lnTo>
                  <a:lnTo>
                    <a:pt x="992852" y="1297978"/>
                  </a:lnTo>
                  <a:lnTo>
                    <a:pt x="992852" y="1480824"/>
                  </a:lnTo>
                  <a:cubicBezTo>
                    <a:pt x="992852" y="1532597"/>
                    <a:pt x="950881" y="1574568"/>
                    <a:pt x="899108" y="1574568"/>
                  </a:cubicBezTo>
                  <a:lnTo>
                    <a:pt x="783737" y="1574568"/>
                  </a:lnTo>
                  <a:cubicBezTo>
                    <a:pt x="731964" y="1574568"/>
                    <a:pt x="689992" y="1532597"/>
                    <a:pt x="689992" y="1480824"/>
                  </a:cubicBezTo>
                  <a:lnTo>
                    <a:pt x="689992" y="1182097"/>
                  </a:lnTo>
                  <a:lnTo>
                    <a:pt x="689992" y="1182096"/>
                  </a:lnTo>
                  <a:lnTo>
                    <a:pt x="689992" y="741705"/>
                  </a:lnTo>
                  <a:lnTo>
                    <a:pt x="659397" y="741705"/>
                  </a:lnTo>
                  <a:lnTo>
                    <a:pt x="659397" y="1161469"/>
                  </a:lnTo>
                  <a:lnTo>
                    <a:pt x="646608" y="1152846"/>
                  </a:lnTo>
                  <a:cubicBezTo>
                    <a:pt x="619950" y="1126188"/>
                    <a:pt x="603461" y="1089360"/>
                    <a:pt x="603461" y="1048680"/>
                  </a:cubicBezTo>
                  <a:lnTo>
                    <a:pt x="603461" y="731405"/>
                  </a:lnTo>
                  <a:cubicBezTo>
                    <a:pt x="603461" y="650047"/>
                    <a:pt x="669415" y="584093"/>
                    <a:pt x="750774" y="584093"/>
                  </a:cubicBezTo>
                  <a:close/>
                  <a:moveTo>
                    <a:pt x="147313" y="584093"/>
                  </a:moveTo>
                  <a:lnTo>
                    <a:pt x="328610" y="584093"/>
                  </a:lnTo>
                  <a:cubicBezTo>
                    <a:pt x="409968" y="584093"/>
                    <a:pt x="475922" y="650047"/>
                    <a:pt x="475922" y="731405"/>
                  </a:cubicBezTo>
                  <a:lnTo>
                    <a:pt x="475922" y="1048680"/>
                  </a:lnTo>
                  <a:cubicBezTo>
                    <a:pt x="475922" y="1089360"/>
                    <a:pt x="459434" y="1126188"/>
                    <a:pt x="432775" y="1152846"/>
                  </a:cubicBezTo>
                  <a:lnTo>
                    <a:pt x="419985" y="1161470"/>
                  </a:lnTo>
                  <a:lnTo>
                    <a:pt x="419985" y="741705"/>
                  </a:lnTo>
                  <a:lnTo>
                    <a:pt x="389390" y="741705"/>
                  </a:lnTo>
                  <a:lnTo>
                    <a:pt x="389390" y="1297978"/>
                  </a:lnTo>
                  <a:lnTo>
                    <a:pt x="389391" y="1297978"/>
                  </a:lnTo>
                  <a:lnTo>
                    <a:pt x="389391" y="1480824"/>
                  </a:lnTo>
                  <a:cubicBezTo>
                    <a:pt x="389391" y="1532597"/>
                    <a:pt x="347420" y="1574568"/>
                    <a:pt x="295647" y="1574568"/>
                  </a:cubicBezTo>
                  <a:lnTo>
                    <a:pt x="180276" y="1574568"/>
                  </a:lnTo>
                  <a:cubicBezTo>
                    <a:pt x="128503" y="1574568"/>
                    <a:pt x="86531" y="1532597"/>
                    <a:pt x="86531" y="1480824"/>
                  </a:cubicBezTo>
                  <a:lnTo>
                    <a:pt x="86531" y="1182097"/>
                  </a:lnTo>
                  <a:lnTo>
                    <a:pt x="86531" y="1182096"/>
                  </a:lnTo>
                  <a:lnTo>
                    <a:pt x="86531" y="741705"/>
                  </a:lnTo>
                  <a:lnTo>
                    <a:pt x="55936" y="741705"/>
                  </a:lnTo>
                  <a:lnTo>
                    <a:pt x="55936" y="1161469"/>
                  </a:lnTo>
                  <a:lnTo>
                    <a:pt x="43147" y="1152846"/>
                  </a:lnTo>
                  <a:cubicBezTo>
                    <a:pt x="16489" y="1126188"/>
                    <a:pt x="0" y="1089360"/>
                    <a:pt x="0" y="1048680"/>
                  </a:cubicBezTo>
                  <a:lnTo>
                    <a:pt x="0" y="731405"/>
                  </a:lnTo>
                  <a:cubicBezTo>
                    <a:pt x="0" y="650047"/>
                    <a:pt x="65954" y="584093"/>
                    <a:pt x="147313" y="584093"/>
                  </a:cubicBezTo>
                  <a:close/>
                  <a:moveTo>
                    <a:pt x="1427060" y="494144"/>
                  </a:moveTo>
                  <a:lnTo>
                    <a:pt x="1697984" y="494144"/>
                  </a:lnTo>
                  <a:cubicBezTo>
                    <a:pt x="1819563" y="494144"/>
                    <a:pt x="1918122" y="592703"/>
                    <a:pt x="1918122" y="714282"/>
                  </a:cubicBezTo>
                  <a:lnTo>
                    <a:pt x="1918122" y="1188406"/>
                  </a:lnTo>
                  <a:cubicBezTo>
                    <a:pt x="1918122" y="1249196"/>
                    <a:pt x="1893482" y="1304230"/>
                    <a:pt x="1853645" y="1344067"/>
                  </a:cubicBezTo>
                  <a:lnTo>
                    <a:pt x="1834531" y="1356954"/>
                  </a:lnTo>
                  <a:lnTo>
                    <a:pt x="1834531" y="729674"/>
                  </a:lnTo>
                  <a:lnTo>
                    <a:pt x="1788812" y="729674"/>
                  </a:lnTo>
                  <a:lnTo>
                    <a:pt x="1788812" y="1560947"/>
                  </a:lnTo>
                  <a:lnTo>
                    <a:pt x="1788813" y="1560947"/>
                  </a:lnTo>
                  <a:lnTo>
                    <a:pt x="1788813" y="1834185"/>
                  </a:lnTo>
                  <a:cubicBezTo>
                    <a:pt x="1788813" y="1911553"/>
                    <a:pt x="1726093" y="1974273"/>
                    <a:pt x="1648725" y="1974273"/>
                  </a:cubicBezTo>
                  <a:lnTo>
                    <a:pt x="1476319" y="1974273"/>
                  </a:lnTo>
                  <a:cubicBezTo>
                    <a:pt x="1398951" y="1974273"/>
                    <a:pt x="1336231" y="1911553"/>
                    <a:pt x="1336231" y="1834185"/>
                  </a:cubicBezTo>
                  <a:lnTo>
                    <a:pt x="1336231" y="1387778"/>
                  </a:lnTo>
                  <a:lnTo>
                    <a:pt x="1336230" y="1387777"/>
                  </a:lnTo>
                  <a:lnTo>
                    <a:pt x="1336230" y="729674"/>
                  </a:lnTo>
                  <a:lnTo>
                    <a:pt x="1290511" y="729674"/>
                  </a:lnTo>
                  <a:lnTo>
                    <a:pt x="1290511" y="1356953"/>
                  </a:lnTo>
                  <a:lnTo>
                    <a:pt x="1271399" y="1344067"/>
                  </a:lnTo>
                  <a:cubicBezTo>
                    <a:pt x="1231562" y="1304230"/>
                    <a:pt x="1206922" y="1249196"/>
                    <a:pt x="1206922" y="1188406"/>
                  </a:cubicBezTo>
                  <a:lnTo>
                    <a:pt x="1206922" y="714282"/>
                  </a:lnTo>
                  <a:cubicBezTo>
                    <a:pt x="1206922" y="592703"/>
                    <a:pt x="1305481" y="494144"/>
                    <a:pt x="1427060" y="494144"/>
                  </a:cubicBezTo>
                  <a:close/>
                  <a:moveTo>
                    <a:pt x="2283621" y="253421"/>
                  </a:moveTo>
                  <a:cubicBezTo>
                    <a:pt x="2368107" y="253421"/>
                    <a:pt x="2436596" y="321911"/>
                    <a:pt x="2436596" y="406396"/>
                  </a:cubicBezTo>
                  <a:cubicBezTo>
                    <a:pt x="2436596" y="490882"/>
                    <a:pt x="2368107" y="559371"/>
                    <a:pt x="2283621" y="559371"/>
                  </a:cubicBezTo>
                  <a:cubicBezTo>
                    <a:pt x="2199135" y="559371"/>
                    <a:pt x="2130646" y="490882"/>
                    <a:pt x="2130646" y="406396"/>
                  </a:cubicBezTo>
                  <a:cubicBezTo>
                    <a:pt x="2130646" y="321911"/>
                    <a:pt x="2199135" y="253421"/>
                    <a:pt x="2283621" y="253421"/>
                  </a:cubicBezTo>
                  <a:close/>
                  <a:moveTo>
                    <a:pt x="841422" y="253421"/>
                  </a:moveTo>
                  <a:cubicBezTo>
                    <a:pt x="925908" y="253421"/>
                    <a:pt x="994397" y="321911"/>
                    <a:pt x="994397" y="406396"/>
                  </a:cubicBezTo>
                  <a:cubicBezTo>
                    <a:pt x="994397" y="490882"/>
                    <a:pt x="925908" y="559371"/>
                    <a:pt x="841422" y="559371"/>
                  </a:cubicBezTo>
                  <a:cubicBezTo>
                    <a:pt x="756937" y="559371"/>
                    <a:pt x="688447" y="490882"/>
                    <a:pt x="688447" y="406396"/>
                  </a:cubicBezTo>
                  <a:cubicBezTo>
                    <a:pt x="688447" y="321911"/>
                    <a:pt x="756937" y="253421"/>
                    <a:pt x="841422" y="253421"/>
                  </a:cubicBezTo>
                  <a:close/>
                  <a:moveTo>
                    <a:pt x="237961" y="253421"/>
                  </a:moveTo>
                  <a:cubicBezTo>
                    <a:pt x="322447" y="253421"/>
                    <a:pt x="390936" y="321911"/>
                    <a:pt x="390936" y="406396"/>
                  </a:cubicBezTo>
                  <a:cubicBezTo>
                    <a:pt x="390936" y="490882"/>
                    <a:pt x="322447" y="559371"/>
                    <a:pt x="237961" y="559371"/>
                  </a:cubicBezTo>
                  <a:cubicBezTo>
                    <a:pt x="153476" y="559371"/>
                    <a:pt x="84986" y="490882"/>
                    <a:pt x="84986" y="406396"/>
                  </a:cubicBezTo>
                  <a:cubicBezTo>
                    <a:pt x="84986" y="321911"/>
                    <a:pt x="153476" y="253421"/>
                    <a:pt x="237961" y="253421"/>
                  </a:cubicBezTo>
                  <a:close/>
                  <a:moveTo>
                    <a:pt x="1562522" y="0"/>
                  </a:moveTo>
                  <a:cubicBezTo>
                    <a:pt x="1688774" y="0"/>
                    <a:pt x="1791122" y="102348"/>
                    <a:pt x="1791122" y="228600"/>
                  </a:cubicBezTo>
                  <a:cubicBezTo>
                    <a:pt x="1791122" y="354852"/>
                    <a:pt x="1688774" y="457200"/>
                    <a:pt x="1562522" y="457200"/>
                  </a:cubicBezTo>
                  <a:cubicBezTo>
                    <a:pt x="1436270" y="457200"/>
                    <a:pt x="1333922" y="354852"/>
                    <a:pt x="1333922" y="228600"/>
                  </a:cubicBezTo>
                  <a:cubicBezTo>
                    <a:pt x="1333922" y="102348"/>
                    <a:pt x="1436270" y="0"/>
                    <a:pt x="1562522" y="0"/>
                  </a:cubicBezTo>
                  <a:close/>
                </a:path>
              </a:pathLst>
            </a:custGeom>
            <a:solidFill>
              <a:srgbClr val="1AB8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TextBox 16"/>
          <p:cNvSpPr txBox="1"/>
          <p:nvPr/>
        </p:nvSpPr>
        <p:spPr>
          <a:xfrm>
            <a:off x="1415479" y="5998785"/>
            <a:ext cx="4624867"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Low Cost</a:t>
            </a:r>
            <a:endParaRPr lang="en-US" sz="1600" i="1" dirty="0">
              <a:solidFill>
                <a:schemeClr val="tx1">
                  <a:lumMod val="65000"/>
                  <a:lumOff val="35000"/>
                </a:schemeClr>
              </a:solidFill>
            </a:endParaRPr>
          </a:p>
        </p:txBody>
      </p:sp>
      <p:sp>
        <p:nvSpPr>
          <p:cNvPr id="18" name="TextBox 17"/>
          <p:cNvSpPr txBox="1"/>
          <p:nvPr/>
        </p:nvSpPr>
        <p:spPr>
          <a:xfrm>
            <a:off x="6215535" y="5998785"/>
            <a:ext cx="4624867"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Differentiation</a:t>
            </a:r>
            <a:endParaRPr lang="en-US" sz="1600" i="1" dirty="0">
              <a:solidFill>
                <a:schemeClr val="tx1">
                  <a:lumMod val="65000"/>
                  <a:lumOff val="35000"/>
                </a:schemeClr>
              </a:solidFill>
            </a:endParaRPr>
          </a:p>
        </p:txBody>
      </p:sp>
      <p:sp>
        <p:nvSpPr>
          <p:cNvPr id="19" name="TextBox 18"/>
          <p:cNvSpPr txBox="1"/>
          <p:nvPr/>
        </p:nvSpPr>
        <p:spPr>
          <a:xfrm rot="16200000">
            <a:off x="10253026" y="4611810"/>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Narrow</a:t>
            </a:r>
            <a:endParaRPr lang="en-US" sz="1600" i="1" dirty="0">
              <a:solidFill>
                <a:schemeClr val="tx1">
                  <a:lumMod val="65000"/>
                  <a:lumOff val="35000"/>
                </a:schemeClr>
              </a:solidFill>
            </a:endParaRPr>
          </a:p>
        </p:txBody>
      </p:sp>
      <p:sp>
        <p:nvSpPr>
          <p:cNvPr id="20" name="TextBox 19"/>
          <p:cNvSpPr txBox="1"/>
          <p:nvPr/>
        </p:nvSpPr>
        <p:spPr>
          <a:xfrm rot="16200000">
            <a:off x="10253453" y="2432147"/>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Broad</a:t>
            </a:r>
            <a:endParaRPr lang="en-US" sz="1600" i="1" dirty="0">
              <a:solidFill>
                <a:schemeClr val="tx1">
                  <a:lumMod val="65000"/>
                  <a:lumOff val="35000"/>
                </a:schemeClr>
              </a:solidFill>
            </a:endParaRPr>
          </a:p>
        </p:txBody>
      </p:sp>
      <p:sp>
        <p:nvSpPr>
          <p:cNvPr id="21" name="TextBox 20"/>
          <p:cNvSpPr txBox="1"/>
          <p:nvPr/>
        </p:nvSpPr>
        <p:spPr>
          <a:xfrm rot="16200000">
            <a:off x="-1234450" y="3521590"/>
            <a:ext cx="4182626"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Competitive Scope</a:t>
            </a:r>
            <a:endParaRPr lang="en-US" dirty="0"/>
          </a:p>
        </p:txBody>
      </p:sp>
      <p:sp>
        <p:nvSpPr>
          <p:cNvPr id="22" name="TextBox 21"/>
          <p:cNvSpPr txBox="1"/>
          <p:nvPr/>
        </p:nvSpPr>
        <p:spPr>
          <a:xfrm>
            <a:off x="1415478" y="1118119"/>
            <a:ext cx="9424923"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Source of Competitive Advantage</a:t>
            </a:r>
            <a:endParaRPr lang="en-US" sz="1600" b="1" dirty="0">
              <a:solidFill>
                <a:schemeClr val="tx1">
                  <a:lumMod val="65000"/>
                  <a:lumOff val="35000"/>
                </a:schemeClr>
              </a:solidFill>
            </a:endParaRPr>
          </a:p>
        </p:txBody>
      </p:sp>
    </p:spTree>
    <p:extLst>
      <p:ext uri="{BB962C8B-B14F-4D97-AF65-F5344CB8AC3E}">
        <p14:creationId xmlns:p14="http://schemas.microsoft.com/office/powerpoint/2010/main" val="217191139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Group 56"/>
          <p:cNvGrpSpPr/>
          <p:nvPr/>
        </p:nvGrpSpPr>
        <p:grpSpPr>
          <a:xfrm>
            <a:off x="9841992" y="0"/>
            <a:ext cx="2350008" cy="2350008"/>
            <a:chOff x="3535680" y="1388636"/>
            <a:chExt cx="5120640" cy="5120640"/>
          </a:xfrm>
        </p:grpSpPr>
        <p:sp>
          <p:nvSpPr>
            <p:cNvPr id="58" name="Freeform 57"/>
            <p:cNvSpPr/>
            <p:nvPr/>
          </p:nvSpPr>
          <p:spPr>
            <a:xfrm>
              <a:off x="4815732" y="1388636"/>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lnSpc>
                  <a:spcPts val="2500"/>
                </a:lnSpc>
              </a:pPr>
              <a:endParaRPr lang="en-US" sz="900" b="1">
                <a:effectLst>
                  <a:outerShdw blurRad="38100" dist="38100" dir="2700000" algn="tl">
                    <a:srgbClr val="000000">
                      <a:alpha val="43137"/>
                    </a:srgbClr>
                  </a:outerShdw>
                </a:effectLst>
              </a:endParaRPr>
            </a:p>
          </p:txBody>
        </p:sp>
        <p:sp>
          <p:nvSpPr>
            <p:cNvPr id="59" name="Freeform 58"/>
            <p:cNvSpPr/>
            <p:nvPr/>
          </p:nvSpPr>
          <p:spPr>
            <a:xfrm>
              <a:off x="3535680" y="2668688"/>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900" b="1">
                <a:effectLst>
                  <a:outerShdw blurRad="38100" dist="38100" dir="2700000" algn="tl">
                    <a:srgbClr val="000000">
                      <a:alpha val="43137"/>
                    </a:srgbClr>
                  </a:outerShdw>
                </a:effectLst>
              </a:endParaRPr>
            </a:p>
          </p:txBody>
        </p:sp>
        <p:sp>
          <p:nvSpPr>
            <p:cNvPr id="61" name="Freeform 60"/>
            <p:cNvSpPr/>
            <p:nvPr/>
          </p:nvSpPr>
          <p:spPr>
            <a:xfrm>
              <a:off x="6096218" y="2669123"/>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900" b="1">
                <a:effectLst>
                  <a:outerShdw blurRad="38100" dist="38100" dir="2700000" algn="tl">
                    <a:srgbClr val="000000">
                      <a:alpha val="43137"/>
                    </a:srgbClr>
                  </a:outerShdw>
                </a:effectLst>
              </a:endParaRPr>
            </a:p>
          </p:txBody>
        </p:sp>
        <p:sp>
          <p:nvSpPr>
            <p:cNvPr id="62" name="Freeform 61"/>
            <p:cNvSpPr/>
            <p:nvPr/>
          </p:nvSpPr>
          <p:spPr>
            <a:xfrm>
              <a:off x="4816167" y="3949174"/>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900" b="1">
                <a:effectLst>
                  <a:outerShdw blurRad="38100" dist="38100" dir="2700000" algn="tl">
                    <a:srgbClr val="000000">
                      <a:alpha val="43137"/>
                    </a:srgbClr>
                  </a:outerShdw>
                </a:effectLst>
              </a:endParaRPr>
            </a:p>
          </p:txBody>
        </p:sp>
        <p:sp>
          <p:nvSpPr>
            <p:cNvPr id="63" name="Freeform 62"/>
            <p:cNvSpPr/>
            <p:nvPr/>
          </p:nvSpPr>
          <p:spPr>
            <a:xfrm>
              <a:off x="4815950" y="2668255"/>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64" name="Rectangle 63"/>
            <p:cNvSpPr/>
            <p:nvPr/>
          </p:nvSpPr>
          <p:spPr>
            <a:xfrm>
              <a:off x="5094512" y="3031371"/>
              <a:ext cx="2002536" cy="20025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900" b="1" dirty="0" smtClean="0">
                  <a:solidFill>
                    <a:schemeClr val="accent1">
                      <a:lumMod val="50000"/>
                    </a:schemeClr>
                  </a:solidFill>
                </a:rPr>
                <a:t>Industry Competitors</a:t>
              </a:r>
              <a:endParaRPr lang="en-US" sz="900" b="1" dirty="0">
                <a:solidFill>
                  <a:schemeClr val="accent1">
                    <a:lumMod val="50000"/>
                  </a:schemeClr>
                </a:solidFill>
              </a:endParaRPr>
            </a:p>
          </p:txBody>
        </p:sp>
        <p:sp>
          <p:nvSpPr>
            <p:cNvPr id="65" name="Rectangle 64"/>
            <p:cNvSpPr/>
            <p:nvPr/>
          </p:nvSpPr>
          <p:spPr>
            <a:xfrm>
              <a:off x="5307004" y="4213620"/>
              <a:ext cx="1577553" cy="603578"/>
            </a:xfrm>
            <a:prstGeom prst="rect">
              <a:avLst/>
            </a:prstGeom>
            <a:noFill/>
          </p:spPr>
          <p:txBody>
            <a:bodyPr wrap="square">
              <a:spAutoFit/>
            </a:bodyPr>
            <a:lstStyle/>
            <a:p>
              <a:pPr algn="ctr"/>
              <a:r>
                <a:rPr lang="en-US" sz="600" b="1" dirty="0" smtClean="0">
                  <a:solidFill>
                    <a:schemeClr val="accent1">
                      <a:lumMod val="50000"/>
                    </a:schemeClr>
                  </a:solidFill>
                </a:rPr>
                <a:t>Rivalry Among Existing Firms</a:t>
              </a:r>
              <a:endParaRPr lang="en-US" sz="600" dirty="0">
                <a:solidFill>
                  <a:schemeClr val="accent1">
                    <a:lumMod val="50000"/>
                  </a:schemeClr>
                </a:solidFill>
              </a:endParaRPr>
            </a:p>
          </p:txBody>
        </p:sp>
        <p:sp>
          <p:nvSpPr>
            <p:cNvPr id="66" name="Freeform 65"/>
            <p:cNvSpPr/>
            <p:nvPr/>
          </p:nvSpPr>
          <p:spPr>
            <a:xfrm>
              <a:off x="5776587" y="3684286"/>
              <a:ext cx="638385" cy="529334"/>
            </a:xfrm>
            <a:custGeom>
              <a:avLst/>
              <a:gdLst>
                <a:gd name="connsiteX0" fmla="*/ 1761533 w 2241805"/>
                <a:gd name="connsiteY0" fmla="*/ 0 h 1858854"/>
                <a:gd name="connsiteX1" fmla="*/ 2180831 w 2241805"/>
                <a:gd name="connsiteY1" fmla="*/ 3326 h 1858854"/>
                <a:gd name="connsiteX2" fmla="*/ 2065743 w 2241805"/>
                <a:gd name="connsiteY2" fmla="*/ 135900 h 1858854"/>
                <a:gd name="connsiteX3" fmla="*/ 1834843 w 2241805"/>
                <a:gd name="connsiteY3" fmla="*/ 1602720 h 1858854"/>
                <a:gd name="connsiteX4" fmla="*/ 350867 w 2241805"/>
                <a:gd name="connsiteY4" fmla="*/ 1551762 h 1858854"/>
                <a:gd name="connsiteX5" fmla="*/ 218064 w 2241805"/>
                <a:gd name="connsiteY5" fmla="*/ 72873 h 1858854"/>
                <a:gd name="connsiteX6" fmla="*/ 448439 w 2241805"/>
                <a:gd name="connsiteY6" fmla="*/ 242592 h 1858854"/>
                <a:gd name="connsiteX7" fmla="*/ 526965 w 2241805"/>
                <a:gd name="connsiteY7" fmla="*/ 1323768 h 1858854"/>
                <a:gd name="connsiteX8" fmla="*/ 1606952 w 2241805"/>
                <a:gd name="connsiteY8" fmla="*/ 1417201 h 1858854"/>
                <a:gd name="connsiteX9" fmla="*/ 1867054 w 2241805"/>
                <a:gd name="connsiteY9" fmla="*/ 364778 h 1858854"/>
                <a:gd name="connsiteX10" fmla="*/ 1753734 w 2241805"/>
                <a:gd name="connsiteY10" fmla="*/ 495315 h 1858854"/>
                <a:gd name="connsiteX11" fmla="*/ 1761533 w 2241805"/>
                <a:gd name="connsiteY11" fmla="*/ 0 h 185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1805" h="1858854">
                  <a:moveTo>
                    <a:pt x="1761533" y="0"/>
                  </a:moveTo>
                  <a:lnTo>
                    <a:pt x="2180831" y="3326"/>
                  </a:lnTo>
                  <a:lnTo>
                    <a:pt x="2065743" y="135900"/>
                  </a:lnTo>
                  <a:cubicBezTo>
                    <a:pt x="2370254" y="613350"/>
                    <a:pt x="2271203" y="1242574"/>
                    <a:pt x="1834843" y="1602720"/>
                  </a:cubicBezTo>
                  <a:cubicBezTo>
                    <a:pt x="1398598" y="1962770"/>
                    <a:pt x="762088" y="1940914"/>
                    <a:pt x="350867" y="1551762"/>
                  </a:cubicBezTo>
                  <a:cubicBezTo>
                    <a:pt x="-60324" y="1162641"/>
                    <a:pt x="-117284" y="528336"/>
                    <a:pt x="218064" y="72873"/>
                  </a:cubicBezTo>
                  <a:lnTo>
                    <a:pt x="448439" y="242592"/>
                  </a:lnTo>
                  <a:cubicBezTo>
                    <a:pt x="205262" y="572939"/>
                    <a:pt x="238557" y="1031361"/>
                    <a:pt x="526965" y="1323768"/>
                  </a:cubicBezTo>
                  <a:cubicBezTo>
                    <a:pt x="815366" y="1616166"/>
                    <a:pt x="1273279" y="1655782"/>
                    <a:pt x="1606952" y="1417201"/>
                  </a:cubicBezTo>
                  <a:cubicBezTo>
                    <a:pt x="1940829" y="1178475"/>
                    <a:pt x="2051141" y="732131"/>
                    <a:pt x="1867054" y="364778"/>
                  </a:cubicBezTo>
                  <a:lnTo>
                    <a:pt x="1753734" y="495315"/>
                  </a:lnTo>
                  <a:lnTo>
                    <a:pt x="1761533" y="0"/>
                  </a:lnTo>
                  <a:close/>
                </a:path>
              </a:pathLst>
            </a:cu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a:p>
          </p:txBody>
        </p:sp>
        <p:sp>
          <p:nvSpPr>
            <p:cNvPr id="67" name="Rectangle 66"/>
            <p:cNvSpPr/>
            <p:nvPr/>
          </p:nvSpPr>
          <p:spPr>
            <a:xfrm>
              <a:off x="3647728" y="3724806"/>
              <a:ext cx="1373419" cy="502980"/>
            </a:xfrm>
            <a:prstGeom prst="rect">
              <a:avLst/>
            </a:prstGeom>
          </p:spPr>
          <p:txBody>
            <a:bodyPr wrap="none">
              <a:spAutoFit/>
            </a:bodyPr>
            <a:lstStyle/>
            <a:p>
              <a:r>
                <a:rPr lang="en-US" sz="900" b="1" dirty="0">
                  <a:solidFill>
                    <a:prstClr val="white"/>
                  </a:solidFill>
                  <a:effectLst>
                    <a:outerShdw blurRad="38100" dist="38100" dir="2700000" algn="tl">
                      <a:srgbClr val="000000">
                        <a:alpha val="43137"/>
                      </a:srgbClr>
                    </a:outerShdw>
                  </a:effectLst>
                </a:rPr>
                <a:t>Suppliers</a:t>
              </a:r>
              <a:endParaRPr lang="en-US" sz="800" dirty="0"/>
            </a:p>
          </p:txBody>
        </p:sp>
        <p:sp>
          <p:nvSpPr>
            <p:cNvPr id="68" name="Rectangle 67"/>
            <p:cNvSpPr/>
            <p:nvPr/>
          </p:nvSpPr>
          <p:spPr>
            <a:xfrm>
              <a:off x="7470698" y="3724806"/>
              <a:ext cx="1114943" cy="502980"/>
            </a:xfrm>
            <a:prstGeom prst="rect">
              <a:avLst/>
            </a:prstGeom>
          </p:spPr>
          <p:txBody>
            <a:bodyPr wrap="none">
              <a:spAutoFit/>
            </a:bodyPr>
            <a:lstStyle/>
            <a:p>
              <a:r>
                <a:rPr lang="en-US" sz="900" b="1" dirty="0" smtClean="0">
                  <a:solidFill>
                    <a:prstClr val="white"/>
                  </a:solidFill>
                  <a:effectLst>
                    <a:outerShdw blurRad="38100" dist="38100" dir="2700000" algn="tl">
                      <a:srgbClr val="000000">
                        <a:alpha val="43137"/>
                      </a:srgbClr>
                    </a:outerShdw>
                  </a:effectLst>
                </a:rPr>
                <a:t>Buyers</a:t>
              </a:r>
              <a:endParaRPr lang="en-US" sz="800" dirty="0"/>
            </a:p>
          </p:txBody>
        </p:sp>
        <p:sp>
          <p:nvSpPr>
            <p:cNvPr id="69" name="Rectangle 68"/>
            <p:cNvSpPr/>
            <p:nvPr/>
          </p:nvSpPr>
          <p:spPr>
            <a:xfrm>
              <a:off x="5321285" y="1467893"/>
              <a:ext cx="1548988" cy="1598362"/>
            </a:xfrm>
            <a:prstGeom prst="rect">
              <a:avLst/>
            </a:prstGeom>
          </p:spPr>
          <p:txBody>
            <a:bodyPr wrap="square" anchor="ctr">
              <a:spAutoFit/>
            </a:bodyPr>
            <a:lstStyle/>
            <a:p>
              <a:pPr lvl="0" algn="ctr">
                <a:lnSpc>
                  <a:spcPts val="2500"/>
                </a:lnSpc>
              </a:pPr>
              <a:r>
                <a:rPr lang="en-US" sz="900" b="1" dirty="0">
                  <a:solidFill>
                    <a:prstClr val="white"/>
                  </a:solidFill>
                  <a:effectLst>
                    <a:outerShdw blurRad="38100" dist="38100" dir="2700000" algn="tl">
                      <a:srgbClr val="000000">
                        <a:alpha val="43137"/>
                      </a:srgbClr>
                    </a:outerShdw>
                  </a:effectLst>
                </a:rPr>
                <a:t>Potential Entrants</a:t>
              </a:r>
            </a:p>
          </p:txBody>
        </p:sp>
        <p:sp>
          <p:nvSpPr>
            <p:cNvPr id="70" name="Rectangle 69"/>
            <p:cNvSpPr/>
            <p:nvPr/>
          </p:nvSpPr>
          <p:spPr>
            <a:xfrm>
              <a:off x="5408599" y="5446113"/>
              <a:ext cx="1582994" cy="502980"/>
            </a:xfrm>
            <a:prstGeom prst="rect">
              <a:avLst/>
            </a:prstGeom>
          </p:spPr>
          <p:txBody>
            <a:bodyPr wrap="none">
              <a:spAutoFit/>
            </a:bodyPr>
            <a:lstStyle/>
            <a:p>
              <a:r>
                <a:rPr lang="en-US" sz="900" b="1" dirty="0">
                  <a:solidFill>
                    <a:prstClr val="white"/>
                  </a:solidFill>
                  <a:effectLst>
                    <a:outerShdw blurRad="38100" dist="38100" dir="2700000" algn="tl">
                      <a:srgbClr val="000000">
                        <a:alpha val="43137"/>
                      </a:srgbClr>
                    </a:outerShdw>
                  </a:effectLst>
                </a:rPr>
                <a:t>Substitutes</a:t>
              </a:r>
              <a:endParaRPr lang="en-US" sz="800" dirty="0"/>
            </a:p>
          </p:txBody>
        </p:sp>
      </p:grpSp>
      <p:sp>
        <p:nvSpPr>
          <p:cNvPr id="28" name="Rectangle 27"/>
          <p:cNvSpPr/>
          <p:nvPr/>
        </p:nvSpPr>
        <p:spPr>
          <a:xfrm>
            <a:off x="0" y="0"/>
            <a:ext cx="12192000" cy="6858000"/>
          </a:xfrm>
          <a:prstGeom prst="rect">
            <a:avLst/>
          </a:prstGeom>
          <a:solidFill>
            <a:srgbClr val="222A3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24000" y="1844823"/>
            <a:ext cx="10668000" cy="1665139"/>
          </a:xfrm>
        </p:spPr>
        <p:txBody>
          <a:bodyPr>
            <a:normAutofit/>
          </a:bodyPr>
          <a:lstStyle/>
          <a:p>
            <a:r>
              <a:rPr lang="en-US" dirty="0" smtClean="0"/>
              <a:t>Porter’s Five Forces Model</a:t>
            </a:r>
            <a:endParaRPr lang="en-US" dirty="0"/>
          </a:p>
        </p:txBody>
      </p:sp>
      <p:sp>
        <p:nvSpPr>
          <p:cNvPr id="3" name="Subtitle 2"/>
          <p:cNvSpPr>
            <a:spLocks noGrp="1"/>
          </p:cNvSpPr>
          <p:nvPr>
            <p:ph type="subTitle" idx="1"/>
          </p:nvPr>
        </p:nvSpPr>
        <p:spPr/>
        <p:txBody>
          <a:bodyPr/>
          <a:lstStyle/>
          <a:p>
            <a:r>
              <a:rPr lang="en-US" dirty="0"/>
              <a:t>Evaluating The Environment</a:t>
            </a:r>
          </a:p>
        </p:txBody>
      </p:sp>
      <p:sp>
        <p:nvSpPr>
          <p:cNvPr id="5" name="Text Placeholder 4"/>
          <p:cNvSpPr>
            <a:spLocks noGrp="1"/>
          </p:cNvSpPr>
          <p:nvPr>
            <p:ph type="body" sz="quarter" idx="13"/>
          </p:nvPr>
        </p:nvSpPr>
        <p:spPr/>
        <p:txBody>
          <a:bodyPr/>
          <a:lstStyle/>
          <a:p>
            <a:r>
              <a:rPr lang="en-US" dirty="0" smtClean="0"/>
              <a:t>05</a:t>
            </a:r>
            <a:endParaRPr lang="en-US" dirty="0"/>
          </a:p>
        </p:txBody>
      </p:sp>
      <p:sp>
        <p:nvSpPr>
          <p:cNvPr id="6" name="TextBox 5"/>
          <p:cNvSpPr txBox="1"/>
          <p:nvPr/>
        </p:nvSpPr>
        <p:spPr>
          <a:xfrm>
            <a:off x="1524000" y="6237312"/>
            <a:ext cx="2394182" cy="369332"/>
          </a:xfrm>
          <a:prstGeom prst="rect">
            <a:avLst/>
          </a:prstGeom>
          <a:solidFill>
            <a:srgbClr val="EDEDED">
              <a:alpha val="30196"/>
            </a:srgbClr>
          </a:solidFill>
        </p:spPr>
        <p:txBody>
          <a:bodyPr wrap="none" rtlCol="0">
            <a:spAutoFit/>
          </a:bodyPr>
          <a:lstStyle/>
          <a:p>
            <a:r>
              <a:rPr lang="en-US" dirty="0">
                <a:solidFill>
                  <a:schemeClr val="bg1"/>
                </a:solidFill>
              </a:rPr>
              <a:t>Strategic Planning Tools</a:t>
            </a:r>
          </a:p>
        </p:txBody>
      </p:sp>
    </p:spTree>
    <p:extLst>
      <p:ext uri="{BB962C8B-B14F-4D97-AF65-F5344CB8AC3E}">
        <p14:creationId xmlns:p14="http://schemas.microsoft.com/office/powerpoint/2010/main" val="387631357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smtClean="0"/>
              <a:t>Forces Driving Industry Competition – The </a:t>
            </a:r>
            <a:r>
              <a:rPr lang="en-US" b="1" dirty="0" smtClean="0"/>
              <a:t>Original</a:t>
            </a:r>
            <a:r>
              <a:rPr lang="en-US" dirty="0" smtClean="0"/>
              <a:t> Model</a:t>
            </a:r>
            <a:endParaRPr lang="en-US" dirty="0"/>
          </a:p>
        </p:txBody>
      </p:sp>
      <p:sp>
        <p:nvSpPr>
          <p:cNvPr id="5" name="Title 4"/>
          <p:cNvSpPr>
            <a:spLocks noGrp="1"/>
          </p:cNvSpPr>
          <p:nvPr>
            <p:ph type="title"/>
          </p:nvPr>
        </p:nvSpPr>
        <p:spPr/>
        <p:txBody>
          <a:bodyPr/>
          <a:lstStyle/>
          <a:p>
            <a:r>
              <a:rPr lang="en-US" dirty="0" smtClean="0"/>
              <a:t>Porter’s Five Forces Model</a:t>
            </a:r>
            <a:endParaRPr lang="en-US" dirty="0"/>
          </a:p>
        </p:txBody>
      </p:sp>
      <p:sp>
        <p:nvSpPr>
          <p:cNvPr id="4" name="Slide Number Placeholder 3"/>
          <p:cNvSpPr>
            <a:spLocks noGrp="1"/>
          </p:cNvSpPr>
          <p:nvPr>
            <p:ph type="sldNum" sz="quarter" idx="12"/>
          </p:nvPr>
        </p:nvSpPr>
        <p:spPr/>
        <p:txBody>
          <a:bodyPr/>
          <a:lstStyle/>
          <a:p>
            <a:fld id="{F68327C5-B821-4FE9-A59A-A60D9EB59A9A}" type="slidenum">
              <a:rPr lang="en-US" smtClean="0"/>
              <a:t>75</a:t>
            </a:fld>
            <a:endParaRPr lang="en-US"/>
          </a:p>
        </p:txBody>
      </p:sp>
      <p:sp>
        <p:nvSpPr>
          <p:cNvPr id="58" name="TextBox 57"/>
          <p:cNvSpPr txBox="1"/>
          <p:nvPr/>
        </p:nvSpPr>
        <p:spPr>
          <a:xfrm>
            <a:off x="8668453" y="6533590"/>
            <a:ext cx="2922596" cy="246221"/>
          </a:xfrm>
          <a:prstGeom prst="rect">
            <a:avLst/>
          </a:prstGeom>
          <a:noFill/>
        </p:spPr>
        <p:txBody>
          <a:bodyPr wrap="none" rtlCol="0">
            <a:spAutoFit/>
          </a:bodyPr>
          <a:lstStyle/>
          <a:p>
            <a:pPr algn="r"/>
            <a:r>
              <a:rPr lang="en-US" sz="1000" b="1" dirty="0" smtClean="0">
                <a:solidFill>
                  <a:schemeClr val="bg1">
                    <a:lumMod val="75000"/>
                  </a:schemeClr>
                </a:solidFill>
              </a:rPr>
              <a:t>Source: Porter, M.E., "Competitive Strategy" (1980)</a:t>
            </a:r>
            <a:endParaRPr lang="en-US" sz="1000" dirty="0">
              <a:solidFill>
                <a:schemeClr val="bg1">
                  <a:lumMod val="75000"/>
                </a:schemeClr>
              </a:solidFill>
            </a:endParaRPr>
          </a:p>
        </p:txBody>
      </p:sp>
      <p:sp>
        <p:nvSpPr>
          <p:cNvPr id="50" name="Rectangle 49"/>
          <p:cNvSpPr/>
          <p:nvPr/>
        </p:nvSpPr>
        <p:spPr>
          <a:xfrm>
            <a:off x="1556138" y="3189009"/>
            <a:ext cx="2449145" cy="1149531"/>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effectLst>
                  <a:outerShdw blurRad="38100" dist="38100" dir="2700000" algn="tl">
                    <a:srgbClr val="000000">
                      <a:alpha val="43137"/>
                    </a:srgbClr>
                  </a:outerShdw>
                </a:effectLst>
              </a:rPr>
              <a:t>Suppliers</a:t>
            </a:r>
            <a:endParaRPr lang="en-US" sz="2400" b="1" dirty="0">
              <a:effectLst>
                <a:outerShdw blurRad="38100" dist="38100" dir="2700000" algn="tl">
                  <a:srgbClr val="000000">
                    <a:alpha val="43137"/>
                  </a:srgbClr>
                </a:outerShdw>
              </a:effectLst>
            </a:endParaRPr>
          </a:p>
        </p:txBody>
      </p:sp>
      <p:sp>
        <p:nvSpPr>
          <p:cNvPr id="52" name="Rectangle 51"/>
          <p:cNvSpPr/>
          <p:nvPr/>
        </p:nvSpPr>
        <p:spPr>
          <a:xfrm>
            <a:off x="8186718" y="3189009"/>
            <a:ext cx="2449145" cy="1149531"/>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effectLst>
                  <a:outerShdw blurRad="38100" dist="38100" dir="2700000" algn="tl">
                    <a:srgbClr val="000000">
                      <a:alpha val="43137"/>
                    </a:srgbClr>
                  </a:outerShdw>
                </a:effectLst>
              </a:rPr>
              <a:t>Buyers</a:t>
            </a:r>
            <a:endParaRPr lang="en-US" sz="2400" b="1" dirty="0">
              <a:effectLst>
                <a:outerShdw blurRad="38100" dist="38100" dir="2700000" algn="tl">
                  <a:srgbClr val="000000">
                    <a:alpha val="43137"/>
                  </a:srgbClr>
                </a:outerShdw>
              </a:effectLst>
            </a:endParaRPr>
          </a:p>
        </p:txBody>
      </p:sp>
      <p:sp>
        <p:nvSpPr>
          <p:cNvPr id="59" name="Rectangle 58"/>
          <p:cNvSpPr/>
          <p:nvPr/>
        </p:nvSpPr>
        <p:spPr>
          <a:xfrm>
            <a:off x="4871428" y="3189009"/>
            <a:ext cx="2449145" cy="1149531"/>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400" b="1" dirty="0" smtClean="0">
                <a:effectLst>
                  <a:outerShdw blurRad="38100" dist="38100" dir="2700000" algn="tl">
                    <a:srgbClr val="000000">
                      <a:alpha val="43137"/>
                    </a:srgbClr>
                  </a:outerShdw>
                </a:effectLst>
              </a:rPr>
              <a:t>Industry Competitors</a:t>
            </a:r>
            <a:endParaRPr lang="en-US" sz="2400" b="1" dirty="0">
              <a:effectLst>
                <a:outerShdw blurRad="38100" dist="38100" dir="2700000" algn="tl">
                  <a:srgbClr val="000000">
                    <a:alpha val="43137"/>
                  </a:srgbClr>
                </a:outerShdw>
              </a:effectLst>
            </a:endParaRPr>
          </a:p>
        </p:txBody>
      </p:sp>
      <p:sp>
        <p:nvSpPr>
          <p:cNvPr id="60" name="Rectangle 59"/>
          <p:cNvSpPr/>
          <p:nvPr/>
        </p:nvSpPr>
        <p:spPr>
          <a:xfrm>
            <a:off x="4871428" y="5202589"/>
            <a:ext cx="2449145" cy="1149531"/>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effectLst>
                  <a:outerShdw blurRad="38100" dist="38100" dir="2700000" algn="tl">
                    <a:srgbClr val="000000">
                      <a:alpha val="43137"/>
                    </a:srgbClr>
                  </a:outerShdw>
                </a:effectLst>
              </a:rPr>
              <a:t>Substitutes</a:t>
            </a:r>
            <a:endParaRPr lang="en-US" sz="2400" b="1" dirty="0">
              <a:effectLst>
                <a:outerShdw blurRad="38100" dist="38100" dir="2700000" algn="tl">
                  <a:srgbClr val="000000">
                    <a:alpha val="43137"/>
                  </a:srgbClr>
                </a:outerShdw>
              </a:effectLst>
            </a:endParaRPr>
          </a:p>
        </p:txBody>
      </p:sp>
      <p:sp>
        <p:nvSpPr>
          <p:cNvPr id="61" name="Rectangle 60"/>
          <p:cNvSpPr/>
          <p:nvPr/>
        </p:nvSpPr>
        <p:spPr>
          <a:xfrm>
            <a:off x="4871428" y="1175430"/>
            <a:ext cx="2449145" cy="1149531"/>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500"/>
              </a:lnSpc>
            </a:pPr>
            <a:r>
              <a:rPr lang="en-US" sz="2400" b="1" dirty="0" smtClean="0">
                <a:effectLst>
                  <a:outerShdw blurRad="38100" dist="38100" dir="2700000" algn="tl">
                    <a:srgbClr val="000000">
                      <a:alpha val="43137"/>
                    </a:srgbClr>
                  </a:outerShdw>
                </a:effectLst>
              </a:rPr>
              <a:t>Potential Entrants</a:t>
            </a:r>
            <a:endParaRPr lang="en-US" sz="2400" b="1" dirty="0">
              <a:effectLst>
                <a:outerShdw blurRad="38100" dist="38100" dir="2700000" algn="tl">
                  <a:srgbClr val="000000">
                    <a:alpha val="43137"/>
                  </a:srgbClr>
                </a:outerShdw>
              </a:effectLst>
            </a:endParaRPr>
          </a:p>
        </p:txBody>
      </p:sp>
      <p:cxnSp>
        <p:nvCxnSpPr>
          <p:cNvPr id="62" name="Straight Arrow Connector 61"/>
          <p:cNvCxnSpPr>
            <a:stCxn id="50" idx="3"/>
            <a:endCxn id="59" idx="1"/>
          </p:cNvCxnSpPr>
          <p:nvPr/>
        </p:nvCxnSpPr>
        <p:spPr>
          <a:xfrm>
            <a:off x="4005283" y="3763775"/>
            <a:ext cx="86614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stCxn id="52" idx="1"/>
            <a:endCxn id="59" idx="3"/>
          </p:cNvCxnSpPr>
          <p:nvPr/>
        </p:nvCxnSpPr>
        <p:spPr>
          <a:xfrm flipH="1">
            <a:off x="7320573" y="3763775"/>
            <a:ext cx="86614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stCxn id="61" idx="2"/>
            <a:endCxn id="59" idx="0"/>
          </p:cNvCxnSpPr>
          <p:nvPr/>
        </p:nvCxnSpPr>
        <p:spPr>
          <a:xfrm>
            <a:off x="6096001" y="2324961"/>
            <a:ext cx="0" cy="864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stCxn id="60" idx="0"/>
            <a:endCxn id="59" idx="2"/>
          </p:cNvCxnSpPr>
          <p:nvPr/>
        </p:nvCxnSpPr>
        <p:spPr>
          <a:xfrm flipV="1">
            <a:off x="6096001" y="4338541"/>
            <a:ext cx="0" cy="864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6" name="Rectangle 65"/>
          <p:cNvSpPr/>
          <p:nvPr/>
        </p:nvSpPr>
        <p:spPr>
          <a:xfrm>
            <a:off x="4719234" y="3993605"/>
            <a:ext cx="2753532" cy="338554"/>
          </a:xfrm>
          <a:prstGeom prst="rect">
            <a:avLst/>
          </a:prstGeom>
        </p:spPr>
        <p:txBody>
          <a:bodyPr wrap="square">
            <a:spAutoFit/>
          </a:bodyPr>
          <a:lstStyle/>
          <a:p>
            <a:pPr algn="ctr"/>
            <a:r>
              <a:rPr lang="en-US" sz="1600" dirty="0" smtClean="0">
                <a:solidFill>
                  <a:schemeClr val="bg1">
                    <a:lumMod val="95000"/>
                  </a:schemeClr>
                </a:solidFill>
              </a:rPr>
              <a:t>Rivalry Among Existing Firms</a:t>
            </a:r>
            <a:endParaRPr lang="en-US" sz="1600" dirty="0">
              <a:solidFill>
                <a:schemeClr val="bg1">
                  <a:lumMod val="95000"/>
                </a:schemeClr>
              </a:solidFill>
            </a:endParaRPr>
          </a:p>
        </p:txBody>
      </p:sp>
      <p:sp>
        <p:nvSpPr>
          <p:cNvPr id="67" name="Freeform 66"/>
          <p:cNvSpPr/>
          <p:nvPr/>
        </p:nvSpPr>
        <p:spPr>
          <a:xfrm>
            <a:off x="4943872" y="3303627"/>
            <a:ext cx="462357" cy="383376"/>
          </a:xfrm>
          <a:custGeom>
            <a:avLst/>
            <a:gdLst>
              <a:gd name="connsiteX0" fmla="*/ 1761533 w 2241805"/>
              <a:gd name="connsiteY0" fmla="*/ 0 h 1858854"/>
              <a:gd name="connsiteX1" fmla="*/ 2180831 w 2241805"/>
              <a:gd name="connsiteY1" fmla="*/ 3326 h 1858854"/>
              <a:gd name="connsiteX2" fmla="*/ 2065743 w 2241805"/>
              <a:gd name="connsiteY2" fmla="*/ 135900 h 1858854"/>
              <a:gd name="connsiteX3" fmla="*/ 1834843 w 2241805"/>
              <a:gd name="connsiteY3" fmla="*/ 1602720 h 1858854"/>
              <a:gd name="connsiteX4" fmla="*/ 350867 w 2241805"/>
              <a:gd name="connsiteY4" fmla="*/ 1551762 h 1858854"/>
              <a:gd name="connsiteX5" fmla="*/ 218064 w 2241805"/>
              <a:gd name="connsiteY5" fmla="*/ 72873 h 1858854"/>
              <a:gd name="connsiteX6" fmla="*/ 448439 w 2241805"/>
              <a:gd name="connsiteY6" fmla="*/ 242592 h 1858854"/>
              <a:gd name="connsiteX7" fmla="*/ 526965 w 2241805"/>
              <a:gd name="connsiteY7" fmla="*/ 1323768 h 1858854"/>
              <a:gd name="connsiteX8" fmla="*/ 1606952 w 2241805"/>
              <a:gd name="connsiteY8" fmla="*/ 1417201 h 1858854"/>
              <a:gd name="connsiteX9" fmla="*/ 1867054 w 2241805"/>
              <a:gd name="connsiteY9" fmla="*/ 364778 h 1858854"/>
              <a:gd name="connsiteX10" fmla="*/ 1753734 w 2241805"/>
              <a:gd name="connsiteY10" fmla="*/ 495315 h 1858854"/>
              <a:gd name="connsiteX11" fmla="*/ 1761533 w 2241805"/>
              <a:gd name="connsiteY11" fmla="*/ 0 h 185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1805" h="1858854">
                <a:moveTo>
                  <a:pt x="1761533" y="0"/>
                </a:moveTo>
                <a:lnTo>
                  <a:pt x="2180831" y="3326"/>
                </a:lnTo>
                <a:lnTo>
                  <a:pt x="2065743" y="135900"/>
                </a:lnTo>
                <a:cubicBezTo>
                  <a:pt x="2370254" y="613350"/>
                  <a:pt x="2271203" y="1242574"/>
                  <a:pt x="1834843" y="1602720"/>
                </a:cubicBezTo>
                <a:cubicBezTo>
                  <a:pt x="1398598" y="1962770"/>
                  <a:pt x="762088" y="1940914"/>
                  <a:pt x="350867" y="1551762"/>
                </a:cubicBezTo>
                <a:cubicBezTo>
                  <a:pt x="-60324" y="1162641"/>
                  <a:pt x="-117284" y="528336"/>
                  <a:pt x="218064" y="72873"/>
                </a:cubicBezTo>
                <a:lnTo>
                  <a:pt x="448439" y="242592"/>
                </a:lnTo>
                <a:cubicBezTo>
                  <a:pt x="205262" y="572939"/>
                  <a:pt x="238557" y="1031361"/>
                  <a:pt x="526965" y="1323768"/>
                </a:cubicBezTo>
                <a:cubicBezTo>
                  <a:pt x="815366" y="1616166"/>
                  <a:pt x="1273279" y="1655782"/>
                  <a:pt x="1606952" y="1417201"/>
                </a:cubicBezTo>
                <a:cubicBezTo>
                  <a:pt x="1940829" y="1178475"/>
                  <a:pt x="2051141" y="732131"/>
                  <a:pt x="1867054" y="364778"/>
                </a:cubicBezTo>
                <a:lnTo>
                  <a:pt x="1753734" y="495315"/>
                </a:lnTo>
                <a:lnTo>
                  <a:pt x="1761533"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p:cNvSpPr txBox="1"/>
          <p:nvPr/>
        </p:nvSpPr>
        <p:spPr>
          <a:xfrm>
            <a:off x="7320573" y="1425284"/>
            <a:ext cx="2158340" cy="646331"/>
          </a:xfrm>
          <a:prstGeom prst="rect">
            <a:avLst/>
          </a:prstGeom>
          <a:noFill/>
        </p:spPr>
        <p:txBody>
          <a:bodyPr wrap="square" rtlCol="0">
            <a:spAutoFit/>
          </a:bodyPr>
          <a:lstStyle/>
          <a:p>
            <a:r>
              <a:rPr lang="en-US" dirty="0" smtClean="0">
                <a:solidFill>
                  <a:schemeClr val="bg1">
                    <a:lumMod val="65000"/>
                  </a:schemeClr>
                </a:solidFill>
              </a:rPr>
              <a:t>Threat of new entrants</a:t>
            </a:r>
            <a:endParaRPr lang="en-US" dirty="0">
              <a:solidFill>
                <a:schemeClr val="bg1">
                  <a:lumMod val="65000"/>
                </a:schemeClr>
              </a:solidFill>
            </a:endParaRPr>
          </a:p>
        </p:txBody>
      </p:sp>
      <p:sp>
        <p:nvSpPr>
          <p:cNvPr id="69" name="TextBox 68"/>
          <p:cNvSpPr txBox="1"/>
          <p:nvPr/>
        </p:nvSpPr>
        <p:spPr>
          <a:xfrm>
            <a:off x="8499774" y="4338540"/>
            <a:ext cx="1823032" cy="646331"/>
          </a:xfrm>
          <a:prstGeom prst="rect">
            <a:avLst/>
          </a:prstGeom>
          <a:noFill/>
        </p:spPr>
        <p:txBody>
          <a:bodyPr wrap="square" rtlCol="0">
            <a:spAutoFit/>
          </a:bodyPr>
          <a:lstStyle>
            <a:defPPr>
              <a:defRPr lang="fr-FR"/>
            </a:defPPr>
            <a:lvl1pPr algn="ctr">
              <a:defRPr>
                <a:solidFill>
                  <a:schemeClr val="bg1">
                    <a:lumMod val="65000"/>
                  </a:schemeClr>
                </a:solidFill>
              </a:defRPr>
            </a:lvl1pPr>
          </a:lstStyle>
          <a:p>
            <a:r>
              <a:rPr lang="en-US" dirty="0"/>
              <a:t>Bargaining power of buyers</a:t>
            </a:r>
            <a:endParaRPr lang="en-US" dirty="0"/>
          </a:p>
        </p:txBody>
      </p:sp>
      <p:sp>
        <p:nvSpPr>
          <p:cNvPr id="70" name="TextBox 69"/>
          <p:cNvSpPr txBox="1"/>
          <p:nvPr/>
        </p:nvSpPr>
        <p:spPr>
          <a:xfrm>
            <a:off x="2668875" y="5474538"/>
            <a:ext cx="2208245" cy="646331"/>
          </a:xfrm>
          <a:prstGeom prst="rect">
            <a:avLst/>
          </a:prstGeom>
          <a:noFill/>
        </p:spPr>
        <p:txBody>
          <a:bodyPr wrap="square" rtlCol="0">
            <a:spAutoFit/>
          </a:bodyPr>
          <a:lstStyle/>
          <a:p>
            <a:pPr algn="r"/>
            <a:r>
              <a:rPr lang="en-US" dirty="0" smtClean="0">
                <a:solidFill>
                  <a:schemeClr val="bg1">
                    <a:lumMod val="65000"/>
                  </a:schemeClr>
                </a:solidFill>
              </a:rPr>
              <a:t>Threat of substitute products or services</a:t>
            </a:r>
            <a:endParaRPr lang="en-US" dirty="0">
              <a:solidFill>
                <a:schemeClr val="bg1">
                  <a:lumMod val="65000"/>
                </a:schemeClr>
              </a:solidFill>
            </a:endParaRPr>
          </a:p>
        </p:txBody>
      </p:sp>
      <p:sp>
        <p:nvSpPr>
          <p:cNvPr id="71" name="TextBox 70"/>
          <p:cNvSpPr txBox="1"/>
          <p:nvPr/>
        </p:nvSpPr>
        <p:spPr>
          <a:xfrm>
            <a:off x="1869194" y="2528362"/>
            <a:ext cx="1823032" cy="646331"/>
          </a:xfrm>
          <a:prstGeom prst="rect">
            <a:avLst/>
          </a:prstGeom>
          <a:noFill/>
        </p:spPr>
        <p:txBody>
          <a:bodyPr wrap="square" rtlCol="0">
            <a:spAutoFit/>
          </a:bodyPr>
          <a:lstStyle>
            <a:defPPr>
              <a:defRPr lang="fr-FR"/>
            </a:defPPr>
            <a:lvl1pPr algn="r">
              <a:defRPr>
                <a:solidFill>
                  <a:schemeClr val="bg1">
                    <a:lumMod val="65000"/>
                  </a:schemeClr>
                </a:solidFill>
              </a:defRPr>
            </a:lvl1pPr>
          </a:lstStyle>
          <a:p>
            <a:pPr algn="ctr"/>
            <a:r>
              <a:rPr lang="en-US" dirty="0"/>
              <a:t>Bargaining power of suppliers</a:t>
            </a:r>
            <a:endParaRPr lang="en-US" dirty="0"/>
          </a:p>
        </p:txBody>
      </p:sp>
    </p:spTree>
    <p:extLst>
      <p:ext uri="{BB962C8B-B14F-4D97-AF65-F5344CB8AC3E}">
        <p14:creationId xmlns:p14="http://schemas.microsoft.com/office/powerpoint/2010/main" val="155897190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smtClean="0"/>
              <a:t>Forces Driving Industry Competition – The </a:t>
            </a:r>
            <a:r>
              <a:rPr lang="en-US" b="1" dirty="0" smtClean="0"/>
              <a:t>Original</a:t>
            </a:r>
            <a:r>
              <a:rPr lang="en-US" dirty="0" smtClean="0"/>
              <a:t> Model</a:t>
            </a:r>
            <a:endParaRPr lang="en-US" dirty="0"/>
          </a:p>
        </p:txBody>
      </p:sp>
      <p:sp>
        <p:nvSpPr>
          <p:cNvPr id="5" name="Title 4"/>
          <p:cNvSpPr>
            <a:spLocks noGrp="1"/>
          </p:cNvSpPr>
          <p:nvPr>
            <p:ph type="title"/>
          </p:nvPr>
        </p:nvSpPr>
        <p:spPr/>
        <p:txBody>
          <a:bodyPr/>
          <a:lstStyle/>
          <a:p>
            <a:r>
              <a:rPr lang="en-US" dirty="0" smtClean="0"/>
              <a:t>Porter’s Five Forces Model</a:t>
            </a:r>
            <a:endParaRPr lang="en-US" dirty="0"/>
          </a:p>
        </p:txBody>
      </p:sp>
      <p:sp>
        <p:nvSpPr>
          <p:cNvPr id="4" name="Slide Number Placeholder 3"/>
          <p:cNvSpPr>
            <a:spLocks noGrp="1"/>
          </p:cNvSpPr>
          <p:nvPr>
            <p:ph type="sldNum" sz="quarter" idx="12"/>
          </p:nvPr>
        </p:nvSpPr>
        <p:spPr/>
        <p:txBody>
          <a:bodyPr/>
          <a:lstStyle/>
          <a:p>
            <a:fld id="{F68327C5-B821-4FE9-A59A-A60D9EB59A9A}" type="slidenum">
              <a:rPr lang="en-US" smtClean="0"/>
              <a:t>76</a:t>
            </a:fld>
            <a:endParaRPr lang="en-US"/>
          </a:p>
        </p:txBody>
      </p:sp>
      <p:sp>
        <p:nvSpPr>
          <p:cNvPr id="58" name="TextBox 57"/>
          <p:cNvSpPr txBox="1"/>
          <p:nvPr/>
        </p:nvSpPr>
        <p:spPr>
          <a:xfrm>
            <a:off x="8668453" y="6533590"/>
            <a:ext cx="2922596" cy="246221"/>
          </a:xfrm>
          <a:prstGeom prst="rect">
            <a:avLst/>
          </a:prstGeom>
          <a:noFill/>
        </p:spPr>
        <p:txBody>
          <a:bodyPr wrap="none" rtlCol="0">
            <a:spAutoFit/>
          </a:bodyPr>
          <a:lstStyle/>
          <a:p>
            <a:pPr algn="r"/>
            <a:r>
              <a:rPr lang="en-US" sz="1000" b="1" dirty="0" smtClean="0">
                <a:solidFill>
                  <a:schemeClr val="bg1">
                    <a:lumMod val="75000"/>
                  </a:schemeClr>
                </a:solidFill>
              </a:rPr>
              <a:t>Source: Porter, M.E., "Competitive Strategy" (1980)</a:t>
            </a:r>
            <a:endParaRPr lang="en-US" sz="1000" dirty="0">
              <a:solidFill>
                <a:schemeClr val="bg1">
                  <a:lumMod val="75000"/>
                </a:schemeClr>
              </a:solidFill>
            </a:endParaRPr>
          </a:p>
        </p:txBody>
      </p:sp>
      <p:sp>
        <p:nvSpPr>
          <p:cNvPr id="50" name="Rectangle 49"/>
          <p:cNvSpPr/>
          <p:nvPr/>
        </p:nvSpPr>
        <p:spPr>
          <a:xfrm>
            <a:off x="1556138" y="3189009"/>
            <a:ext cx="2449145" cy="1149531"/>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effectLst>
                  <a:outerShdw blurRad="38100" dist="38100" dir="2700000" algn="tl">
                    <a:srgbClr val="000000">
                      <a:alpha val="43137"/>
                    </a:srgbClr>
                  </a:outerShdw>
                </a:effectLst>
              </a:rPr>
              <a:t>Suppliers</a:t>
            </a:r>
            <a:endParaRPr lang="en-US" sz="2400" b="1" dirty="0">
              <a:effectLst>
                <a:outerShdw blurRad="38100" dist="38100" dir="2700000" algn="tl">
                  <a:srgbClr val="000000">
                    <a:alpha val="43137"/>
                  </a:srgbClr>
                </a:outerShdw>
              </a:effectLst>
            </a:endParaRPr>
          </a:p>
        </p:txBody>
      </p:sp>
      <p:sp>
        <p:nvSpPr>
          <p:cNvPr id="52" name="Rectangle 51"/>
          <p:cNvSpPr/>
          <p:nvPr/>
        </p:nvSpPr>
        <p:spPr>
          <a:xfrm>
            <a:off x="8186718" y="3189009"/>
            <a:ext cx="2449145" cy="1149531"/>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effectLst>
                  <a:outerShdw blurRad="38100" dist="38100" dir="2700000" algn="tl">
                    <a:srgbClr val="000000">
                      <a:alpha val="43137"/>
                    </a:srgbClr>
                  </a:outerShdw>
                </a:effectLst>
              </a:rPr>
              <a:t>Buyers</a:t>
            </a:r>
            <a:endParaRPr lang="en-US" sz="2400" b="1" dirty="0">
              <a:effectLst>
                <a:outerShdw blurRad="38100" dist="38100" dir="2700000" algn="tl">
                  <a:srgbClr val="000000">
                    <a:alpha val="43137"/>
                  </a:srgbClr>
                </a:outerShdw>
              </a:effectLst>
            </a:endParaRPr>
          </a:p>
        </p:txBody>
      </p:sp>
      <p:sp>
        <p:nvSpPr>
          <p:cNvPr id="59" name="Rectangle 58"/>
          <p:cNvSpPr/>
          <p:nvPr/>
        </p:nvSpPr>
        <p:spPr>
          <a:xfrm>
            <a:off x="4871428" y="3189009"/>
            <a:ext cx="2449145" cy="1149531"/>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400" b="1" dirty="0" smtClean="0">
                <a:effectLst>
                  <a:outerShdw blurRad="38100" dist="38100" dir="2700000" algn="tl">
                    <a:srgbClr val="000000">
                      <a:alpha val="43137"/>
                    </a:srgbClr>
                  </a:outerShdw>
                </a:effectLst>
              </a:rPr>
              <a:t>Industry Competitors</a:t>
            </a:r>
            <a:endParaRPr lang="en-US" sz="2400" b="1" dirty="0">
              <a:effectLst>
                <a:outerShdw blurRad="38100" dist="38100" dir="2700000" algn="tl">
                  <a:srgbClr val="000000">
                    <a:alpha val="43137"/>
                  </a:srgbClr>
                </a:outerShdw>
              </a:effectLst>
            </a:endParaRPr>
          </a:p>
        </p:txBody>
      </p:sp>
      <p:sp>
        <p:nvSpPr>
          <p:cNvPr id="60" name="Rectangle 59"/>
          <p:cNvSpPr/>
          <p:nvPr/>
        </p:nvSpPr>
        <p:spPr>
          <a:xfrm>
            <a:off x="4871428" y="5202589"/>
            <a:ext cx="2449145" cy="1149531"/>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effectLst>
                  <a:outerShdw blurRad="38100" dist="38100" dir="2700000" algn="tl">
                    <a:srgbClr val="000000">
                      <a:alpha val="43137"/>
                    </a:srgbClr>
                  </a:outerShdw>
                </a:effectLst>
              </a:rPr>
              <a:t>Substitutes</a:t>
            </a:r>
            <a:endParaRPr lang="en-US" sz="2400" b="1" dirty="0">
              <a:effectLst>
                <a:outerShdw blurRad="38100" dist="38100" dir="2700000" algn="tl">
                  <a:srgbClr val="000000">
                    <a:alpha val="43137"/>
                  </a:srgbClr>
                </a:outerShdw>
              </a:effectLst>
            </a:endParaRPr>
          </a:p>
        </p:txBody>
      </p:sp>
      <p:sp>
        <p:nvSpPr>
          <p:cNvPr id="61" name="Rectangle 60"/>
          <p:cNvSpPr/>
          <p:nvPr/>
        </p:nvSpPr>
        <p:spPr>
          <a:xfrm>
            <a:off x="4871428" y="1175430"/>
            <a:ext cx="2449145" cy="1149531"/>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500"/>
              </a:lnSpc>
            </a:pPr>
            <a:r>
              <a:rPr lang="en-US" sz="2400" b="1" dirty="0" smtClean="0">
                <a:effectLst>
                  <a:outerShdw blurRad="38100" dist="38100" dir="2700000" algn="tl">
                    <a:srgbClr val="000000">
                      <a:alpha val="43137"/>
                    </a:srgbClr>
                  </a:outerShdw>
                </a:effectLst>
              </a:rPr>
              <a:t>Potential Entrants</a:t>
            </a:r>
            <a:endParaRPr lang="en-US" sz="2400" b="1" dirty="0">
              <a:effectLst>
                <a:outerShdw blurRad="38100" dist="38100" dir="2700000" algn="tl">
                  <a:srgbClr val="000000">
                    <a:alpha val="43137"/>
                  </a:srgbClr>
                </a:outerShdw>
              </a:effectLst>
            </a:endParaRPr>
          </a:p>
        </p:txBody>
      </p:sp>
      <p:cxnSp>
        <p:nvCxnSpPr>
          <p:cNvPr id="62" name="Straight Arrow Connector 61"/>
          <p:cNvCxnSpPr>
            <a:stCxn id="50" idx="3"/>
            <a:endCxn id="59" idx="1"/>
          </p:cNvCxnSpPr>
          <p:nvPr/>
        </p:nvCxnSpPr>
        <p:spPr>
          <a:xfrm>
            <a:off x="4005283" y="3763775"/>
            <a:ext cx="866145" cy="0"/>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stCxn id="52" idx="1"/>
            <a:endCxn id="59" idx="3"/>
          </p:cNvCxnSpPr>
          <p:nvPr/>
        </p:nvCxnSpPr>
        <p:spPr>
          <a:xfrm flipH="1">
            <a:off x="7320573" y="3763775"/>
            <a:ext cx="866145" cy="0"/>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stCxn id="61" idx="2"/>
            <a:endCxn id="59" idx="0"/>
          </p:cNvCxnSpPr>
          <p:nvPr/>
        </p:nvCxnSpPr>
        <p:spPr>
          <a:xfrm>
            <a:off x="6096001" y="2324961"/>
            <a:ext cx="0" cy="864048"/>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stCxn id="60" idx="0"/>
            <a:endCxn id="59" idx="2"/>
          </p:cNvCxnSpPr>
          <p:nvPr/>
        </p:nvCxnSpPr>
        <p:spPr>
          <a:xfrm flipV="1">
            <a:off x="6096001" y="4338541"/>
            <a:ext cx="0" cy="864048"/>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6" name="Rectangle 65"/>
          <p:cNvSpPr/>
          <p:nvPr/>
        </p:nvSpPr>
        <p:spPr>
          <a:xfrm>
            <a:off x="4719234" y="3993605"/>
            <a:ext cx="2753532" cy="338554"/>
          </a:xfrm>
          <a:prstGeom prst="rect">
            <a:avLst/>
          </a:prstGeom>
        </p:spPr>
        <p:txBody>
          <a:bodyPr wrap="square">
            <a:spAutoFit/>
          </a:bodyPr>
          <a:lstStyle/>
          <a:p>
            <a:pPr algn="ctr"/>
            <a:r>
              <a:rPr lang="en-US" sz="1600" dirty="0" smtClean="0">
                <a:solidFill>
                  <a:schemeClr val="bg1">
                    <a:lumMod val="95000"/>
                  </a:schemeClr>
                </a:solidFill>
              </a:rPr>
              <a:t>Rivalry Among Existing Firms</a:t>
            </a:r>
            <a:endParaRPr lang="en-US" sz="1600" dirty="0">
              <a:solidFill>
                <a:schemeClr val="bg1">
                  <a:lumMod val="95000"/>
                </a:schemeClr>
              </a:solidFill>
            </a:endParaRPr>
          </a:p>
        </p:txBody>
      </p:sp>
      <p:sp>
        <p:nvSpPr>
          <p:cNvPr id="67" name="Freeform 66"/>
          <p:cNvSpPr/>
          <p:nvPr/>
        </p:nvSpPr>
        <p:spPr>
          <a:xfrm>
            <a:off x="4943872" y="3303627"/>
            <a:ext cx="462357" cy="383376"/>
          </a:xfrm>
          <a:custGeom>
            <a:avLst/>
            <a:gdLst>
              <a:gd name="connsiteX0" fmla="*/ 1761533 w 2241805"/>
              <a:gd name="connsiteY0" fmla="*/ 0 h 1858854"/>
              <a:gd name="connsiteX1" fmla="*/ 2180831 w 2241805"/>
              <a:gd name="connsiteY1" fmla="*/ 3326 h 1858854"/>
              <a:gd name="connsiteX2" fmla="*/ 2065743 w 2241805"/>
              <a:gd name="connsiteY2" fmla="*/ 135900 h 1858854"/>
              <a:gd name="connsiteX3" fmla="*/ 1834843 w 2241805"/>
              <a:gd name="connsiteY3" fmla="*/ 1602720 h 1858854"/>
              <a:gd name="connsiteX4" fmla="*/ 350867 w 2241805"/>
              <a:gd name="connsiteY4" fmla="*/ 1551762 h 1858854"/>
              <a:gd name="connsiteX5" fmla="*/ 218064 w 2241805"/>
              <a:gd name="connsiteY5" fmla="*/ 72873 h 1858854"/>
              <a:gd name="connsiteX6" fmla="*/ 448439 w 2241805"/>
              <a:gd name="connsiteY6" fmla="*/ 242592 h 1858854"/>
              <a:gd name="connsiteX7" fmla="*/ 526965 w 2241805"/>
              <a:gd name="connsiteY7" fmla="*/ 1323768 h 1858854"/>
              <a:gd name="connsiteX8" fmla="*/ 1606952 w 2241805"/>
              <a:gd name="connsiteY8" fmla="*/ 1417201 h 1858854"/>
              <a:gd name="connsiteX9" fmla="*/ 1867054 w 2241805"/>
              <a:gd name="connsiteY9" fmla="*/ 364778 h 1858854"/>
              <a:gd name="connsiteX10" fmla="*/ 1753734 w 2241805"/>
              <a:gd name="connsiteY10" fmla="*/ 495315 h 1858854"/>
              <a:gd name="connsiteX11" fmla="*/ 1761533 w 2241805"/>
              <a:gd name="connsiteY11" fmla="*/ 0 h 185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1805" h="1858854">
                <a:moveTo>
                  <a:pt x="1761533" y="0"/>
                </a:moveTo>
                <a:lnTo>
                  <a:pt x="2180831" y="3326"/>
                </a:lnTo>
                <a:lnTo>
                  <a:pt x="2065743" y="135900"/>
                </a:lnTo>
                <a:cubicBezTo>
                  <a:pt x="2370254" y="613350"/>
                  <a:pt x="2271203" y="1242574"/>
                  <a:pt x="1834843" y="1602720"/>
                </a:cubicBezTo>
                <a:cubicBezTo>
                  <a:pt x="1398598" y="1962770"/>
                  <a:pt x="762088" y="1940914"/>
                  <a:pt x="350867" y="1551762"/>
                </a:cubicBezTo>
                <a:cubicBezTo>
                  <a:pt x="-60324" y="1162641"/>
                  <a:pt x="-117284" y="528336"/>
                  <a:pt x="218064" y="72873"/>
                </a:cubicBezTo>
                <a:lnTo>
                  <a:pt x="448439" y="242592"/>
                </a:lnTo>
                <a:cubicBezTo>
                  <a:pt x="205262" y="572939"/>
                  <a:pt x="238557" y="1031361"/>
                  <a:pt x="526965" y="1323768"/>
                </a:cubicBezTo>
                <a:cubicBezTo>
                  <a:pt x="815366" y="1616166"/>
                  <a:pt x="1273279" y="1655782"/>
                  <a:pt x="1606952" y="1417201"/>
                </a:cubicBezTo>
                <a:cubicBezTo>
                  <a:pt x="1940829" y="1178475"/>
                  <a:pt x="2051141" y="732131"/>
                  <a:pt x="1867054" y="364778"/>
                </a:cubicBezTo>
                <a:lnTo>
                  <a:pt x="1753734" y="495315"/>
                </a:lnTo>
                <a:lnTo>
                  <a:pt x="1761533"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p:cNvSpPr txBox="1"/>
          <p:nvPr/>
        </p:nvSpPr>
        <p:spPr>
          <a:xfrm>
            <a:off x="7320573" y="1114501"/>
            <a:ext cx="2158340" cy="646331"/>
          </a:xfrm>
          <a:prstGeom prst="rect">
            <a:avLst/>
          </a:prstGeom>
          <a:noFill/>
        </p:spPr>
        <p:txBody>
          <a:bodyPr wrap="square" rtlCol="0">
            <a:spAutoFit/>
          </a:bodyPr>
          <a:lstStyle/>
          <a:p>
            <a:r>
              <a:rPr lang="en-US" dirty="0" smtClean="0">
                <a:solidFill>
                  <a:srgbClr val="C0392B"/>
                </a:solidFill>
              </a:rPr>
              <a:t>Threat of new entrants</a:t>
            </a:r>
            <a:endParaRPr lang="en-US" dirty="0">
              <a:solidFill>
                <a:srgbClr val="C0392B"/>
              </a:solidFill>
            </a:endParaRPr>
          </a:p>
        </p:txBody>
      </p:sp>
      <p:sp>
        <p:nvSpPr>
          <p:cNvPr id="69" name="TextBox 68"/>
          <p:cNvSpPr txBox="1"/>
          <p:nvPr/>
        </p:nvSpPr>
        <p:spPr>
          <a:xfrm>
            <a:off x="9434730" y="4327021"/>
            <a:ext cx="1823032" cy="646331"/>
          </a:xfrm>
          <a:prstGeom prst="rect">
            <a:avLst/>
          </a:prstGeom>
          <a:noFill/>
        </p:spPr>
        <p:txBody>
          <a:bodyPr wrap="square" rtlCol="0">
            <a:spAutoFit/>
          </a:bodyPr>
          <a:lstStyle>
            <a:defPPr>
              <a:defRPr lang="fr-FR"/>
            </a:defPPr>
            <a:lvl1pPr algn="ctr">
              <a:defRPr>
                <a:solidFill>
                  <a:schemeClr val="bg1">
                    <a:lumMod val="65000"/>
                  </a:schemeClr>
                </a:solidFill>
              </a:defRPr>
            </a:lvl1pPr>
          </a:lstStyle>
          <a:p>
            <a:pPr algn="l"/>
            <a:r>
              <a:rPr lang="en-US" dirty="0">
                <a:solidFill>
                  <a:srgbClr val="9BBB59"/>
                </a:solidFill>
              </a:rPr>
              <a:t>Bargaining power of buyers</a:t>
            </a:r>
            <a:endParaRPr lang="en-US" dirty="0">
              <a:solidFill>
                <a:srgbClr val="9BBB59"/>
              </a:solidFill>
            </a:endParaRPr>
          </a:p>
        </p:txBody>
      </p:sp>
      <p:sp>
        <p:nvSpPr>
          <p:cNvPr id="70" name="TextBox 69"/>
          <p:cNvSpPr txBox="1"/>
          <p:nvPr/>
        </p:nvSpPr>
        <p:spPr>
          <a:xfrm>
            <a:off x="2663183" y="5786199"/>
            <a:ext cx="2208245" cy="646331"/>
          </a:xfrm>
          <a:prstGeom prst="rect">
            <a:avLst/>
          </a:prstGeom>
          <a:noFill/>
        </p:spPr>
        <p:txBody>
          <a:bodyPr wrap="square" rtlCol="0">
            <a:spAutoFit/>
          </a:bodyPr>
          <a:lstStyle/>
          <a:p>
            <a:pPr algn="r"/>
            <a:r>
              <a:rPr lang="en-US" dirty="0" smtClean="0">
                <a:solidFill>
                  <a:srgbClr val="F39C12"/>
                </a:solidFill>
              </a:rPr>
              <a:t>Threat of substitute products or services</a:t>
            </a:r>
            <a:endParaRPr lang="en-US" dirty="0">
              <a:solidFill>
                <a:srgbClr val="F39C12"/>
              </a:solidFill>
            </a:endParaRPr>
          </a:p>
        </p:txBody>
      </p:sp>
      <p:sp>
        <p:nvSpPr>
          <p:cNvPr id="71" name="TextBox 70"/>
          <p:cNvSpPr txBox="1"/>
          <p:nvPr/>
        </p:nvSpPr>
        <p:spPr>
          <a:xfrm>
            <a:off x="960544" y="2549058"/>
            <a:ext cx="1823032" cy="646331"/>
          </a:xfrm>
          <a:prstGeom prst="rect">
            <a:avLst/>
          </a:prstGeom>
          <a:noFill/>
        </p:spPr>
        <p:txBody>
          <a:bodyPr wrap="square" rtlCol="0">
            <a:spAutoFit/>
          </a:bodyPr>
          <a:lstStyle>
            <a:defPPr>
              <a:defRPr lang="fr-FR"/>
            </a:defPPr>
            <a:lvl1pPr algn="r">
              <a:defRPr>
                <a:solidFill>
                  <a:schemeClr val="bg1">
                    <a:lumMod val="65000"/>
                  </a:schemeClr>
                </a:solidFill>
              </a:defRPr>
            </a:lvl1pPr>
          </a:lstStyle>
          <a:p>
            <a:r>
              <a:rPr lang="en-US" dirty="0">
                <a:solidFill>
                  <a:srgbClr val="12806A"/>
                </a:solidFill>
              </a:rPr>
              <a:t>Bargaining power of suppliers</a:t>
            </a:r>
            <a:endParaRPr lang="en-US" dirty="0">
              <a:solidFill>
                <a:srgbClr val="12806A"/>
              </a:solidFill>
            </a:endParaRPr>
          </a:p>
        </p:txBody>
      </p:sp>
      <p:cxnSp>
        <p:nvCxnSpPr>
          <p:cNvPr id="3" name="Elbow Connector 2"/>
          <p:cNvCxnSpPr>
            <a:stCxn id="50" idx="0"/>
            <a:endCxn id="61" idx="1"/>
          </p:cNvCxnSpPr>
          <p:nvPr/>
        </p:nvCxnSpPr>
        <p:spPr>
          <a:xfrm rot="5400000" flipH="1" flipV="1">
            <a:off x="3106663" y="1424245"/>
            <a:ext cx="1438813" cy="2090717"/>
          </a:xfrm>
          <a:prstGeom prst="bentConnector2">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Elbow Connector 7"/>
          <p:cNvCxnSpPr>
            <a:stCxn id="61" idx="3"/>
            <a:endCxn id="52" idx="0"/>
          </p:cNvCxnSpPr>
          <p:nvPr/>
        </p:nvCxnSpPr>
        <p:spPr>
          <a:xfrm>
            <a:off x="7320573" y="1750196"/>
            <a:ext cx="2090718" cy="1438813"/>
          </a:xfrm>
          <a:prstGeom prst="bentConnector2">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Elbow Connector 12"/>
          <p:cNvCxnSpPr>
            <a:stCxn id="50" idx="2"/>
            <a:endCxn id="60" idx="1"/>
          </p:cNvCxnSpPr>
          <p:nvPr/>
        </p:nvCxnSpPr>
        <p:spPr>
          <a:xfrm rot="16200000" flipH="1">
            <a:off x="3106662" y="4012588"/>
            <a:ext cx="1438815" cy="2090717"/>
          </a:xfrm>
          <a:prstGeom prst="bentConnector2">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Elbow Connector 14"/>
          <p:cNvCxnSpPr>
            <a:stCxn id="52" idx="2"/>
            <a:endCxn id="60" idx="3"/>
          </p:cNvCxnSpPr>
          <p:nvPr/>
        </p:nvCxnSpPr>
        <p:spPr>
          <a:xfrm rot="5400000">
            <a:off x="7646525" y="4012588"/>
            <a:ext cx="1438815" cy="2090718"/>
          </a:xfrm>
          <a:prstGeom prst="bentConnector2">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300952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smtClean="0"/>
              <a:t>Forces Driving Industry Competition</a:t>
            </a:r>
            <a:endParaRPr lang="en-US" dirty="0"/>
          </a:p>
        </p:txBody>
      </p:sp>
      <p:sp>
        <p:nvSpPr>
          <p:cNvPr id="5" name="Title 4"/>
          <p:cNvSpPr>
            <a:spLocks noGrp="1"/>
          </p:cNvSpPr>
          <p:nvPr>
            <p:ph type="title"/>
          </p:nvPr>
        </p:nvSpPr>
        <p:spPr/>
        <p:txBody>
          <a:bodyPr/>
          <a:lstStyle/>
          <a:p>
            <a:r>
              <a:rPr lang="en-US" dirty="0" smtClean="0"/>
              <a:t>Porter’s Five Forces Model</a:t>
            </a:r>
            <a:endParaRPr lang="en-US" dirty="0"/>
          </a:p>
        </p:txBody>
      </p:sp>
      <p:sp>
        <p:nvSpPr>
          <p:cNvPr id="4" name="Slide Number Placeholder 3"/>
          <p:cNvSpPr>
            <a:spLocks noGrp="1"/>
          </p:cNvSpPr>
          <p:nvPr>
            <p:ph type="sldNum" sz="quarter" idx="12"/>
          </p:nvPr>
        </p:nvSpPr>
        <p:spPr/>
        <p:txBody>
          <a:bodyPr/>
          <a:lstStyle/>
          <a:p>
            <a:fld id="{F68327C5-B821-4FE9-A59A-A60D9EB59A9A}" type="slidenum">
              <a:rPr lang="en-US" smtClean="0"/>
              <a:t>77</a:t>
            </a:fld>
            <a:endParaRPr lang="en-US"/>
          </a:p>
        </p:txBody>
      </p:sp>
      <p:sp>
        <p:nvSpPr>
          <p:cNvPr id="58" name="TextBox 57"/>
          <p:cNvSpPr txBox="1"/>
          <p:nvPr/>
        </p:nvSpPr>
        <p:spPr>
          <a:xfrm>
            <a:off x="8668453" y="6533590"/>
            <a:ext cx="2922596" cy="246221"/>
          </a:xfrm>
          <a:prstGeom prst="rect">
            <a:avLst/>
          </a:prstGeom>
          <a:noFill/>
        </p:spPr>
        <p:txBody>
          <a:bodyPr wrap="none" rtlCol="0">
            <a:spAutoFit/>
          </a:bodyPr>
          <a:lstStyle/>
          <a:p>
            <a:pPr algn="r"/>
            <a:r>
              <a:rPr lang="en-US" sz="1000" b="1" dirty="0" smtClean="0">
                <a:solidFill>
                  <a:schemeClr val="bg1">
                    <a:lumMod val="75000"/>
                  </a:schemeClr>
                </a:solidFill>
              </a:rPr>
              <a:t>Source: Porter, M.E., "Competitive Strategy" (1980)</a:t>
            </a:r>
            <a:endParaRPr lang="en-US" sz="1000" dirty="0">
              <a:solidFill>
                <a:schemeClr val="bg1">
                  <a:lumMod val="75000"/>
                </a:schemeClr>
              </a:solidFill>
            </a:endParaRPr>
          </a:p>
        </p:txBody>
      </p:sp>
      <p:grpSp>
        <p:nvGrpSpPr>
          <p:cNvPr id="26" name="Group 25"/>
          <p:cNvGrpSpPr/>
          <p:nvPr/>
        </p:nvGrpSpPr>
        <p:grpSpPr>
          <a:xfrm>
            <a:off x="3535680" y="1388636"/>
            <a:ext cx="5120640" cy="5120640"/>
            <a:chOff x="3535680" y="1388636"/>
            <a:chExt cx="5120640" cy="5120640"/>
          </a:xfrm>
        </p:grpSpPr>
        <p:sp>
          <p:nvSpPr>
            <p:cNvPr id="13" name="Freeform 12"/>
            <p:cNvSpPr/>
            <p:nvPr/>
          </p:nvSpPr>
          <p:spPr>
            <a:xfrm>
              <a:off x="4815732" y="1388636"/>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lnSpc>
                  <a:spcPts val="2500"/>
                </a:lnSpc>
              </a:pPr>
              <a:endParaRPr lang="en-US" sz="2000" b="1">
                <a:effectLst>
                  <a:outerShdw blurRad="38100" dist="38100" dir="2700000" algn="tl">
                    <a:srgbClr val="000000">
                      <a:alpha val="43137"/>
                    </a:srgbClr>
                  </a:outerShdw>
                </a:effectLst>
              </a:endParaRPr>
            </a:p>
          </p:txBody>
        </p:sp>
        <p:sp>
          <p:nvSpPr>
            <p:cNvPr id="14" name="Freeform 13"/>
            <p:cNvSpPr/>
            <p:nvPr/>
          </p:nvSpPr>
          <p:spPr>
            <a:xfrm>
              <a:off x="3535680" y="2668688"/>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16" name="Freeform 15"/>
            <p:cNvSpPr/>
            <p:nvPr/>
          </p:nvSpPr>
          <p:spPr>
            <a:xfrm>
              <a:off x="6096218" y="2669123"/>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17" name="Freeform 16"/>
            <p:cNvSpPr/>
            <p:nvPr/>
          </p:nvSpPr>
          <p:spPr>
            <a:xfrm>
              <a:off x="4816167" y="3949174"/>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18" name="Freeform 17"/>
            <p:cNvSpPr/>
            <p:nvPr/>
          </p:nvSpPr>
          <p:spPr>
            <a:xfrm>
              <a:off x="4815950" y="2668255"/>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094512" y="3031371"/>
              <a:ext cx="2002536" cy="20025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000" b="1" dirty="0" smtClean="0">
                  <a:solidFill>
                    <a:schemeClr val="accent1">
                      <a:lumMod val="50000"/>
                    </a:schemeClr>
                  </a:solidFill>
                </a:rPr>
                <a:t>Industry Competitors</a:t>
              </a:r>
              <a:endParaRPr lang="en-US" sz="2000" b="1" dirty="0">
                <a:solidFill>
                  <a:schemeClr val="accent1">
                    <a:lumMod val="50000"/>
                  </a:schemeClr>
                </a:solidFill>
              </a:endParaRPr>
            </a:p>
          </p:txBody>
        </p:sp>
        <p:sp>
          <p:nvSpPr>
            <p:cNvPr id="3" name="Rectangle 2"/>
            <p:cNvSpPr/>
            <p:nvPr/>
          </p:nvSpPr>
          <p:spPr>
            <a:xfrm>
              <a:off x="5307004" y="4213620"/>
              <a:ext cx="1577552" cy="523220"/>
            </a:xfrm>
            <a:prstGeom prst="rect">
              <a:avLst/>
            </a:prstGeom>
            <a:noFill/>
          </p:spPr>
          <p:txBody>
            <a:bodyPr wrap="square">
              <a:spAutoFit/>
            </a:bodyPr>
            <a:lstStyle/>
            <a:p>
              <a:pPr algn="ctr"/>
              <a:r>
                <a:rPr lang="en-US" sz="1400" b="1" dirty="0" smtClean="0">
                  <a:solidFill>
                    <a:schemeClr val="accent1">
                      <a:lumMod val="50000"/>
                    </a:schemeClr>
                  </a:solidFill>
                </a:rPr>
                <a:t>Rivalry Among Existing Firms</a:t>
              </a:r>
              <a:endParaRPr lang="en-US" sz="1400" dirty="0">
                <a:solidFill>
                  <a:schemeClr val="accent1">
                    <a:lumMod val="50000"/>
                  </a:schemeClr>
                </a:solidFill>
              </a:endParaRPr>
            </a:p>
          </p:txBody>
        </p:sp>
        <p:sp>
          <p:nvSpPr>
            <p:cNvPr id="15" name="Freeform 14"/>
            <p:cNvSpPr/>
            <p:nvPr/>
          </p:nvSpPr>
          <p:spPr>
            <a:xfrm>
              <a:off x="5776587" y="3684286"/>
              <a:ext cx="638385" cy="529334"/>
            </a:xfrm>
            <a:custGeom>
              <a:avLst/>
              <a:gdLst>
                <a:gd name="connsiteX0" fmla="*/ 1761533 w 2241805"/>
                <a:gd name="connsiteY0" fmla="*/ 0 h 1858854"/>
                <a:gd name="connsiteX1" fmla="*/ 2180831 w 2241805"/>
                <a:gd name="connsiteY1" fmla="*/ 3326 h 1858854"/>
                <a:gd name="connsiteX2" fmla="*/ 2065743 w 2241805"/>
                <a:gd name="connsiteY2" fmla="*/ 135900 h 1858854"/>
                <a:gd name="connsiteX3" fmla="*/ 1834843 w 2241805"/>
                <a:gd name="connsiteY3" fmla="*/ 1602720 h 1858854"/>
                <a:gd name="connsiteX4" fmla="*/ 350867 w 2241805"/>
                <a:gd name="connsiteY4" fmla="*/ 1551762 h 1858854"/>
                <a:gd name="connsiteX5" fmla="*/ 218064 w 2241805"/>
                <a:gd name="connsiteY5" fmla="*/ 72873 h 1858854"/>
                <a:gd name="connsiteX6" fmla="*/ 448439 w 2241805"/>
                <a:gd name="connsiteY6" fmla="*/ 242592 h 1858854"/>
                <a:gd name="connsiteX7" fmla="*/ 526965 w 2241805"/>
                <a:gd name="connsiteY7" fmla="*/ 1323768 h 1858854"/>
                <a:gd name="connsiteX8" fmla="*/ 1606952 w 2241805"/>
                <a:gd name="connsiteY8" fmla="*/ 1417201 h 1858854"/>
                <a:gd name="connsiteX9" fmla="*/ 1867054 w 2241805"/>
                <a:gd name="connsiteY9" fmla="*/ 364778 h 1858854"/>
                <a:gd name="connsiteX10" fmla="*/ 1753734 w 2241805"/>
                <a:gd name="connsiteY10" fmla="*/ 495315 h 1858854"/>
                <a:gd name="connsiteX11" fmla="*/ 1761533 w 2241805"/>
                <a:gd name="connsiteY11" fmla="*/ 0 h 185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1805" h="1858854">
                  <a:moveTo>
                    <a:pt x="1761533" y="0"/>
                  </a:moveTo>
                  <a:lnTo>
                    <a:pt x="2180831" y="3326"/>
                  </a:lnTo>
                  <a:lnTo>
                    <a:pt x="2065743" y="135900"/>
                  </a:lnTo>
                  <a:cubicBezTo>
                    <a:pt x="2370254" y="613350"/>
                    <a:pt x="2271203" y="1242574"/>
                    <a:pt x="1834843" y="1602720"/>
                  </a:cubicBezTo>
                  <a:cubicBezTo>
                    <a:pt x="1398598" y="1962770"/>
                    <a:pt x="762088" y="1940914"/>
                    <a:pt x="350867" y="1551762"/>
                  </a:cubicBezTo>
                  <a:cubicBezTo>
                    <a:pt x="-60324" y="1162641"/>
                    <a:pt x="-117284" y="528336"/>
                    <a:pt x="218064" y="72873"/>
                  </a:cubicBezTo>
                  <a:lnTo>
                    <a:pt x="448439" y="242592"/>
                  </a:lnTo>
                  <a:cubicBezTo>
                    <a:pt x="205262" y="572939"/>
                    <a:pt x="238557" y="1031361"/>
                    <a:pt x="526965" y="1323768"/>
                  </a:cubicBezTo>
                  <a:cubicBezTo>
                    <a:pt x="815366" y="1616166"/>
                    <a:pt x="1273279" y="1655782"/>
                    <a:pt x="1606952" y="1417201"/>
                  </a:cubicBezTo>
                  <a:cubicBezTo>
                    <a:pt x="1940829" y="1178475"/>
                    <a:pt x="2051141" y="732131"/>
                    <a:pt x="1867054" y="364778"/>
                  </a:cubicBezTo>
                  <a:lnTo>
                    <a:pt x="1753734" y="495315"/>
                  </a:lnTo>
                  <a:lnTo>
                    <a:pt x="1761533" y="0"/>
                  </a:lnTo>
                  <a:close/>
                </a:path>
              </a:pathLst>
            </a:cu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0" name="Rectangle 19"/>
            <p:cNvSpPr/>
            <p:nvPr/>
          </p:nvSpPr>
          <p:spPr>
            <a:xfrm>
              <a:off x="3647728" y="3724805"/>
              <a:ext cx="1165768" cy="400110"/>
            </a:xfrm>
            <a:prstGeom prst="rect">
              <a:avLst/>
            </a:prstGeom>
          </p:spPr>
          <p:txBody>
            <a:bodyPr wrap="none">
              <a:spAutoFit/>
            </a:bodyPr>
            <a:lstStyle/>
            <a:p>
              <a:r>
                <a:rPr lang="en-US" sz="2000" b="1" dirty="0">
                  <a:solidFill>
                    <a:prstClr val="white"/>
                  </a:solidFill>
                  <a:effectLst>
                    <a:outerShdw blurRad="38100" dist="38100" dir="2700000" algn="tl">
                      <a:srgbClr val="000000">
                        <a:alpha val="43137"/>
                      </a:srgbClr>
                    </a:outerShdw>
                  </a:effectLst>
                </a:rPr>
                <a:t>Suppliers</a:t>
              </a:r>
              <a:endParaRPr lang="en-US" dirty="0"/>
            </a:p>
          </p:txBody>
        </p:sp>
        <p:sp>
          <p:nvSpPr>
            <p:cNvPr id="22" name="Rectangle 21"/>
            <p:cNvSpPr/>
            <p:nvPr/>
          </p:nvSpPr>
          <p:spPr>
            <a:xfrm>
              <a:off x="7470697" y="3724805"/>
              <a:ext cx="906402" cy="400110"/>
            </a:xfrm>
            <a:prstGeom prst="rect">
              <a:avLst/>
            </a:prstGeom>
          </p:spPr>
          <p:txBody>
            <a:bodyPr wrap="none">
              <a:spAutoFit/>
            </a:bodyPr>
            <a:lstStyle/>
            <a:p>
              <a:r>
                <a:rPr lang="en-US" sz="2000" b="1" dirty="0" smtClean="0">
                  <a:solidFill>
                    <a:prstClr val="white"/>
                  </a:solidFill>
                  <a:effectLst>
                    <a:outerShdw blurRad="38100" dist="38100" dir="2700000" algn="tl">
                      <a:srgbClr val="000000">
                        <a:alpha val="43137"/>
                      </a:srgbClr>
                    </a:outerShdw>
                  </a:effectLst>
                </a:rPr>
                <a:t>Buyers</a:t>
              </a:r>
              <a:endParaRPr lang="en-US" dirty="0"/>
            </a:p>
          </p:txBody>
        </p:sp>
        <p:sp>
          <p:nvSpPr>
            <p:cNvPr id="23" name="Rectangle 22"/>
            <p:cNvSpPr/>
            <p:nvPr/>
          </p:nvSpPr>
          <p:spPr>
            <a:xfrm>
              <a:off x="5321284" y="1900307"/>
              <a:ext cx="1548989" cy="733534"/>
            </a:xfrm>
            <a:prstGeom prst="rect">
              <a:avLst/>
            </a:prstGeom>
          </p:spPr>
          <p:txBody>
            <a:bodyPr wrap="square" anchor="ctr">
              <a:spAutoFit/>
            </a:bodyPr>
            <a:lstStyle/>
            <a:p>
              <a:pPr lvl="0" algn="ctr">
                <a:lnSpc>
                  <a:spcPts val="2500"/>
                </a:lnSpc>
              </a:pPr>
              <a:r>
                <a:rPr lang="en-US" sz="2000" b="1" dirty="0">
                  <a:solidFill>
                    <a:prstClr val="white"/>
                  </a:solidFill>
                  <a:effectLst>
                    <a:outerShdw blurRad="38100" dist="38100" dir="2700000" algn="tl">
                      <a:srgbClr val="000000">
                        <a:alpha val="43137"/>
                      </a:srgbClr>
                    </a:outerShdw>
                  </a:effectLst>
                </a:rPr>
                <a:t>Potential Entrants</a:t>
              </a:r>
            </a:p>
          </p:txBody>
        </p:sp>
        <p:sp>
          <p:nvSpPr>
            <p:cNvPr id="25" name="Rectangle 24"/>
            <p:cNvSpPr/>
            <p:nvPr/>
          </p:nvSpPr>
          <p:spPr>
            <a:xfrm>
              <a:off x="5408600" y="5446113"/>
              <a:ext cx="1374800" cy="400110"/>
            </a:xfrm>
            <a:prstGeom prst="rect">
              <a:avLst/>
            </a:prstGeom>
          </p:spPr>
          <p:txBody>
            <a:bodyPr wrap="none">
              <a:spAutoFit/>
            </a:bodyPr>
            <a:lstStyle/>
            <a:p>
              <a:r>
                <a:rPr lang="en-US" sz="2000" b="1" dirty="0">
                  <a:solidFill>
                    <a:prstClr val="white"/>
                  </a:solidFill>
                  <a:effectLst>
                    <a:outerShdw blurRad="38100" dist="38100" dir="2700000" algn="tl">
                      <a:srgbClr val="000000">
                        <a:alpha val="43137"/>
                      </a:srgbClr>
                    </a:outerShdw>
                  </a:effectLst>
                </a:rPr>
                <a:t>Substitutes</a:t>
              </a:r>
              <a:endParaRPr lang="en-US" dirty="0"/>
            </a:p>
          </p:txBody>
        </p:sp>
      </p:grpSp>
    </p:spTree>
    <p:extLst>
      <p:ext uri="{BB962C8B-B14F-4D97-AF65-F5344CB8AC3E}">
        <p14:creationId xmlns:p14="http://schemas.microsoft.com/office/powerpoint/2010/main" val="428069973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smtClean="0"/>
              <a:t>Forces Driving Industry Competition</a:t>
            </a:r>
            <a:endParaRPr lang="en-US" dirty="0"/>
          </a:p>
        </p:txBody>
      </p:sp>
      <p:sp>
        <p:nvSpPr>
          <p:cNvPr id="5" name="Title 4"/>
          <p:cNvSpPr>
            <a:spLocks noGrp="1"/>
          </p:cNvSpPr>
          <p:nvPr>
            <p:ph type="title"/>
          </p:nvPr>
        </p:nvSpPr>
        <p:spPr/>
        <p:txBody>
          <a:bodyPr/>
          <a:lstStyle/>
          <a:p>
            <a:r>
              <a:rPr lang="en-US" dirty="0" smtClean="0"/>
              <a:t>Porter’s Five Forces Model</a:t>
            </a:r>
            <a:endParaRPr lang="en-US" dirty="0"/>
          </a:p>
        </p:txBody>
      </p:sp>
      <p:sp>
        <p:nvSpPr>
          <p:cNvPr id="4" name="Slide Number Placeholder 3"/>
          <p:cNvSpPr>
            <a:spLocks noGrp="1"/>
          </p:cNvSpPr>
          <p:nvPr>
            <p:ph type="sldNum" sz="quarter" idx="12"/>
          </p:nvPr>
        </p:nvSpPr>
        <p:spPr/>
        <p:txBody>
          <a:bodyPr/>
          <a:lstStyle/>
          <a:p>
            <a:fld id="{F68327C5-B821-4FE9-A59A-A60D9EB59A9A}" type="slidenum">
              <a:rPr lang="en-US" smtClean="0"/>
              <a:t>78</a:t>
            </a:fld>
            <a:endParaRPr lang="en-US"/>
          </a:p>
        </p:txBody>
      </p:sp>
      <p:sp>
        <p:nvSpPr>
          <p:cNvPr id="58" name="TextBox 57"/>
          <p:cNvSpPr txBox="1"/>
          <p:nvPr/>
        </p:nvSpPr>
        <p:spPr>
          <a:xfrm>
            <a:off x="8668453" y="6533590"/>
            <a:ext cx="2922596" cy="246221"/>
          </a:xfrm>
          <a:prstGeom prst="rect">
            <a:avLst/>
          </a:prstGeom>
          <a:noFill/>
        </p:spPr>
        <p:txBody>
          <a:bodyPr wrap="none" rtlCol="0">
            <a:spAutoFit/>
          </a:bodyPr>
          <a:lstStyle/>
          <a:p>
            <a:pPr algn="r"/>
            <a:r>
              <a:rPr lang="en-US" sz="1000" b="1" dirty="0" smtClean="0">
                <a:solidFill>
                  <a:schemeClr val="bg1">
                    <a:lumMod val="75000"/>
                  </a:schemeClr>
                </a:solidFill>
              </a:rPr>
              <a:t>Source: Porter, M.E., "Competitive Strategy" (1980)</a:t>
            </a:r>
            <a:endParaRPr lang="en-US" sz="1000" dirty="0">
              <a:solidFill>
                <a:schemeClr val="bg1">
                  <a:lumMod val="75000"/>
                </a:schemeClr>
              </a:solidFill>
            </a:endParaRPr>
          </a:p>
        </p:txBody>
      </p:sp>
      <p:sp>
        <p:nvSpPr>
          <p:cNvPr id="13" name="Freeform 12"/>
          <p:cNvSpPr/>
          <p:nvPr/>
        </p:nvSpPr>
        <p:spPr>
          <a:xfrm>
            <a:off x="4815732" y="868680"/>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lnSpc>
                <a:spcPts val="2500"/>
              </a:lnSpc>
            </a:pPr>
            <a:endParaRPr lang="en-US" sz="2000" b="1">
              <a:effectLst>
                <a:outerShdw blurRad="38100" dist="38100" dir="2700000" algn="tl">
                  <a:srgbClr val="000000">
                    <a:alpha val="43137"/>
                  </a:srgbClr>
                </a:outerShdw>
              </a:effectLst>
            </a:endParaRPr>
          </a:p>
        </p:txBody>
      </p:sp>
      <p:sp>
        <p:nvSpPr>
          <p:cNvPr id="14" name="Freeform 13"/>
          <p:cNvSpPr/>
          <p:nvPr/>
        </p:nvSpPr>
        <p:spPr>
          <a:xfrm>
            <a:off x="3535680" y="2148732"/>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16" name="Freeform 15"/>
          <p:cNvSpPr/>
          <p:nvPr/>
        </p:nvSpPr>
        <p:spPr>
          <a:xfrm>
            <a:off x="6096218" y="2149167"/>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17" name="Freeform 16"/>
          <p:cNvSpPr/>
          <p:nvPr/>
        </p:nvSpPr>
        <p:spPr>
          <a:xfrm>
            <a:off x="4816167" y="3429218"/>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20" name="Rectangle 19"/>
          <p:cNvSpPr/>
          <p:nvPr/>
        </p:nvSpPr>
        <p:spPr>
          <a:xfrm>
            <a:off x="3647728" y="3204849"/>
            <a:ext cx="1165768" cy="400110"/>
          </a:xfrm>
          <a:prstGeom prst="rect">
            <a:avLst/>
          </a:prstGeom>
        </p:spPr>
        <p:txBody>
          <a:bodyPr wrap="none">
            <a:spAutoFit/>
          </a:bodyPr>
          <a:lstStyle/>
          <a:p>
            <a:r>
              <a:rPr lang="en-US" sz="2000" b="1" dirty="0">
                <a:solidFill>
                  <a:prstClr val="white"/>
                </a:solidFill>
                <a:effectLst>
                  <a:outerShdw blurRad="38100" dist="38100" dir="2700000" algn="tl">
                    <a:srgbClr val="000000">
                      <a:alpha val="43137"/>
                    </a:srgbClr>
                  </a:outerShdw>
                </a:effectLst>
              </a:rPr>
              <a:t>Suppliers</a:t>
            </a:r>
            <a:endParaRPr lang="en-US" dirty="0"/>
          </a:p>
        </p:txBody>
      </p:sp>
      <p:sp>
        <p:nvSpPr>
          <p:cNvPr id="22" name="Rectangle 21"/>
          <p:cNvSpPr/>
          <p:nvPr/>
        </p:nvSpPr>
        <p:spPr>
          <a:xfrm>
            <a:off x="7470697" y="3204849"/>
            <a:ext cx="906402" cy="400110"/>
          </a:xfrm>
          <a:prstGeom prst="rect">
            <a:avLst/>
          </a:prstGeom>
        </p:spPr>
        <p:txBody>
          <a:bodyPr wrap="none">
            <a:spAutoFit/>
          </a:bodyPr>
          <a:lstStyle/>
          <a:p>
            <a:r>
              <a:rPr lang="en-US" sz="2000" b="1" dirty="0" smtClean="0">
                <a:solidFill>
                  <a:prstClr val="white"/>
                </a:solidFill>
                <a:effectLst>
                  <a:outerShdw blurRad="38100" dist="38100" dir="2700000" algn="tl">
                    <a:srgbClr val="000000">
                      <a:alpha val="43137"/>
                    </a:srgbClr>
                  </a:outerShdw>
                </a:effectLst>
              </a:rPr>
              <a:t>Buyers</a:t>
            </a:r>
            <a:endParaRPr lang="en-US" dirty="0"/>
          </a:p>
        </p:txBody>
      </p:sp>
      <p:sp>
        <p:nvSpPr>
          <p:cNvPr id="23" name="Rectangle 22"/>
          <p:cNvSpPr/>
          <p:nvPr/>
        </p:nvSpPr>
        <p:spPr>
          <a:xfrm>
            <a:off x="5321284" y="1380351"/>
            <a:ext cx="1548989" cy="733534"/>
          </a:xfrm>
          <a:prstGeom prst="rect">
            <a:avLst/>
          </a:prstGeom>
        </p:spPr>
        <p:txBody>
          <a:bodyPr wrap="square" anchor="ctr">
            <a:spAutoFit/>
          </a:bodyPr>
          <a:lstStyle/>
          <a:p>
            <a:pPr lvl="0" algn="ctr">
              <a:lnSpc>
                <a:spcPts val="2500"/>
              </a:lnSpc>
            </a:pPr>
            <a:r>
              <a:rPr lang="en-US" sz="2000" b="1" dirty="0">
                <a:solidFill>
                  <a:prstClr val="white"/>
                </a:solidFill>
                <a:effectLst>
                  <a:outerShdw blurRad="38100" dist="38100" dir="2700000" algn="tl">
                    <a:srgbClr val="000000">
                      <a:alpha val="43137"/>
                    </a:srgbClr>
                  </a:outerShdw>
                </a:effectLst>
              </a:rPr>
              <a:t>Potential Entrants</a:t>
            </a:r>
          </a:p>
        </p:txBody>
      </p:sp>
      <p:sp>
        <p:nvSpPr>
          <p:cNvPr id="25" name="Rectangle 24"/>
          <p:cNvSpPr/>
          <p:nvPr/>
        </p:nvSpPr>
        <p:spPr>
          <a:xfrm>
            <a:off x="5408600" y="4926157"/>
            <a:ext cx="1374800" cy="400110"/>
          </a:xfrm>
          <a:prstGeom prst="rect">
            <a:avLst/>
          </a:prstGeom>
        </p:spPr>
        <p:txBody>
          <a:bodyPr wrap="none">
            <a:spAutoFit/>
          </a:bodyPr>
          <a:lstStyle/>
          <a:p>
            <a:r>
              <a:rPr lang="en-US" sz="2000" b="1" dirty="0">
                <a:solidFill>
                  <a:prstClr val="white"/>
                </a:solidFill>
                <a:effectLst>
                  <a:outerShdw blurRad="38100" dist="38100" dir="2700000" algn="tl">
                    <a:srgbClr val="000000">
                      <a:alpha val="43137"/>
                    </a:srgbClr>
                  </a:outerShdw>
                </a:effectLst>
              </a:rPr>
              <a:t>Substitutes</a:t>
            </a:r>
            <a:endParaRPr lang="en-US" dirty="0"/>
          </a:p>
        </p:txBody>
      </p:sp>
      <p:sp>
        <p:nvSpPr>
          <p:cNvPr id="2" name="Rectangle 1"/>
          <p:cNvSpPr/>
          <p:nvPr/>
        </p:nvSpPr>
        <p:spPr>
          <a:xfrm rot="18900000">
            <a:off x="4268487" y="3077551"/>
            <a:ext cx="3655026" cy="6803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rot="2700000">
            <a:off x="4268487" y="3088843"/>
            <a:ext cx="3655026" cy="6803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4815950" y="2148299"/>
            <a:ext cx="2560100" cy="2560102"/>
            <a:chOff x="4815950" y="2148299"/>
            <a:chExt cx="2560100" cy="2560102"/>
          </a:xfrm>
        </p:grpSpPr>
        <p:sp>
          <p:nvSpPr>
            <p:cNvPr id="18" name="Freeform 17"/>
            <p:cNvSpPr/>
            <p:nvPr/>
          </p:nvSpPr>
          <p:spPr>
            <a:xfrm>
              <a:off x="4815950" y="2148299"/>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094512" y="2511415"/>
              <a:ext cx="2002536" cy="20025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000" b="1" dirty="0" smtClean="0">
                  <a:solidFill>
                    <a:schemeClr val="accent1">
                      <a:lumMod val="50000"/>
                    </a:schemeClr>
                  </a:solidFill>
                </a:rPr>
                <a:t>Industry Competitors</a:t>
              </a:r>
              <a:endParaRPr lang="en-US" sz="2000" b="1" dirty="0">
                <a:solidFill>
                  <a:schemeClr val="accent1">
                    <a:lumMod val="50000"/>
                  </a:schemeClr>
                </a:solidFill>
              </a:endParaRPr>
            </a:p>
          </p:txBody>
        </p:sp>
        <p:sp>
          <p:nvSpPr>
            <p:cNvPr id="3" name="Rectangle 2"/>
            <p:cNvSpPr/>
            <p:nvPr/>
          </p:nvSpPr>
          <p:spPr>
            <a:xfrm>
              <a:off x="5307004" y="3693664"/>
              <a:ext cx="1577552" cy="523220"/>
            </a:xfrm>
            <a:prstGeom prst="rect">
              <a:avLst/>
            </a:prstGeom>
            <a:noFill/>
          </p:spPr>
          <p:txBody>
            <a:bodyPr wrap="square">
              <a:spAutoFit/>
            </a:bodyPr>
            <a:lstStyle/>
            <a:p>
              <a:pPr algn="ctr"/>
              <a:r>
                <a:rPr lang="en-US" sz="1400" b="1" dirty="0" smtClean="0">
                  <a:solidFill>
                    <a:schemeClr val="accent1">
                      <a:lumMod val="50000"/>
                    </a:schemeClr>
                  </a:solidFill>
                </a:rPr>
                <a:t>Rivalry Among Existing Firms</a:t>
              </a:r>
              <a:endParaRPr lang="en-US" sz="1400" dirty="0">
                <a:solidFill>
                  <a:schemeClr val="accent1">
                    <a:lumMod val="50000"/>
                  </a:schemeClr>
                </a:solidFill>
              </a:endParaRPr>
            </a:p>
          </p:txBody>
        </p:sp>
        <p:sp>
          <p:nvSpPr>
            <p:cNvPr id="15" name="Freeform 14"/>
            <p:cNvSpPr/>
            <p:nvPr/>
          </p:nvSpPr>
          <p:spPr>
            <a:xfrm>
              <a:off x="5776587" y="3164330"/>
              <a:ext cx="638385" cy="529334"/>
            </a:xfrm>
            <a:custGeom>
              <a:avLst/>
              <a:gdLst>
                <a:gd name="connsiteX0" fmla="*/ 1761533 w 2241805"/>
                <a:gd name="connsiteY0" fmla="*/ 0 h 1858854"/>
                <a:gd name="connsiteX1" fmla="*/ 2180831 w 2241805"/>
                <a:gd name="connsiteY1" fmla="*/ 3326 h 1858854"/>
                <a:gd name="connsiteX2" fmla="*/ 2065743 w 2241805"/>
                <a:gd name="connsiteY2" fmla="*/ 135900 h 1858854"/>
                <a:gd name="connsiteX3" fmla="*/ 1834843 w 2241805"/>
                <a:gd name="connsiteY3" fmla="*/ 1602720 h 1858854"/>
                <a:gd name="connsiteX4" fmla="*/ 350867 w 2241805"/>
                <a:gd name="connsiteY4" fmla="*/ 1551762 h 1858854"/>
                <a:gd name="connsiteX5" fmla="*/ 218064 w 2241805"/>
                <a:gd name="connsiteY5" fmla="*/ 72873 h 1858854"/>
                <a:gd name="connsiteX6" fmla="*/ 448439 w 2241805"/>
                <a:gd name="connsiteY6" fmla="*/ 242592 h 1858854"/>
                <a:gd name="connsiteX7" fmla="*/ 526965 w 2241805"/>
                <a:gd name="connsiteY7" fmla="*/ 1323768 h 1858854"/>
                <a:gd name="connsiteX8" fmla="*/ 1606952 w 2241805"/>
                <a:gd name="connsiteY8" fmla="*/ 1417201 h 1858854"/>
                <a:gd name="connsiteX9" fmla="*/ 1867054 w 2241805"/>
                <a:gd name="connsiteY9" fmla="*/ 364778 h 1858854"/>
                <a:gd name="connsiteX10" fmla="*/ 1753734 w 2241805"/>
                <a:gd name="connsiteY10" fmla="*/ 495315 h 1858854"/>
                <a:gd name="connsiteX11" fmla="*/ 1761533 w 2241805"/>
                <a:gd name="connsiteY11" fmla="*/ 0 h 185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1805" h="1858854">
                  <a:moveTo>
                    <a:pt x="1761533" y="0"/>
                  </a:moveTo>
                  <a:lnTo>
                    <a:pt x="2180831" y="3326"/>
                  </a:lnTo>
                  <a:lnTo>
                    <a:pt x="2065743" y="135900"/>
                  </a:lnTo>
                  <a:cubicBezTo>
                    <a:pt x="2370254" y="613350"/>
                    <a:pt x="2271203" y="1242574"/>
                    <a:pt x="1834843" y="1602720"/>
                  </a:cubicBezTo>
                  <a:cubicBezTo>
                    <a:pt x="1398598" y="1962770"/>
                    <a:pt x="762088" y="1940914"/>
                    <a:pt x="350867" y="1551762"/>
                  </a:cubicBezTo>
                  <a:cubicBezTo>
                    <a:pt x="-60324" y="1162641"/>
                    <a:pt x="-117284" y="528336"/>
                    <a:pt x="218064" y="72873"/>
                  </a:cubicBezTo>
                  <a:lnTo>
                    <a:pt x="448439" y="242592"/>
                  </a:lnTo>
                  <a:cubicBezTo>
                    <a:pt x="205262" y="572939"/>
                    <a:pt x="238557" y="1031361"/>
                    <a:pt x="526965" y="1323768"/>
                  </a:cubicBezTo>
                  <a:cubicBezTo>
                    <a:pt x="815366" y="1616166"/>
                    <a:pt x="1273279" y="1655782"/>
                    <a:pt x="1606952" y="1417201"/>
                  </a:cubicBezTo>
                  <a:cubicBezTo>
                    <a:pt x="1940829" y="1178475"/>
                    <a:pt x="2051141" y="732131"/>
                    <a:pt x="1867054" y="364778"/>
                  </a:cubicBezTo>
                  <a:lnTo>
                    <a:pt x="1753734" y="495315"/>
                  </a:lnTo>
                  <a:lnTo>
                    <a:pt x="1761533" y="0"/>
                  </a:lnTo>
                  <a:close/>
                </a:path>
              </a:pathLst>
            </a:cu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sp>
        <p:nvSpPr>
          <p:cNvPr id="24" name="TextBox 23"/>
          <p:cNvSpPr txBox="1"/>
          <p:nvPr/>
        </p:nvSpPr>
        <p:spPr>
          <a:xfrm rot="18900000">
            <a:off x="3486942" y="4626207"/>
            <a:ext cx="2208245" cy="646331"/>
          </a:xfrm>
          <a:prstGeom prst="rect">
            <a:avLst/>
          </a:prstGeom>
          <a:noFill/>
        </p:spPr>
        <p:txBody>
          <a:bodyPr wrap="square" rtlCol="0">
            <a:spAutoFit/>
          </a:bodyPr>
          <a:lstStyle/>
          <a:p>
            <a:pPr algn="r"/>
            <a:r>
              <a:rPr lang="en-US" dirty="0" smtClean="0">
                <a:solidFill>
                  <a:srgbClr val="F39C12"/>
                </a:solidFill>
              </a:rPr>
              <a:t>Threat of substitute products or services</a:t>
            </a:r>
            <a:endParaRPr lang="en-US" dirty="0">
              <a:solidFill>
                <a:srgbClr val="F39C12"/>
              </a:solidFill>
            </a:endParaRPr>
          </a:p>
        </p:txBody>
      </p:sp>
      <p:sp>
        <p:nvSpPr>
          <p:cNvPr id="19" name="TextBox 18"/>
          <p:cNvSpPr txBox="1"/>
          <p:nvPr/>
        </p:nvSpPr>
        <p:spPr>
          <a:xfrm rot="18900000">
            <a:off x="6486269" y="1717748"/>
            <a:ext cx="1912523" cy="646331"/>
          </a:xfrm>
          <a:prstGeom prst="rect">
            <a:avLst/>
          </a:prstGeom>
          <a:noFill/>
        </p:spPr>
        <p:txBody>
          <a:bodyPr wrap="square" rtlCol="0">
            <a:spAutoFit/>
          </a:bodyPr>
          <a:lstStyle>
            <a:defPPr>
              <a:defRPr lang="fr-FR"/>
            </a:defPPr>
            <a:lvl1pPr algn="r">
              <a:defRPr>
                <a:solidFill>
                  <a:schemeClr val="bg1">
                    <a:lumMod val="65000"/>
                  </a:schemeClr>
                </a:solidFill>
              </a:defRPr>
            </a:lvl1pPr>
          </a:lstStyle>
          <a:p>
            <a:pPr algn="l"/>
            <a:r>
              <a:rPr lang="en-US" dirty="0">
                <a:solidFill>
                  <a:srgbClr val="C0392B"/>
                </a:solidFill>
              </a:rPr>
              <a:t>Threat of new entrants</a:t>
            </a:r>
          </a:p>
        </p:txBody>
      </p:sp>
      <p:sp>
        <p:nvSpPr>
          <p:cNvPr id="21" name="TextBox 20"/>
          <p:cNvSpPr txBox="1"/>
          <p:nvPr/>
        </p:nvSpPr>
        <p:spPr>
          <a:xfrm rot="2700000">
            <a:off x="6499373" y="4414088"/>
            <a:ext cx="1823032" cy="646331"/>
          </a:xfrm>
          <a:prstGeom prst="rect">
            <a:avLst/>
          </a:prstGeom>
          <a:noFill/>
        </p:spPr>
        <p:txBody>
          <a:bodyPr wrap="square" rtlCol="0">
            <a:spAutoFit/>
          </a:bodyPr>
          <a:lstStyle>
            <a:defPPr>
              <a:defRPr lang="fr-FR"/>
            </a:defPPr>
            <a:lvl1pPr algn="r">
              <a:defRPr>
                <a:solidFill>
                  <a:schemeClr val="bg1">
                    <a:lumMod val="65000"/>
                  </a:schemeClr>
                </a:solidFill>
              </a:defRPr>
            </a:lvl1pPr>
          </a:lstStyle>
          <a:p>
            <a:pPr algn="l"/>
            <a:r>
              <a:rPr lang="en-US" dirty="0">
                <a:solidFill>
                  <a:srgbClr val="9BBB59"/>
                </a:solidFill>
              </a:rPr>
              <a:t>Bargaining power of buyers</a:t>
            </a:r>
          </a:p>
        </p:txBody>
      </p:sp>
      <p:sp>
        <p:nvSpPr>
          <p:cNvPr id="26" name="TextBox 25"/>
          <p:cNvSpPr txBox="1"/>
          <p:nvPr/>
        </p:nvSpPr>
        <p:spPr>
          <a:xfrm rot="2700000">
            <a:off x="3878991" y="1827434"/>
            <a:ext cx="1823032" cy="646331"/>
          </a:xfrm>
          <a:prstGeom prst="rect">
            <a:avLst/>
          </a:prstGeom>
          <a:noFill/>
        </p:spPr>
        <p:txBody>
          <a:bodyPr wrap="square" rtlCol="0">
            <a:spAutoFit/>
          </a:bodyPr>
          <a:lstStyle>
            <a:defPPr>
              <a:defRPr lang="fr-FR"/>
            </a:defPPr>
            <a:lvl1pPr algn="r">
              <a:defRPr>
                <a:solidFill>
                  <a:schemeClr val="bg1">
                    <a:lumMod val="65000"/>
                  </a:schemeClr>
                </a:solidFill>
              </a:defRPr>
            </a:lvl1pPr>
          </a:lstStyle>
          <a:p>
            <a:r>
              <a:rPr lang="en-US" dirty="0">
                <a:solidFill>
                  <a:srgbClr val="12806A"/>
                </a:solidFill>
              </a:rPr>
              <a:t>Bargaining power of suppliers</a:t>
            </a:r>
          </a:p>
        </p:txBody>
      </p:sp>
    </p:spTree>
    <p:extLst>
      <p:ext uri="{BB962C8B-B14F-4D97-AF65-F5344CB8AC3E}">
        <p14:creationId xmlns:p14="http://schemas.microsoft.com/office/powerpoint/2010/main" val="52603180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Up Arrow 63"/>
          <p:cNvSpPr/>
          <p:nvPr/>
        </p:nvSpPr>
        <p:spPr>
          <a:xfrm rot="5400000">
            <a:off x="4663541" y="3439318"/>
            <a:ext cx="502410" cy="497177"/>
          </a:xfrm>
          <a:prstGeom prst="upArrow">
            <a:avLst/>
          </a:prstGeom>
          <a:solidFill>
            <a:srgbClr val="6E5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Up Arrow 64"/>
          <p:cNvSpPr/>
          <p:nvPr/>
        </p:nvSpPr>
        <p:spPr>
          <a:xfrm rot="16200000">
            <a:off x="7025453" y="3455109"/>
            <a:ext cx="502410" cy="497177"/>
          </a:xfrm>
          <a:prstGeom prst="upArrow">
            <a:avLst/>
          </a:prstGeom>
          <a:solidFill>
            <a:srgbClr val="6E5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Up Arrow 13"/>
          <p:cNvSpPr/>
          <p:nvPr/>
        </p:nvSpPr>
        <p:spPr>
          <a:xfrm>
            <a:off x="5844794" y="4660015"/>
            <a:ext cx="502410" cy="497177"/>
          </a:xfrm>
          <a:prstGeom prst="upArrow">
            <a:avLst/>
          </a:prstGeom>
          <a:solidFill>
            <a:srgbClr val="6E5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Up Arrow 62"/>
          <p:cNvSpPr/>
          <p:nvPr/>
        </p:nvSpPr>
        <p:spPr>
          <a:xfrm rot="10800000">
            <a:off x="5846326" y="2276872"/>
            <a:ext cx="502410" cy="497177"/>
          </a:xfrm>
          <a:prstGeom prst="upArrow">
            <a:avLst/>
          </a:prstGeom>
          <a:solidFill>
            <a:srgbClr val="6E5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ubtitle 5"/>
          <p:cNvSpPr>
            <a:spLocks noGrp="1"/>
          </p:cNvSpPr>
          <p:nvPr>
            <p:ph type="subTitle" idx="1"/>
          </p:nvPr>
        </p:nvSpPr>
        <p:spPr/>
        <p:txBody>
          <a:bodyPr/>
          <a:lstStyle/>
          <a:p>
            <a:r>
              <a:rPr lang="en-US" dirty="0" smtClean="0"/>
              <a:t>Forces Driving Industry Competition</a:t>
            </a:r>
            <a:endParaRPr lang="en-US" dirty="0"/>
          </a:p>
        </p:txBody>
      </p:sp>
      <p:sp>
        <p:nvSpPr>
          <p:cNvPr id="5" name="Title 4"/>
          <p:cNvSpPr>
            <a:spLocks noGrp="1"/>
          </p:cNvSpPr>
          <p:nvPr>
            <p:ph type="title"/>
          </p:nvPr>
        </p:nvSpPr>
        <p:spPr/>
        <p:txBody>
          <a:bodyPr/>
          <a:lstStyle/>
          <a:p>
            <a:r>
              <a:rPr lang="en-US" dirty="0" smtClean="0"/>
              <a:t>Porter’s Five Forces Model</a:t>
            </a:r>
            <a:endParaRPr lang="en-US" dirty="0"/>
          </a:p>
        </p:txBody>
      </p:sp>
      <p:sp>
        <p:nvSpPr>
          <p:cNvPr id="4" name="Slide Number Placeholder 3"/>
          <p:cNvSpPr>
            <a:spLocks noGrp="1"/>
          </p:cNvSpPr>
          <p:nvPr>
            <p:ph type="sldNum" sz="quarter" idx="12"/>
          </p:nvPr>
        </p:nvSpPr>
        <p:spPr/>
        <p:txBody>
          <a:bodyPr/>
          <a:lstStyle/>
          <a:p>
            <a:fld id="{F68327C5-B821-4FE9-A59A-A60D9EB59A9A}" type="slidenum">
              <a:rPr lang="en-US" smtClean="0"/>
              <a:t>79</a:t>
            </a:fld>
            <a:endParaRPr lang="en-US"/>
          </a:p>
        </p:txBody>
      </p:sp>
      <p:sp>
        <p:nvSpPr>
          <p:cNvPr id="2" name="Donut 1"/>
          <p:cNvSpPr/>
          <p:nvPr/>
        </p:nvSpPr>
        <p:spPr>
          <a:xfrm>
            <a:off x="3934425" y="1526332"/>
            <a:ext cx="4323151" cy="4323151"/>
          </a:xfrm>
          <a:prstGeom prst="donut">
            <a:avLst>
              <a:gd name="adj" fmla="val 7133"/>
            </a:avLst>
          </a:prstGeom>
          <a:solidFill>
            <a:srgbClr val="6E5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Oval 12"/>
          <p:cNvSpPr/>
          <p:nvPr/>
        </p:nvSpPr>
        <p:spPr>
          <a:xfrm>
            <a:off x="5195900" y="2799970"/>
            <a:ext cx="1800200" cy="1800200"/>
          </a:xfrm>
          <a:prstGeom prst="ellipse">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Industry Rivalry</a:t>
            </a:r>
            <a:endParaRPr lang="en-US" sz="2400" b="1" dirty="0"/>
          </a:p>
        </p:txBody>
      </p:sp>
      <p:sp>
        <p:nvSpPr>
          <p:cNvPr id="59" name="Oval 58"/>
          <p:cNvSpPr/>
          <p:nvPr/>
        </p:nvSpPr>
        <p:spPr>
          <a:xfrm>
            <a:off x="3404682" y="2941636"/>
            <a:ext cx="1492541" cy="1492541"/>
          </a:xfrm>
          <a:prstGeom prst="ellipse">
            <a:avLst/>
          </a:prstGeom>
          <a:solidFill>
            <a:srgbClr val="16A08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a:off x="7294777" y="2941636"/>
            <a:ext cx="1492541" cy="1492541"/>
          </a:xfrm>
          <a:prstGeom prst="ellipse">
            <a:avLst/>
          </a:prstGeom>
          <a:solidFill>
            <a:srgbClr val="9BBB5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p:nvPr/>
        </p:nvSpPr>
        <p:spPr>
          <a:xfrm>
            <a:off x="5349729" y="953312"/>
            <a:ext cx="1492541" cy="1492541"/>
          </a:xfrm>
          <a:prstGeom prst="ellipse">
            <a:avLst/>
          </a:prstGeom>
          <a:solidFill>
            <a:srgbClr val="C0392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p:nvPr/>
        </p:nvSpPr>
        <p:spPr>
          <a:xfrm>
            <a:off x="5371153" y="4954286"/>
            <a:ext cx="1492541" cy="1492541"/>
          </a:xfrm>
          <a:prstGeom prst="ellipse">
            <a:avLst/>
          </a:prstGeom>
          <a:solidFill>
            <a:srgbClr val="F39C1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3391069" y="3487851"/>
            <a:ext cx="1490472" cy="400110"/>
          </a:xfrm>
          <a:prstGeom prst="rect">
            <a:avLst/>
          </a:prstGeom>
        </p:spPr>
        <p:txBody>
          <a:bodyPr wrap="none" anchor="ctr">
            <a:spAutoFit/>
          </a:bodyPr>
          <a:lstStyle/>
          <a:p>
            <a:pPr algn="ctr"/>
            <a:r>
              <a:rPr lang="en-US" sz="2000" b="1" dirty="0" smtClean="0">
                <a:solidFill>
                  <a:prstClr val="white"/>
                </a:solidFill>
              </a:rPr>
              <a:t>Suppliers</a:t>
            </a:r>
            <a:endParaRPr lang="en-US" sz="1600" dirty="0"/>
          </a:p>
        </p:txBody>
      </p:sp>
      <p:sp>
        <p:nvSpPr>
          <p:cNvPr id="66" name="Rectangle 65"/>
          <p:cNvSpPr/>
          <p:nvPr/>
        </p:nvSpPr>
        <p:spPr>
          <a:xfrm>
            <a:off x="7296846" y="3500015"/>
            <a:ext cx="1490472" cy="400110"/>
          </a:xfrm>
          <a:prstGeom prst="rect">
            <a:avLst/>
          </a:prstGeom>
        </p:spPr>
        <p:txBody>
          <a:bodyPr wrap="none" anchor="ctr">
            <a:spAutoFit/>
          </a:bodyPr>
          <a:lstStyle/>
          <a:p>
            <a:pPr algn="ctr"/>
            <a:r>
              <a:rPr lang="en-US" sz="2000" b="1" dirty="0" smtClean="0">
                <a:solidFill>
                  <a:prstClr val="white"/>
                </a:solidFill>
              </a:rPr>
              <a:t>Buyers</a:t>
            </a:r>
            <a:endParaRPr lang="en-US" sz="1600" dirty="0"/>
          </a:p>
        </p:txBody>
      </p:sp>
      <p:sp>
        <p:nvSpPr>
          <p:cNvPr id="67" name="Rectangle 66"/>
          <p:cNvSpPr/>
          <p:nvPr/>
        </p:nvSpPr>
        <p:spPr>
          <a:xfrm>
            <a:off x="5378061" y="1345639"/>
            <a:ext cx="1363853" cy="707886"/>
          </a:xfrm>
          <a:prstGeom prst="rect">
            <a:avLst/>
          </a:prstGeom>
        </p:spPr>
        <p:txBody>
          <a:bodyPr wrap="square" anchor="ctr">
            <a:spAutoFit/>
          </a:bodyPr>
          <a:lstStyle/>
          <a:p>
            <a:pPr algn="ctr"/>
            <a:r>
              <a:rPr lang="en-US" sz="2000" b="1" dirty="0" smtClean="0">
                <a:solidFill>
                  <a:prstClr val="white"/>
                </a:solidFill>
              </a:rPr>
              <a:t>Potential Entrants</a:t>
            </a:r>
            <a:endParaRPr lang="en-US" sz="1600" dirty="0"/>
          </a:p>
        </p:txBody>
      </p:sp>
      <p:sp>
        <p:nvSpPr>
          <p:cNvPr id="68" name="Rectangle 67"/>
          <p:cNvSpPr/>
          <p:nvPr/>
        </p:nvSpPr>
        <p:spPr>
          <a:xfrm>
            <a:off x="5349729" y="5500501"/>
            <a:ext cx="1490472" cy="400110"/>
          </a:xfrm>
          <a:prstGeom prst="rect">
            <a:avLst/>
          </a:prstGeom>
        </p:spPr>
        <p:txBody>
          <a:bodyPr wrap="none" anchor="ctr">
            <a:spAutoFit/>
          </a:bodyPr>
          <a:lstStyle/>
          <a:p>
            <a:pPr algn="ctr"/>
            <a:r>
              <a:rPr lang="en-US" sz="2000" b="1" dirty="0" smtClean="0">
                <a:solidFill>
                  <a:prstClr val="white"/>
                </a:solidFill>
              </a:rPr>
              <a:t>Substitutes</a:t>
            </a:r>
            <a:endParaRPr lang="en-US" sz="1600" dirty="0"/>
          </a:p>
        </p:txBody>
      </p:sp>
    </p:spTree>
    <p:extLst>
      <p:ext uri="{BB962C8B-B14F-4D97-AF65-F5344CB8AC3E}">
        <p14:creationId xmlns:p14="http://schemas.microsoft.com/office/powerpoint/2010/main" val="10063463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005982" y="1769592"/>
            <a:ext cx="4582469" cy="4581772"/>
            <a:chOff x="4005982" y="1769592"/>
            <a:chExt cx="4582469" cy="4581772"/>
          </a:xfrm>
        </p:grpSpPr>
        <p:cxnSp>
          <p:nvCxnSpPr>
            <p:cNvPr id="63" name="Straight Arrow Connector 62"/>
            <p:cNvCxnSpPr/>
            <p:nvPr/>
          </p:nvCxnSpPr>
          <p:spPr>
            <a:xfrm flipH="1">
              <a:off x="4005982" y="6351364"/>
              <a:ext cx="458246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8588451" y="1769592"/>
              <a:ext cx="0" cy="45817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6" name="Subtitle 5"/>
          <p:cNvSpPr>
            <a:spLocks noGrp="1"/>
          </p:cNvSpPr>
          <p:nvPr>
            <p:ph type="subTitle" idx="1"/>
          </p:nvPr>
        </p:nvSpPr>
        <p:spPr/>
        <p:txBody>
          <a:bodyPr/>
          <a:lstStyle/>
          <a:p>
            <a:r>
              <a:rPr lang="en-US" dirty="0"/>
              <a:t>The Growth Share Matrix</a:t>
            </a:r>
          </a:p>
        </p:txBody>
      </p:sp>
      <p:sp>
        <p:nvSpPr>
          <p:cNvPr id="5" name="Title 4"/>
          <p:cNvSpPr>
            <a:spLocks noGrp="1"/>
          </p:cNvSpPr>
          <p:nvPr>
            <p:ph type="title"/>
          </p:nvPr>
        </p:nvSpPr>
        <p:spPr/>
        <p:txBody>
          <a:bodyPr/>
          <a:lstStyle/>
          <a:p>
            <a:r>
              <a:rPr lang="en-US" dirty="0"/>
              <a:t>Boston Consulting Group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8</a:t>
            </a:fld>
            <a:endParaRPr lang="en-US"/>
          </a:p>
        </p:txBody>
      </p:sp>
      <p:sp>
        <p:nvSpPr>
          <p:cNvPr id="20" name="TextBox 19"/>
          <p:cNvSpPr txBox="1"/>
          <p:nvPr/>
        </p:nvSpPr>
        <p:spPr>
          <a:xfrm>
            <a:off x="8394970" y="3597652"/>
            <a:ext cx="1579407" cy="523220"/>
          </a:xfrm>
          <a:prstGeom prst="rect">
            <a:avLst/>
          </a:prstGeom>
          <a:solidFill>
            <a:schemeClr val="bg1"/>
          </a:solidFill>
        </p:spPr>
        <p:txBody>
          <a:bodyPr wrap="none" rtlCol="0" anchor="ctr">
            <a:spAutoFit/>
          </a:bodyPr>
          <a:lstStyle/>
          <a:p>
            <a:r>
              <a:rPr lang="en-US" sz="2800" b="1" dirty="0" smtClean="0"/>
              <a:t>GROWTH</a:t>
            </a:r>
            <a:endParaRPr lang="en-US" sz="2800" b="1" dirty="0"/>
          </a:p>
        </p:txBody>
      </p:sp>
      <p:sp>
        <p:nvSpPr>
          <p:cNvPr id="21" name="TextBox 20"/>
          <p:cNvSpPr txBox="1"/>
          <p:nvPr/>
        </p:nvSpPr>
        <p:spPr>
          <a:xfrm>
            <a:off x="5508339" y="6089754"/>
            <a:ext cx="1175323" cy="523220"/>
          </a:xfrm>
          <a:prstGeom prst="rect">
            <a:avLst/>
          </a:prstGeom>
          <a:solidFill>
            <a:schemeClr val="bg1"/>
          </a:solidFill>
        </p:spPr>
        <p:txBody>
          <a:bodyPr wrap="none" rtlCol="0" anchor="ctr">
            <a:spAutoFit/>
          </a:bodyPr>
          <a:lstStyle/>
          <a:p>
            <a:pPr algn="ctr"/>
            <a:r>
              <a:rPr lang="en-US" sz="2800" b="1" dirty="0" smtClean="0"/>
              <a:t>SHARE</a:t>
            </a:r>
            <a:endParaRPr lang="en-US" sz="2800" b="1" dirty="0"/>
          </a:p>
        </p:txBody>
      </p:sp>
      <p:grpSp>
        <p:nvGrpSpPr>
          <p:cNvPr id="11" name="Group 10"/>
          <p:cNvGrpSpPr/>
          <p:nvPr/>
        </p:nvGrpSpPr>
        <p:grpSpPr>
          <a:xfrm>
            <a:off x="4004777" y="1766306"/>
            <a:ext cx="2002536" cy="2002536"/>
            <a:chOff x="4004777" y="1766306"/>
            <a:chExt cx="2002536" cy="2002536"/>
          </a:xfrm>
        </p:grpSpPr>
        <p:sp>
          <p:nvSpPr>
            <p:cNvPr id="90" name="Rectangle 89"/>
            <p:cNvSpPr/>
            <p:nvPr/>
          </p:nvSpPr>
          <p:spPr>
            <a:xfrm>
              <a:off x="4004777" y="1766306"/>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93" name="Freeform 92"/>
            <p:cNvSpPr/>
            <p:nvPr/>
          </p:nvSpPr>
          <p:spPr>
            <a:xfrm>
              <a:off x="4562961" y="2053015"/>
              <a:ext cx="1444352" cy="1715827"/>
            </a:xfrm>
            <a:custGeom>
              <a:avLst/>
              <a:gdLst>
                <a:gd name="connsiteX0" fmla="*/ 1161796 w 1444352"/>
                <a:gd name="connsiteY0" fmla="*/ 545696 h 1715827"/>
                <a:gd name="connsiteX1" fmla="*/ 1444352 w 1444352"/>
                <a:gd name="connsiteY1" fmla="*/ 790805 h 1715827"/>
                <a:gd name="connsiteX2" fmla="*/ 1444352 w 1444352"/>
                <a:gd name="connsiteY2" fmla="*/ 1715827 h 1715827"/>
                <a:gd name="connsiteX3" fmla="*/ 324888 w 1444352"/>
                <a:gd name="connsiteY3" fmla="*/ 1715827 h 1715827"/>
                <a:gd name="connsiteX4" fmla="*/ 0 w 1444352"/>
                <a:gd name="connsiteY4" fmla="*/ 1433998 h 1715827"/>
                <a:gd name="connsiteX5" fmla="*/ 443084 w 1444352"/>
                <a:gd name="connsiteY5" fmla="*/ 1095214 h 1715827"/>
                <a:gd name="connsiteX6" fmla="*/ 888385 w 1444352"/>
                <a:gd name="connsiteY6" fmla="*/ 1435693 h 1715827"/>
                <a:gd name="connsiteX7" fmla="*/ 718290 w 1444352"/>
                <a:gd name="connsiteY7" fmla="*/ 884793 h 1715827"/>
                <a:gd name="connsiteX8" fmla="*/ 445117 w 1444352"/>
                <a:gd name="connsiteY8" fmla="*/ 0 h 1715827"/>
                <a:gd name="connsiteX9" fmla="*/ 1072601 w 1444352"/>
                <a:gd name="connsiteY9" fmla="*/ 544322 h 1715827"/>
                <a:gd name="connsiteX10" fmla="*/ 613173 w 1444352"/>
                <a:gd name="connsiteY10" fmla="*/ 544325 h 1715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4352" h="1715827">
                  <a:moveTo>
                    <a:pt x="1161796" y="545696"/>
                  </a:moveTo>
                  <a:lnTo>
                    <a:pt x="1444352" y="790805"/>
                  </a:lnTo>
                  <a:lnTo>
                    <a:pt x="1444352" y="1715827"/>
                  </a:lnTo>
                  <a:lnTo>
                    <a:pt x="324888" y="1715827"/>
                  </a:lnTo>
                  <a:lnTo>
                    <a:pt x="0" y="1433998"/>
                  </a:lnTo>
                  <a:lnTo>
                    <a:pt x="443084" y="1095214"/>
                  </a:lnTo>
                  <a:lnTo>
                    <a:pt x="888385" y="1435693"/>
                  </a:lnTo>
                  <a:lnTo>
                    <a:pt x="718290" y="884793"/>
                  </a:lnTo>
                  <a:close/>
                  <a:moveTo>
                    <a:pt x="445117" y="0"/>
                  </a:moveTo>
                  <a:lnTo>
                    <a:pt x="1072601" y="544322"/>
                  </a:lnTo>
                  <a:lnTo>
                    <a:pt x="613173" y="544325"/>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800" b="1"/>
            </a:p>
          </p:txBody>
        </p:sp>
      </p:grpSp>
      <p:grpSp>
        <p:nvGrpSpPr>
          <p:cNvPr id="97" name="Group 96"/>
          <p:cNvGrpSpPr/>
          <p:nvPr/>
        </p:nvGrpSpPr>
        <p:grpSpPr>
          <a:xfrm>
            <a:off x="6183483" y="3946744"/>
            <a:ext cx="2002536" cy="2002536"/>
            <a:chOff x="1382807" y="174388"/>
            <a:chExt cx="3026665" cy="3026665"/>
          </a:xfrm>
        </p:grpSpPr>
        <p:sp>
          <p:nvSpPr>
            <p:cNvPr id="98" name="Rectangle 97"/>
            <p:cNvSpPr/>
            <p:nvPr/>
          </p:nvSpPr>
          <p:spPr>
            <a:xfrm>
              <a:off x="1382807" y="174388"/>
              <a:ext cx="3026664" cy="3026664"/>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99" name="Freeform 98"/>
            <p:cNvSpPr/>
            <p:nvPr/>
          </p:nvSpPr>
          <p:spPr>
            <a:xfrm>
              <a:off x="1831867" y="479210"/>
              <a:ext cx="2577605" cy="2721843"/>
            </a:xfrm>
            <a:custGeom>
              <a:avLst/>
              <a:gdLst>
                <a:gd name="connsiteX0" fmla="*/ 2202319 w 2577605"/>
                <a:gd name="connsiteY0" fmla="*/ 1064684 h 2721843"/>
                <a:gd name="connsiteX1" fmla="*/ 2577605 w 2577605"/>
                <a:gd name="connsiteY1" fmla="*/ 1390232 h 2721843"/>
                <a:gd name="connsiteX2" fmla="*/ 2577605 w 2577605"/>
                <a:gd name="connsiteY2" fmla="*/ 2721843 h 2721843"/>
                <a:gd name="connsiteX3" fmla="*/ 661591 w 2577605"/>
                <a:gd name="connsiteY3" fmla="*/ 2721843 h 2721843"/>
                <a:gd name="connsiteX4" fmla="*/ 0 w 2577605"/>
                <a:gd name="connsiteY4" fmla="*/ 2147935 h 2721843"/>
                <a:gd name="connsiteX5" fmla="*/ 28365 w 2577605"/>
                <a:gd name="connsiteY5" fmla="*/ 2164850 h 2721843"/>
                <a:gd name="connsiteX6" fmla="*/ 881237 w 2577605"/>
                <a:gd name="connsiteY6" fmla="*/ 2342548 h 2721843"/>
                <a:gd name="connsiteX7" fmla="*/ 932399 w 2577605"/>
                <a:gd name="connsiteY7" fmla="*/ 2356225 h 2721843"/>
                <a:gd name="connsiteX8" fmla="*/ 932398 w 2577605"/>
                <a:gd name="connsiteY8" fmla="*/ 2356224 h 2721843"/>
                <a:gd name="connsiteX9" fmla="*/ 943743 w 2577605"/>
                <a:gd name="connsiteY9" fmla="*/ 2359257 h 2721843"/>
                <a:gd name="connsiteX10" fmla="*/ 948393 w 2577605"/>
                <a:gd name="connsiteY10" fmla="*/ 2360500 h 2721843"/>
                <a:gd name="connsiteX11" fmla="*/ 996984 w 2577605"/>
                <a:gd name="connsiteY11" fmla="*/ 2373061 h 2721843"/>
                <a:gd name="connsiteX12" fmla="*/ 999965 w 2577605"/>
                <a:gd name="connsiteY12" fmla="*/ 2373832 h 2721843"/>
                <a:gd name="connsiteX13" fmla="*/ 999999 w 2577605"/>
                <a:gd name="connsiteY13" fmla="*/ 2373840 h 2721843"/>
                <a:gd name="connsiteX14" fmla="*/ 1049556 w 2577605"/>
                <a:gd name="connsiteY14" fmla="*/ 2385825 h 2721843"/>
                <a:gd name="connsiteX15" fmla="*/ 1061174 w 2577605"/>
                <a:gd name="connsiteY15" fmla="*/ 2388417 h 2721843"/>
                <a:gd name="connsiteX16" fmla="*/ 1084921 w 2577605"/>
                <a:gd name="connsiteY16" fmla="*/ 2393402 h 2721843"/>
                <a:gd name="connsiteX17" fmla="*/ 1093282 w 2577605"/>
                <a:gd name="connsiteY17" fmla="*/ 2395031 h 2721843"/>
                <a:gd name="connsiteX18" fmla="*/ 1115617 w 2577605"/>
                <a:gd name="connsiteY18" fmla="*/ 2398905 h 2721843"/>
                <a:gd name="connsiteX19" fmla="*/ 1115974 w 2577605"/>
                <a:gd name="connsiteY19" fmla="*/ 2398965 h 2721843"/>
                <a:gd name="connsiteX20" fmla="*/ 1118911 w 2577605"/>
                <a:gd name="connsiteY20" fmla="*/ 2399457 h 2721843"/>
                <a:gd name="connsiteX21" fmla="*/ 1118911 w 2577605"/>
                <a:gd name="connsiteY21" fmla="*/ 2399458 h 2721843"/>
                <a:gd name="connsiteX22" fmla="*/ 1142504 w 2577605"/>
                <a:gd name="connsiteY22" fmla="*/ 2403403 h 2721843"/>
                <a:gd name="connsiteX23" fmla="*/ 1200563 w 2577605"/>
                <a:gd name="connsiteY23" fmla="*/ 2399347 h 2721843"/>
                <a:gd name="connsiteX24" fmla="*/ 1198558 w 2577605"/>
                <a:gd name="connsiteY24" fmla="*/ 2385750 h 2721843"/>
                <a:gd name="connsiteX25" fmla="*/ 1192296 w 2577605"/>
                <a:gd name="connsiteY25" fmla="*/ 2373061 h 2721843"/>
                <a:gd name="connsiteX26" fmla="*/ 1189375 w 2577605"/>
                <a:gd name="connsiteY26" fmla="*/ 2367144 h 2721843"/>
                <a:gd name="connsiteX27" fmla="*/ 1166695 w 2577605"/>
                <a:gd name="connsiteY27" fmla="*/ 2314149 h 2721843"/>
                <a:gd name="connsiteX28" fmla="*/ 1132828 w 2577605"/>
                <a:gd name="connsiteY28" fmla="*/ 2143750 h 2721843"/>
                <a:gd name="connsiteX29" fmla="*/ 1129554 w 2577605"/>
                <a:gd name="connsiteY29" fmla="*/ 2111913 h 2721843"/>
                <a:gd name="connsiteX30" fmla="*/ 1107691 w 2577605"/>
                <a:gd name="connsiteY30" fmla="*/ 2108270 h 2721843"/>
                <a:gd name="connsiteX31" fmla="*/ 881238 w 2577605"/>
                <a:gd name="connsiteY31" fmla="*/ 2053214 h 2721843"/>
                <a:gd name="connsiteX32" fmla="*/ 540094 w 2577605"/>
                <a:gd name="connsiteY32" fmla="*/ 1998269 h 2721843"/>
                <a:gd name="connsiteX33" fmla="*/ 515358 w 2577605"/>
                <a:gd name="connsiteY33" fmla="*/ 1994455 h 2721843"/>
                <a:gd name="connsiteX34" fmla="*/ 85063 w 2577605"/>
                <a:gd name="connsiteY34" fmla="*/ 1621189 h 2721843"/>
                <a:gd name="connsiteX35" fmla="*/ 92459 w 2577605"/>
                <a:gd name="connsiteY35" fmla="*/ 1626453 h 2721843"/>
                <a:gd name="connsiteX36" fmla="*/ 807015 w 2577605"/>
                <a:gd name="connsiteY36" fmla="*/ 1804150 h 2721843"/>
                <a:gd name="connsiteX37" fmla="*/ 1025909 w 2577605"/>
                <a:gd name="connsiteY37" fmla="*/ 1865006 h 2721843"/>
                <a:gd name="connsiteX38" fmla="*/ 1074552 w 2577605"/>
                <a:gd name="connsiteY38" fmla="*/ 1860950 h 2721843"/>
                <a:gd name="connsiteX39" fmla="*/ 1046177 w 2577605"/>
                <a:gd name="connsiteY39" fmla="*/ 1775751 h 2721843"/>
                <a:gd name="connsiteX40" fmla="*/ 1017801 w 2577605"/>
                <a:gd name="connsiteY40" fmla="*/ 1605352 h 2721843"/>
                <a:gd name="connsiteX41" fmla="*/ 1021855 w 2577605"/>
                <a:gd name="connsiteY41" fmla="*/ 1507981 h 2721843"/>
                <a:gd name="connsiteX42" fmla="*/ 1106980 w 2577605"/>
                <a:gd name="connsiteY42" fmla="*/ 1499867 h 2721843"/>
                <a:gd name="connsiteX43" fmla="*/ 1608901 w 2577605"/>
                <a:gd name="connsiteY43" fmla="*/ 1536871 h 2721843"/>
                <a:gd name="connsiteX44" fmla="*/ 1685854 w 2577605"/>
                <a:gd name="connsiteY44" fmla="*/ 1541376 h 2721843"/>
                <a:gd name="connsiteX45" fmla="*/ 1767715 w 2577605"/>
                <a:gd name="connsiteY45" fmla="*/ 1540437 h 2721843"/>
                <a:gd name="connsiteX46" fmla="*/ 2047411 w 2577605"/>
                <a:gd name="connsiteY46" fmla="*/ 1382210 h 2721843"/>
                <a:gd name="connsiteX47" fmla="*/ 2111255 w 2577605"/>
                <a:gd name="connsiteY47" fmla="*/ 1257455 h 2721843"/>
                <a:gd name="connsiteX48" fmla="*/ 2211307 w 2577605"/>
                <a:gd name="connsiteY48" fmla="*/ 1149956 h 2721843"/>
                <a:gd name="connsiteX49" fmla="*/ 2214023 w 2577605"/>
                <a:gd name="connsiteY49" fmla="*/ 1122299 h 2721843"/>
                <a:gd name="connsiteX50" fmla="*/ 2214024 w 2577605"/>
                <a:gd name="connsiteY50" fmla="*/ 1122298 h 2721843"/>
                <a:gd name="connsiteX51" fmla="*/ 2215638 w 2577605"/>
                <a:gd name="connsiteY51" fmla="*/ 1105856 h 2721843"/>
                <a:gd name="connsiteX52" fmla="*/ 723175 w 2577605"/>
                <a:gd name="connsiteY52" fmla="*/ 50397 h 2721843"/>
                <a:gd name="connsiteX53" fmla="*/ 810418 w 2577605"/>
                <a:gd name="connsiteY53" fmla="*/ 126079 h 2721843"/>
                <a:gd name="connsiteX54" fmla="*/ 804044 w 2577605"/>
                <a:gd name="connsiteY54" fmla="*/ 134390 h 2721843"/>
                <a:gd name="connsiteX55" fmla="*/ 770531 w 2577605"/>
                <a:gd name="connsiteY55" fmla="*/ 165079 h 2721843"/>
                <a:gd name="connsiteX56" fmla="*/ 724929 w 2577605"/>
                <a:gd name="connsiteY56" fmla="*/ 52495 h 2721843"/>
                <a:gd name="connsiteX57" fmla="*/ 907702 w 2577605"/>
                <a:gd name="connsiteY57" fmla="*/ 0 h 2721843"/>
                <a:gd name="connsiteX58" fmla="*/ 2086828 w 2577605"/>
                <a:gd name="connsiteY58" fmla="*/ 1022852 h 2721843"/>
                <a:gd name="connsiteX59" fmla="*/ 2062732 w 2577605"/>
                <a:gd name="connsiteY59" fmla="*/ 1017743 h 2721843"/>
                <a:gd name="connsiteX60" fmla="*/ 2040751 w 2577605"/>
                <a:gd name="connsiteY60" fmla="*/ 1025469 h 2721843"/>
                <a:gd name="connsiteX61" fmla="*/ 2040749 w 2577605"/>
                <a:gd name="connsiteY61" fmla="*/ 1025469 h 2721843"/>
                <a:gd name="connsiteX62" fmla="*/ 2062730 w 2577605"/>
                <a:gd name="connsiteY62" fmla="*/ 1017741 h 2721843"/>
                <a:gd name="connsiteX63" fmla="*/ 2059571 w 2577605"/>
                <a:gd name="connsiteY63" fmla="*/ 1017070 h 2721843"/>
                <a:gd name="connsiteX64" fmla="*/ 1877160 w 2577605"/>
                <a:gd name="connsiteY64" fmla="*/ 956215 h 2721843"/>
                <a:gd name="connsiteX65" fmla="*/ 1573141 w 2577605"/>
                <a:gd name="connsiteY65" fmla="*/ 871016 h 2721843"/>
                <a:gd name="connsiteX66" fmla="*/ 1415051 w 2577605"/>
                <a:gd name="connsiteY66" fmla="*/ 639760 h 2721843"/>
                <a:gd name="connsiteX67" fmla="*/ 1050228 w 2577605"/>
                <a:gd name="connsiteY67" fmla="*/ 518047 h 2721843"/>
                <a:gd name="connsiteX68" fmla="*/ 892519 w 2577605"/>
                <a:gd name="connsiteY68" fmla="*/ 521471 h 2721843"/>
                <a:gd name="connsiteX69" fmla="*/ 860151 w 2577605"/>
                <a:gd name="connsiteY69" fmla="*/ 528792 h 2721843"/>
                <a:gd name="connsiteX70" fmla="*/ 902019 w 2577605"/>
                <a:gd name="connsiteY70" fmla="*/ 468601 h 2721843"/>
                <a:gd name="connsiteX71" fmla="*/ 977264 w 2577605"/>
                <a:gd name="connsiteY71" fmla="*/ 311136 h 2721843"/>
                <a:gd name="connsiteX72" fmla="*/ 911424 w 2577605"/>
                <a:gd name="connsiteY72" fmla="*/ 19428 h 2721843"/>
                <a:gd name="connsiteX73" fmla="*/ 906297 w 2577605"/>
                <a:gd name="connsiteY73" fmla="*/ 1619 h 272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577605" h="2721843">
                  <a:moveTo>
                    <a:pt x="2202319" y="1064684"/>
                  </a:moveTo>
                  <a:lnTo>
                    <a:pt x="2577605" y="1390232"/>
                  </a:lnTo>
                  <a:lnTo>
                    <a:pt x="2577605" y="2721843"/>
                  </a:lnTo>
                  <a:lnTo>
                    <a:pt x="661591" y="2721843"/>
                  </a:lnTo>
                  <a:lnTo>
                    <a:pt x="0" y="2147935"/>
                  </a:lnTo>
                  <a:lnTo>
                    <a:pt x="28365" y="2164850"/>
                  </a:lnTo>
                  <a:cubicBezTo>
                    <a:pt x="243053" y="2273632"/>
                    <a:pt x="716788" y="2298047"/>
                    <a:pt x="881237" y="2342548"/>
                  </a:cubicBezTo>
                  <a:lnTo>
                    <a:pt x="932399" y="2356225"/>
                  </a:lnTo>
                  <a:lnTo>
                    <a:pt x="932398" y="2356224"/>
                  </a:lnTo>
                  <a:lnTo>
                    <a:pt x="943743" y="2359257"/>
                  </a:lnTo>
                  <a:lnTo>
                    <a:pt x="948393" y="2360500"/>
                  </a:lnTo>
                  <a:lnTo>
                    <a:pt x="996984" y="2373061"/>
                  </a:lnTo>
                  <a:lnTo>
                    <a:pt x="999965" y="2373832"/>
                  </a:lnTo>
                  <a:lnTo>
                    <a:pt x="999999" y="2373840"/>
                  </a:lnTo>
                  <a:lnTo>
                    <a:pt x="1049556" y="2385825"/>
                  </a:lnTo>
                  <a:lnTo>
                    <a:pt x="1061174" y="2388417"/>
                  </a:lnTo>
                  <a:lnTo>
                    <a:pt x="1084921" y="2393402"/>
                  </a:lnTo>
                  <a:lnTo>
                    <a:pt x="1093282" y="2395031"/>
                  </a:lnTo>
                  <a:lnTo>
                    <a:pt x="1115617" y="2398905"/>
                  </a:lnTo>
                  <a:lnTo>
                    <a:pt x="1115974" y="2398965"/>
                  </a:lnTo>
                  <a:lnTo>
                    <a:pt x="1118911" y="2399457"/>
                  </a:lnTo>
                  <a:lnTo>
                    <a:pt x="1118911" y="2399458"/>
                  </a:lnTo>
                  <a:lnTo>
                    <a:pt x="1142504" y="2403403"/>
                  </a:lnTo>
                  <a:cubicBezTo>
                    <a:pt x="1195724" y="2412871"/>
                    <a:pt x="1196531" y="2414224"/>
                    <a:pt x="1200563" y="2399347"/>
                  </a:cubicBezTo>
                  <a:cubicBezTo>
                    <a:pt x="1201570" y="2395630"/>
                    <a:pt x="1200661" y="2391107"/>
                    <a:pt x="1198558" y="2385750"/>
                  </a:cubicBezTo>
                  <a:lnTo>
                    <a:pt x="1192296" y="2373061"/>
                  </a:lnTo>
                  <a:lnTo>
                    <a:pt x="1189375" y="2367144"/>
                  </a:lnTo>
                  <a:cubicBezTo>
                    <a:pt x="1181813" y="2353029"/>
                    <a:pt x="1172339" y="2335448"/>
                    <a:pt x="1166695" y="2314149"/>
                  </a:cubicBezTo>
                  <a:cubicBezTo>
                    <a:pt x="1155406" y="2271549"/>
                    <a:pt x="1137665" y="2188378"/>
                    <a:pt x="1132828" y="2143750"/>
                  </a:cubicBezTo>
                  <a:lnTo>
                    <a:pt x="1129554" y="2111913"/>
                  </a:lnTo>
                  <a:lnTo>
                    <a:pt x="1107691" y="2108270"/>
                  </a:lnTo>
                  <a:cubicBezTo>
                    <a:pt x="1074164" y="2102660"/>
                    <a:pt x="1033039" y="2094292"/>
                    <a:pt x="881238" y="2053214"/>
                  </a:cubicBezTo>
                  <a:cubicBezTo>
                    <a:pt x="810082" y="2033959"/>
                    <a:pt x="681020" y="2018464"/>
                    <a:pt x="540094" y="1998269"/>
                  </a:cubicBezTo>
                  <a:lnTo>
                    <a:pt x="515358" y="1994455"/>
                  </a:lnTo>
                  <a:lnTo>
                    <a:pt x="85063" y="1621189"/>
                  </a:lnTo>
                  <a:lnTo>
                    <a:pt x="92459" y="1626453"/>
                  </a:lnTo>
                  <a:cubicBezTo>
                    <a:pt x="272329" y="1735235"/>
                    <a:pt x="669234" y="1759650"/>
                    <a:pt x="807015" y="1804150"/>
                  </a:cubicBezTo>
                  <a:cubicBezTo>
                    <a:pt x="976590" y="1858920"/>
                    <a:pt x="981319" y="1855540"/>
                    <a:pt x="1025909" y="1865006"/>
                  </a:cubicBezTo>
                  <a:cubicBezTo>
                    <a:pt x="1070498" y="1874472"/>
                    <a:pt x="1071173" y="1875826"/>
                    <a:pt x="1074552" y="1860950"/>
                  </a:cubicBezTo>
                  <a:cubicBezTo>
                    <a:pt x="1077929" y="1846073"/>
                    <a:pt x="1055633" y="1818349"/>
                    <a:pt x="1046177" y="1775751"/>
                  </a:cubicBezTo>
                  <a:cubicBezTo>
                    <a:pt x="1036719" y="1733151"/>
                    <a:pt x="1021855" y="1649980"/>
                    <a:pt x="1017801" y="1605352"/>
                  </a:cubicBezTo>
                  <a:cubicBezTo>
                    <a:pt x="1013748" y="1560724"/>
                    <a:pt x="1006991" y="1525562"/>
                    <a:pt x="1021855" y="1507981"/>
                  </a:cubicBezTo>
                  <a:cubicBezTo>
                    <a:pt x="1036719" y="1490401"/>
                    <a:pt x="1011722" y="1499867"/>
                    <a:pt x="1106980" y="1499867"/>
                  </a:cubicBezTo>
                  <a:lnTo>
                    <a:pt x="1608901" y="1536871"/>
                  </a:lnTo>
                  <a:lnTo>
                    <a:pt x="1685854" y="1541376"/>
                  </a:lnTo>
                  <a:cubicBezTo>
                    <a:pt x="1718248" y="1542402"/>
                    <a:pt x="1746179" y="1542212"/>
                    <a:pt x="1767715" y="1540437"/>
                  </a:cubicBezTo>
                  <a:cubicBezTo>
                    <a:pt x="1939991" y="1526238"/>
                    <a:pt x="1990155" y="1429373"/>
                    <a:pt x="2047411" y="1382210"/>
                  </a:cubicBezTo>
                  <a:cubicBezTo>
                    <a:pt x="2104669" y="1335047"/>
                    <a:pt x="2083939" y="1296164"/>
                    <a:pt x="2111255" y="1257455"/>
                  </a:cubicBezTo>
                  <a:cubicBezTo>
                    <a:pt x="2138570" y="1218745"/>
                    <a:pt x="2194179" y="1172482"/>
                    <a:pt x="2211307" y="1149956"/>
                  </a:cubicBezTo>
                  <a:lnTo>
                    <a:pt x="2214023" y="1122299"/>
                  </a:lnTo>
                  <a:lnTo>
                    <a:pt x="2214024" y="1122298"/>
                  </a:lnTo>
                  <a:lnTo>
                    <a:pt x="2215638" y="1105856"/>
                  </a:lnTo>
                  <a:close/>
                  <a:moveTo>
                    <a:pt x="723175" y="50397"/>
                  </a:moveTo>
                  <a:lnTo>
                    <a:pt x="810418" y="126079"/>
                  </a:lnTo>
                  <a:lnTo>
                    <a:pt x="804044" y="134390"/>
                  </a:lnTo>
                  <a:cubicBezTo>
                    <a:pt x="790102" y="150817"/>
                    <a:pt x="778004" y="162670"/>
                    <a:pt x="770531" y="165079"/>
                  </a:cubicBezTo>
                  <a:cubicBezTo>
                    <a:pt x="740635" y="174715"/>
                    <a:pt x="740129" y="90024"/>
                    <a:pt x="724929" y="52495"/>
                  </a:cubicBezTo>
                  <a:close/>
                  <a:moveTo>
                    <a:pt x="907702" y="0"/>
                  </a:moveTo>
                  <a:lnTo>
                    <a:pt x="2086828" y="1022852"/>
                  </a:lnTo>
                  <a:lnTo>
                    <a:pt x="2062732" y="1017743"/>
                  </a:lnTo>
                  <a:lnTo>
                    <a:pt x="2040751" y="1025469"/>
                  </a:lnTo>
                  <a:cubicBezTo>
                    <a:pt x="2037087" y="1026757"/>
                    <a:pt x="2037087" y="1026756"/>
                    <a:pt x="2040749" y="1025469"/>
                  </a:cubicBezTo>
                  <a:lnTo>
                    <a:pt x="2062730" y="1017741"/>
                  </a:lnTo>
                  <a:lnTo>
                    <a:pt x="2059571" y="1017070"/>
                  </a:lnTo>
                  <a:cubicBezTo>
                    <a:pt x="2002821" y="1000843"/>
                    <a:pt x="1958231" y="980557"/>
                    <a:pt x="1877160" y="956215"/>
                  </a:cubicBezTo>
                  <a:cubicBezTo>
                    <a:pt x="1796088" y="931872"/>
                    <a:pt x="1650159" y="923757"/>
                    <a:pt x="1573141" y="871016"/>
                  </a:cubicBezTo>
                  <a:cubicBezTo>
                    <a:pt x="1496123" y="818272"/>
                    <a:pt x="1502202" y="698588"/>
                    <a:pt x="1415051" y="639760"/>
                  </a:cubicBezTo>
                  <a:cubicBezTo>
                    <a:pt x="1327899" y="580933"/>
                    <a:pt x="1161700" y="532247"/>
                    <a:pt x="1050228" y="518047"/>
                  </a:cubicBezTo>
                  <a:cubicBezTo>
                    <a:pt x="994492" y="510948"/>
                    <a:pt x="942555" y="513737"/>
                    <a:pt x="892519" y="521471"/>
                  </a:cubicBezTo>
                  <a:lnTo>
                    <a:pt x="860151" y="528792"/>
                  </a:lnTo>
                  <a:lnTo>
                    <a:pt x="902019" y="468601"/>
                  </a:lnTo>
                  <a:cubicBezTo>
                    <a:pt x="936221" y="418141"/>
                    <a:pt x="971184" y="359820"/>
                    <a:pt x="977264" y="311136"/>
                  </a:cubicBezTo>
                  <a:cubicBezTo>
                    <a:pt x="987903" y="225936"/>
                    <a:pt x="933371" y="87931"/>
                    <a:pt x="911424" y="19428"/>
                  </a:cubicBezTo>
                  <a:lnTo>
                    <a:pt x="906297" y="1619"/>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a:p>
          </p:txBody>
        </p:sp>
      </p:grpSp>
      <p:grpSp>
        <p:nvGrpSpPr>
          <p:cNvPr id="104" name="Group 103"/>
          <p:cNvGrpSpPr/>
          <p:nvPr/>
        </p:nvGrpSpPr>
        <p:grpSpPr>
          <a:xfrm>
            <a:off x="6183483" y="1766306"/>
            <a:ext cx="2002536" cy="2002536"/>
            <a:chOff x="-353494" y="2054553"/>
            <a:chExt cx="3025588" cy="3025589"/>
          </a:xfrm>
        </p:grpSpPr>
        <p:sp>
          <p:nvSpPr>
            <p:cNvPr id="105" name="Rectangle 104"/>
            <p:cNvSpPr/>
            <p:nvPr/>
          </p:nvSpPr>
          <p:spPr>
            <a:xfrm>
              <a:off x="-353494" y="2054553"/>
              <a:ext cx="3025588" cy="3025588"/>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106" name="Freeform 105"/>
            <p:cNvSpPr/>
            <p:nvPr/>
          </p:nvSpPr>
          <p:spPr>
            <a:xfrm>
              <a:off x="652886" y="2712527"/>
              <a:ext cx="2019208" cy="2367615"/>
            </a:xfrm>
            <a:custGeom>
              <a:avLst/>
              <a:gdLst>
                <a:gd name="connsiteX0" fmla="*/ 358335 w 2019208"/>
                <a:gd name="connsiteY0" fmla="*/ 115471 h 2367615"/>
                <a:gd name="connsiteX1" fmla="*/ 502988 w 2019208"/>
                <a:gd name="connsiteY1" fmla="*/ 138467 h 2367615"/>
                <a:gd name="connsiteX2" fmla="*/ 605360 w 2019208"/>
                <a:gd name="connsiteY2" fmla="*/ 204489 h 2367615"/>
                <a:gd name="connsiteX3" fmla="*/ 666188 w 2019208"/>
                <a:gd name="connsiteY3" fmla="*/ 306859 h 2367615"/>
                <a:gd name="connsiteX4" fmla="*/ 686217 w 2019208"/>
                <a:gd name="connsiteY4" fmla="*/ 437419 h 2367615"/>
                <a:gd name="connsiteX5" fmla="*/ 669156 w 2019208"/>
                <a:gd name="connsiteY5" fmla="*/ 557593 h 2367615"/>
                <a:gd name="connsiteX6" fmla="*/ 615003 w 2019208"/>
                <a:gd name="connsiteY6" fmla="*/ 655513 h 2367615"/>
                <a:gd name="connsiteX7" fmla="*/ 572904 w 2019208"/>
                <a:gd name="connsiteY7" fmla="*/ 692974 h 2367615"/>
                <a:gd name="connsiteX8" fmla="*/ 566237 w 2019208"/>
                <a:gd name="connsiteY8" fmla="*/ 696723 h 2367615"/>
                <a:gd name="connsiteX9" fmla="*/ 0 w 2019208"/>
                <a:gd name="connsiteY9" fmla="*/ 205532 h 2367615"/>
                <a:gd name="connsiteX10" fmla="*/ 14132 w 2019208"/>
                <a:gd name="connsiteY10" fmla="*/ 210424 h 2367615"/>
                <a:gd name="connsiteX11" fmla="*/ 56416 w 2019208"/>
                <a:gd name="connsiteY11" fmla="*/ 195587 h 2367615"/>
                <a:gd name="connsiteX12" fmla="*/ 125404 w 2019208"/>
                <a:gd name="connsiteY12" fmla="*/ 162947 h 2367615"/>
                <a:gd name="connsiteX13" fmla="*/ 224807 w 2019208"/>
                <a:gd name="connsiteY13" fmla="*/ 130307 h 2367615"/>
                <a:gd name="connsiteX14" fmla="*/ 358335 w 2019208"/>
                <a:gd name="connsiteY14" fmla="*/ 115471 h 2367615"/>
                <a:gd name="connsiteX15" fmla="*/ 929836 w 2019208"/>
                <a:gd name="connsiteY15" fmla="*/ 0 h 2367615"/>
                <a:gd name="connsiteX16" fmla="*/ 2019208 w 2019208"/>
                <a:gd name="connsiteY16" fmla="*/ 944994 h 2367615"/>
                <a:gd name="connsiteX17" fmla="*/ 2019208 w 2019208"/>
                <a:gd name="connsiteY17" fmla="*/ 2367615 h 2367615"/>
                <a:gd name="connsiteX18" fmla="*/ 873037 w 2019208"/>
                <a:gd name="connsiteY18" fmla="*/ 2367615 h 2367615"/>
                <a:gd name="connsiteX19" fmla="*/ 301037 w 2019208"/>
                <a:gd name="connsiteY19" fmla="*/ 1871425 h 2367615"/>
                <a:gd name="connsiteX20" fmla="*/ 330147 w 2019208"/>
                <a:gd name="connsiteY20" fmla="*/ 1883218 h 2367615"/>
                <a:gd name="connsiteX21" fmla="*/ 432519 w 2019208"/>
                <a:gd name="connsiteY21" fmla="*/ 1894345 h 2367615"/>
                <a:gd name="connsiteX22" fmla="*/ 532663 w 2019208"/>
                <a:gd name="connsiteY22" fmla="*/ 1883219 h 2367615"/>
                <a:gd name="connsiteX23" fmla="*/ 597942 w 2019208"/>
                <a:gd name="connsiteY23" fmla="*/ 1846869 h 2367615"/>
                <a:gd name="connsiteX24" fmla="*/ 632067 w 2019208"/>
                <a:gd name="connsiteY24" fmla="*/ 1780106 h 2367615"/>
                <a:gd name="connsiteX25" fmla="*/ 641709 w 2019208"/>
                <a:gd name="connsiteY25" fmla="*/ 1677735 h 2367615"/>
                <a:gd name="connsiteX26" fmla="*/ 639298 w 2019208"/>
                <a:gd name="connsiteY26" fmla="*/ 1620430 h 2367615"/>
                <a:gd name="connsiteX27" fmla="*/ 636114 w 2019208"/>
                <a:gd name="connsiteY27" fmla="*/ 1599601 h 2367615"/>
                <a:gd name="connsiteX28" fmla="*/ 270782 w 2019208"/>
                <a:gd name="connsiteY28" fmla="*/ 1282689 h 2367615"/>
                <a:gd name="connsiteX29" fmla="*/ 294539 w 2019208"/>
                <a:gd name="connsiteY29" fmla="*/ 1296442 h 2367615"/>
                <a:gd name="connsiteX30" fmla="*/ 347208 w 2019208"/>
                <a:gd name="connsiteY30" fmla="*/ 1304602 h 2367615"/>
                <a:gd name="connsiteX31" fmla="*/ 429550 w 2019208"/>
                <a:gd name="connsiteY31" fmla="*/ 1306828 h 2367615"/>
                <a:gd name="connsiteX32" fmla="*/ 547498 w 2019208"/>
                <a:gd name="connsiteY32" fmla="*/ 1293475 h 2367615"/>
                <a:gd name="connsiteX33" fmla="*/ 589781 w 2019208"/>
                <a:gd name="connsiteY33" fmla="*/ 1253418 h 2367615"/>
                <a:gd name="connsiteX34" fmla="*/ 601650 w 2019208"/>
                <a:gd name="connsiteY34" fmla="*/ 964109 h 2367615"/>
                <a:gd name="connsiteX35" fmla="*/ 796748 w 2019208"/>
                <a:gd name="connsiteY35" fmla="*/ 909215 h 2367615"/>
                <a:gd name="connsiteX36" fmla="*/ 948078 w 2019208"/>
                <a:gd name="connsiteY36" fmla="*/ 794976 h 2367615"/>
                <a:gd name="connsiteX37" fmla="*/ 1045998 w 2019208"/>
                <a:gd name="connsiteY37" fmla="*/ 625841 h 2367615"/>
                <a:gd name="connsiteX38" fmla="*/ 1080863 w 2019208"/>
                <a:gd name="connsiteY38" fmla="*/ 406265 h 2367615"/>
                <a:gd name="connsiteX39" fmla="*/ 1043772 w 2019208"/>
                <a:gd name="connsiteY39" fmla="*/ 183719 h 2367615"/>
                <a:gd name="connsiteX40" fmla="*/ 996110 w 2019208"/>
                <a:gd name="connsiteY40" fmla="*/ 84316 h 2367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019208" h="2367615">
                  <a:moveTo>
                    <a:pt x="358335" y="115471"/>
                  </a:moveTo>
                  <a:cubicBezTo>
                    <a:pt x="413724" y="115471"/>
                    <a:pt x="461942" y="123138"/>
                    <a:pt x="502988" y="138467"/>
                  </a:cubicBezTo>
                  <a:cubicBezTo>
                    <a:pt x="544036" y="153799"/>
                    <a:pt x="578160" y="175806"/>
                    <a:pt x="605360" y="204489"/>
                  </a:cubicBezTo>
                  <a:cubicBezTo>
                    <a:pt x="632559" y="233174"/>
                    <a:pt x="652836" y="267296"/>
                    <a:pt x="666188" y="306859"/>
                  </a:cubicBezTo>
                  <a:cubicBezTo>
                    <a:pt x="679541" y="346424"/>
                    <a:pt x="686216" y="389944"/>
                    <a:pt x="686217" y="437419"/>
                  </a:cubicBezTo>
                  <a:cubicBezTo>
                    <a:pt x="686217" y="479951"/>
                    <a:pt x="680530" y="520009"/>
                    <a:pt x="669156" y="557593"/>
                  </a:cubicBezTo>
                  <a:cubicBezTo>
                    <a:pt x="657781" y="595178"/>
                    <a:pt x="639730" y="627819"/>
                    <a:pt x="615003" y="655513"/>
                  </a:cubicBezTo>
                  <a:cubicBezTo>
                    <a:pt x="602639" y="669361"/>
                    <a:pt x="588606" y="681848"/>
                    <a:pt x="572904" y="692974"/>
                  </a:cubicBezTo>
                  <a:lnTo>
                    <a:pt x="566237" y="696723"/>
                  </a:lnTo>
                  <a:lnTo>
                    <a:pt x="0" y="205532"/>
                  </a:lnTo>
                  <a:lnTo>
                    <a:pt x="14132" y="210424"/>
                  </a:lnTo>
                  <a:cubicBezTo>
                    <a:pt x="24023" y="210425"/>
                    <a:pt x="38117" y="205478"/>
                    <a:pt x="56416" y="195587"/>
                  </a:cubicBezTo>
                  <a:cubicBezTo>
                    <a:pt x="74714" y="185696"/>
                    <a:pt x="97711" y="174816"/>
                    <a:pt x="125404" y="162947"/>
                  </a:cubicBezTo>
                  <a:cubicBezTo>
                    <a:pt x="153099" y="151078"/>
                    <a:pt x="186234" y="140198"/>
                    <a:pt x="224807" y="130307"/>
                  </a:cubicBezTo>
                  <a:cubicBezTo>
                    <a:pt x="263383" y="120417"/>
                    <a:pt x="307892" y="115471"/>
                    <a:pt x="358335" y="115471"/>
                  </a:cubicBezTo>
                  <a:close/>
                  <a:moveTo>
                    <a:pt x="929836" y="0"/>
                  </a:moveTo>
                  <a:lnTo>
                    <a:pt x="2019208" y="944994"/>
                  </a:lnTo>
                  <a:lnTo>
                    <a:pt x="2019208" y="2367615"/>
                  </a:lnTo>
                  <a:lnTo>
                    <a:pt x="873037" y="2367615"/>
                  </a:lnTo>
                  <a:lnTo>
                    <a:pt x="301037" y="1871425"/>
                  </a:lnTo>
                  <a:lnTo>
                    <a:pt x="330147" y="1883218"/>
                  </a:lnTo>
                  <a:cubicBezTo>
                    <a:pt x="356852" y="1890636"/>
                    <a:pt x="390976" y="1894345"/>
                    <a:pt x="432519" y="1894345"/>
                  </a:cubicBezTo>
                  <a:cubicBezTo>
                    <a:pt x="472081" y="1894345"/>
                    <a:pt x="505464" y="1890636"/>
                    <a:pt x="532663" y="1883219"/>
                  </a:cubicBezTo>
                  <a:cubicBezTo>
                    <a:pt x="559863" y="1875801"/>
                    <a:pt x="581623" y="1863683"/>
                    <a:pt x="597942" y="1846869"/>
                  </a:cubicBezTo>
                  <a:cubicBezTo>
                    <a:pt x="614263" y="1830054"/>
                    <a:pt x="625638" y="1807800"/>
                    <a:pt x="632067" y="1780106"/>
                  </a:cubicBezTo>
                  <a:cubicBezTo>
                    <a:pt x="638496" y="1752411"/>
                    <a:pt x="641709" y="1718288"/>
                    <a:pt x="641709" y="1677735"/>
                  </a:cubicBezTo>
                  <a:cubicBezTo>
                    <a:pt x="641710" y="1656965"/>
                    <a:pt x="640906" y="1637863"/>
                    <a:pt x="639298" y="1620430"/>
                  </a:cubicBezTo>
                  <a:lnTo>
                    <a:pt x="636114" y="1599601"/>
                  </a:lnTo>
                  <a:lnTo>
                    <a:pt x="270782" y="1282689"/>
                  </a:lnTo>
                  <a:lnTo>
                    <a:pt x="294539" y="1296442"/>
                  </a:lnTo>
                  <a:cubicBezTo>
                    <a:pt x="307397" y="1300398"/>
                    <a:pt x="324953" y="1303118"/>
                    <a:pt x="347208" y="1304602"/>
                  </a:cubicBezTo>
                  <a:cubicBezTo>
                    <a:pt x="369462" y="1306086"/>
                    <a:pt x="396910" y="1306827"/>
                    <a:pt x="429550" y="1306828"/>
                  </a:cubicBezTo>
                  <a:cubicBezTo>
                    <a:pt x="480983" y="1306827"/>
                    <a:pt x="520298" y="1302377"/>
                    <a:pt x="547498" y="1293475"/>
                  </a:cubicBezTo>
                  <a:cubicBezTo>
                    <a:pt x="574698" y="1284573"/>
                    <a:pt x="588792" y="1271221"/>
                    <a:pt x="589781" y="1253418"/>
                  </a:cubicBezTo>
                  <a:lnTo>
                    <a:pt x="601650" y="964109"/>
                  </a:lnTo>
                  <a:cubicBezTo>
                    <a:pt x="672865" y="956196"/>
                    <a:pt x="737897" y="937898"/>
                    <a:pt x="796748" y="909215"/>
                  </a:cubicBezTo>
                  <a:cubicBezTo>
                    <a:pt x="855599" y="880531"/>
                    <a:pt x="906042" y="842451"/>
                    <a:pt x="948078" y="794976"/>
                  </a:cubicBezTo>
                  <a:cubicBezTo>
                    <a:pt x="990114" y="747500"/>
                    <a:pt x="1022755" y="691121"/>
                    <a:pt x="1045998" y="625841"/>
                  </a:cubicBezTo>
                  <a:cubicBezTo>
                    <a:pt x="1069241" y="560562"/>
                    <a:pt x="1080863" y="487370"/>
                    <a:pt x="1080863" y="406265"/>
                  </a:cubicBezTo>
                  <a:cubicBezTo>
                    <a:pt x="1080863" y="328127"/>
                    <a:pt x="1068500" y="253944"/>
                    <a:pt x="1043772" y="183719"/>
                  </a:cubicBezTo>
                  <a:cubicBezTo>
                    <a:pt x="1031408" y="148606"/>
                    <a:pt x="1015521" y="115472"/>
                    <a:pt x="996110" y="84316"/>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800" b="1"/>
            </a:p>
          </p:txBody>
        </p:sp>
      </p:grpSp>
      <p:grpSp>
        <p:nvGrpSpPr>
          <p:cNvPr id="3" name="Group 2"/>
          <p:cNvGrpSpPr/>
          <p:nvPr/>
        </p:nvGrpSpPr>
        <p:grpSpPr>
          <a:xfrm>
            <a:off x="4004777" y="3946744"/>
            <a:ext cx="2002536" cy="2002536"/>
            <a:chOff x="4004777" y="3946744"/>
            <a:chExt cx="2002536" cy="2002536"/>
          </a:xfrm>
        </p:grpSpPr>
        <p:sp>
          <p:nvSpPr>
            <p:cNvPr id="117" name="Rectangle 116"/>
            <p:cNvSpPr/>
            <p:nvPr/>
          </p:nvSpPr>
          <p:spPr>
            <a:xfrm>
              <a:off x="4004777" y="3946744"/>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120" name="TextBox 119"/>
            <p:cNvSpPr txBox="1"/>
            <p:nvPr/>
          </p:nvSpPr>
          <p:spPr>
            <a:xfrm>
              <a:off x="4316036" y="4239367"/>
              <a:ext cx="1691277" cy="1709912"/>
            </a:xfrm>
            <a:custGeom>
              <a:avLst/>
              <a:gdLst>
                <a:gd name="connsiteX0" fmla="*/ 1054696 w 2556223"/>
                <a:gd name="connsiteY0" fmla="*/ 866600 h 2584388"/>
                <a:gd name="connsiteX1" fmla="*/ 1067391 w 2556223"/>
                <a:gd name="connsiteY1" fmla="*/ 867339 h 2584388"/>
                <a:gd name="connsiteX2" fmla="*/ 1075155 w 2556223"/>
                <a:gd name="connsiteY2" fmla="*/ 869434 h 2584388"/>
                <a:gd name="connsiteX3" fmla="*/ 1078606 w 2556223"/>
                <a:gd name="connsiteY3" fmla="*/ 873009 h 2584388"/>
                <a:gd name="connsiteX4" fmla="*/ 1079346 w 2556223"/>
                <a:gd name="connsiteY4" fmla="*/ 877939 h 2584388"/>
                <a:gd name="connsiteX5" fmla="*/ 1074416 w 2556223"/>
                <a:gd name="connsiteY5" fmla="*/ 924526 h 2584388"/>
                <a:gd name="connsiteX6" fmla="*/ 1088959 w 2556223"/>
                <a:gd name="connsiteY6" fmla="*/ 927238 h 2584388"/>
                <a:gd name="connsiteX7" fmla="*/ 1103256 w 2556223"/>
                <a:gd name="connsiteY7" fmla="*/ 931305 h 2584388"/>
                <a:gd name="connsiteX8" fmla="*/ 1115334 w 2556223"/>
                <a:gd name="connsiteY8" fmla="*/ 936235 h 2584388"/>
                <a:gd name="connsiteX9" fmla="*/ 1122852 w 2556223"/>
                <a:gd name="connsiteY9" fmla="*/ 940919 h 2584388"/>
                <a:gd name="connsiteX10" fmla="*/ 1126057 w 2556223"/>
                <a:gd name="connsiteY10" fmla="*/ 945109 h 2584388"/>
                <a:gd name="connsiteX11" fmla="*/ 1127782 w 2556223"/>
                <a:gd name="connsiteY11" fmla="*/ 950285 h 2584388"/>
                <a:gd name="connsiteX12" fmla="*/ 1128645 w 2556223"/>
                <a:gd name="connsiteY12" fmla="*/ 957680 h 2584388"/>
                <a:gd name="connsiteX13" fmla="*/ 1128892 w 2556223"/>
                <a:gd name="connsiteY13" fmla="*/ 967663 h 2584388"/>
                <a:gd name="connsiteX14" fmla="*/ 1128522 w 2556223"/>
                <a:gd name="connsiteY14" fmla="*/ 980235 h 2584388"/>
                <a:gd name="connsiteX15" fmla="*/ 1127166 w 2556223"/>
                <a:gd name="connsiteY15" fmla="*/ 987753 h 2584388"/>
                <a:gd name="connsiteX16" fmla="*/ 1124948 w 2556223"/>
                <a:gd name="connsiteY16" fmla="*/ 991204 h 2584388"/>
                <a:gd name="connsiteX17" fmla="*/ 1121990 w 2556223"/>
                <a:gd name="connsiteY17" fmla="*/ 992067 h 2584388"/>
                <a:gd name="connsiteX18" fmla="*/ 1112623 w 2556223"/>
                <a:gd name="connsiteY18" fmla="*/ 988862 h 2584388"/>
                <a:gd name="connsiteX19" fmla="*/ 1097463 w 2556223"/>
                <a:gd name="connsiteY19" fmla="*/ 981960 h 2584388"/>
                <a:gd name="connsiteX20" fmla="*/ 1076758 w 2556223"/>
                <a:gd name="connsiteY20" fmla="*/ 975058 h 2584388"/>
                <a:gd name="connsiteX21" fmla="*/ 1050999 w 2556223"/>
                <a:gd name="connsiteY21" fmla="*/ 971854 h 2584388"/>
                <a:gd name="connsiteX22" fmla="*/ 1029061 w 2556223"/>
                <a:gd name="connsiteY22" fmla="*/ 974319 h 2584388"/>
                <a:gd name="connsiteX23" fmla="*/ 1014271 w 2556223"/>
                <a:gd name="connsiteY23" fmla="*/ 981221 h 2584388"/>
                <a:gd name="connsiteX24" fmla="*/ 1005890 w 2556223"/>
                <a:gd name="connsiteY24" fmla="*/ 991820 h 2584388"/>
                <a:gd name="connsiteX25" fmla="*/ 1003178 w 2556223"/>
                <a:gd name="connsiteY25" fmla="*/ 1005377 h 2584388"/>
                <a:gd name="connsiteX26" fmla="*/ 1009341 w 2556223"/>
                <a:gd name="connsiteY26" fmla="*/ 1024851 h 2584388"/>
                <a:gd name="connsiteX27" fmla="*/ 1025733 w 2556223"/>
                <a:gd name="connsiteY27" fmla="*/ 1038408 h 2584388"/>
                <a:gd name="connsiteX28" fmla="*/ 1048903 w 2556223"/>
                <a:gd name="connsiteY28" fmla="*/ 1048761 h 2584388"/>
                <a:gd name="connsiteX29" fmla="*/ 1075279 w 2556223"/>
                <a:gd name="connsiteY29" fmla="*/ 1058621 h 2584388"/>
                <a:gd name="connsiteX30" fmla="*/ 1101654 w 2556223"/>
                <a:gd name="connsiteY30" fmla="*/ 1070576 h 2584388"/>
                <a:gd name="connsiteX31" fmla="*/ 1124701 w 2556223"/>
                <a:gd name="connsiteY31" fmla="*/ 1087337 h 2584388"/>
                <a:gd name="connsiteX32" fmla="*/ 1140970 w 2556223"/>
                <a:gd name="connsiteY32" fmla="*/ 1111494 h 2584388"/>
                <a:gd name="connsiteX33" fmla="*/ 1147132 w 2556223"/>
                <a:gd name="connsiteY33" fmla="*/ 1145634 h 2584388"/>
                <a:gd name="connsiteX34" fmla="*/ 1139614 w 2556223"/>
                <a:gd name="connsiteY34" fmla="*/ 1183841 h 2584388"/>
                <a:gd name="connsiteX35" fmla="*/ 1118292 w 2556223"/>
                <a:gd name="connsiteY35" fmla="*/ 1213174 h 2584388"/>
                <a:gd name="connsiteX36" fmla="*/ 1085015 w 2556223"/>
                <a:gd name="connsiteY36" fmla="*/ 1232894 h 2584388"/>
                <a:gd name="connsiteX37" fmla="*/ 1041878 w 2556223"/>
                <a:gd name="connsiteY37" fmla="*/ 1242261 h 2584388"/>
                <a:gd name="connsiteX38" fmla="*/ 1036702 w 2556223"/>
                <a:gd name="connsiteY38" fmla="*/ 1295011 h 2584388"/>
                <a:gd name="connsiteX39" fmla="*/ 1035593 w 2556223"/>
                <a:gd name="connsiteY39" fmla="*/ 1298462 h 2584388"/>
                <a:gd name="connsiteX40" fmla="*/ 1032388 w 2556223"/>
                <a:gd name="connsiteY40" fmla="*/ 1300927 h 2584388"/>
                <a:gd name="connsiteX41" fmla="*/ 1025979 w 2556223"/>
                <a:gd name="connsiteY41" fmla="*/ 1302529 h 2584388"/>
                <a:gd name="connsiteX42" fmla="*/ 1015750 w 2556223"/>
                <a:gd name="connsiteY42" fmla="*/ 1303145 h 2584388"/>
                <a:gd name="connsiteX43" fmla="*/ 1003055 w 2556223"/>
                <a:gd name="connsiteY43" fmla="*/ 1302406 h 2584388"/>
                <a:gd name="connsiteX44" fmla="*/ 995537 w 2556223"/>
                <a:gd name="connsiteY44" fmla="*/ 1300311 h 2584388"/>
                <a:gd name="connsiteX45" fmla="*/ 991963 w 2556223"/>
                <a:gd name="connsiteY45" fmla="*/ 1296736 h 2584388"/>
                <a:gd name="connsiteX46" fmla="*/ 991593 w 2556223"/>
                <a:gd name="connsiteY46" fmla="*/ 1291806 h 2584388"/>
                <a:gd name="connsiteX47" fmla="*/ 996769 w 2556223"/>
                <a:gd name="connsiteY47" fmla="*/ 1241768 h 2584388"/>
                <a:gd name="connsiteX48" fmla="*/ 976803 w 2556223"/>
                <a:gd name="connsiteY48" fmla="*/ 1237947 h 2584388"/>
                <a:gd name="connsiteX49" fmla="*/ 959795 w 2556223"/>
                <a:gd name="connsiteY49" fmla="*/ 1232770 h 2584388"/>
                <a:gd name="connsiteX50" fmla="*/ 946607 w 2556223"/>
                <a:gd name="connsiteY50" fmla="*/ 1226978 h 2584388"/>
                <a:gd name="connsiteX51" fmla="*/ 938227 w 2556223"/>
                <a:gd name="connsiteY51" fmla="*/ 1221185 h 2584388"/>
                <a:gd name="connsiteX52" fmla="*/ 934159 w 2556223"/>
                <a:gd name="connsiteY52" fmla="*/ 1212804 h 2584388"/>
                <a:gd name="connsiteX53" fmla="*/ 932927 w 2556223"/>
                <a:gd name="connsiteY53" fmla="*/ 1196412 h 2584388"/>
                <a:gd name="connsiteX54" fmla="*/ 933420 w 2556223"/>
                <a:gd name="connsiteY54" fmla="*/ 1182608 h 2584388"/>
                <a:gd name="connsiteX55" fmla="*/ 935145 w 2556223"/>
                <a:gd name="connsiteY55" fmla="*/ 1174228 h 2584388"/>
                <a:gd name="connsiteX56" fmla="*/ 938227 w 2556223"/>
                <a:gd name="connsiteY56" fmla="*/ 1170160 h 2584388"/>
                <a:gd name="connsiteX57" fmla="*/ 942540 w 2556223"/>
                <a:gd name="connsiteY57" fmla="*/ 1169051 h 2584388"/>
                <a:gd name="connsiteX58" fmla="*/ 951907 w 2556223"/>
                <a:gd name="connsiteY58" fmla="*/ 1172749 h 2584388"/>
                <a:gd name="connsiteX59" fmla="*/ 967683 w 2556223"/>
                <a:gd name="connsiteY59" fmla="*/ 1180883 h 2584388"/>
                <a:gd name="connsiteX60" fmla="*/ 990977 w 2556223"/>
                <a:gd name="connsiteY60" fmla="*/ 1189017 h 2584388"/>
                <a:gd name="connsiteX61" fmla="*/ 1023145 w 2556223"/>
                <a:gd name="connsiteY61" fmla="*/ 1192715 h 2584388"/>
                <a:gd name="connsiteX62" fmla="*/ 1066035 w 2556223"/>
                <a:gd name="connsiteY62" fmla="*/ 1181992 h 2584388"/>
                <a:gd name="connsiteX63" fmla="*/ 1080085 w 2556223"/>
                <a:gd name="connsiteY63" fmla="*/ 1153522 h 2584388"/>
                <a:gd name="connsiteX64" fmla="*/ 1074046 w 2556223"/>
                <a:gd name="connsiteY64" fmla="*/ 1134049 h 2584388"/>
                <a:gd name="connsiteX65" fmla="*/ 1057901 w 2556223"/>
                <a:gd name="connsiteY65" fmla="*/ 1120615 h 2584388"/>
                <a:gd name="connsiteX66" fmla="*/ 1035100 w 2556223"/>
                <a:gd name="connsiteY66" fmla="*/ 1110262 h 2584388"/>
                <a:gd name="connsiteX67" fmla="*/ 1009094 w 2556223"/>
                <a:gd name="connsiteY67" fmla="*/ 1100525 h 2584388"/>
                <a:gd name="connsiteX68" fmla="*/ 983089 w 2556223"/>
                <a:gd name="connsiteY68" fmla="*/ 1088447 h 2584388"/>
                <a:gd name="connsiteX69" fmla="*/ 960288 w 2556223"/>
                <a:gd name="connsiteY69" fmla="*/ 1071438 h 2584388"/>
                <a:gd name="connsiteX70" fmla="*/ 944142 w 2556223"/>
                <a:gd name="connsiteY70" fmla="*/ 1046912 h 2584388"/>
                <a:gd name="connsiteX71" fmla="*/ 938103 w 2556223"/>
                <a:gd name="connsiteY71" fmla="*/ 1012033 h 2584388"/>
                <a:gd name="connsiteX72" fmla="*/ 944266 w 2556223"/>
                <a:gd name="connsiteY72" fmla="*/ 978386 h 2584388"/>
                <a:gd name="connsiteX73" fmla="*/ 962013 w 2556223"/>
                <a:gd name="connsiteY73" fmla="*/ 951888 h 2584388"/>
                <a:gd name="connsiteX74" fmla="*/ 990484 w 2556223"/>
                <a:gd name="connsiteY74" fmla="*/ 933524 h 2584388"/>
                <a:gd name="connsiteX75" fmla="*/ 1028814 w 2556223"/>
                <a:gd name="connsiteY75" fmla="*/ 924033 h 2584388"/>
                <a:gd name="connsiteX76" fmla="*/ 1033744 w 2556223"/>
                <a:gd name="connsiteY76" fmla="*/ 874488 h 2584388"/>
                <a:gd name="connsiteX77" fmla="*/ 1034853 w 2556223"/>
                <a:gd name="connsiteY77" fmla="*/ 871160 h 2584388"/>
                <a:gd name="connsiteX78" fmla="*/ 1038058 w 2556223"/>
                <a:gd name="connsiteY78" fmla="*/ 868695 h 2584388"/>
                <a:gd name="connsiteX79" fmla="*/ 1044343 w 2556223"/>
                <a:gd name="connsiteY79" fmla="*/ 867093 h 2584388"/>
                <a:gd name="connsiteX80" fmla="*/ 1054696 w 2556223"/>
                <a:gd name="connsiteY80" fmla="*/ 866600 h 2584388"/>
                <a:gd name="connsiteX81" fmla="*/ 540100 w 2556223"/>
                <a:gd name="connsiteY81" fmla="*/ 705161 h 2584388"/>
                <a:gd name="connsiteX82" fmla="*/ 659647 w 2556223"/>
                <a:gd name="connsiteY82" fmla="*/ 1342252 h 2584388"/>
                <a:gd name="connsiteX83" fmla="*/ 0 w 2556223"/>
                <a:gd name="connsiteY83" fmla="*/ 770030 h 2584388"/>
                <a:gd name="connsiteX84" fmla="*/ 57420 w 2556223"/>
                <a:gd name="connsiteY84" fmla="*/ 810871 h 2584388"/>
                <a:gd name="connsiteX85" fmla="*/ 238713 w 2556223"/>
                <a:gd name="connsiteY85" fmla="*/ 856815 h 2584388"/>
                <a:gd name="connsiteX86" fmla="*/ 494446 w 2556223"/>
                <a:gd name="connsiteY86" fmla="*/ 757925 h 2584388"/>
                <a:gd name="connsiteX87" fmla="*/ 2054580 w 2556223"/>
                <a:gd name="connsiteY87" fmla="*/ 10475 h 2584388"/>
                <a:gd name="connsiteX88" fmla="*/ 2556223 w 2556223"/>
                <a:gd name="connsiteY88" fmla="*/ 445634 h 2584388"/>
                <a:gd name="connsiteX89" fmla="*/ 2556223 w 2556223"/>
                <a:gd name="connsiteY89" fmla="*/ 2584388 h 2584388"/>
                <a:gd name="connsiteX90" fmla="*/ 1454287 w 2556223"/>
                <a:gd name="connsiteY90" fmla="*/ 2584388 h 2584388"/>
                <a:gd name="connsiteX91" fmla="*/ 903707 w 2556223"/>
                <a:gd name="connsiteY91" fmla="*/ 2106778 h 2584388"/>
                <a:gd name="connsiteX92" fmla="*/ 965182 w 2556223"/>
                <a:gd name="connsiteY92" fmla="*/ 2130987 h 2584388"/>
                <a:gd name="connsiteX93" fmla="*/ 1039867 w 2556223"/>
                <a:gd name="connsiteY93" fmla="*/ 2140402 h 2584388"/>
                <a:gd name="connsiteX94" fmla="*/ 1287670 w 2556223"/>
                <a:gd name="connsiteY94" fmla="*/ 2008533 h 2584388"/>
                <a:gd name="connsiteX95" fmla="*/ 1296032 w 2556223"/>
                <a:gd name="connsiteY95" fmla="*/ 1993110 h 2584388"/>
                <a:gd name="connsiteX96" fmla="*/ 1297957 w 2556223"/>
                <a:gd name="connsiteY96" fmla="*/ 1993110 h 2584388"/>
                <a:gd name="connsiteX97" fmla="*/ 1298974 w 2556223"/>
                <a:gd name="connsiteY97" fmla="*/ 1987687 h 2584388"/>
                <a:gd name="connsiteX98" fmla="*/ 1315223 w 2556223"/>
                <a:gd name="connsiteY98" fmla="*/ 1957726 h 2584388"/>
                <a:gd name="connsiteX99" fmla="*/ 1338707 w 2556223"/>
                <a:gd name="connsiteY99" fmla="*/ 1841304 h 2584388"/>
                <a:gd name="connsiteX100" fmla="*/ 1334423 w 2556223"/>
                <a:gd name="connsiteY100" fmla="*/ 1798774 h 2584388"/>
                <a:gd name="connsiteX101" fmla="*/ 1540713 w 2556223"/>
                <a:gd name="connsiteY101" fmla="*/ 699420 h 2584388"/>
                <a:gd name="connsiteX102" fmla="*/ 1591334 w 2556223"/>
                <a:gd name="connsiteY102" fmla="*/ 757925 h 2584388"/>
                <a:gd name="connsiteX103" fmla="*/ 1847066 w 2556223"/>
                <a:gd name="connsiteY103" fmla="*/ 856816 h 2584388"/>
                <a:gd name="connsiteX104" fmla="*/ 2162451 w 2556223"/>
                <a:gd name="connsiteY104" fmla="*/ 688982 h 2584388"/>
                <a:gd name="connsiteX105" fmla="*/ 2189399 w 2556223"/>
                <a:gd name="connsiteY105" fmla="*/ 639289 h 2584388"/>
                <a:gd name="connsiteX106" fmla="*/ 1558596 w 2556223"/>
                <a:gd name="connsiteY106" fmla="*/ 639289 h 2584388"/>
                <a:gd name="connsiteX107" fmla="*/ 1662237 w 2556223"/>
                <a:gd name="connsiteY107" fmla="*/ 578005 h 2584388"/>
                <a:gd name="connsiteX108" fmla="*/ 2033305 w 2556223"/>
                <a:gd name="connsiteY108" fmla="*/ 87839 h 2584388"/>
                <a:gd name="connsiteX109" fmla="*/ 26115 w 2556223"/>
                <a:gd name="connsiteY109" fmla="*/ 0 h 2584388"/>
                <a:gd name="connsiteX110" fmla="*/ 554843 w 2556223"/>
                <a:gd name="connsiteY110" fmla="*/ 458654 h 2584388"/>
                <a:gd name="connsiteX111" fmla="*/ 483847 w 2556223"/>
                <a:gd name="connsiteY111" fmla="*/ 427672 h 2584388"/>
                <a:gd name="connsiteX112" fmla="*/ 72593 w 2556223"/>
                <a:gd name="connsiteY112" fmla="*/ 78434 h 2584388"/>
                <a:gd name="connsiteX113" fmla="*/ 23552 w 2556223"/>
                <a:gd name="connsiteY113" fmla="*/ 2955 h 258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2556223" h="2584388">
                  <a:moveTo>
                    <a:pt x="1054696" y="866600"/>
                  </a:moveTo>
                  <a:cubicBezTo>
                    <a:pt x="1059790" y="866600"/>
                    <a:pt x="1064022" y="866846"/>
                    <a:pt x="1067391" y="867339"/>
                  </a:cubicBezTo>
                  <a:cubicBezTo>
                    <a:pt x="1070760" y="867832"/>
                    <a:pt x="1073348" y="868531"/>
                    <a:pt x="1075155" y="869434"/>
                  </a:cubicBezTo>
                  <a:cubicBezTo>
                    <a:pt x="1076963" y="870338"/>
                    <a:pt x="1078113" y="871530"/>
                    <a:pt x="1078606" y="873009"/>
                  </a:cubicBezTo>
                  <a:cubicBezTo>
                    <a:pt x="1079099" y="874488"/>
                    <a:pt x="1079346" y="876131"/>
                    <a:pt x="1079346" y="877939"/>
                  </a:cubicBezTo>
                  <a:lnTo>
                    <a:pt x="1074416" y="924526"/>
                  </a:lnTo>
                  <a:cubicBezTo>
                    <a:pt x="1079017" y="925184"/>
                    <a:pt x="1083865" y="926088"/>
                    <a:pt x="1088959" y="927238"/>
                  </a:cubicBezTo>
                  <a:cubicBezTo>
                    <a:pt x="1094053" y="928388"/>
                    <a:pt x="1098819" y="929744"/>
                    <a:pt x="1103256" y="931305"/>
                  </a:cubicBezTo>
                  <a:cubicBezTo>
                    <a:pt x="1107693" y="932866"/>
                    <a:pt x="1111719" y="934510"/>
                    <a:pt x="1115334" y="936235"/>
                  </a:cubicBezTo>
                  <a:cubicBezTo>
                    <a:pt x="1118950" y="937961"/>
                    <a:pt x="1121456" y="939522"/>
                    <a:pt x="1122852" y="940919"/>
                  </a:cubicBezTo>
                  <a:cubicBezTo>
                    <a:pt x="1124249" y="942315"/>
                    <a:pt x="1125317" y="943712"/>
                    <a:pt x="1126057" y="945109"/>
                  </a:cubicBezTo>
                  <a:cubicBezTo>
                    <a:pt x="1126796" y="946506"/>
                    <a:pt x="1127372" y="948231"/>
                    <a:pt x="1127782" y="950285"/>
                  </a:cubicBezTo>
                  <a:cubicBezTo>
                    <a:pt x="1128193" y="952340"/>
                    <a:pt x="1128481" y="954805"/>
                    <a:pt x="1128645" y="957680"/>
                  </a:cubicBezTo>
                  <a:cubicBezTo>
                    <a:pt x="1128809" y="960556"/>
                    <a:pt x="1128892" y="963884"/>
                    <a:pt x="1128892" y="967663"/>
                  </a:cubicBezTo>
                  <a:cubicBezTo>
                    <a:pt x="1128892" y="972758"/>
                    <a:pt x="1128768" y="976948"/>
                    <a:pt x="1128522" y="980235"/>
                  </a:cubicBezTo>
                  <a:cubicBezTo>
                    <a:pt x="1128275" y="983521"/>
                    <a:pt x="1127824" y="986027"/>
                    <a:pt x="1127166" y="987753"/>
                  </a:cubicBezTo>
                  <a:cubicBezTo>
                    <a:pt x="1126509" y="989478"/>
                    <a:pt x="1125769" y="990629"/>
                    <a:pt x="1124948" y="991204"/>
                  </a:cubicBezTo>
                  <a:cubicBezTo>
                    <a:pt x="1124126" y="991779"/>
                    <a:pt x="1123140" y="992067"/>
                    <a:pt x="1121990" y="992067"/>
                  </a:cubicBezTo>
                  <a:cubicBezTo>
                    <a:pt x="1119853" y="992067"/>
                    <a:pt x="1116731" y="990998"/>
                    <a:pt x="1112623" y="988862"/>
                  </a:cubicBezTo>
                  <a:cubicBezTo>
                    <a:pt x="1108515" y="986726"/>
                    <a:pt x="1103461" y="984425"/>
                    <a:pt x="1097463" y="981960"/>
                  </a:cubicBezTo>
                  <a:cubicBezTo>
                    <a:pt x="1091465" y="979495"/>
                    <a:pt x="1084563" y="977195"/>
                    <a:pt x="1076758" y="975058"/>
                  </a:cubicBezTo>
                  <a:cubicBezTo>
                    <a:pt x="1068952" y="972922"/>
                    <a:pt x="1060366" y="971854"/>
                    <a:pt x="1050999" y="971854"/>
                  </a:cubicBezTo>
                  <a:cubicBezTo>
                    <a:pt x="1042454" y="971854"/>
                    <a:pt x="1035141" y="972675"/>
                    <a:pt x="1029061" y="974319"/>
                  </a:cubicBezTo>
                  <a:cubicBezTo>
                    <a:pt x="1022980" y="975962"/>
                    <a:pt x="1018050" y="978263"/>
                    <a:pt x="1014271" y="981221"/>
                  </a:cubicBezTo>
                  <a:cubicBezTo>
                    <a:pt x="1010491" y="984179"/>
                    <a:pt x="1007697" y="987712"/>
                    <a:pt x="1005890" y="991820"/>
                  </a:cubicBezTo>
                  <a:cubicBezTo>
                    <a:pt x="1004082" y="995928"/>
                    <a:pt x="1003178" y="1000447"/>
                    <a:pt x="1003178" y="1005377"/>
                  </a:cubicBezTo>
                  <a:cubicBezTo>
                    <a:pt x="1003178" y="1013101"/>
                    <a:pt x="1005233" y="1019592"/>
                    <a:pt x="1009341" y="1024851"/>
                  </a:cubicBezTo>
                  <a:cubicBezTo>
                    <a:pt x="1013449" y="1030109"/>
                    <a:pt x="1018913" y="1034628"/>
                    <a:pt x="1025733" y="1038408"/>
                  </a:cubicBezTo>
                  <a:cubicBezTo>
                    <a:pt x="1032553" y="1042188"/>
                    <a:pt x="1040276" y="1045638"/>
                    <a:pt x="1048903" y="1048761"/>
                  </a:cubicBezTo>
                  <a:cubicBezTo>
                    <a:pt x="1057531" y="1051883"/>
                    <a:pt x="1066323" y="1055170"/>
                    <a:pt x="1075279" y="1058621"/>
                  </a:cubicBezTo>
                  <a:cubicBezTo>
                    <a:pt x="1084235" y="1062072"/>
                    <a:pt x="1093026" y="1066057"/>
                    <a:pt x="1101654" y="1070576"/>
                  </a:cubicBezTo>
                  <a:cubicBezTo>
                    <a:pt x="1110281" y="1075095"/>
                    <a:pt x="1117964" y="1080682"/>
                    <a:pt x="1124701" y="1087337"/>
                  </a:cubicBezTo>
                  <a:cubicBezTo>
                    <a:pt x="1131439" y="1093993"/>
                    <a:pt x="1136862" y="1102045"/>
                    <a:pt x="1140970" y="1111494"/>
                  </a:cubicBezTo>
                  <a:cubicBezTo>
                    <a:pt x="1145078" y="1120943"/>
                    <a:pt x="1147132" y="1132323"/>
                    <a:pt x="1147132" y="1145634"/>
                  </a:cubicBezTo>
                  <a:cubicBezTo>
                    <a:pt x="1147132" y="1159766"/>
                    <a:pt x="1144626" y="1172502"/>
                    <a:pt x="1139614" y="1183841"/>
                  </a:cubicBezTo>
                  <a:cubicBezTo>
                    <a:pt x="1134602" y="1195180"/>
                    <a:pt x="1127495" y="1204957"/>
                    <a:pt x="1118292" y="1213174"/>
                  </a:cubicBezTo>
                  <a:cubicBezTo>
                    <a:pt x="1109090" y="1221391"/>
                    <a:pt x="1097997" y="1227964"/>
                    <a:pt x="1085015" y="1232894"/>
                  </a:cubicBezTo>
                  <a:cubicBezTo>
                    <a:pt x="1072033" y="1237824"/>
                    <a:pt x="1057654" y="1240946"/>
                    <a:pt x="1041878" y="1242261"/>
                  </a:cubicBezTo>
                  <a:lnTo>
                    <a:pt x="1036702" y="1295011"/>
                  </a:lnTo>
                  <a:cubicBezTo>
                    <a:pt x="1036538" y="1296326"/>
                    <a:pt x="1036168" y="1297476"/>
                    <a:pt x="1035593" y="1298462"/>
                  </a:cubicBezTo>
                  <a:cubicBezTo>
                    <a:pt x="1035018" y="1299448"/>
                    <a:pt x="1033949" y="1300269"/>
                    <a:pt x="1032388" y="1300927"/>
                  </a:cubicBezTo>
                  <a:cubicBezTo>
                    <a:pt x="1030827" y="1301584"/>
                    <a:pt x="1028691" y="1302118"/>
                    <a:pt x="1025979" y="1302529"/>
                  </a:cubicBezTo>
                  <a:cubicBezTo>
                    <a:pt x="1023268" y="1302940"/>
                    <a:pt x="1019858" y="1303145"/>
                    <a:pt x="1015750" y="1303145"/>
                  </a:cubicBezTo>
                  <a:cubicBezTo>
                    <a:pt x="1010491" y="1303145"/>
                    <a:pt x="1006260" y="1302899"/>
                    <a:pt x="1003055" y="1302406"/>
                  </a:cubicBezTo>
                  <a:cubicBezTo>
                    <a:pt x="999851" y="1301913"/>
                    <a:pt x="997345" y="1301214"/>
                    <a:pt x="995537" y="1300311"/>
                  </a:cubicBezTo>
                  <a:cubicBezTo>
                    <a:pt x="993729" y="1299407"/>
                    <a:pt x="992538" y="1298215"/>
                    <a:pt x="991963" y="1296736"/>
                  </a:cubicBezTo>
                  <a:cubicBezTo>
                    <a:pt x="991388" y="1295257"/>
                    <a:pt x="991264" y="1293614"/>
                    <a:pt x="991593" y="1291806"/>
                  </a:cubicBezTo>
                  <a:lnTo>
                    <a:pt x="996769" y="1241768"/>
                  </a:lnTo>
                  <a:cubicBezTo>
                    <a:pt x="989703" y="1240782"/>
                    <a:pt x="983048" y="1239508"/>
                    <a:pt x="976803" y="1237947"/>
                  </a:cubicBezTo>
                  <a:cubicBezTo>
                    <a:pt x="970559" y="1236386"/>
                    <a:pt x="964889" y="1234660"/>
                    <a:pt x="959795" y="1232770"/>
                  </a:cubicBezTo>
                  <a:cubicBezTo>
                    <a:pt x="954701" y="1230881"/>
                    <a:pt x="950305" y="1228950"/>
                    <a:pt x="946607" y="1226978"/>
                  </a:cubicBezTo>
                  <a:cubicBezTo>
                    <a:pt x="942910" y="1225006"/>
                    <a:pt x="940116" y="1223075"/>
                    <a:pt x="938227" y="1221185"/>
                  </a:cubicBezTo>
                  <a:cubicBezTo>
                    <a:pt x="936337" y="1219295"/>
                    <a:pt x="934981" y="1216502"/>
                    <a:pt x="934159" y="1212804"/>
                  </a:cubicBezTo>
                  <a:cubicBezTo>
                    <a:pt x="933338" y="1209107"/>
                    <a:pt x="932927" y="1203643"/>
                    <a:pt x="932927" y="1196412"/>
                  </a:cubicBezTo>
                  <a:cubicBezTo>
                    <a:pt x="932927" y="1190825"/>
                    <a:pt x="933091" y="1186224"/>
                    <a:pt x="933420" y="1182608"/>
                  </a:cubicBezTo>
                  <a:cubicBezTo>
                    <a:pt x="933749" y="1178993"/>
                    <a:pt x="934324" y="1176200"/>
                    <a:pt x="935145" y="1174228"/>
                  </a:cubicBezTo>
                  <a:cubicBezTo>
                    <a:pt x="935967" y="1172256"/>
                    <a:pt x="936994" y="1170900"/>
                    <a:pt x="938227" y="1170160"/>
                  </a:cubicBezTo>
                  <a:cubicBezTo>
                    <a:pt x="939459" y="1169421"/>
                    <a:pt x="940897" y="1169051"/>
                    <a:pt x="942540" y="1169051"/>
                  </a:cubicBezTo>
                  <a:cubicBezTo>
                    <a:pt x="944677" y="1169051"/>
                    <a:pt x="947799" y="1170284"/>
                    <a:pt x="951907" y="1172749"/>
                  </a:cubicBezTo>
                  <a:cubicBezTo>
                    <a:pt x="956015" y="1175214"/>
                    <a:pt x="961274" y="1177925"/>
                    <a:pt x="967683" y="1180883"/>
                  </a:cubicBezTo>
                  <a:cubicBezTo>
                    <a:pt x="974092" y="1183841"/>
                    <a:pt x="981856" y="1186552"/>
                    <a:pt x="990977" y="1189017"/>
                  </a:cubicBezTo>
                  <a:cubicBezTo>
                    <a:pt x="1000097" y="1191482"/>
                    <a:pt x="1010820" y="1192715"/>
                    <a:pt x="1023145" y="1192715"/>
                  </a:cubicBezTo>
                  <a:cubicBezTo>
                    <a:pt x="1042371" y="1192715"/>
                    <a:pt x="1056668" y="1189141"/>
                    <a:pt x="1066035" y="1181992"/>
                  </a:cubicBezTo>
                  <a:cubicBezTo>
                    <a:pt x="1075402" y="1174844"/>
                    <a:pt x="1080085" y="1165354"/>
                    <a:pt x="1080085" y="1153522"/>
                  </a:cubicBezTo>
                  <a:cubicBezTo>
                    <a:pt x="1080085" y="1145634"/>
                    <a:pt x="1078072" y="1139143"/>
                    <a:pt x="1074046" y="1134049"/>
                  </a:cubicBezTo>
                  <a:cubicBezTo>
                    <a:pt x="1070020" y="1128954"/>
                    <a:pt x="1064638" y="1124476"/>
                    <a:pt x="1057901" y="1120615"/>
                  </a:cubicBezTo>
                  <a:cubicBezTo>
                    <a:pt x="1051163" y="1116753"/>
                    <a:pt x="1043563" y="1113302"/>
                    <a:pt x="1035100" y="1110262"/>
                  </a:cubicBezTo>
                  <a:cubicBezTo>
                    <a:pt x="1026637" y="1107222"/>
                    <a:pt x="1017968" y="1103976"/>
                    <a:pt x="1009094" y="1100525"/>
                  </a:cubicBezTo>
                  <a:cubicBezTo>
                    <a:pt x="1000220" y="1097074"/>
                    <a:pt x="991552" y="1093048"/>
                    <a:pt x="983089" y="1088447"/>
                  </a:cubicBezTo>
                  <a:cubicBezTo>
                    <a:pt x="974626" y="1083845"/>
                    <a:pt x="967026" y="1078176"/>
                    <a:pt x="960288" y="1071438"/>
                  </a:cubicBezTo>
                  <a:cubicBezTo>
                    <a:pt x="953550" y="1064701"/>
                    <a:pt x="948169" y="1056525"/>
                    <a:pt x="944142" y="1046912"/>
                  </a:cubicBezTo>
                  <a:cubicBezTo>
                    <a:pt x="940116" y="1037299"/>
                    <a:pt x="938103" y="1025672"/>
                    <a:pt x="938103" y="1012033"/>
                  </a:cubicBezTo>
                  <a:cubicBezTo>
                    <a:pt x="938103" y="999708"/>
                    <a:pt x="940157" y="988492"/>
                    <a:pt x="944266" y="978386"/>
                  </a:cubicBezTo>
                  <a:cubicBezTo>
                    <a:pt x="948374" y="968280"/>
                    <a:pt x="954290" y="959447"/>
                    <a:pt x="962013" y="951888"/>
                  </a:cubicBezTo>
                  <a:cubicBezTo>
                    <a:pt x="969737" y="944328"/>
                    <a:pt x="979227" y="938207"/>
                    <a:pt x="990484" y="933524"/>
                  </a:cubicBezTo>
                  <a:cubicBezTo>
                    <a:pt x="1001740" y="928840"/>
                    <a:pt x="1014517" y="925677"/>
                    <a:pt x="1028814" y="924033"/>
                  </a:cubicBezTo>
                  <a:lnTo>
                    <a:pt x="1033744" y="874488"/>
                  </a:lnTo>
                  <a:cubicBezTo>
                    <a:pt x="1033908" y="873173"/>
                    <a:pt x="1034278" y="872064"/>
                    <a:pt x="1034853" y="871160"/>
                  </a:cubicBezTo>
                  <a:cubicBezTo>
                    <a:pt x="1035428" y="870256"/>
                    <a:pt x="1036496" y="869434"/>
                    <a:pt x="1038058" y="868695"/>
                  </a:cubicBezTo>
                  <a:cubicBezTo>
                    <a:pt x="1039619" y="867956"/>
                    <a:pt x="1041714" y="867421"/>
                    <a:pt x="1044343" y="867093"/>
                  </a:cubicBezTo>
                  <a:cubicBezTo>
                    <a:pt x="1046973" y="866764"/>
                    <a:pt x="1050424" y="866600"/>
                    <a:pt x="1054696" y="866600"/>
                  </a:cubicBezTo>
                  <a:close/>
                  <a:moveTo>
                    <a:pt x="540100" y="705161"/>
                  </a:moveTo>
                  <a:lnTo>
                    <a:pt x="659647" y="1342252"/>
                  </a:lnTo>
                  <a:lnTo>
                    <a:pt x="0" y="770030"/>
                  </a:lnTo>
                  <a:lnTo>
                    <a:pt x="57420" y="810871"/>
                  </a:lnTo>
                  <a:cubicBezTo>
                    <a:pt x="111312" y="840172"/>
                    <a:pt x="173071" y="856816"/>
                    <a:pt x="238713" y="856815"/>
                  </a:cubicBezTo>
                  <a:cubicBezTo>
                    <a:pt x="337177" y="856815"/>
                    <a:pt x="426902" y="819368"/>
                    <a:pt x="494446" y="757925"/>
                  </a:cubicBezTo>
                  <a:close/>
                  <a:moveTo>
                    <a:pt x="2054580" y="10475"/>
                  </a:moveTo>
                  <a:lnTo>
                    <a:pt x="2556223" y="445634"/>
                  </a:lnTo>
                  <a:lnTo>
                    <a:pt x="2556223" y="2584388"/>
                  </a:lnTo>
                  <a:lnTo>
                    <a:pt x="1454287" y="2584388"/>
                  </a:lnTo>
                  <a:lnTo>
                    <a:pt x="903707" y="2106778"/>
                  </a:lnTo>
                  <a:lnTo>
                    <a:pt x="965182" y="2130987"/>
                  </a:lnTo>
                  <a:cubicBezTo>
                    <a:pt x="989054" y="2137133"/>
                    <a:pt x="1014078" y="2140403"/>
                    <a:pt x="1039867" y="2140402"/>
                  </a:cubicBezTo>
                  <a:cubicBezTo>
                    <a:pt x="1143020" y="2140403"/>
                    <a:pt x="1233965" y="2088094"/>
                    <a:pt x="1287670" y="2008533"/>
                  </a:cubicBezTo>
                  <a:lnTo>
                    <a:pt x="1296032" y="1993110"/>
                  </a:lnTo>
                  <a:lnTo>
                    <a:pt x="1297957" y="1993110"/>
                  </a:lnTo>
                  <a:lnTo>
                    <a:pt x="1298974" y="1987687"/>
                  </a:lnTo>
                  <a:lnTo>
                    <a:pt x="1315223" y="1957726"/>
                  </a:lnTo>
                  <a:cubicBezTo>
                    <a:pt x="1330345" y="1921943"/>
                    <a:pt x="1338706" y="1882600"/>
                    <a:pt x="1338707" y="1841304"/>
                  </a:cubicBezTo>
                  <a:lnTo>
                    <a:pt x="1334423" y="1798774"/>
                  </a:lnTo>
                  <a:lnTo>
                    <a:pt x="1540713" y="699420"/>
                  </a:lnTo>
                  <a:lnTo>
                    <a:pt x="1591334" y="757925"/>
                  </a:lnTo>
                  <a:cubicBezTo>
                    <a:pt x="1658878" y="819367"/>
                    <a:pt x="1748601" y="856815"/>
                    <a:pt x="1847066" y="856816"/>
                  </a:cubicBezTo>
                  <a:cubicBezTo>
                    <a:pt x="1978350" y="856815"/>
                    <a:pt x="2094100" y="790240"/>
                    <a:pt x="2162451" y="688982"/>
                  </a:cubicBezTo>
                  <a:lnTo>
                    <a:pt x="2189399" y="639289"/>
                  </a:lnTo>
                  <a:lnTo>
                    <a:pt x="1558596" y="639289"/>
                  </a:lnTo>
                  <a:lnTo>
                    <a:pt x="1662237" y="578005"/>
                  </a:lnTo>
                  <a:cubicBezTo>
                    <a:pt x="1835788" y="456648"/>
                    <a:pt x="1967454" y="285800"/>
                    <a:pt x="2033305" y="87839"/>
                  </a:cubicBezTo>
                  <a:close/>
                  <a:moveTo>
                    <a:pt x="26115" y="0"/>
                  </a:moveTo>
                  <a:lnTo>
                    <a:pt x="554843" y="458654"/>
                  </a:lnTo>
                  <a:lnTo>
                    <a:pt x="483847" y="427672"/>
                  </a:lnTo>
                  <a:cubicBezTo>
                    <a:pt x="318563" y="343718"/>
                    <a:pt x="177407" y="223498"/>
                    <a:pt x="72593" y="78434"/>
                  </a:cubicBezTo>
                  <a:lnTo>
                    <a:pt x="23552" y="2955"/>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sz="2800" b="1" dirty="0"/>
            </a:p>
          </p:txBody>
        </p:sp>
      </p:grpSp>
      <p:sp>
        <p:nvSpPr>
          <p:cNvPr id="8" name="Rectangle 7"/>
          <p:cNvSpPr/>
          <p:nvPr/>
        </p:nvSpPr>
        <p:spPr>
          <a:xfrm>
            <a:off x="4003393" y="2475187"/>
            <a:ext cx="2003919" cy="584775"/>
          </a:xfrm>
          <a:prstGeom prst="rect">
            <a:avLst/>
          </a:prstGeom>
        </p:spPr>
        <p:txBody>
          <a:bodyPr wrap="square" anchor="ctr">
            <a:spAutoFit/>
          </a:bodyPr>
          <a:lstStyle/>
          <a:p>
            <a:pPr algn="ctr"/>
            <a:r>
              <a:rPr lang="en-US" sz="3200" b="1" dirty="0" smtClean="0">
                <a:solidFill>
                  <a:prstClr val="white"/>
                </a:solidFill>
              </a:rPr>
              <a:t>Stars</a:t>
            </a:r>
            <a:endParaRPr lang="en-US" sz="2000" dirty="0"/>
          </a:p>
        </p:txBody>
      </p:sp>
      <p:sp>
        <p:nvSpPr>
          <p:cNvPr id="24" name="Rectangle 23"/>
          <p:cNvSpPr/>
          <p:nvPr/>
        </p:nvSpPr>
        <p:spPr>
          <a:xfrm>
            <a:off x="6183482" y="2228966"/>
            <a:ext cx="2002535" cy="1077218"/>
          </a:xfrm>
          <a:prstGeom prst="rect">
            <a:avLst/>
          </a:prstGeom>
        </p:spPr>
        <p:txBody>
          <a:bodyPr wrap="square" anchor="ctr">
            <a:spAutoFit/>
          </a:bodyPr>
          <a:lstStyle/>
          <a:p>
            <a:pPr lvl="0" algn="ctr"/>
            <a:r>
              <a:rPr lang="en-US" sz="3200" b="1" dirty="0" smtClean="0">
                <a:solidFill>
                  <a:prstClr val="white"/>
                </a:solidFill>
              </a:rPr>
              <a:t>Question</a:t>
            </a:r>
          </a:p>
          <a:p>
            <a:pPr lvl="0" algn="ctr"/>
            <a:r>
              <a:rPr lang="en-US" sz="3200" b="1" dirty="0" smtClean="0">
                <a:solidFill>
                  <a:prstClr val="white"/>
                </a:solidFill>
              </a:rPr>
              <a:t>Marks</a:t>
            </a:r>
            <a:endParaRPr lang="en-US" sz="3200" b="1" dirty="0">
              <a:solidFill>
                <a:prstClr val="white"/>
              </a:solidFill>
            </a:endParaRPr>
          </a:p>
        </p:txBody>
      </p:sp>
      <p:sp>
        <p:nvSpPr>
          <p:cNvPr id="25" name="Rectangle 24"/>
          <p:cNvSpPr/>
          <p:nvPr/>
        </p:nvSpPr>
        <p:spPr>
          <a:xfrm>
            <a:off x="4004775" y="4409404"/>
            <a:ext cx="2002537" cy="1077218"/>
          </a:xfrm>
          <a:prstGeom prst="rect">
            <a:avLst/>
          </a:prstGeom>
        </p:spPr>
        <p:txBody>
          <a:bodyPr wrap="square" anchor="ctr">
            <a:spAutoFit/>
          </a:bodyPr>
          <a:lstStyle/>
          <a:p>
            <a:pPr lvl="0" algn="ctr"/>
            <a:r>
              <a:rPr lang="en-US" sz="3200" b="1" dirty="0" smtClean="0">
                <a:solidFill>
                  <a:prstClr val="white"/>
                </a:solidFill>
              </a:rPr>
              <a:t>Cash</a:t>
            </a:r>
          </a:p>
          <a:p>
            <a:pPr lvl="0" algn="ctr"/>
            <a:r>
              <a:rPr lang="en-US" sz="3200" b="1" dirty="0" smtClean="0">
                <a:solidFill>
                  <a:prstClr val="white"/>
                </a:solidFill>
              </a:rPr>
              <a:t>Cows</a:t>
            </a:r>
            <a:endParaRPr lang="en-US" sz="3200" b="1" dirty="0">
              <a:solidFill>
                <a:prstClr val="white"/>
              </a:solidFill>
            </a:endParaRPr>
          </a:p>
        </p:txBody>
      </p:sp>
      <p:sp>
        <p:nvSpPr>
          <p:cNvPr id="26" name="Rectangle 25"/>
          <p:cNvSpPr/>
          <p:nvPr/>
        </p:nvSpPr>
        <p:spPr>
          <a:xfrm>
            <a:off x="6183482" y="4655625"/>
            <a:ext cx="2002535" cy="584775"/>
          </a:xfrm>
          <a:prstGeom prst="rect">
            <a:avLst/>
          </a:prstGeom>
        </p:spPr>
        <p:txBody>
          <a:bodyPr wrap="square" anchor="ctr">
            <a:spAutoFit/>
          </a:bodyPr>
          <a:lstStyle/>
          <a:p>
            <a:pPr lvl="0" algn="ctr"/>
            <a:r>
              <a:rPr lang="en-US" sz="3200" b="1" dirty="0" smtClean="0">
                <a:solidFill>
                  <a:prstClr val="white"/>
                </a:solidFill>
              </a:rPr>
              <a:t>Dogs</a:t>
            </a:r>
            <a:endParaRPr lang="en-US" sz="3200" b="1" dirty="0">
              <a:solidFill>
                <a:prstClr val="white"/>
              </a:solidFill>
            </a:endParaRPr>
          </a:p>
        </p:txBody>
      </p:sp>
    </p:spTree>
    <p:extLst>
      <p:ext uri="{BB962C8B-B14F-4D97-AF65-F5344CB8AC3E}">
        <p14:creationId xmlns:p14="http://schemas.microsoft.com/office/powerpoint/2010/main" val="236095440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Up Arrow 63"/>
          <p:cNvSpPr/>
          <p:nvPr/>
        </p:nvSpPr>
        <p:spPr>
          <a:xfrm rot="5400000">
            <a:off x="4663541" y="3439318"/>
            <a:ext cx="502410" cy="497177"/>
          </a:xfrm>
          <a:prstGeom prst="upArrow">
            <a:avLst/>
          </a:prstGeom>
          <a:solidFill>
            <a:srgbClr val="AFAB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Up Arrow 64"/>
          <p:cNvSpPr/>
          <p:nvPr/>
        </p:nvSpPr>
        <p:spPr>
          <a:xfrm rot="16200000">
            <a:off x="7025453" y="3455109"/>
            <a:ext cx="502410" cy="497177"/>
          </a:xfrm>
          <a:prstGeom prst="upArrow">
            <a:avLst/>
          </a:prstGeom>
          <a:solidFill>
            <a:srgbClr val="AFAB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Up Arrow 13"/>
          <p:cNvSpPr/>
          <p:nvPr/>
        </p:nvSpPr>
        <p:spPr>
          <a:xfrm>
            <a:off x="5844794" y="4660015"/>
            <a:ext cx="502410" cy="497177"/>
          </a:xfrm>
          <a:prstGeom prst="upArrow">
            <a:avLst/>
          </a:prstGeom>
          <a:solidFill>
            <a:srgbClr val="AFAB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Up Arrow 62"/>
          <p:cNvSpPr/>
          <p:nvPr/>
        </p:nvSpPr>
        <p:spPr>
          <a:xfrm rot="10800000">
            <a:off x="5846326" y="2276872"/>
            <a:ext cx="502410" cy="497177"/>
          </a:xfrm>
          <a:prstGeom prst="upArrow">
            <a:avLst/>
          </a:prstGeom>
          <a:solidFill>
            <a:srgbClr val="AFAB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ubtitle 5"/>
          <p:cNvSpPr>
            <a:spLocks noGrp="1"/>
          </p:cNvSpPr>
          <p:nvPr>
            <p:ph type="subTitle" idx="1"/>
          </p:nvPr>
        </p:nvSpPr>
        <p:spPr/>
        <p:txBody>
          <a:bodyPr/>
          <a:lstStyle/>
          <a:p>
            <a:r>
              <a:rPr lang="en-US" dirty="0" smtClean="0"/>
              <a:t>Forces Driving Industry Competition</a:t>
            </a:r>
            <a:endParaRPr lang="en-US" dirty="0"/>
          </a:p>
        </p:txBody>
      </p:sp>
      <p:sp>
        <p:nvSpPr>
          <p:cNvPr id="5" name="Title 4"/>
          <p:cNvSpPr>
            <a:spLocks noGrp="1"/>
          </p:cNvSpPr>
          <p:nvPr>
            <p:ph type="title"/>
          </p:nvPr>
        </p:nvSpPr>
        <p:spPr/>
        <p:txBody>
          <a:bodyPr/>
          <a:lstStyle/>
          <a:p>
            <a:r>
              <a:rPr lang="en-US" dirty="0" smtClean="0"/>
              <a:t>Porter’s Five Forces Model</a:t>
            </a:r>
            <a:endParaRPr lang="en-US" dirty="0"/>
          </a:p>
        </p:txBody>
      </p:sp>
      <p:sp>
        <p:nvSpPr>
          <p:cNvPr id="4" name="Slide Number Placeholder 3"/>
          <p:cNvSpPr>
            <a:spLocks noGrp="1"/>
          </p:cNvSpPr>
          <p:nvPr>
            <p:ph type="sldNum" sz="quarter" idx="12"/>
          </p:nvPr>
        </p:nvSpPr>
        <p:spPr>
          <a:xfrm>
            <a:off x="328166" y="6237312"/>
            <a:ext cx="439241" cy="390437"/>
          </a:xfrm>
          <a:prstGeom prst="rect">
            <a:avLst/>
          </a:prstGeom>
        </p:spPr>
        <p:txBody>
          <a:bodyPr/>
          <a:lstStyle/>
          <a:p>
            <a:fld id="{F68327C5-B821-4FE9-A59A-A60D9EB59A9A}" type="slidenum">
              <a:rPr lang="en-US" smtClean="0"/>
              <a:t>80</a:t>
            </a:fld>
            <a:endParaRPr lang="en-US"/>
          </a:p>
        </p:txBody>
      </p:sp>
      <p:sp>
        <p:nvSpPr>
          <p:cNvPr id="2" name="Donut 1"/>
          <p:cNvSpPr/>
          <p:nvPr/>
        </p:nvSpPr>
        <p:spPr>
          <a:xfrm>
            <a:off x="3934425" y="1526332"/>
            <a:ext cx="4323151" cy="4323151"/>
          </a:xfrm>
          <a:prstGeom prst="donut">
            <a:avLst>
              <a:gd name="adj" fmla="val 7133"/>
            </a:avLst>
          </a:prstGeom>
          <a:solidFill>
            <a:srgbClr val="AFAB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Oval 12"/>
          <p:cNvSpPr/>
          <p:nvPr/>
        </p:nvSpPr>
        <p:spPr>
          <a:xfrm>
            <a:off x="5195900" y="2799970"/>
            <a:ext cx="1800200" cy="1800200"/>
          </a:xfrm>
          <a:prstGeom prst="ellipse">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Industry Rivalry</a:t>
            </a:r>
            <a:endParaRPr lang="en-US" sz="2400" b="1" dirty="0"/>
          </a:p>
        </p:txBody>
      </p:sp>
      <p:sp>
        <p:nvSpPr>
          <p:cNvPr id="59" name="Oval 58"/>
          <p:cNvSpPr/>
          <p:nvPr/>
        </p:nvSpPr>
        <p:spPr>
          <a:xfrm>
            <a:off x="3359696" y="2941636"/>
            <a:ext cx="1492541" cy="1492541"/>
          </a:xfrm>
          <a:prstGeom prst="ellipse">
            <a:avLst/>
          </a:prstGeom>
          <a:solidFill>
            <a:srgbClr val="16A085"/>
          </a:solidFill>
          <a:ln>
            <a:solidFill>
              <a:srgbClr val="2F3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a:off x="7339763" y="2941636"/>
            <a:ext cx="1492541" cy="1492541"/>
          </a:xfrm>
          <a:prstGeom prst="ellipse">
            <a:avLst/>
          </a:prstGeom>
          <a:solidFill>
            <a:srgbClr val="9BBB59"/>
          </a:solidFill>
          <a:ln>
            <a:solidFill>
              <a:srgbClr val="2F3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p:nvPr/>
        </p:nvSpPr>
        <p:spPr>
          <a:xfrm>
            <a:off x="5349729" y="953312"/>
            <a:ext cx="1492541" cy="1492541"/>
          </a:xfrm>
          <a:prstGeom prst="ellipse">
            <a:avLst/>
          </a:prstGeom>
          <a:solidFill>
            <a:srgbClr val="C0392B"/>
          </a:solidFill>
          <a:ln>
            <a:solidFill>
              <a:srgbClr val="2F3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p:nvPr/>
        </p:nvSpPr>
        <p:spPr>
          <a:xfrm>
            <a:off x="5371153" y="4954286"/>
            <a:ext cx="1492541" cy="1492541"/>
          </a:xfrm>
          <a:prstGeom prst="ellipse">
            <a:avLst/>
          </a:prstGeom>
          <a:solidFill>
            <a:srgbClr val="F39C12"/>
          </a:solidFill>
          <a:ln>
            <a:solidFill>
              <a:srgbClr val="2F3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3391069" y="3487851"/>
            <a:ext cx="1490472" cy="400110"/>
          </a:xfrm>
          <a:prstGeom prst="rect">
            <a:avLst/>
          </a:prstGeom>
        </p:spPr>
        <p:txBody>
          <a:bodyPr wrap="none" anchor="ctr">
            <a:spAutoFit/>
          </a:bodyPr>
          <a:lstStyle/>
          <a:p>
            <a:pPr algn="ctr"/>
            <a:r>
              <a:rPr lang="en-US" sz="2000" b="1" dirty="0" smtClean="0">
                <a:solidFill>
                  <a:prstClr val="white"/>
                </a:solidFill>
              </a:rPr>
              <a:t>Suppliers</a:t>
            </a:r>
            <a:endParaRPr lang="en-US" sz="1600" dirty="0"/>
          </a:p>
        </p:txBody>
      </p:sp>
      <p:sp>
        <p:nvSpPr>
          <p:cNvPr id="66" name="Rectangle 65"/>
          <p:cNvSpPr/>
          <p:nvPr/>
        </p:nvSpPr>
        <p:spPr>
          <a:xfrm>
            <a:off x="7296846" y="3500015"/>
            <a:ext cx="1490472" cy="400110"/>
          </a:xfrm>
          <a:prstGeom prst="rect">
            <a:avLst/>
          </a:prstGeom>
        </p:spPr>
        <p:txBody>
          <a:bodyPr wrap="none" anchor="ctr">
            <a:spAutoFit/>
          </a:bodyPr>
          <a:lstStyle/>
          <a:p>
            <a:pPr algn="ctr"/>
            <a:r>
              <a:rPr lang="en-US" sz="2000" b="1" dirty="0" smtClean="0">
                <a:solidFill>
                  <a:prstClr val="white"/>
                </a:solidFill>
              </a:rPr>
              <a:t>Buyers</a:t>
            </a:r>
            <a:endParaRPr lang="en-US" sz="1600" dirty="0"/>
          </a:p>
        </p:txBody>
      </p:sp>
      <p:sp>
        <p:nvSpPr>
          <p:cNvPr id="67" name="Rectangle 66"/>
          <p:cNvSpPr/>
          <p:nvPr/>
        </p:nvSpPr>
        <p:spPr>
          <a:xfrm>
            <a:off x="5378061" y="1345639"/>
            <a:ext cx="1363853" cy="707886"/>
          </a:xfrm>
          <a:prstGeom prst="rect">
            <a:avLst/>
          </a:prstGeom>
        </p:spPr>
        <p:txBody>
          <a:bodyPr wrap="square" anchor="ctr">
            <a:spAutoFit/>
          </a:bodyPr>
          <a:lstStyle/>
          <a:p>
            <a:pPr algn="ctr"/>
            <a:r>
              <a:rPr lang="en-US" sz="2000" b="1" dirty="0" smtClean="0">
                <a:solidFill>
                  <a:prstClr val="white"/>
                </a:solidFill>
              </a:rPr>
              <a:t>Potential Entrants</a:t>
            </a:r>
            <a:endParaRPr lang="en-US" sz="1600" dirty="0"/>
          </a:p>
        </p:txBody>
      </p:sp>
      <p:sp>
        <p:nvSpPr>
          <p:cNvPr id="68" name="Rectangle 67"/>
          <p:cNvSpPr/>
          <p:nvPr/>
        </p:nvSpPr>
        <p:spPr>
          <a:xfrm>
            <a:off x="5349729" y="5500501"/>
            <a:ext cx="1490472" cy="400110"/>
          </a:xfrm>
          <a:prstGeom prst="rect">
            <a:avLst/>
          </a:prstGeom>
        </p:spPr>
        <p:txBody>
          <a:bodyPr wrap="none" anchor="ctr">
            <a:spAutoFit/>
          </a:bodyPr>
          <a:lstStyle/>
          <a:p>
            <a:pPr algn="ctr"/>
            <a:r>
              <a:rPr lang="en-US" sz="2000" b="1" dirty="0" smtClean="0">
                <a:solidFill>
                  <a:prstClr val="white"/>
                </a:solidFill>
              </a:rPr>
              <a:t>Substitutes</a:t>
            </a:r>
            <a:endParaRPr lang="en-US" sz="1600" dirty="0"/>
          </a:p>
        </p:txBody>
      </p:sp>
    </p:spTree>
    <p:extLst>
      <p:ext uri="{BB962C8B-B14F-4D97-AF65-F5344CB8AC3E}">
        <p14:creationId xmlns:p14="http://schemas.microsoft.com/office/powerpoint/2010/main" val="390225942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Forces Driving Industry Competition</a:t>
            </a:r>
            <a:endParaRPr lang="en-US" dirty="0"/>
          </a:p>
        </p:txBody>
      </p:sp>
      <p:sp>
        <p:nvSpPr>
          <p:cNvPr id="5" name="Title 4"/>
          <p:cNvSpPr>
            <a:spLocks noGrp="1"/>
          </p:cNvSpPr>
          <p:nvPr>
            <p:ph type="title"/>
          </p:nvPr>
        </p:nvSpPr>
        <p:spPr/>
        <p:txBody>
          <a:bodyPr/>
          <a:lstStyle/>
          <a:p>
            <a:r>
              <a:rPr lang="en-US" dirty="0" smtClean="0"/>
              <a:t>Porter’s Five Forces Model</a:t>
            </a:r>
            <a:endParaRPr lang="en-US" dirty="0"/>
          </a:p>
        </p:txBody>
      </p:sp>
      <p:sp>
        <p:nvSpPr>
          <p:cNvPr id="4" name="Slide Number Placeholder 3"/>
          <p:cNvSpPr>
            <a:spLocks noGrp="1"/>
          </p:cNvSpPr>
          <p:nvPr>
            <p:ph type="sldNum" sz="quarter" idx="12"/>
          </p:nvPr>
        </p:nvSpPr>
        <p:spPr/>
        <p:txBody>
          <a:bodyPr/>
          <a:lstStyle/>
          <a:p>
            <a:fld id="{F68327C5-B821-4FE9-A59A-A60D9EB59A9A}" type="slidenum">
              <a:rPr lang="en-US" smtClean="0"/>
              <a:t>81</a:t>
            </a:fld>
            <a:endParaRPr lang="en-US"/>
          </a:p>
        </p:txBody>
      </p:sp>
      <p:grpSp>
        <p:nvGrpSpPr>
          <p:cNvPr id="7" name="Group 6"/>
          <p:cNvGrpSpPr/>
          <p:nvPr/>
        </p:nvGrpSpPr>
        <p:grpSpPr>
          <a:xfrm>
            <a:off x="-58034" y="1757772"/>
            <a:ext cx="6658090" cy="3464988"/>
            <a:chOff x="960544" y="1138998"/>
            <a:chExt cx="10197908" cy="5307172"/>
          </a:xfrm>
        </p:grpSpPr>
        <p:sp>
          <p:nvSpPr>
            <p:cNvPr id="50" name="Rectangle 49"/>
            <p:cNvSpPr/>
            <p:nvPr/>
          </p:nvSpPr>
          <p:spPr>
            <a:xfrm>
              <a:off x="1556138" y="3189009"/>
              <a:ext cx="2449145" cy="1149531"/>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effectLst>
                    <a:outerShdw blurRad="38100" dist="38100" dir="2700000" algn="tl">
                      <a:srgbClr val="000000">
                        <a:alpha val="43137"/>
                      </a:srgbClr>
                    </a:outerShdw>
                  </a:effectLst>
                </a:rPr>
                <a:t>Suppliers</a:t>
              </a:r>
              <a:endParaRPr lang="en-US" sz="1600" b="1" dirty="0">
                <a:effectLst>
                  <a:outerShdw blurRad="38100" dist="38100" dir="2700000" algn="tl">
                    <a:srgbClr val="000000">
                      <a:alpha val="43137"/>
                    </a:srgbClr>
                  </a:outerShdw>
                </a:effectLst>
              </a:endParaRPr>
            </a:p>
          </p:txBody>
        </p:sp>
        <p:sp>
          <p:nvSpPr>
            <p:cNvPr id="52" name="Rectangle 51"/>
            <p:cNvSpPr/>
            <p:nvPr/>
          </p:nvSpPr>
          <p:spPr>
            <a:xfrm>
              <a:off x="8186718" y="3189009"/>
              <a:ext cx="2449145" cy="1149531"/>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effectLst>
                    <a:outerShdw blurRad="38100" dist="38100" dir="2700000" algn="tl">
                      <a:srgbClr val="000000">
                        <a:alpha val="43137"/>
                      </a:srgbClr>
                    </a:outerShdw>
                  </a:effectLst>
                </a:rPr>
                <a:t>Buyers</a:t>
              </a:r>
              <a:endParaRPr lang="en-US" sz="1600" b="1" dirty="0">
                <a:effectLst>
                  <a:outerShdw blurRad="38100" dist="38100" dir="2700000" algn="tl">
                    <a:srgbClr val="000000">
                      <a:alpha val="43137"/>
                    </a:srgbClr>
                  </a:outerShdw>
                </a:effectLst>
              </a:endParaRPr>
            </a:p>
          </p:txBody>
        </p:sp>
        <p:sp>
          <p:nvSpPr>
            <p:cNvPr id="59" name="Rectangle 58"/>
            <p:cNvSpPr/>
            <p:nvPr/>
          </p:nvSpPr>
          <p:spPr>
            <a:xfrm>
              <a:off x="4871428" y="3189009"/>
              <a:ext cx="2449145" cy="1149531"/>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600" b="1" dirty="0" smtClean="0">
                  <a:effectLst>
                    <a:outerShdw blurRad="38100" dist="38100" dir="2700000" algn="tl">
                      <a:srgbClr val="000000">
                        <a:alpha val="43137"/>
                      </a:srgbClr>
                    </a:outerShdw>
                  </a:effectLst>
                </a:rPr>
                <a:t>Industry Competitors</a:t>
              </a:r>
              <a:endParaRPr lang="en-US" sz="1600" b="1" dirty="0">
                <a:effectLst>
                  <a:outerShdw blurRad="38100" dist="38100" dir="2700000" algn="tl">
                    <a:srgbClr val="000000">
                      <a:alpha val="43137"/>
                    </a:srgbClr>
                  </a:outerShdw>
                </a:effectLst>
              </a:endParaRPr>
            </a:p>
          </p:txBody>
        </p:sp>
        <p:sp>
          <p:nvSpPr>
            <p:cNvPr id="60" name="Rectangle 59"/>
            <p:cNvSpPr/>
            <p:nvPr/>
          </p:nvSpPr>
          <p:spPr>
            <a:xfrm>
              <a:off x="4871428" y="5202589"/>
              <a:ext cx="2449145" cy="1149531"/>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effectLst>
                    <a:outerShdw blurRad="38100" dist="38100" dir="2700000" algn="tl">
                      <a:srgbClr val="000000">
                        <a:alpha val="43137"/>
                      </a:srgbClr>
                    </a:outerShdw>
                  </a:effectLst>
                </a:rPr>
                <a:t>Substitutes</a:t>
              </a:r>
              <a:endParaRPr lang="en-US" sz="1600" b="1" dirty="0">
                <a:effectLst>
                  <a:outerShdw blurRad="38100" dist="38100" dir="2700000" algn="tl">
                    <a:srgbClr val="000000">
                      <a:alpha val="43137"/>
                    </a:srgbClr>
                  </a:outerShdw>
                </a:effectLst>
              </a:endParaRPr>
            </a:p>
          </p:txBody>
        </p:sp>
        <p:sp>
          <p:nvSpPr>
            <p:cNvPr id="61" name="Rectangle 60"/>
            <p:cNvSpPr/>
            <p:nvPr/>
          </p:nvSpPr>
          <p:spPr>
            <a:xfrm>
              <a:off x="4871428" y="1175430"/>
              <a:ext cx="2449145" cy="1149531"/>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500"/>
                </a:lnSpc>
              </a:pPr>
              <a:r>
                <a:rPr lang="en-US" sz="1600" b="1" dirty="0" smtClean="0">
                  <a:effectLst>
                    <a:outerShdw blurRad="38100" dist="38100" dir="2700000" algn="tl">
                      <a:srgbClr val="000000">
                        <a:alpha val="43137"/>
                      </a:srgbClr>
                    </a:outerShdw>
                  </a:effectLst>
                </a:rPr>
                <a:t>Potential Entrants</a:t>
              </a:r>
              <a:endParaRPr lang="en-US" sz="1600" b="1" dirty="0">
                <a:effectLst>
                  <a:outerShdw blurRad="38100" dist="38100" dir="2700000" algn="tl">
                    <a:srgbClr val="000000">
                      <a:alpha val="43137"/>
                    </a:srgbClr>
                  </a:outerShdw>
                </a:effectLst>
              </a:endParaRPr>
            </a:p>
          </p:txBody>
        </p:sp>
        <p:cxnSp>
          <p:nvCxnSpPr>
            <p:cNvPr id="62" name="Straight Arrow Connector 61"/>
            <p:cNvCxnSpPr>
              <a:stCxn id="50" idx="3"/>
              <a:endCxn id="59" idx="1"/>
            </p:cNvCxnSpPr>
            <p:nvPr/>
          </p:nvCxnSpPr>
          <p:spPr>
            <a:xfrm>
              <a:off x="4005283" y="3763775"/>
              <a:ext cx="86614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stCxn id="52" idx="1"/>
              <a:endCxn id="59" idx="3"/>
            </p:cNvCxnSpPr>
            <p:nvPr/>
          </p:nvCxnSpPr>
          <p:spPr>
            <a:xfrm flipH="1">
              <a:off x="7320573" y="3763775"/>
              <a:ext cx="86614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stCxn id="61" idx="2"/>
              <a:endCxn id="59" idx="0"/>
            </p:cNvCxnSpPr>
            <p:nvPr/>
          </p:nvCxnSpPr>
          <p:spPr>
            <a:xfrm>
              <a:off x="6096001" y="2324961"/>
              <a:ext cx="0" cy="864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stCxn id="60" idx="0"/>
              <a:endCxn id="59" idx="2"/>
            </p:cNvCxnSpPr>
            <p:nvPr/>
          </p:nvCxnSpPr>
          <p:spPr>
            <a:xfrm flipV="1">
              <a:off x="6096001" y="4338541"/>
              <a:ext cx="0" cy="864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6" name="Rectangle 65"/>
            <p:cNvSpPr/>
            <p:nvPr/>
          </p:nvSpPr>
          <p:spPr>
            <a:xfrm>
              <a:off x="4719234" y="3993605"/>
              <a:ext cx="2753531" cy="364853"/>
            </a:xfrm>
            <a:prstGeom prst="rect">
              <a:avLst/>
            </a:prstGeom>
          </p:spPr>
          <p:txBody>
            <a:bodyPr wrap="square">
              <a:spAutoFit/>
            </a:bodyPr>
            <a:lstStyle/>
            <a:p>
              <a:pPr algn="ctr"/>
              <a:r>
                <a:rPr lang="en-US" sz="1100" dirty="0" smtClean="0">
                  <a:solidFill>
                    <a:schemeClr val="bg1">
                      <a:lumMod val="95000"/>
                    </a:schemeClr>
                  </a:solidFill>
                </a:rPr>
                <a:t>Rivalry Among Existing Firms</a:t>
              </a:r>
              <a:endParaRPr lang="en-US" sz="1100" dirty="0">
                <a:solidFill>
                  <a:schemeClr val="bg1">
                    <a:lumMod val="95000"/>
                  </a:schemeClr>
                </a:solidFill>
              </a:endParaRPr>
            </a:p>
          </p:txBody>
        </p:sp>
        <p:sp>
          <p:nvSpPr>
            <p:cNvPr id="67" name="Freeform 66"/>
            <p:cNvSpPr/>
            <p:nvPr/>
          </p:nvSpPr>
          <p:spPr>
            <a:xfrm>
              <a:off x="4943872" y="3303627"/>
              <a:ext cx="462357" cy="383376"/>
            </a:xfrm>
            <a:custGeom>
              <a:avLst/>
              <a:gdLst>
                <a:gd name="connsiteX0" fmla="*/ 1761533 w 2241805"/>
                <a:gd name="connsiteY0" fmla="*/ 0 h 1858854"/>
                <a:gd name="connsiteX1" fmla="*/ 2180831 w 2241805"/>
                <a:gd name="connsiteY1" fmla="*/ 3326 h 1858854"/>
                <a:gd name="connsiteX2" fmla="*/ 2065743 w 2241805"/>
                <a:gd name="connsiteY2" fmla="*/ 135900 h 1858854"/>
                <a:gd name="connsiteX3" fmla="*/ 1834843 w 2241805"/>
                <a:gd name="connsiteY3" fmla="*/ 1602720 h 1858854"/>
                <a:gd name="connsiteX4" fmla="*/ 350867 w 2241805"/>
                <a:gd name="connsiteY4" fmla="*/ 1551762 h 1858854"/>
                <a:gd name="connsiteX5" fmla="*/ 218064 w 2241805"/>
                <a:gd name="connsiteY5" fmla="*/ 72873 h 1858854"/>
                <a:gd name="connsiteX6" fmla="*/ 448439 w 2241805"/>
                <a:gd name="connsiteY6" fmla="*/ 242592 h 1858854"/>
                <a:gd name="connsiteX7" fmla="*/ 526965 w 2241805"/>
                <a:gd name="connsiteY7" fmla="*/ 1323768 h 1858854"/>
                <a:gd name="connsiteX8" fmla="*/ 1606952 w 2241805"/>
                <a:gd name="connsiteY8" fmla="*/ 1417201 h 1858854"/>
                <a:gd name="connsiteX9" fmla="*/ 1867054 w 2241805"/>
                <a:gd name="connsiteY9" fmla="*/ 364778 h 1858854"/>
                <a:gd name="connsiteX10" fmla="*/ 1753734 w 2241805"/>
                <a:gd name="connsiteY10" fmla="*/ 495315 h 1858854"/>
                <a:gd name="connsiteX11" fmla="*/ 1761533 w 2241805"/>
                <a:gd name="connsiteY11" fmla="*/ 0 h 185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1805" h="1858854">
                  <a:moveTo>
                    <a:pt x="1761533" y="0"/>
                  </a:moveTo>
                  <a:lnTo>
                    <a:pt x="2180831" y="3326"/>
                  </a:lnTo>
                  <a:lnTo>
                    <a:pt x="2065743" y="135900"/>
                  </a:lnTo>
                  <a:cubicBezTo>
                    <a:pt x="2370254" y="613350"/>
                    <a:pt x="2271203" y="1242574"/>
                    <a:pt x="1834843" y="1602720"/>
                  </a:cubicBezTo>
                  <a:cubicBezTo>
                    <a:pt x="1398598" y="1962770"/>
                    <a:pt x="762088" y="1940914"/>
                    <a:pt x="350867" y="1551762"/>
                  </a:cubicBezTo>
                  <a:cubicBezTo>
                    <a:pt x="-60324" y="1162641"/>
                    <a:pt x="-117284" y="528336"/>
                    <a:pt x="218064" y="72873"/>
                  </a:cubicBezTo>
                  <a:lnTo>
                    <a:pt x="448439" y="242592"/>
                  </a:lnTo>
                  <a:cubicBezTo>
                    <a:pt x="205262" y="572939"/>
                    <a:pt x="238557" y="1031361"/>
                    <a:pt x="526965" y="1323768"/>
                  </a:cubicBezTo>
                  <a:cubicBezTo>
                    <a:pt x="815366" y="1616166"/>
                    <a:pt x="1273279" y="1655782"/>
                    <a:pt x="1606952" y="1417201"/>
                  </a:cubicBezTo>
                  <a:cubicBezTo>
                    <a:pt x="1940829" y="1178475"/>
                    <a:pt x="2051141" y="732131"/>
                    <a:pt x="1867054" y="364778"/>
                  </a:cubicBezTo>
                  <a:lnTo>
                    <a:pt x="1753734" y="495315"/>
                  </a:lnTo>
                  <a:lnTo>
                    <a:pt x="1761533"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68" name="TextBox 67"/>
            <p:cNvSpPr txBox="1"/>
            <p:nvPr/>
          </p:nvSpPr>
          <p:spPr>
            <a:xfrm>
              <a:off x="7320573" y="1138998"/>
              <a:ext cx="2158340" cy="659971"/>
            </a:xfrm>
            <a:prstGeom prst="rect">
              <a:avLst/>
            </a:prstGeom>
            <a:noFill/>
          </p:spPr>
          <p:txBody>
            <a:bodyPr wrap="square" rtlCol="0">
              <a:spAutoFit/>
            </a:bodyPr>
            <a:lstStyle/>
            <a:p>
              <a:r>
                <a:rPr lang="en-US" sz="1100" dirty="0" smtClean="0">
                  <a:solidFill>
                    <a:schemeClr val="bg1">
                      <a:lumMod val="65000"/>
                    </a:schemeClr>
                  </a:solidFill>
                </a:rPr>
                <a:t>Threat of new entrants</a:t>
              </a:r>
              <a:endParaRPr lang="en-US" sz="1100" dirty="0">
                <a:solidFill>
                  <a:schemeClr val="bg1">
                    <a:lumMod val="65000"/>
                  </a:schemeClr>
                </a:solidFill>
              </a:endParaRPr>
            </a:p>
          </p:txBody>
        </p:sp>
        <p:sp>
          <p:nvSpPr>
            <p:cNvPr id="69" name="TextBox 68"/>
            <p:cNvSpPr txBox="1"/>
            <p:nvPr/>
          </p:nvSpPr>
          <p:spPr>
            <a:xfrm>
              <a:off x="9335419" y="4327020"/>
              <a:ext cx="1823033" cy="659971"/>
            </a:xfrm>
            <a:prstGeom prst="rect">
              <a:avLst/>
            </a:prstGeom>
            <a:noFill/>
          </p:spPr>
          <p:txBody>
            <a:bodyPr wrap="square" rtlCol="0">
              <a:spAutoFit/>
            </a:bodyPr>
            <a:lstStyle>
              <a:defPPr>
                <a:defRPr lang="fr-FR"/>
              </a:defPPr>
              <a:lvl1pPr algn="ctr">
                <a:defRPr>
                  <a:solidFill>
                    <a:schemeClr val="bg1">
                      <a:lumMod val="65000"/>
                    </a:schemeClr>
                  </a:solidFill>
                </a:defRPr>
              </a:lvl1pPr>
            </a:lstStyle>
            <a:p>
              <a:pPr algn="l"/>
              <a:r>
                <a:rPr lang="en-US" sz="1100" dirty="0"/>
                <a:t>Bargaining power of buyers</a:t>
              </a:r>
              <a:endParaRPr lang="en-US" sz="1100" dirty="0"/>
            </a:p>
          </p:txBody>
        </p:sp>
        <p:sp>
          <p:nvSpPr>
            <p:cNvPr id="70" name="TextBox 69"/>
            <p:cNvSpPr txBox="1"/>
            <p:nvPr/>
          </p:nvSpPr>
          <p:spPr>
            <a:xfrm>
              <a:off x="2708555" y="5786199"/>
              <a:ext cx="2208246" cy="659971"/>
            </a:xfrm>
            <a:prstGeom prst="rect">
              <a:avLst/>
            </a:prstGeom>
            <a:noFill/>
          </p:spPr>
          <p:txBody>
            <a:bodyPr wrap="square" rtlCol="0">
              <a:spAutoFit/>
            </a:bodyPr>
            <a:lstStyle/>
            <a:p>
              <a:pPr algn="r"/>
              <a:r>
                <a:rPr lang="en-US" sz="1100" dirty="0" smtClean="0">
                  <a:solidFill>
                    <a:schemeClr val="bg1">
                      <a:lumMod val="65000"/>
                    </a:schemeClr>
                  </a:solidFill>
                </a:rPr>
                <a:t>Threat of substitute products or services</a:t>
              </a:r>
              <a:endParaRPr lang="en-US" sz="1100" dirty="0">
                <a:solidFill>
                  <a:schemeClr val="bg1">
                    <a:lumMod val="65000"/>
                  </a:schemeClr>
                </a:solidFill>
              </a:endParaRPr>
            </a:p>
          </p:txBody>
        </p:sp>
        <p:sp>
          <p:nvSpPr>
            <p:cNvPr id="71" name="TextBox 70"/>
            <p:cNvSpPr txBox="1"/>
            <p:nvPr/>
          </p:nvSpPr>
          <p:spPr>
            <a:xfrm>
              <a:off x="960544" y="2549056"/>
              <a:ext cx="1823033" cy="659971"/>
            </a:xfrm>
            <a:prstGeom prst="rect">
              <a:avLst/>
            </a:prstGeom>
            <a:noFill/>
          </p:spPr>
          <p:txBody>
            <a:bodyPr wrap="square" rtlCol="0">
              <a:spAutoFit/>
            </a:bodyPr>
            <a:lstStyle>
              <a:defPPr>
                <a:defRPr lang="fr-FR"/>
              </a:defPPr>
              <a:lvl1pPr algn="r">
                <a:defRPr>
                  <a:solidFill>
                    <a:schemeClr val="bg1">
                      <a:lumMod val="65000"/>
                    </a:schemeClr>
                  </a:solidFill>
                </a:defRPr>
              </a:lvl1pPr>
            </a:lstStyle>
            <a:p>
              <a:r>
                <a:rPr lang="en-US" sz="1100" dirty="0"/>
                <a:t>Bargaining power of suppliers</a:t>
              </a:r>
              <a:endParaRPr lang="en-US" sz="1100" dirty="0"/>
            </a:p>
          </p:txBody>
        </p:sp>
        <p:cxnSp>
          <p:nvCxnSpPr>
            <p:cNvPr id="3" name="Elbow Connector 2"/>
            <p:cNvCxnSpPr>
              <a:stCxn id="50" idx="0"/>
              <a:endCxn id="61" idx="1"/>
            </p:cNvCxnSpPr>
            <p:nvPr/>
          </p:nvCxnSpPr>
          <p:spPr>
            <a:xfrm rot="5400000" flipH="1" flipV="1">
              <a:off x="3106663" y="1424245"/>
              <a:ext cx="1438813" cy="2090717"/>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8" name="Elbow Connector 7"/>
            <p:cNvCxnSpPr>
              <a:stCxn id="61" idx="3"/>
              <a:endCxn id="52" idx="0"/>
            </p:cNvCxnSpPr>
            <p:nvPr/>
          </p:nvCxnSpPr>
          <p:spPr>
            <a:xfrm>
              <a:off x="7320573" y="1750196"/>
              <a:ext cx="2090718" cy="1438813"/>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3" name="Elbow Connector 12"/>
            <p:cNvCxnSpPr>
              <a:stCxn id="50" idx="2"/>
              <a:endCxn id="60" idx="1"/>
            </p:cNvCxnSpPr>
            <p:nvPr/>
          </p:nvCxnSpPr>
          <p:spPr>
            <a:xfrm rot="16200000" flipH="1">
              <a:off x="3106662" y="4012588"/>
              <a:ext cx="1438815" cy="2090717"/>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5" name="Elbow Connector 14"/>
            <p:cNvCxnSpPr>
              <a:stCxn id="52" idx="2"/>
              <a:endCxn id="60" idx="3"/>
            </p:cNvCxnSpPr>
            <p:nvPr/>
          </p:nvCxnSpPr>
          <p:spPr>
            <a:xfrm rot="5400000">
              <a:off x="7646525" y="4012588"/>
              <a:ext cx="1438815" cy="2090718"/>
            </a:xfrm>
            <a:prstGeom prst="bentConnector2">
              <a:avLst/>
            </a:prstGeom>
          </p:spPr>
          <p:style>
            <a:lnRef idx="1">
              <a:schemeClr val="accent1"/>
            </a:lnRef>
            <a:fillRef idx="0">
              <a:schemeClr val="accent1"/>
            </a:fillRef>
            <a:effectRef idx="0">
              <a:schemeClr val="accent1"/>
            </a:effectRef>
            <a:fontRef idx="minor">
              <a:schemeClr val="tx1"/>
            </a:fontRef>
          </p:style>
        </p:cxnSp>
      </p:grpSp>
      <p:sp>
        <p:nvSpPr>
          <p:cNvPr id="27" name="Rectangle 26"/>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bIns="182880" rtlCol="0" anchor="ctr"/>
          <a:lstStyle/>
          <a:p>
            <a:pPr algn="ctr">
              <a:spcBef>
                <a:spcPts val="1000"/>
              </a:spcBef>
            </a:pPr>
            <a:r>
              <a:rPr lang="en-US" sz="2800" dirty="0">
                <a:solidFill>
                  <a:schemeClr val="tx1">
                    <a:lumMod val="50000"/>
                    <a:lumOff val="50000"/>
                  </a:schemeClr>
                </a:solidFill>
              </a:rPr>
              <a:t>The collective strength of these forces determines the ultimate profit potential in the industry, where profit potential is measured in terms of long run return on invested capital.</a:t>
            </a:r>
          </a:p>
        </p:txBody>
      </p:sp>
      <p:sp>
        <p:nvSpPr>
          <p:cNvPr id="28" name="Rectangle 27"/>
          <p:cNvSpPr/>
          <p:nvPr/>
        </p:nvSpPr>
        <p:spPr>
          <a:xfrm>
            <a:off x="11565384" y="1398780"/>
            <a:ext cx="130156" cy="4182974"/>
          </a:xfrm>
          <a:prstGeom prst="rect">
            <a:avLst/>
          </a:prstGeom>
          <a:solidFill>
            <a:srgbClr val="6E5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29" name="TextBox 28"/>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30" name="TextBox 29"/>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31" name="TextBox 30"/>
          <p:cNvSpPr txBox="1"/>
          <p:nvPr/>
        </p:nvSpPr>
        <p:spPr>
          <a:xfrm>
            <a:off x="6600057" y="5744150"/>
            <a:ext cx="4982344" cy="461665"/>
          </a:xfrm>
          <a:prstGeom prst="rect">
            <a:avLst/>
          </a:prstGeom>
          <a:noFill/>
        </p:spPr>
        <p:txBody>
          <a:bodyPr wrap="square" rtlCol="0">
            <a:spAutoFit/>
          </a:bodyPr>
          <a:lstStyle/>
          <a:p>
            <a:r>
              <a:rPr lang="en-US" sz="2400" dirty="0" smtClean="0">
                <a:solidFill>
                  <a:schemeClr val="tx1">
                    <a:lumMod val="50000"/>
                    <a:lumOff val="50000"/>
                  </a:schemeClr>
                </a:solidFill>
              </a:rPr>
              <a:t>-- Michael E. Porter, 1980</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376775119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Forces Driving Industry Competition</a:t>
            </a:r>
          </a:p>
        </p:txBody>
      </p:sp>
      <p:sp>
        <p:nvSpPr>
          <p:cNvPr id="5" name="Title 4"/>
          <p:cNvSpPr>
            <a:spLocks noGrp="1"/>
          </p:cNvSpPr>
          <p:nvPr>
            <p:ph type="title"/>
          </p:nvPr>
        </p:nvSpPr>
        <p:spPr/>
        <p:txBody>
          <a:bodyPr/>
          <a:lstStyle/>
          <a:p>
            <a:r>
              <a:rPr lang="en-US" dirty="0" smtClean="0"/>
              <a:t>Porter’s Five Forces Model</a:t>
            </a:r>
            <a:endParaRPr lang="en-US" dirty="0"/>
          </a:p>
        </p:txBody>
      </p:sp>
      <p:sp>
        <p:nvSpPr>
          <p:cNvPr id="4" name="Slide Number Placeholder 3"/>
          <p:cNvSpPr>
            <a:spLocks noGrp="1"/>
          </p:cNvSpPr>
          <p:nvPr>
            <p:ph type="sldNum" sz="quarter" idx="12"/>
          </p:nvPr>
        </p:nvSpPr>
        <p:spPr/>
        <p:txBody>
          <a:bodyPr/>
          <a:lstStyle/>
          <a:p>
            <a:fld id="{F68327C5-B821-4FE9-A59A-A60D9EB59A9A}" type="slidenum">
              <a:rPr lang="en-US" smtClean="0"/>
              <a:t>82</a:t>
            </a:fld>
            <a:endParaRPr lang="en-US"/>
          </a:p>
        </p:txBody>
      </p:sp>
      <p:sp>
        <p:nvSpPr>
          <p:cNvPr id="19" name="Rectangle 18"/>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bIns="182880" rtlCol="0" anchor="ctr"/>
          <a:lstStyle/>
          <a:p>
            <a:pPr algn="ctr">
              <a:spcBef>
                <a:spcPts val="1000"/>
              </a:spcBef>
            </a:pPr>
            <a:r>
              <a:rPr lang="en-US" sz="2800" dirty="0">
                <a:solidFill>
                  <a:schemeClr val="tx1">
                    <a:lumMod val="50000"/>
                    <a:lumOff val="50000"/>
                  </a:schemeClr>
                </a:solidFill>
              </a:rPr>
              <a:t>The collective strength of these forces determines the ultimate profit potential in the industry, where profit potential is measured in terms of long run return on invested capital.</a:t>
            </a:r>
          </a:p>
        </p:txBody>
      </p:sp>
      <p:sp>
        <p:nvSpPr>
          <p:cNvPr id="22" name="Rectangle 21"/>
          <p:cNvSpPr/>
          <p:nvPr/>
        </p:nvSpPr>
        <p:spPr>
          <a:xfrm>
            <a:off x="11565384" y="1398780"/>
            <a:ext cx="130156" cy="4182974"/>
          </a:xfrm>
          <a:prstGeom prst="rect">
            <a:avLst/>
          </a:prstGeom>
          <a:solidFill>
            <a:srgbClr val="6E55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23" name="TextBox 22"/>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24" name="TextBox 23"/>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grpSp>
        <p:nvGrpSpPr>
          <p:cNvPr id="38" name="Group 37"/>
          <p:cNvGrpSpPr/>
          <p:nvPr/>
        </p:nvGrpSpPr>
        <p:grpSpPr>
          <a:xfrm>
            <a:off x="931134" y="1018898"/>
            <a:ext cx="5120640" cy="5120640"/>
            <a:chOff x="3535680" y="1388636"/>
            <a:chExt cx="5120640" cy="5120640"/>
          </a:xfrm>
        </p:grpSpPr>
        <p:sp>
          <p:nvSpPr>
            <p:cNvPr id="39" name="Freeform 38"/>
            <p:cNvSpPr/>
            <p:nvPr/>
          </p:nvSpPr>
          <p:spPr>
            <a:xfrm>
              <a:off x="4815732" y="1388636"/>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lnSpc>
                  <a:spcPts val="2500"/>
                </a:lnSpc>
              </a:pPr>
              <a:endParaRPr lang="en-US" sz="2000" b="1">
                <a:effectLst>
                  <a:outerShdw blurRad="38100" dist="38100" dir="2700000" algn="tl">
                    <a:srgbClr val="000000">
                      <a:alpha val="43137"/>
                    </a:srgbClr>
                  </a:outerShdw>
                </a:effectLst>
              </a:endParaRPr>
            </a:p>
          </p:txBody>
        </p:sp>
        <p:sp>
          <p:nvSpPr>
            <p:cNvPr id="40" name="Freeform 39"/>
            <p:cNvSpPr/>
            <p:nvPr/>
          </p:nvSpPr>
          <p:spPr>
            <a:xfrm>
              <a:off x="3535680" y="2668688"/>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41" name="Freeform 40"/>
            <p:cNvSpPr/>
            <p:nvPr/>
          </p:nvSpPr>
          <p:spPr>
            <a:xfrm>
              <a:off x="6096218" y="2669123"/>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42" name="Freeform 41"/>
            <p:cNvSpPr/>
            <p:nvPr/>
          </p:nvSpPr>
          <p:spPr>
            <a:xfrm>
              <a:off x="4816167" y="3949174"/>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43" name="Freeform 42"/>
            <p:cNvSpPr/>
            <p:nvPr/>
          </p:nvSpPr>
          <p:spPr>
            <a:xfrm>
              <a:off x="4815950" y="2668255"/>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5094512" y="3031371"/>
              <a:ext cx="2002536" cy="20025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000" b="1" dirty="0" smtClean="0">
                  <a:solidFill>
                    <a:schemeClr val="accent1">
                      <a:lumMod val="50000"/>
                    </a:schemeClr>
                  </a:solidFill>
                </a:rPr>
                <a:t>Industry Competitors</a:t>
              </a:r>
              <a:endParaRPr lang="en-US" sz="2000" b="1" dirty="0">
                <a:solidFill>
                  <a:schemeClr val="accent1">
                    <a:lumMod val="50000"/>
                  </a:schemeClr>
                </a:solidFill>
              </a:endParaRPr>
            </a:p>
          </p:txBody>
        </p:sp>
        <p:sp>
          <p:nvSpPr>
            <p:cNvPr id="45" name="Rectangle 44"/>
            <p:cNvSpPr/>
            <p:nvPr/>
          </p:nvSpPr>
          <p:spPr>
            <a:xfrm>
              <a:off x="5307004" y="4213620"/>
              <a:ext cx="1577552" cy="523220"/>
            </a:xfrm>
            <a:prstGeom prst="rect">
              <a:avLst/>
            </a:prstGeom>
            <a:noFill/>
          </p:spPr>
          <p:txBody>
            <a:bodyPr wrap="square">
              <a:spAutoFit/>
            </a:bodyPr>
            <a:lstStyle/>
            <a:p>
              <a:pPr algn="ctr"/>
              <a:r>
                <a:rPr lang="en-US" sz="1400" b="1" dirty="0" smtClean="0">
                  <a:solidFill>
                    <a:schemeClr val="accent1">
                      <a:lumMod val="50000"/>
                    </a:schemeClr>
                  </a:solidFill>
                </a:rPr>
                <a:t>Rivalry Among Existing Firms</a:t>
              </a:r>
              <a:endParaRPr lang="en-US" sz="1400" dirty="0">
                <a:solidFill>
                  <a:schemeClr val="accent1">
                    <a:lumMod val="50000"/>
                  </a:schemeClr>
                </a:solidFill>
              </a:endParaRPr>
            </a:p>
          </p:txBody>
        </p:sp>
        <p:sp>
          <p:nvSpPr>
            <p:cNvPr id="46" name="Freeform 45"/>
            <p:cNvSpPr/>
            <p:nvPr/>
          </p:nvSpPr>
          <p:spPr>
            <a:xfrm>
              <a:off x="5776587" y="3684286"/>
              <a:ext cx="638385" cy="529334"/>
            </a:xfrm>
            <a:custGeom>
              <a:avLst/>
              <a:gdLst>
                <a:gd name="connsiteX0" fmla="*/ 1761533 w 2241805"/>
                <a:gd name="connsiteY0" fmla="*/ 0 h 1858854"/>
                <a:gd name="connsiteX1" fmla="*/ 2180831 w 2241805"/>
                <a:gd name="connsiteY1" fmla="*/ 3326 h 1858854"/>
                <a:gd name="connsiteX2" fmla="*/ 2065743 w 2241805"/>
                <a:gd name="connsiteY2" fmla="*/ 135900 h 1858854"/>
                <a:gd name="connsiteX3" fmla="*/ 1834843 w 2241805"/>
                <a:gd name="connsiteY3" fmla="*/ 1602720 h 1858854"/>
                <a:gd name="connsiteX4" fmla="*/ 350867 w 2241805"/>
                <a:gd name="connsiteY4" fmla="*/ 1551762 h 1858854"/>
                <a:gd name="connsiteX5" fmla="*/ 218064 w 2241805"/>
                <a:gd name="connsiteY5" fmla="*/ 72873 h 1858854"/>
                <a:gd name="connsiteX6" fmla="*/ 448439 w 2241805"/>
                <a:gd name="connsiteY6" fmla="*/ 242592 h 1858854"/>
                <a:gd name="connsiteX7" fmla="*/ 526965 w 2241805"/>
                <a:gd name="connsiteY7" fmla="*/ 1323768 h 1858854"/>
                <a:gd name="connsiteX8" fmla="*/ 1606952 w 2241805"/>
                <a:gd name="connsiteY8" fmla="*/ 1417201 h 1858854"/>
                <a:gd name="connsiteX9" fmla="*/ 1867054 w 2241805"/>
                <a:gd name="connsiteY9" fmla="*/ 364778 h 1858854"/>
                <a:gd name="connsiteX10" fmla="*/ 1753734 w 2241805"/>
                <a:gd name="connsiteY10" fmla="*/ 495315 h 1858854"/>
                <a:gd name="connsiteX11" fmla="*/ 1761533 w 2241805"/>
                <a:gd name="connsiteY11" fmla="*/ 0 h 185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1805" h="1858854">
                  <a:moveTo>
                    <a:pt x="1761533" y="0"/>
                  </a:moveTo>
                  <a:lnTo>
                    <a:pt x="2180831" y="3326"/>
                  </a:lnTo>
                  <a:lnTo>
                    <a:pt x="2065743" y="135900"/>
                  </a:lnTo>
                  <a:cubicBezTo>
                    <a:pt x="2370254" y="613350"/>
                    <a:pt x="2271203" y="1242574"/>
                    <a:pt x="1834843" y="1602720"/>
                  </a:cubicBezTo>
                  <a:cubicBezTo>
                    <a:pt x="1398598" y="1962770"/>
                    <a:pt x="762088" y="1940914"/>
                    <a:pt x="350867" y="1551762"/>
                  </a:cubicBezTo>
                  <a:cubicBezTo>
                    <a:pt x="-60324" y="1162641"/>
                    <a:pt x="-117284" y="528336"/>
                    <a:pt x="218064" y="72873"/>
                  </a:cubicBezTo>
                  <a:lnTo>
                    <a:pt x="448439" y="242592"/>
                  </a:lnTo>
                  <a:cubicBezTo>
                    <a:pt x="205262" y="572939"/>
                    <a:pt x="238557" y="1031361"/>
                    <a:pt x="526965" y="1323768"/>
                  </a:cubicBezTo>
                  <a:cubicBezTo>
                    <a:pt x="815366" y="1616166"/>
                    <a:pt x="1273279" y="1655782"/>
                    <a:pt x="1606952" y="1417201"/>
                  </a:cubicBezTo>
                  <a:cubicBezTo>
                    <a:pt x="1940829" y="1178475"/>
                    <a:pt x="2051141" y="732131"/>
                    <a:pt x="1867054" y="364778"/>
                  </a:cubicBezTo>
                  <a:lnTo>
                    <a:pt x="1753734" y="495315"/>
                  </a:lnTo>
                  <a:lnTo>
                    <a:pt x="1761533" y="0"/>
                  </a:lnTo>
                  <a:close/>
                </a:path>
              </a:pathLst>
            </a:cu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7" name="Rectangle 46"/>
            <p:cNvSpPr/>
            <p:nvPr/>
          </p:nvSpPr>
          <p:spPr>
            <a:xfrm>
              <a:off x="3647728" y="3724805"/>
              <a:ext cx="1165768" cy="400110"/>
            </a:xfrm>
            <a:prstGeom prst="rect">
              <a:avLst/>
            </a:prstGeom>
          </p:spPr>
          <p:txBody>
            <a:bodyPr wrap="none">
              <a:spAutoFit/>
            </a:bodyPr>
            <a:lstStyle/>
            <a:p>
              <a:r>
                <a:rPr lang="en-US" sz="2000" b="1" dirty="0">
                  <a:solidFill>
                    <a:prstClr val="white"/>
                  </a:solidFill>
                  <a:effectLst>
                    <a:outerShdw blurRad="38100" dist="38100" dir="2700000" algn="tl">
                      <a:srgbClr val="000000">
                        <a:alpha val="43137"/>
                      </a:srgbClr>
                    </a:outerShdw>
                  </a:effectLst>
                </a:rPr>
                <a:t>Suppliers</a:t>
              </a:r>
              <a:endParaRPr lang="en-US" dirty="0"/>
            </a:p>
          </p:txBody>
        </p:sp>
        <p:sp>
          <p:nvSpPr>
            <p:cNvPr id="48" name="Rectangle 47"/>
            <p:cNvSpPr/>
            <p:nvPr/>
          </p:nvSpPr>
          <p:spPr>
            <a:xfrm>
              <a:off x="7470697" y="3724805"/>
              <a:ext cx="906402" cy="400110"/>
            </a:xfrm>
            <a:prstGeom prst="rect">
              <a:avLst/>
            </a:prstGeom>
          </p:spPr>
          <p:txBody>
            <a:bodyPr wrap="none">
              <a:spAutoFit/>
            </a:bodyPr>
            <a:lstStyle/>
            <a:p>
              <a:r>
                <a:rPr lang="en-US" sz="2000" b="1" dirty="0" smtClean="0">
                  <a:solidFill>
                    <a:prstClr val="white"/>
                  </a:solidFill>
                  <a:effectLst>
                    <a:outerShdw blurRad="38100" dist="38100" dir="2700000" algn="tl">
                      <a:srgbClr val="000000">
                        <a:alpha val="43137"/>
                      </a:srgbClr>
                    </a:outerShdw>
                  </a:effectLst>
                </a:rPr>
                <a:t>Buyers</a:t>
              </a:r>
              <a:endParaRPr lang="en-US" dirty="0"/>
            </a:p>
          </p:txBody>
        </p:sp>
        <p:sp>
          <p:nvSpPr>
            <p:cNvPr id="49" name="Rectangle 48"/>
            <p:cNvSpPr/>
            <p:nvPr/>
          </p:nvSpPr>
          <p:spPr>
            <a:xfrm>
              <a:off x="5321284" y="1900307"/>
              <a:ext cx="1548989" cy="733534"/>
            </a:xfrm>
            <a:prstGeom prst="rect">
              <a:avLst/>
            </a:prstGeom>
          </p:spPr>
          <p:txBody>
            <a:bodyPr wrap="square" anchor="ctr">
              <a:spAutoFit/>
            </a:bodyPr>
            <a:lstStyle/>
            <a:p>
              <a:pPr lvl="0" algn="ctr">
                <a:lnSpc>
                  <a:spcPts val="2500"/>
                </a:lnSpc>
              </a:pPr>
              <a:r>
                <a:rPr lang="en-US" sz="2000" b="1" dirty="0">
                  <a:solidFill>
                    <a:prstClr val="white"/>
                  </a:solidFill>
                  <a:effectLst>
                    <a:outerShdw blurRad="38100" dist="38100" dir="2700000" algn="tl">
                      <a:srgbClr val="000000">
                        <a:alpha val="43137"/>
                      </a:srgbClr>
                    </a:outerShdw>
                  </a:effectLst>
                </a:rPr>
                <a:t>Potential Entrants</a:t>
              </a:r>
            </a:p>
          </p:txBody>
        </p:sp>
        <p:sp>
          <p:nvSpPr>
            <p:cNvPr id="50" name="Rectangle 49"/>
            <p:cNvSpPr/>
            <p:nvPr/>
          </p:nvSpPr>
          <p:spPr>
            <a:xfrm>
              <a:off x="5408600" y="5446113"/>
              <a:ext cx="1374800" cy="400110"/>
            </a:xfrm>
            <a:prstGeom prst="rect">
              <a:avLst/>
            </a:prstGeom>
          </p:spPr>
          <p:txBody>
            <a:bodyPr wrap="none">
              <a:spAutoFit/>
            </a:bodyPr>
            <a:lstStyle/>
            <a:p>
              <a:r>
                <a:rPr lang="en-US" sz="2000" b="1" dirty="0">
                  <a:solidFill>
                    <a:prstClr val="white"/>
                  </a:solidFill>
                  <a:effectLst>
                    <a:outerShdw blurRad="38100" dist="38100" dir="2700000" algn="tl">
                      <a:srgbClr val="000000">
                        <a:alpha val="43137"/>
                      </a:srgbClr>
                    </a:outerShdw>
                  </a:effectLst>
                </a:rPr>
                <a:t>Substitutes</a:t>
              </a:r>
              <a:endParaRPr lang="en-US" dirty="0"/>
            </a:p>
          </p:txBody>
        </p:sp>
      </p:grpSp>
      <p:sp>
        <p:nvSpPr>
          <p:cNvPr id="51" name="TextBox 50"/>
          <p:cNvSpPr txBox="1"/>
          <p:nvPr/>
        </p:nvSpPr>
        <p:spPr>
          <a:xfrm>
            <a:off x="6600057" y="5744150"/>
            <a:ext cx="4982344" cy="461665"/>
          </a:xfrm>
          <a:prstGeom prst="rect">
            <a:avLst/>
          </a:prstGeom>
          <a:noFill/>
        </p:spPr>
        <p:txBody>
          <a:bodyPr wrap="square" rtlCol="0">
            <a:spAutoFit/>
          </a:bodyPr>
          <a:lstStyle/>
          <a:p>
            <a:r>
              <a:rPr lang="en-US" sz="2400" dirty="0" smtClean="0">
                <a:solidFill>
                  <a:schemeClr val="tx1">
                    <a:lumMod val="50000"/>
                    <a:lumOff val="50000"/>
                  </a:schemeClr>
                </a:solidFill>
              </a:rPr>
              <a:t>-- Michael E. Porter, 1980</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162475527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Forces Driving Industry Competition</a:t>
            </a:r>
          </a:p>
        </p:txBody>
      </p:sp>
      <p:sp>
        <p:nvSpPr>
          <p:cNvPr id="5" name="Title 4"/>
          <p:cNvSpPr>
            <a:spLocks noGrp="1"/>
          </p:cNvSpPr>
          <p:nvPr>
            <p:ph type="title"/>
          </p:nvPr>
        </p:nvSpPr>
        <p:spPr/>
        <p:txBody>
          <a:bodyPr/>
          <a:lstStyle/>
          <a:p>
            <a:r>
              <a:rPr lang="en-US" dirty="0" smtClean="0"/>
              <a:t>Porter’s Five Forces Model</a:t>
            </a:r>
            <a:endParaRPr lang="en-US" dirty="0"/>
          </a:p>
        </p:txBody>
      </p:sp>
      <p:sp>
        <p:nvSpPr>
          <p:cNvPr id="4" name="Slide Number Placeholder 3"/>
          <p:cNvSpPr>
            <a:spLocks noGrp="1"/>
          </p:cNvSpPr>
          <p:nvPr>
            <p:ph type="sldNum" sz="quarter" idx="12"/>
          </p:nvPr>
        </p:nvSpPr>
        <p:spPr/>
        <p:txBody>
          <a:bodyPr/>
          <a:lstStyle/>
          <a:p>
            <a:fld id="{F68327C5-B821-4FE9-A59A-A60D9EB59A9A}" type="slidenum">
              <a:rPr lang="en-US" smtClean="0"/>
              <a:t>83</a:t>
            </a:fld>
            <a:endParaRPr lang="en-US"/>
          </a:p>
        </p:txBody>
      </p:sp>
      <p:sp>
        <p:nvSpPr>
          <p:cNvPr id="30" name="Rectangle 29"/>
          <p:cNvSpPr/>
          <p:nvPr/>
        </p:nvSpPr>
        <p:spPr>
          <a:xfrm>
            <a:off x="2620779" y="1766306"/>
            <a:ext cx="72789" cy="2002536"/>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p>
        </p:txBody>
      </p:sp>
      <p:sp>
        <p:nvSpPr>
          <p:cNvPr id="31" name="Rectangle 30"/>
          <p:cNvSpPr/>
          <p:nvPr/>
        </p:nvSpPr>
        <p:spPr>
          <a:xfrm>
            <a:off x="442073" y="1766305"/>
            <a:ext cx="2002536"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r>
              <a:rPr lang="en-US" sz="1400" dirty="0">
                <a:solidFill>
                  <a:schemeClr val="tx1">
                    <a:lumMod val="50000"/>
                    <a:lumOff val="50000"/>
                  </a:schemeClr>
                </a:solidFill>
              </a:rPr>
              <a:t>An assessment of how easy it is for suppliers to drive up prices</a:t>
            </a:r>
          </a:p>
        </p:txBody>
      </p:sp>
      <p:sp>
        <p:nvSpPr>
          <p:cNvPr id="34" name="Rectangle 33"/>
          <p:cNvSpPr/>
          <p:nvPr/>
        </p:nvSpPr>
        <p:spPr>
          <a:xfrm>
            <a:off x="2620779" y="3946745"/>
            <a:ext cx="72789"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35" name="Rectangle 34"/>
          <p:cNvSpPr/>
          <p:nvPr/>
        </p:nvSpPr>
        <p:spPr>
          <a:xfrm>
            <a:off x="442073" y="3946744"/>
            <a:ext cx="2002536"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lumMod val="50000"/>
                    <a:lumOff val="50000"/>
                  </a:schemeClr>
                </a:solidFill>
              </a:rPr>
              <a:t>Where close substitute products exist in a market, it increases the likelihood of customers switching to alternatives in response to price increases</a:t>
            </a:r>
          </a:p>
        </p:txBody>
      </p:sp>
      <p:sp>
        <p:nvSpPr>
          <p:cNvPr id="37" name="Rectangle 36"/>
          <p:cNvSpPr/>
          <p:nvPr/>
        </p:nvSpPr>
        <p:spPr>
          <a:xfrm>
            <a:off x="9336170" y="1766305"/>
            <a:ext cx="72789" cy="2002536"/>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38" name="Rectangle 37"/>
          <p:cNvSpPr/>
          <p:nvPr/>
        </p:nvSpPr>
        <p:spPr>
          <a:xfrm>
            <a:off x="9588513" y="1766304"/>
            <a:ext cx="2002536"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r>
              <a:rPr lang="en-US" sz="1400" dirty="0">
                <a:solidFill>
                  <a:schemeClr val="tx1">
                    <a:lumMod val="50000"/>
                    <a:lumOff val="50000"/>
                  </a:schemeClr>
                </a:solidFill>
              </a:rPr>
              <a:t>Profitable markets attract new entrants, which erodes profitability</a:t>
            </a:r>
          </a:p>
        </p:txBody>
      </p:sp>
      <p:sp>
        <p:nvSpPr>
          <p:cNvPr id="40" name="Rectangle 39"/>
          <p:cNvSpPr/>
          <p:nvPr/>
        </p:nvSpPr>
        <p:spPr>
          <a:xfrm>
            <a:off x="9336171" y="3946745"/>
            <a:ext cx="72789" cy="2002536"/>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41" name="Rectangle 40"/>
          <p:cNvSpPr/>
          <p:nvPr/>
        </p:nvSpPr>
        <p:spPr>
          <a:xfrm>
            <a:off x="9588513" y="3946744"/>
            <a:ext cx="2002536"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r>
              <a:rPr lang="en-US" sz="1400" dirty="0">
                <a:solidFill>
                  <a:schemeClr val="tx1">
                    <a:lumMod val="50000"/>
                    <a:lumOff val="50000"/>
                  </a:schemeClr>
                </a:solidFill>
              </a:rPr>
              <a:t>An assessment of how easy it is for buyers to drive prices down</a:t>
            </a:r>
          </a:p>
        </p:txBody>
      </p:sp>
      <p:grpSp>
        <p:nvGrpSpPr>
          <p:cNvPr id="36" name="Group 35"/>
          <p:cNvGrpSpPr/>
          <p:nvPr/>
        </p:nvGrpSpPr>
        <p:grpSpPr>
          <a:xfrm>
            <a:off x="3535680" y="1332696"/>
            <a:ext cx="5120640" cy="5120640"/>
            <a:chOff x="3535680" y="1388636"/>
            <a:chExt cx="5120640" cy="5120640"/>
          </a:xfrm>
        </p:grpSpPr>
        <p:sp>
          <p:nvSpPr>
            <p:cNvPr id="39" name="Freeform 38"/>
            <p:cNvSpPr/>
            <p:nvPr/>
          </p:nvSpPr>
          <p:spPr>
            <a:xfrm>
              <a:off x="4815732" y="1388636"/>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lnSpc>
                  <a:spcPts val="2500"/>
                </a:lnSpc>
              </a:pPr>
              <a:endParaRPr lang="en-US" sz="2000" b="1">
                <a:effectLst>
                  <a:outerShdw blurRad="38100" dist="38100" dir="2700000" algn="tl">
                    <a:srgbClr val="000000">
                      <a:alpha val="43137"/>
                    </a:srgbClr>
                  </a:outerShdw>
                </a:effectLst>
              </a:endParaRPr>
            </a:p>
          </p:txBody>
        </p:sp>
        <p:sp>
          <p:nvSpPr>
            <p:cNvPr id="42" name="Freeform 41"/>
            <p:cNvSpPr/>
            <p:nvPr/>
          </p:nvSpPr>
          <p:spPr>
            <a:xfrm>
              <a:off x="3535680" y="2668688"/>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43" name="Freeform 42"/>
            <p:cNvSpPr/>
            <p:nvPr/>
          </p:nvSpPr>
          <p:spPr>
            <a:xfrm>
              <a:off x="6096218" y="2669123"/>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44" name="Freeform 43"/>
            <p:cNvSpPr/>
            <p:nvPr/>
          </p:nvSpPr>
          <p:spPr>
            <a:xfrm>
              <a:off x="4816167" y="3949174"/>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45" name="Freeform 44"/>
            <p:cNvSpPr/>
            <p:nvPr/>
          </p:nvSpPr>
          <p:spPr>
            <a:xfrm>
              <a:off x="4815950" y="2668255"/>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5094512" y="3031371"/>
              <a:ext cx="2002536" cy="20025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000" b="1" dirty="0" smtClean="0">
                  <a:solidFill>
                    <a:schemeClr val="accent1">
                      <a:lumMod val="50000"/>
                    </a:schemeClr>
                  </a:solidFill>
                </a:rPr>
                <a:t>Industry Competitors</a:t>
              </a:r>
              <a:endParaRPr lang="en-US" sz="2000" b="1" dirty="0">
                <a:solidFill>
                  <a:schemeClr val="accent1">
                    <a:lumMod val="50000"/>
                  </a:schemeClr>
                </a:solidFill>
              </a:endParaRPr>
            </a:p>
          </p:txBody>
        </p:sp>
        <p:sp>
          <p:nvSpPr>
            <p:cNvPr id="47" name="Rectangle 46"/>
            <p:cNvSpPr/>
            <p:nvPr/>
          </p:nvSpPr>
          <p:spPr>
            <a:xfrm>
              <a:off x="5307004" y="4213620"/>
              <a:ext cx="1577552" cy="523220"/>
            </a:xfrm>
            <a:prstGeom prst="rect">
              <a:avLst/>
            </a:prstGeom>
            <a:noFill/>
          </p:spPr>
          <p:txBody>
            <a:bodyPr wrap="square">
              <a:spAutoFit/>
            </a:bodyPr>
            <a:lstStyle/>
            <a:p>
              <a:pPr algn="ctr"/>
              <a:r>
                <a:rPr lang="en-US" sz="1400" b="1" dirty="0" smtClean="0">
                  <a:solidFill>
                    <a:schemeClr val="accent1">
                      <a:lumMod val="50000"/>
                    </a:schemeClr>
                  </a:solidFill>
                </a:rPr>
                <a:t>Rivalry Among Existing Firms</a:t>
              </a:r>
              <a:endParaRPr lang="en-US" sz="1400" dirty="0">
                <a:solidFill>
                  <a:schemeClr val="accent1">
                    <a:lumMod val="50000"/>
                  </a:schemeClr>
                </a:solidFill>
              </a:endParaRPr>
            </a:p>
          </p:txBody>
        </p:sp>
        <p:sp>
          <p:nvSpPr>
            <p:cNvPr id="48" name="Freeform 47"/>
            <p:cNvSpPr/>
            <p:nvPr/>
          </p:nvSpPr>
          <p:spPr>
            <a:xfrm>
              <a:off x="5776587" y="3684286"/>
              <a:ext cx="638385" cy="529334"/>
            </a:xfrm>
            <a:custGeom>
              <a:avLst/>
              <a:gdLst>
                <a:gd name="connsiteX0" fmla="*/ 1761533 w 2241805"/>
                <a:gd name="connsiteY0" fmla="*/ 0 h 1858854"/>
                <a:gd name="connsiteX1" fmla="*/ 2180831 w 2241805"/>
                <a:gd name="connsiteY1" fmla="*/ 3326 h 1858854"/>
                <a:gd name="connsiteX2" fmla="*/ 2065743 w 2241805"/>
                <a:gd name="connsiteY2" fmla="*/ 135900 h 1858854"/>
                <a:gd name="connsiteX3" fmla="*/ 1834843 w 2241805"/>
                <a:gd name="connsiteY3" fmla="*/ 1602720 h 1858854"/>
                <a:gd name="connsiteX4" fmla="*/ 350867 w 2241805"/>
                <a:gd name="connsiteY4" fmla="*/ 1551762 h 1858854"/>
                <a:gd name="connsiteX5" fmla="*/ 218064 w 2241805"/>
                <a:gd name="connsiteY5" fmla="*/ 72873 h 1858854"/>
                <a:gd name="connsiteX6" fmla="*/ 448439 w 2241805"/>
                <a:gd name="connsiteY6" fmla="*/ 242592 h 1858854"/>
                <a:gd name="connsiteX7" fmla="*/ 526965 w 2241805"/>
                <a:gd name="connsiteY7" fmla="*/ 1323768 h 1858854"/>
                <a:gd name="connsiteX8" fmla="*/ 1606952 w 2241805"/>
                <a:gd name="connsiteY8" fmla="*/ 1417201 h 1858854"/>
                <a:gd name="connsiteX9" fmla="*/ 1867054 w 2241805"/>
                <a:gd name="connsiteY9" fmla="*/ 364778 h 1858854"/>
                <a:gd name="connsiteX10" fmla="*/ 1753734 w 2241805"/>
                <a:gd name="connsiteY10" fmla="*/ 495315 h 1858854"/>
                <a:gd name="connsiteX11" fmla="*/ 1761533 w 2241805"/>
                <a:gd name="connsiteY11" fmla="*/ 0 h 185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1805" h="1858854">
                  <a:moveTo>
                    <a:pt x="1761533" y="0"/>
                  </a:moveTo>
                  <a:lnTo>
                    <a:pt x="2180831" y="3326"/>
                  </a:lnTo>
                  <a:lnTo>
                    <a:pt x="2065743" y="135900"/>
                  </a:lnTo>
                  <a:cubicBezTo>
                    <a:pt x="2370254" y="613350"/>
                    <a:pt x="2271203" y="1242574"/>
                    <a:pt x="1834843" y="1602720"/>
                  </a:cubicBezTo>
                  <a:cubicBezTo>
                    <a:pt x="1398598" y="1962770"/>
                    <a:pt x="762088" y="1940914"/>
                    <a:pt x="350867" y="1551762"/>
                  </a:cubicBezTo>
                  <a:cubicBezTo>
                    <a:pt x="-60324" y="1162641"/>
                    <a:pt x="-117284" y="528336"/>
                    <a:pt x="218064" y="72873"/>
                  </a:cubicBezTo>
                  <a:lnTo>
                    <a:pt x="448439" y="242592"/>
                  </a:lnTo>
                  <a:cubicBezTo>
                    <a:pt x="205262" y="572939"/>
                    <a:pt x="238557" y="1031361"/>
                    <a:pt x="526965" y="1323768"/>
                  </a:cubicBezTo>
                  <a:cubicBezTo>
                    <a:pt x="815366" y="1616166"/>
                    <a:pt x="1273279" y="1655782"/>
                    <a:pt x="1606952" y="1417201"/>
                  </a:cubicBezTo>
                  <a:cubicBezTo>
                    <a:pt x="1940829" y="1178475"/>
                    <a:pt x="2051141" y="732131"/>
                    <a:pt x="1867054" y="364778"/>
                  </a:cubicBezTo>
                  <a:lnTo>
                    <a:pt x="1753734" y="495315"/>
                  </a:lnTo>
                  <a:lnTo>
                    <a:pt x="1761533" y="0"/>
                  </a:lnTo>
                  <a:close/>
                </a:path>
              </a:pathLst>
            </a:cu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9" name="Rectangle 48"/>
            <p:cNvSpPr/>
            <p:nvPr/>
          </p:nvSpPr>
          <p:spPr>
            <a:xfrm>
              <a:off x="3647728" y="3724805"/>
              <a:ext cx="1165768" cy="400110"/>
            </a:xfrm>
            <a:prstGeom prst="rect">
              <a:avLst/>
            </a:prstGeom>
          </p:spPr>
          <p:txBody>
            <a:bodyPr wrap="none">
              <a:spAutoFit/>
            </a:bodyPr>
            <a:lstStyle/>
            <a:p>
              <a:r>
                <a:rPr lang="en-US" sz="2000" b="1" dirty="0">
                  <a:solidFill>
                    <a:prstClr val="white"/>
                  </a:solidFill>
                  <a:effectLst>
                    <a:outerShdw blurRad="38100" dist="38100" dir="2700000" algn="tl">
                      <a:srgbClr val="000000">
                        <a:alpha val="43137"/>
                      </a:srgbClr>
                    </a:outerShdw>
                  </a:effectLst>
                </a:rPr>
                <a:t>Suppliers</a:t>
              </a:r>
              <a:endParaRPr lang="en-US" dirty="0"/>
            </a:p>
          </p:txBody>
        </p:sp>
        <p:sp>
          <p:nvSpPr>
            <p:cNvPr id="50" name="Rectangle 49"/>
            <p:cNvSpPr/>
            <p:nvPr/>
          </p:nvSpPr>
          <p:spPr>
            <a:xfrm>
              <a:off x="7470697" y="3724805"/>
              <a:ext cx="906402" cy="400110"/>
            </a:xfrm>
            <a:prstGeom prst="rect">
              <a:avLst/>
            </a:prstGeom>
          </p:spPr>
          <p:txBody>
            <a:bodyPr wrap="none">
              <a:spAutoFit/>
            </a:bodyPr>
            <a:lstStyle/>
            <a:p>
              <a:r>
                <a:rPr lang="en-US" sz="2000" b="1" dirty="0" smtClean="0">
                  <a:solidFill>
                    <a:prstClr val="white"/>
                  </a:solidFill>
                  <a:effectLst>
                    <a:outerShdw blurRad="38100" dist="38100" dir="2700000" algn="tl">
                      <a:srgbClr val="000000">
                        <a:alpha val="43137"/>
                      </a:srgbClr>
                    </a:outerShdw>
                  </a:effectLst>
                </a:rPr>
                <a:t>Buyers</a:t>
              </a:r>
              <a:endParaRPr lang="en-US" dirty="0"/>
            </a:p>
          </p:txBody>
        </p:sp>
        <p:sp>
          <p:nvSpPr>
            <p:cNvPr id="51" name="Rectangle 50"/>
            <p:cNvSpPr/>
            <p:nvPr/>
          </p:nvSpPr>
          <p:spPr>
            <a:xfrm>
              <a:off x="5321284" y="1900307"/>
              <a:ext cx="1548989" cy="733534"/>
            </a:xfrm>
            <a:prstGeom prst="rect">
              <a:avLst/>
            </a:prstGeom>
          </p:spPr>
          <p:txBody>
            <a:bodyPr wrap="square" anchor="ctr">
              <a:spAutoFit/>
            </a:bodyPr>
            <a:lstStyle/>
            <a:p>
              <a:pPr lvl="0" algn="ctr">
                <a:lnSpc>
                  <a:spcPts val="2500"/>
                </a:lnSpc>
              </a:pPr>
              <a:r>
                <a:rPr lang="en-US" sz="2000" b="1" dirty="0">
                  <a:solidFill>
                    <a:prstClr val="white"/>
                  </a:solidFill>
                  <a:effectLst>
                    <a:outerShdw blurRad="38100" dist="38100" dir="2700000" algn="tl">
                      <a:srgbClr val="000000">
                        <a:alpha val="43137"/>
                      </a:srgbClr>
                    </a:outerShdw>
                  </a:effectLst>
                </a:rPr>
                <a:t>Potential Entrants</a:t>
              </a:r>
            </a:p>
          </p:txBody>
        </p:sp>
        <p:sp>
          <p:nvSpPr>
            <p:cNvPr id="52" name="Rectangle 51"/>
            <p:cNvSpPr/>
            <p:nvPr/>
          </p:nvSpPr>
          <p:spPr>
            <a:xfrm>
              <a:off x="5408600" y="5446113"/>
              <a:ext cx="1374800" cy="400110"/>
            </a:xfrm>
            <a:prstGeom prst="rect">
              <a:avLst/>
            </a:prstGeom>
          </p:spPr>
          <p:txBody>
            <a:bodyPr wrap="none">
              <a:spAutoFit/>
            </a:bodyPr>
            <a:lstStyle/>
            <a:p>
              <a:r>
                <a:rPr lang="en-US" sz="2000" b="1" dirty="0">
                  <a:solidFill>
                    <a:prstClr val="white"/>
                  </a:solidFill>
                  <a:effectLst>
                    <a:outerShdw blurRad="38100" dist="38100" dir="2700000" algn="tl">
                      <a:srgbClr val="000000">
                        <a:alpha val="43137"/>
                      </a:srgbClr>
                    </a:outerShdw>
                  </a:effectLst>
                </a:rPr>
                <a:t>Substitutes</a:t>
              </a:r>
              <a:endParaRPr lang="en-US" dirty="0"/>
            </a:p>
          </p:txBody>
        </p:sp>
      </p:grpSp>
    </p:spTree>
    <p:extLst>
      <p:ext uri="{BB962C8B-B14F-4D97-AF65-F5344CB8AC3E}">
        <p14:creationId xmlns:p14="http://schemas.microsoft.com/office/powerpoint/2010/main" val="418694883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Forces Driving Industry Competition</a:t>
            </a:r>
          </a:p>
        </p:txBody>
      </p:sp>
      <p:sp>
        <p:nvSpPr>
          <p:cNvPr id="5" name="Title 4"/>
          <p:cNvSpPr>
            <a:spLocks noGrp="1"/>
          </p:cNvSpPr>
          <p:nvPr>
            <p:ph type="title"/>
          </p:nvPr>
        </p:nvSpPr>
        <p:spPr/>
        <p:txBody>
          <a:bodyPr/>
          <a:lstStyle/>
          <a:p>
            <a:r>
              <a:rPr lang="en-US" dirty="0" smtClean="0"/>
              <a:t>Porter’s Five Forces Model</a:t>
            </a:r>
            <a:endParaRPr lang="en-US" dirty="0"/>
          </a:p>
        </p:txBody>
      </p:sp>
      <p:sp>
        <p:nvSpPr>
          <p:cNvPr id="4" name="Slide Number Placeholder 3"/>
          <p:cNvSpPr>
            <a:spLocks noGrp="1"/>
          </p:cNvSpPr>
          <p:nvPr>
            <p:ph type="sldNum" sz="quarter" idx="12"/>
          </p:nvPr>
        </p:nvSpPr>
        <p:spPr/>
        <p:txBody>
          <a:bodyPr/>
          <a:lstStyle/>
          <a:p>
            <a:fld id="{F68327C5-B821-4FE9-A59A-A60D9EB59A9A}" type="slidenum">
              <a:rPr lang="en-US" smtClean="0"/>
              <a:t>84</a:t>
            </a:fld>
            <a:endParaRPr lang="en-US"/>
          </a:p>
        </p:txBody>
      </p:sp>
      <p:sp>
        <p:nvSpPr>
          <p:cNvPr id="3" name="Rectangle 2"/>
          <p:cNvSpPr/>
          <p:nvPr/>
        </p:nvSpPr>
        <p:spPr>
          <a:xfrm>
            <a:off x="6600056" y="1398780"/>
            <a:ext cx="4965328" cy="446044"/>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smtClean="0"/>
              <a:t>Insert any title here</a:t>
            </a:r>
            <a:endParaRPr lang="en-US" sz="2000" b="1" dirty="0"/>
          </a:p>
        </p:txBody>
      </p:sp>
      <p:sp>
        <p:nvSpPr>
          <p:cNvPr id="15" name="Rectangle 14"/>
          <p:cNvSpPr/>
          <p:nvPr/>
        </p:nvSpPr>
        <p:spPr>
          <a:xfrm>
            <a:off x="6600056" y="3579218"/>
            <a:ext cx="4965328" cy="446044"/>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dirty="0">
                <a:solidFill>
                  <a:prstClr val="white"/>
                </a:solidFill>
              </a:rPr>
              <a:t>Insert any title here</a:t>
            </a:r>
          </a:p>
        </p:txBody>
      </p:sp>
      <p:sp>
        <p:nvSpPr>
          <p:cNvPr id="16" name="Rectangle 15"/>
          <p:cNvSpPr/>
          <p:nvPr/>
        </p:nvSpPr>
        <p:spPr>
          <a:xfrm>
            <a:off x="6600056" y="1844823"/>
            <a:ext cx="4965328" cy="15564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37160" rtlCol="0" anchor="t"/>
          <a:lstStyle/>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smtClean="0">
              <a:solidFill>
                <a:schemeClr val="tx1">
                  <a:lumMod val="50000"/>
                  <a:lumOff val="50000"/>
                </a:schemeClr>
              </a:solidFill>
            </a:endParaRPr>
          </a:p>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smtClean="0">
              <a:solidFill>
                <a:schemeClr val="tx1">
                  <a:lumMod val="50000"/>
                  <a:lumOff val="50000"/>
                </a:schemeClr>
              </a:solidFill>
            </a:endParaRPr>
          </a:p>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a:solidFill>
                <a:schemeClr val="tx1">
                  <a:lumMod val="50000"/>
                  <a:lumOff val="50000"/>
                </a:schemeClr>
              </a:solidFill>
            </a:endParaRPr>
          </a:p>
        </p:txBody>
      </p:sp>
      <p:sp>
        <p:nvSpPr>
          <p:cNvPr id="18" name="Rectangle 17"/>
          <p:cNvSpPr/>
          <p:nvPr/>
        </p:nvSpPr>
        <p:spPr>
          <a:xfrm>
            <a:off x="6600056" y="4025262"/>
            <a:ext cx="4965328" cy="15564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37160" rtlCol="0" anchor="t"/>
          <a:lstStyle/>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smtClean="0">
              <a:solidFill>
                <a:schemeClr val="tx1">
                  <a:lumMod val="50000"/>
                  <a:lumOff val="50000"/>
                </a:schemeClr>
              </a:solidFill>
            </a:endParaRPr>
          </a:p>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smtClean="0">
              <a:solidFill>
                <a:schemeClr val="tx1">
                  <a:lumMod val="50000"/>
                  <a:lumOff val="50000"/>
                </a:schemeClr>
              </a:solidFill>
            </a:endParaRPr>
          </a:p>
          <a:p>
            <a:pPr marL="285750" indent="-285750" algn="just">
              <a:lnSpc>
                <a:spcPts val="1400"/>
              </a:lnSpc>
              <a:spcBef>
                <a:spcPts val="1000"/>
              </a:spcBef>
              <a:buFont typeface="Arial" panose="020B0604020202020204" pitchFamily="34" charset="0"/>
              <a:buChar char="•"/>
            </a:pPr>
            <a:r>
              <a:rPr lang="en-US" sz="1400" dirty="0">
                <a:solidFill>
                  <a:schemeClr val="tx1">
                    <a:lumMod val="50000"/>
                    <a:lumOff val="50000"/>
                  </a:schemeClr>
                </a:solidFill>
              </a:rPr>
              <a:t>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has </a:t>
            </a:r>
            <a:r>
              <a:rPr lang="en-US" sz="1400" dirty="0" err="1">
                <a:solidFill>
                  <a:schemeClr val="tx1">
                    <a:lumMod val="50000"/>
                    <a:lumOff val="50000"/>
                  </a:schemeClr>
                </a:solidFill>
              </a:rPr>
              <a:t>meis</a:t>
            </a:r>
            <a:r>
              <a:rPr lang="en-US" sz="1400" dirty="0">
                <a:solidFill>
                  <a:schemeClr val="tx1">
                    <a:lumMod val="50000"/>
                    <a:lumOff val="50000"/>
                  </a:schemeClr>
                </a:solidFill>
              </a:rPr>
              <a:t> dicta </a:t>
            </a:r>
            <a:r>
              <a:rPr lang="en-US" sz="1400" dirty="0" err="1">
                <a:solidFill>
                  <a:schemeClr val="tx1">
                    <a:lumMod val="50000"/>
                    <a:lumOff val="50000"/>
                  </a:schemeClr>
                </a:solidFill>
              </a:rPr>
              <a:t>eloquentiam</a:t>
            </a:r>
            <a:r>
              <a:rPr lang="en-US" sz="1400" dirty="0">
                <a:solidFill>
                  <a:schemeClr val="tx1">
                    <a:lumMod val="50000"/>
                    <a:lumOff val="50000"/>
                  </a:schemeClr>
                </a:solidFill>
              </a:rPr>
              <a:t> at. </a:t>
            </a:r>
            <a:r>
              <a:rPr lang="en-US" sz="1400" dirty="0" err="1">
                <a:solidFill>
                  <a:schemeClr val="tx1">
                    <a:lumMod val="50000"/>
                    <a:lumOff val="50000"/>
                  </a:schemeClr>
                </a:solidFill>
              </a:rPr>
              <a:t>Eius</a:t>
            </a:r>
            <a:r>
              <a:rPr lang="en-US" sz="1400" dirty="0">
                <a:solidFill>
                  <a:schemeClr val="tx1">
                    <a:lumMod val="50000"/>
                    <a:lumOff val="50000"/>
                  </a:schemeClr>
                </a:solidFill>
              </a:rPr>
              <a:t> </a:t>
            </a:r>
            <a:r>
              <a:rPr lang="en-US" sz="1400" dirty="0" err="1">
                <a:solidFill>
                  <a:schemeClr val="tx1">
                    <a:lumMod val="50000"/>
                    <a:lumOff val="50000"/>
                  </a:schemeClr>
                </a:solidFill>
              </a:rPr>
              <a:t>forensibus</a:t>
            </a:r>
            <a:r>
              <a:rPr lang="en-US" sz="1400" dirty="0">
                <a:solidFill>
                  <a:schemeClr val="tx1">
                    <a:lumMod val="50000"/>
                    <a:lumOff val="50000"/>
                  </a:schemeClr>
                </a:solidFill>
              </a:rPr>
              <a:t> </a:t>
            </a:r>
            <a:r>
              <a:rPr lang="en-US" sz="1400" dirty="0" err="1">
                <a:solidFill>
                  <a:schemeClr val="tx1">
                    <a:lumMod val="50000"/>
                    <a:lumOff val="50000"/>
                  </a:schemeClr>
                </a:solidFill>
              </a:rPr>
              <a:t>usu</a:t>
            </a:r>
            <a:r>
              <a:rPr lang="en-US" sz="1400" dirty="0">
                <a:solidFill>
                  <a:schemeClr val="tx1">
                    <a:lumMod val="50000"/>
                    <a:lumOff val="50000"/>
                  </a:schemeClr>
                </a:solidFill>
              </a:rPr>
              <a:t> </a:t>
            </a:r>
            <a:r>
              <a:rPr lang="en-US" sz="1400" dirty="0" smtClean="0">
                <a:solidFill>
                  <a:schemeClr val="tx1">
                    <a:lumMod val="50000"/>
                    <a:lumOff val="50000"/>
                  </a:schemeClr>
                </a:solidFill>
              </a:rPr>
              <a:t>cu</a:t>
            </a:r>
            <a:r>
              <a:rPr lang="pt-BR" sz="1400" dirty="0">
                <a:solidFill>
                  <a:schemeClr val="tx1">
                    <a:lumMod val="50000"/>
                    <a:lumOff val="50000"/>
                  </a:schemeClr>
                </a:solidFill>
              </a:rPr>
              <a:t> impetus tamquam te cum, eu eam</a:t>
            </a:r>
            <a:endParaRPr lang="en-US" sz="1400" dirty="0">
              <a:solidFill>
                <a:schemeClr val="tx1">
                  <a:lumMod val="50000"/>
                  <a:lumOff val="50000"/>
                </a:schemeClr>
              </a:solidFill>
            </a:endParaRPr>
          </a:p>
        </p:txBody>
      </p:sp>
      <p:grpSp>
        <p:nvGrpSpPr>
          <p:cNvPr id="19" name="Group 18"/>
          <p:cNvGrpSpPr/>
          <p:nvPr/>
        </p:nvGrpSpPr>
        <p:grpSpPr>
          <a:xfrm>
            <a:off x="931134" y="1018898"/>
            <a:ext cx="5120640" cy="5120640"/>
            <a:chOff x="3535680" y="1388636"/>
            <a:chExt cx="5120640" cy="5120640"/>
          </a:xfrm>
        </p:grpSpPr>
        <p:sp>
          <p:nvSpPr>
            <p:cNvPr id="22" name="Freeform 21"/>
            <p:cNvSpPr/>
            <p:nvPr/>
          </p:nvSpPr>
          <p:spPr>
            <a:xfrm>
              <a:off x="4815732" y="1388636"/>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lnSpc>
                  <a:spcPts val="2500"/>
                </a:lnSpc>
              </a:pPr>
              <a:endParaRPr lang="en-US" sz="2000" b="1">
                <a:effectLst>
                  <a:outerShdw blurRad="38100" dist="38100" dir="2700000" algn="tl">
                    <a:srgbClr val="000000">
                      <a:alpha val="43137"/>
                    </a:srgbClr>
                  </a:outerShdw>
                </a:effectLst>
              </a:endParaRPr>
            </a:p>
          </p:txBody>
        </p:sp>
        <p:sp>
          <p:nvSpPr>
            <p:cNvPr id="23" name="Freeform 22"/>
            <p:cNvSpPr/>
            <p:nvPr/>
          </p:nvSpPr>
          <p:spPr>
            <a:xfrm>
              <a:off x="3535680" y="2668688"/>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24" name="Freeform 23"/>
            <p:cNvSpPr/>
            <p:nvPr/>
          </p:nvSpPr>
          <p:spPr>
            <a:xfrm>
              <a:off x="6096218" y="2669123"/>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25" name="Freeform 24"/>
            <p:cNvSpPr/>
            <p:nvPr/>
          </p:nvSpPr>
          <p:spPr>
            <a:xfrm>
              <a:off x="4816167" y="3949174"/>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26" name="Freeform 25"/>
            <p:cNvSpPr/>
            <p:nvPr/>
          </p:nvSpPr>
          <p:spPr>
            <a:xfrm>
              <a:off x="4815950" y="2668255"/>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5094512" y="3031371"/>
              <a:ext cx="2002536" cy="20025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000" b="1" dirty="0" smtClean="0">
                  <a:solidFill>
                    <a:schemeClr val="accent1">
                      <a:lumMod val="50000"/>
                    </a:schemeClr>
                  </a:solidFill>
                </a:rPr>
                <a:t>Industry Competitors</a:t>
              </a:r>
              <a:endParaRPr lang="en-US" sz="2000" b="1" dirty="0">
                <a:solidFill>
                  <a:schemeClr val="accent1">
                    <a:lumMod val="50000"/>
                  </a:schemeClr>
                </a:solidFill>
              </a:endParaRPr>
            </a:p>
          </p:txBody>
        </p:sp>
        <p:sp>
          <p:nvSpPr>
            <p:cNvPr id="28" name="Rectangle 27"/>
            <p:cNvSpPr/>
            <p:nvPr/>
          </p:nvSpPr>
          <p:spPr>
            <a:xfrm>
              <a:off x="5307004" y="4213620"/>
              <a:ext cx="1577552" cy="523220"/>
            </a:xfrm>
            <a:prstGeom prst="rect">
              <a:avLst/>
            </a:prstGeom>
            <a:noFill/>
          </p:spPr>
          <p:txBody>
            <a:bodyPr wrap="square">
              <a:spAutoFit/>
            </a:bodyPr>
            <a:lstStyle/>
            <a:p>
              <a:pPr algn="ctr"/>
              <a:r>
                <a:rPr lang="en-US" sz="1400" b="1" dirty="0" smtClean="0">
                  <a:solidFill>
                    <a:schemeClr val="accent1">
                      <a:lumMod val="50000"/>
                    </a:schemeClr>
                  </a:solidFill>
                </a:rPr>
                <a:t>Rivalry Among Existing Firms</a:t>
              </a:r>
              <a:endParaRPr lang="en-US" sz="1400" dirty="0">
                <a:solidFill>
                  <a:schemeClr val="accent1">
                    <a:lumMod val="50000"/>
                  </a:schemeClr>
                </a:solidFill>
              </a:endParaRPr>
            </a:p>
          </p:txBody>
        </p:sp>
        <p:sp>
          <p:nvSpPr>
            <p:cNvPr id="29" name="Freeform 28"/>
            <p:cNvSpPr/>
            <p:nvPr/>
          </p:nvSpPr>
          <p:spPr>
            <a:xfrm>
              <a:off x="5776587" y="3684286"/>
              <a:ext cx="638385" cy="529334"/>
            </a:xfrm>
            <a:custGeom>
              <a:avLst/>
              <a:gdLst>
                <a:gd name="connsiteX0" fmla="*/ 1761533 w 2241805"/>
                <a:gd name="connsiteY0" fmla="*/ 0 h 1858854"/>
                <a:gd name="connsiteX1" fmla="*/ 2180831 w 2241805"/>
                <a:gd name="connsiteY1" fmla="*/ 3326 h 1858854"/>
                <a:gd name="connsiteX2" fmla="*/ 2065743 w 2241805"/>
                <a:gd name="connsiteY2" fmla="*/ 135900 h 1858854"/>
                <a:gd name="connsiteX3" fmla="*/ 1834843 w 2241805"/>
                <a:gd name="connsiteY3" fmla="*/ 1602720 h 1858854"/>
                <a:gd name="connsiteX4" fmla="*/ 350867 w 2241805"/>
                <a:gd name="connsiteY4" fmla="*/ 1551762 h 1858854"/>
                <a:gd name="connsiteX5" fmla="*/ 218064 w 2241805"/>
                <a:gd name="connsiteY5" fmla="*/ 72873 h 1858854"/>
                <a:gd name="connsiteX6" fmla="*/ 448439 w 2241805"/>
                <a:gd name="connsiteY6" fmla="*/ 242592 h 1858854"/>
                <a:gd name="connsiteX7" fmla="*/ 526965 w 2241805"/>
                <a:gd name="connsiteY7" fmla="*/ 1323768 h 1858854"/>
                <a:gd name="connsiteX8" fmla="*/ 1606952 w 2241805"/>
                <a:gd name="connsiteY8" fmla="*/ 1417201 h 1858854"/>
                <a:gd name="connsiteX9" fmla="*/ 1867054 w 2241805"/>
                <a:gd name="connsiteY9" fmla="*/ 364778 h 1858854"/>
                <a:gd name="connsiteX10" fmla="*/ 1753734 w 2241805"/>
                <a:gd name="connsiteY10" fmla="*/ 495315 h 1858854"/>
                <a:gd name="connsiteX11" fmla="*/ 1761533 w 2241805"/>
                <a:gd name="connsiteY11" fmla="*/ 0 h 185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1805" h="1858854">
                  <a:moveTo>
                    <a:pt x="1761533" y="0"/>
                  </a:moveTo>
                  <a:lnTo>
                    <a:pt x="2180831" y="3326"/>
                  </a:lnTo>
                  <a:lnTo>
                    <a:pt x="2065743" y="135900"/>
                  </a:lnTo>
                  <a:cubicBezTo>
                    <a:pt x="2370254" y="613350"/>
                    <a:pt x="2271203" y="1242574"/>
                    <a:pt x="1834843" y="1602720"/>
                  </a:cubicBezTo>
                  <a:cubicBezTo>
                    <a:pt x="1398598" y="1962770"/>
                    <a:pt x="762088" y="1940914"/>
                    <a:pt x="350867" y="1551762"/>
                  </a:cubicBezTo>
                  <a:cubicBezTo>
                    <a:pt x="-60324" y="1162641"/>
                    <a:pt x="-117284" y="528336"/>
                    <a:pt x="218064" y="72873"/>
                  </a:cubicBezTo>
                  <a:lnTo>
                    <a:pt x="448439" y="242592"/>
                  </a:lnTo>
                  <a:cubicBezTo>
                    <a:pt x="205262" y="572939"/>
                    <a:pt x="238557" y="1031361"/>
                    <a:pt x="526965" y="1323768"/>
                  </a:cubicBezTo>
                  <a:cubicBezTo>
                    <a:pt x="815366" y="1616166"/>
                    <a:pt x="1273279" y="1655782"/>
                    <a:pt x="1606952" y="1417201"/>
                  </a:cubicBezTo>
                  <a:cubicBezTo>
                    <a:pt x="1940829" y="1178475"/>
                    <a:pt x="2051141" y="732131"/>
                    <a:pt x="1867054" y="364778"/>
                  </a:cubicBezTo>
                  <a:lnTo>
                    <a:pt x="1753734" y="495315"/>
                  </a:lnTo>
                  <a:lnTo>
                    <a:pt x="1761533" y="0"/>
                  </a:lnTo>
                  <a:close/>
                </a:path>
              </a:pathLst>
            </a:cu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Rectangle 29"/>
            <p:cNvSpPr/>
            <p:nvPr/>
          </p:nvSpPr>
          <p:spPr>
            <a:xfrm>
              <a:off x="3647728" y="3724805"/>
              <a:ext cx="1165768" cy="400110"/>
            </a:xfrm>
            <a:prstGeom prst="rect">
              <a:avLst/>
            </a:prstGeom>
          </p:spPr>
          <p:txBody>
            <a:bodyPr wrap="none">
              <a:spAutoFit/>
            </a:bodyPr>
            <a:lstStyle/>
            <a:p>
              <a:r>
                <a:rPr lang="en-US" sz="2000" b="1" dirty="0">
                  <a:solidFill>
                    <a:prstClr val="white"/>
                  </a:solidFill>
                  <a:effectLst>
                    <a:outerShdw blurRad="38100" dist="38100" dir="2700000" algn="tl">
                      <a:srgbClr val="000000">
                        <a:alpha val="43137"/>
                      </a:srgbClr>
                    </a:outerShdw>
                  </a:effectLst>
                </a:rPr>
                <a:t>Suppliers</a:t>
              </a:r>
              <a:endParaRPr lang="en-US" dirty="0"/>
            </a:p>
          </p:txBody>
        </p:sp>
        <p:sp>
          <p:nvSpPr>
            <p:cNvPr id="31" name="Rectangle 30"/>
            <p:cNvSpPr/>
            <p:nvPr/>
          </p:nvSpPr>
          <p:spPr>
            <a:xfrm>
              <a:off x="7470697" y="3724805"/>
              <a:ext cx="906402" cy="400110"/>
            </a:xfrm>
            <a:prstGeom prst="rect">
              <a:avLst/>
            </a:prstGeom>
          </p:spPr>
          <p:txBody>
            <a:bodyPr wrap="none">
              <a:spAutoFit/>
            </a:bodyPr>
            <a:lstStyle/>
            <a:p>
              <a:r>
                <a:rPr lang="en-US" sz="2000" b="1" dirty="0" smtClean="0">
                  <a:solidFill>
                    <a:prstClr val="white"/>
                  </a:solidFill>
                  <a:effectLst>
                    <a:outerShdw blurRad="38100" dist="38100" dir="2700000" algn="tl">
                      <a:srgbClr val="000000">
                        <a:alpha val="43137"/>
                      </a:srgbClr>
                    </a:outerShdw>
                  </a:effectLst>
                </a:rPr>
                <a:t>Buyers</a:t>
              </a:r>
              <a:endParaRPr lang="en-US" dirty="0"/>
            </a:p>
          </p:txBody>
        </p:sp>
        <p:sp>
          <p:nvSpPr>
            <p:cNvPr id="32" name="Rectangle 31"/>
            <p:cNvSpPr/>
            <p:nvPr/>
          </p:nvSpPr>
          <p:spPr>
            <a:xfrm>
              <a:off x="5321284" y="1900307"/>
              <a:ext cx="1548989" cy="733534"/>
            </a:xfrm>
            <a:prstGeom prst="rect">
              <a:avLst/>
            </a:prstGeom>
          </p:spPr>
          <p:txBody>
            <a:bodyPr wrap="square" anchor="ctr">
              <a:spAutoFit/>
            </a:bodyPr>
            <a:lstStyle/>
            <a:p>
              <a:pPr lvl="0" algn="ctr">
                <a:lnSpc>
                  <a:spcPts val="2500"/>
                </a:lnSpc>
              </a:pPr>
              <a:r>
                <a:rPr lang="en-US" sz="2000" b="1" dirty="0">
                  <a:solidFill>
                    <a:prstClr val="white"/>
                  </a:solidFill>
                  <a:effectLst>
                    <a:outerShdw blurRad="38100" dist="38100" dir="2700000" algn="tl">
                      <a:srgbClr val="000000">
                        <a:alpha val="43137"/>
                      </a:srgbClr>
                    </a:outerShdw>
                  </a:effectLst>
                </a:rPr>
                <a:t>Potential Entrants</a:t>
              </a:r>
            </a:p>
          </p:txBody>
        </p:sp>
        <p:sp>
          <p:nvSpPr>
            <p:cNvPr id="33" name="Rectangle 32"/>
            <p:cNvSpPr/>
            <p:nvPr/>
          </p:nvSpPr>
          <p:spPr>
            <a:xfrm>
              <a:off x="5408600" y="5446113"/>
              <a:ext cx="1374800" cy="400110"/>
            </a:xfrm>
            <a:prstGeom prst="rect">
              <a:avLst/>
            </a:prstGeom>
          </p:spPr>
          <p:txBody>
            <a:bodyPr wrap="none">
              <a:spAutoFit/>
            </a:bodyPr>
            <a:lstStyle/>
            <a:p>
              <a:r>
                <a:rPr lang="en-US" sz="2000" b="1" dirty="0">
                  <a:solidFill>
                    <a:prstClr val="white"/>
                  </a:solidFill>
                  <a:effectLst>
                    <a:outerShdw blurRad="38100" dist="38100" dir="2700000" algn="tl">
                      <a:srgbClr val="000000">
                        <a:alpha val="43137"/>
                      </a:srgbClr>
                    </a:outerShdw>
                  </a:effectLst>
                </a:rPr>
                <a:t>Substitutes</a:t>
              </a:r>
              <a:endParaRPr lang="en-US" dirty="0"/>
            </a:p>
          </p:txBody>
        </p:sp>
      </p:grpSp>
    </p:spTree>
    <p:extLst>
      <p:ext uri="{BB962C8B-B14F-4D97-AF65-F5344CB8AC3E}">
        <p14:creationId xmlns:p14="http://schemas.microsoft.com/office/powerpoint/2010/main" val="226931326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Forces Driving Industry Competition</a:t>
            </a:r>
          </a:p>
        </p:txBody>
      </p:sp>
      <p:sp>
        <p:nvSpPr>
          <p:cNvPr id="5" name="Title 4"/>
          <p:cNvSpPr>
            <a:spLocks noGrp="1"/>
          </p:cNvSpPr>
          <p:nvPr>
            <p:ph type="title"/>
          </p:nvPr>
        </p:nvSpPr>
        <p:spPr/>
        <p:txBody>
          <a:bodyPr/>
          <a:lstStyle/>
          <a:p>
            <a:r>
              <a:rPr lang="en-US" dirty="0" smtClean="0"/>
              <a:t>Porter’s Five Forces Model</a:t>
            </a:r>
            <a:endParaRPr lang="en-US" dirty="0"/>
          </a:p>
        </p:txBody>
      </p:sp>
      <p:sp>
        <p:nvSpPr>
          <p:cNvPr id="4" name="Slide Number Placeholder 3"/>
          <p:cNvSpPr>
            <a:spLocks noGrp="1"/>
          </p:cNvSpPr>
          <p:nvPr>
            <p:ph type="sldNum" sz="quarter" idx="12"/>
          </p:nvPr>
        </p:nvSpPr>
        <p:spPr/>
        <p:txBody>
          <a:bodyPr/>
          <a:lstStyle/>
          <a:p>
            <a:fld id="{F68327C5-B821-4FE9-A59A-A60D9EB59A9A}" type="slidenum">
              <a:rPr lang="en-US" smtClean="0"/>
              <a:t>85</a:t>
            </a:fld>
            <a:endParaRPr lang="en-US"/>
          </a:p>
        </p:txBody>
      </p:sp>
      <p:grpSp>
        <p:nvGrpSpPr>
          <p:cNvPr id="19" name="Group 18"/>
          <p:cNvGrpSpPr/>
          <p:nvPr/>
        </p:nvGrpSpPr>
        <p:grpSpPr>
          <a:xfrm>
            <a:off x="931134" y="1018898"/>
            <a:ext cx="5120640" cy="5120640"/>
            <a:chOff x="3535680" y="1388636"/>
            <a:chExt cx="5120640" cy="5120640"/>
          </a:xfrm>
        </p:grpSpPr>
        <p:sp>
          <p:nvSpPr>
            <p:cNvPr id="22" name="Freeform 21"/>
            <p:cNvSpPr/>
            <p:nvPr/>
          </p:nvSpPr>
          <p:spPr>
            <a:xfrm>
              <a:off x="4815732" y="1388636"/>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lnSpc>
                  <a:spcPts val="2500"/>
                </a:lnSpc>
              </a:pPr>
              <a:endParaRPr lang="en-US" sz="2000" b="1">
                <a:effectLst>
                  <a:outerShdw blurRad="38100" dist="38100" dir="2700000" algn="tl">
                    <a:srgbClr val="000000">
                      <a:alpha val="43137"/>
                    </a:srgbClr>
                  </a:outerShdw>
                </a:effectLst>
              </a:endParaRPr>
            </a:p>
          </p:txBody>
        </p:sp>
        <p:sp>
          <p:nvSpPr>
            <p:cNvPr id="23" name="Freeform 22"/>
            <p:cNvSpPr/>
            <p:nvPr/>
          </p:nvSpPr>
          <p:spPr>
            <a:xfrm>
              <a:off x="3535680" y="2668688"/>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24" name="Freeform 23"/>
            <p:cNvSpPr/>
            <p:nvPr/>
          </p:nvSpPr>
          <p:spPr>
            <a:xfrm>
              <a:off x="6096218" y="2669123"/>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25" name="Freeform 24"/>
            <p:cNvSpPr/>
            <p:nvPr/>
          </p:nvSpPr>
          <p:spPr>
            <a:xfrm>
              <a:off x="4816167" y="3949174"/>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26" name="Freeform 25"/>
            <p:cNvSpPr/>
            <p:nvPr/>
          </p:nvSpPr>
          <p:spPr>
            <a:xfrm>
              <a:off x="4815950" y="2668255"/>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5094512" y="3031371"/>
              <a:ext cx="2002536" cy="20025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000" b="1" dirty="0" smtClean="0">
                  <a:solidFill>
                    <a:schemeClr val="accent1">
                      <a:lumMod val="50000"/>
                    </a:schemeClr>
                  </a:solidFill>
                </a:rPr>
                <a:t>Industry Competitors</a:t>
              </a:r>
              <a:endParaRPr lang="en-US" sz="2000" b="1" dirty="0">
                <a:solidFill>
                  <a:schemeClr val="accent1">
                    <a:lumMod val="50000"/>
                  </a:schemeClr>
                </a:solidFill>
              </a:endParaRPr>
            </a:p>
          </p:txBody>
        </p:sp>
        <p:sp>
          <p:nvSpPr>
            <p:cNvPr id="28" name="Rectangle 27"/>
            <p:cNvSpPr/>
            <p:nvPr/>
          </p:nvSpPr>
          <p:spPr>
            <a:xfrm>
              <a:off x="5307004" y="4213620"/>
              <a:ext cx="1577552" cy="523220"/>
            </a:xfrm>
            <a:prstGeom prst="rect">
              <a:avLst/>
            </a:prstGeom>
            <a:noFill/>
          </p:spPr>
          <p:txBody>
            <a:bodyPr wrap="square">
              <a:spAutoFit/>
            </a:bodyPr>
            <a:lstStyle/>
            <a:p>
              <a:pPr algn="ctr"/>
              <a:r>
                <a:rPr lang="en-US" sz="1400" b="1" dirty="0" smtClean="0">
                  <a:solidFill>
                    <a:schemeClr val="accent1">
                      <a:lumMod val="50000"/>
                    </a:schemeClr>
                  </a:solidFill>
                </a:rPr>
                <a:t>Rivalry Among Existing Firms</a:t>
              </a:r>
              <a:endParaRPr lang="en-US" sz="1400" dirty="0">
                <a:solidFill>
                  <a:schemeClr val="accent1">
                    <a:lumMod val="50000"/>
                  </a:schemeClr>
                </a:solidFill>
              </a:endParaRPr>
            </a:p>
          </p:txBody>
        </p:sp>
        <p:sp>
          <p:nvSpPr>
            <p:cNvPr id="29" name="Freeform 28"/>
            <p:cNvSpPr/>
            <p:nvPr/>
          </p:nvSpPr>
          <p:spPr>
            <a:xfrm>
              <a:off x="5776587" y="3684286"/>
              <a:ext cx="638385" cy="529334"/>
            </a:xfrm>
            <a:custGeom>
              <a:avLst/>
              <a:gdLst>
                <a:gd name="connsiteX0" fmla="*/ 1761533 w 2241805"/>
                <a:gd name="connsiteY0" fmla="*/ 0 h 1858854"/>
                <a:gd name="connsiteX1" fmla="*/ 2180831 w 2241805"/>
                <a:gd name="connsiteY1" fmla="*/ 3326 h 1858854"/>
                <a:gd name="connsiteX2" fmla="*/ 2065743 w 2241805"/>
                <a:gd name="connsiteY2" fmla="*/ 135900 h 1858854"/>
                <a:gd name="connsiteX3" fmla="*/ 1834843 w 2241805"/>
                <a:gd name="connsiteY3" fmla="*/ 1602720 h 1858854"/>
                <a:gd name="connsiteX4" fmla="*/ 350867 w 2241805"/>
                <a:gd name="connsiteY4" fmla="*/ 1551762 h 1858854"/>
                <a:gd name="connsiteX5" fmla="*/ 218064 w 2241805"/>
                <a:gd name="connsiteY5" fmla="*/ 72873 h 1858854"/>
                <a:gd name="connsiteX6" fmla="*/ 448439 w 2241805"/>
                <a:gd name="connsiteY6" fmla="*/ 242592 h 1858854"/>
                <a:gd name="connsiteX7" fmla="*/ 526965 w 2241805"/>
                <a:gd name="connsiteY7" fmla="*/ 1323768 h 1858854"/>
                <a:gd name="connsiteX8" fmla="*/ 1606952 w 2241805"/>
                <a:gd name="connsiteY8" fmla="*/ 1417201 h 1858854"/>
                <a:gd name="connsiteX9" fmla="*/ 1867054 w 2241805"/>
                <a:gd name="connsiteY9" fmla="*/ 364778 h 1858854"/>
                <a:gd name="connsiteX10" fmla="*/ 1753734 w 2241805"/>
                <a:gd name="connsiteY10" fmla="*/ 495315 h 1858854"/>
                <a:gd name="connsiteX11" fmla="*/ 1761533 w 2241805"/>
                <a:gd name="connsiteY11" fmla="*/ 0 h 185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1805" h="1858854">
                  <a:moveTo>
                    <a:pt x="1761533" y="0"/>
                  </a:moveTo>
                  <a:lnTo>
                    <a:pt x="2180831" y="3326"/>
                  </a:lnTo>
                  <a:lnTo>
                    <a:pt x="2065743" y="135900"/>
                  </a:lnTo>
                  <a:cubicBezTo>
                    <a:pt x="2370254" y="613350"/>
                    <a:pt x="2271203" y="1242574"/>
                    <a:pt x="1834843" y="1602720"/>
                  </a:cubicBezTo>
                  <a:cubicBezTo>
                    <a:pt x="1398598" y="1962770"/>
                    <a:pt x="762088" y="1940914"/>
                    <a:pt x="350867" y="1551762"/>
                  </a:cubicBezTo>
                  <a:cubicBezTo>
                    <a:pt x="-60324" y="1162641"/>
                    <a:pt x="-117284" y="528336"/>
                    <a:pt x="218064" y="72873"/>
                  </a:cubicBezTo>
                  <a:lnTo>
                    <a:pt x="448439" y="242592"/>
                  </a:lnTo>
                  <a:cubicBezTo>
                    <a:pt x="205262" y="572939"/>
                    <a:pt x="238557" y="1031361"/>
                    <a:pt x="526965" y="1323768"/>
                  </a:cubicBezTo>
                  <a:cubicBezTo>
                    <a:pt x="815366" y="1616166"/>
                    <a:pt x="1273279" y="1655782"/>
                    <a:pt x="1606952" y="1417201"/>
                  </a:cubicBezTo>
                  <a:cubicBezTo>
                    <a:pt x="1940829" y="1178475"/>
                    <a:pt x="2051141" y="732131"/>
                    <a:pt x="1867054" y="364778"/>
                  </a:cubicBezTo>
                  <a:lnTo>
                    <a:pt x="1753734" y="495315"/>
                  </a:lnTo>
                  <a:lnTo>
                    <a:pt x="1761533" y="0"/>
                  </a:lnTo>
                  <a:close/>
                </a:path>
              </a:pathLst>
            </a:cu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Rectangle 29"/>
            <p:cNvSpPr/>
            <p:nvPr/>
          </p:nvSpPr>
          <p:spPr>
            <a:xfrm>
              <a:off x="3647728" y="3724805"/>
              <a:ext cx="1165768" cy="400110"/>
            </a:xfrm>
            <a:prstGeom prst="rect">
              <a:avLst/>
            </a:prstGeom>
          </p:spPr>
          <p:txBody>
            <a:bodyPr wrap="none">
              <a:spAutoFit/>
            </a:bodyPr>
            <a:lstStyle/>
            <a:p>
              <a:r>
                <a:rPr lang="en-US" sz="2000" b="1" dirty="0">
                  <a:solidFill>
                    <a:prstClr val="white"/>
                  </a:solidFill>
                  <a:effectLst>
                    <a:outerShdw blurRad="38100" dist="38100" dir="2700000" algn="tl">
                      <a:srgbClr val="000000">
                        <a:alpha val="43137"/>
                      </a:srgbClr>
                    </a:outerShdw>
                  </a:effectLst>
                </a:rPr>
                <a:t>Suppliers</a:t>
              </a:r>
              <a:endParaRPr lang="en-US" dirty="0"/>
            </a:p>
          </p:txBody>
        </p:sp>
        <p:sp>
          <p:nvSpPr>
            <p:cNvPr id="31" name="Rectangle 30"/>
            <p:cNvSpPr/>
            <p:nvPr/>
          </p:nvSpPr>
          <p:spPr>
            <a:xfrm>
              <a:off x="7470697" y="3724805"/>
              <a:ext cx="906402" cy="400110"/>
            </a:xfrm>
            <a:prstGeom prst="rect">
              <a:avLst/>
            </a:prstGeom>
          </p:spPr>
          <p:txBody>
            <a:bodyPr wrap="none">
              <a:spAutoFit/>
            </a:bodyPr>
            <a:lstStyle/>
            <a:p>
              <a:r>
                <a:rPr lang="en-US" sz="2000" b="1" dirty="0" smtClean="0">
                  <a:solidFill>
                    <a:prstClr val="white"/>
                  </a:solidFill>
                  <a:effectLst>
                    <a:outerShdw blurRad="38100" dist="38100" dir="2700000" algn="tl">
                      <a:srgbClr val="000000">
                        <a:alpha val="43137"/>
                      </a:srgbClr>
                    </a:outerShdw>
                  </a:effectLst>
                </a:rPr>
                <a:t>Buyers</a:t>
              </a:r>
              <a:endParaRPr lang="en-US" dirty="0"/>
            </a:p>
          </p:txBody>
        </p:sp>
        <p:sp>
          <p:nvSpPr>
            <p:cNvPr id="32" name="Rectangle 31"/>
            <p:cNvSpPr/>
            <p:nvPr/>
          </p:nvSpPr>
          <p:spPr>
            <a:xfrm>
              <a:off x="5321284" y="1900307"/>
              <a:ext cx="1548989" cy="733534"/>
            </a:xfrm>
            <a:prstGeom prst="rect">
              <a:avLst/>
            </a:prstGeom>
          </p:spPr>
          <p:txBody>
            <a:bodyPr wrap="square" anchor="ctr">
              <a:spAutoFit/>
            </a:bodyPr>
            <a:lstStyle/>
            <a:p>
              <a:pPr lvl="0" algn="ctr">
                <a:lnSpc>
                  <a:spcPts val="2500"/>
                </a:lnSpc>
              </a:pPr>
              <a:r>
                <a:rPr lang="en-US" sz="2000" b="1" dirty="0">
                  <a:solidFill>
                    <a:prstClr val="white"/>
                  </a:solidFill>
                  <a:effectLst>
                    <a:outerShdw blurRad="38100" dist="38100" dir="2700000" algn="tl">
                      <a:srgbClr val="000000">
                        <a:alpha val="43137"/>
                      </a:srgbClr>
                    </a:outerShdw>
                  </a:effectLst>
                </a:rPr>
                <a:t>Potential Entrants</a:t>
              </a:r>
            </a:p>
          </p:txBody>
        </p:sp>
        <p:sp>
          <p:nvSpPr>
            <p:cNvPr id="33" name="Rectangle 32"/>
            <p:cNvSpPr/>
            <p:nvPr/>
          </p:nvSpPr>
          <p:spPr>
            <a:xfrm>
              <a:off x="5408600" y="5446113"/>
              <a:ext cx="1374800" cy="400110"/>
            </a:xfrm>
            <a:prstGeom prst="rect">
              <a:avLst/>
            </a:prstGeom>
          </p:spPr>
          <p:txBody>
            <a:bodyPr wrap="none">
              <a:spAutoFit/>
            </a:bodyPr>
            <a:lstStyle/>
            <a:p>
              <a:r>
                <a:rPr lang="en-US" sz="2000" b="1" dirty="0">
                  <a:solidFill>
                    <a:prstClr val="white"/>
                  </a:solidFill>
                  <a:effectLst>
                    <a:outerShdw blurRad="38100" dist="38100" dir="2700000" algn="tl">
                      <a:srgbClr val="000000">
                        <a:alpha val="43137"/>
                      </a:srgbClr>
                    </a:outerShdw>
                  </a:effectLst>
                </a:rPr>
                <a:t>Substitutes</a:t>
              </a:r>
              <a:endParaRPr lang="en-US" dirty="0"/>
            </a:p>
          </p:txBody>
        </p:sp>
      </p:grpSp>
      <p:sp>
        <p:nvSpPr>
          <p:cNvPr id="34" name="Rectangle 33"/>
          <p:cNvSpPr/>
          <p:nvPr/>
        </p:nvSpPr>
        <p:spPr>
          <a:xfrm>
            <a:off x="6959600" y="1526332"/>
            <a:ext cx="4800600" cy="4985980"/>
          </a:xfrm>
          <a:prstGeom prst="rect">
            <a:avLst/>
          </a:prstGeom>
        </p:spPr>
        <p:txBody>
          <a:bodyPr wrap="square">
            <a:spAutoFit/>
          </a:bodyPr>
          <a:lstStyle/>
          <a:p>
            <a:pPr marL="342900" indent="-342900">
              <a:spcBef>
                <a:spcPts val="1800"/>
              </a:spcBef>
              <a:buFont typeface="Wingdings" panose="05000000000000000000" pitchFamily="2" charset="2"/>
              <a:buChar char="§"/>
            </a:pPr>
            <a:r>
              <a:rPr lang="en-US" sz="2400" dirty="0"/>
              <a:t>Lorem ipsum dolor sit </a:t>
            </a:r>
            <a:r>
              <a:rPr lang="en-US" sz="2400" dirty="0" err="1"/>
              <a:t>amet</a:t>
            </a:r>
            <a:r>
              <a:rPr lang="en-US" sz="2400" dirty="0"/>
              <a:t>, has </a:t>
            </a:r>
            <a:r>
              <a:rPr lang="en-US" sz="2400" dirty="0" err="1"/>
              <a:t>meis</a:t>
            </a:r>
            <a:r>
              <a:rPr lang="en-US" sz="2400" dirty="0"/>
              <a:t> dicta </a:t>
            </a:r>
            <a:r>
              <a:rPr lang="en-US" sz="2400" dirty="0" err="1"/>
              <a:t>eloquentiam</a:t>
            </a:r>
            <a:r>
              <a:rPr lang="en-US" sz="2400" dirty="0"/>
              <a:t> at. </a:t>
            </a:r>
            <a:r>
              <a:rPr lang="en-US" sz="2400" dirty="0" err="1"/>
              <a:t>Eius</a:t>
            </a:r>
            <a:r>
              <a:rPr lang="en-US" sz="2400" dirty="0"/>
              <a:t> </a:t>
            </a:r>
            <a:r>
              <a:rPr lang="en-US" sz="2400" dirty="0" err="1"/>
              <a:t>forensibus</a:t>
            </a:r>
            <a:r>
              <a:rPr lang="en-US" sz="2400" dirty="0"/>
              <a:t> </a:t>
            </a:r>
            <a:r>
              <a:rPr lang="en-US" sz="2400" dirty="0" err="1"/>
              <a:t>usu</a:t>
            </a:r>
            <a:r>
              <a:rPr lang="en-US" sz="2400" dirty="0"/>
              <a:t> cu impetus </a:t>
            </a:r>
            <a:r>
              <a:rPr lang="en-US" sz="2400" dirty="0" err="1"/>
              <a:t>tamquam</a:t>
            </a:r>
            <a:r>
              <a:rPr lang="en-US" sz="2400" dirty="0"/>
              <a:t> </a:t>
            </a:r>
            <a:r>
              <a:rPr lang="en-US" sz="2400" dirty="0" err="1"/>
              <a:t>te</a:t>
            </a:r>
            <a:r>
              <a:rPr lang="en-US" sz="2400" dirty="0"/>
              <a:t> cum, </a:t>
            </a:r>
            <a:r>
              <a:rPr lang="en-US" sz="2400" dirty="0" err="1"/>
              <a:t>eu</a:t>
            </a:r>
            <a:r>
              <a:rPr lang="en-US" sz="2400" dirty="0"/>
              <a:t> </a:t>
            </a:r>
            <a:r>
              <a:rPr lang="en-US" sz="2400" dirty="0" err="1"/>
              <a:t>eam</a:t>
            </a:r>
            <a:endParaRPr lang="en-US" sz="2400" dirty="0"/>
          </a:p>
          <a:p>
            <a:pPr marL="342900" indent="-342900">
              <a:spcBef>
                <a:spcPts val="1800"/>
              </a:spcBef>
              <a:buFont typeface="Wingdings" panose="05000000000000000000" pitchFamily="2" charset="2"/>
              <a:buChar char="§"/>
            </a:pPr>
            <a:r>
              <a:rPr lang="en-US" sz="2400" dirty="0"/>
              <a:t>Lorem ipsum dolor sit </a:t>
            </a:r>
            <a:r>
              <a:rPr lang="en-US" sz="2400" dirty="0" err="1"/>
              <a:t>amet</a:t>
            </a:r>
            <a:r>
              <a:rPr lang="en-US" sz="2400" dirty="0"/>
              <a:t>, has </a:t>
            </a:r>
            <a:r>
              <a:rPr lang="en-US" sz="2400" dirty="0" err="1"/>
              <a:t>meis</a:t>
            </a:r>
            <a:r>
              <a:rPr lang="en-US" sz="2400" dirty="0"/>
              <a:t> dicta </a:t>
            </a:r>
            <a:r>
              <a:rPr lang="en-US" sz="2400" dirty="0" err="1"/>
              <a:t>eloquentiam</a:t>
            </a:r>
            <a:r>
              <a:rPr lang="en-US" sz="2400" dirty="0"/>
              <a:t> at. </a:t>
            </a:r>
            <a:r>
              <a:rPr lang="en-US" sz="2400" dirty="0" err="1"/>
              <a:t>Eius</a:t>
            </a:r>
            <a:r>
              <a:rPr lang="en-US" sz="2400" dirty="0"/>
              <a:t> </a:t>
            </a:r>
            <a:r>
              <a:rPr lang="en-US" sz="2400" dirty="0" err="1"/>
              <a:t>forensibus</a:t>
            </a:r>
            <a:r>
              <a:rPr lang="en-US" sz="2400" dirty="0"/>
              <a:t> </a:t>
            </a:r>
            <a:r>
              <a:rPr lang="en-US" sz="2400" dirty="0" err="1"/>
              <a:t>usu</a:t>
            </a:r>
            <a:r>
              <a:rPr lang="en-US" sz="2400" dirty="0"/>
              <a:t> cu impetus </a:t>
            </a:r>
            <a:r>
              <a:rPr lang="en-US" sz="2400" dirty="0" err="1"/>
              <a:t>tamquam</a:t>
            </a:r>
            <a:r>
              <a:rPr lang="en-US" sz="2400" dirty="0"/>
              <a:t> </a:t>
            </a:r>
            <a:r>
              <a:rPr lang="en-US" sz="2400" dirty="0" err="1"/>
              <a:t>te</a:t>
            </a:r>
            <a:r>
              <a:rPr lang="en-US" sz="2400" dirty="0"/>
              <a:t> cum, </a:t>
            </a:r>
            <a:r>
              <a:rPr lang="en-US" sz="2400" dirty="0" err="1"/>
              <a:t>eu</a:t>
            </a:r>
            <a:r>
              <a:rPr lang="en-US" sz="2400" dirty="0"/>
              <a:t> </a:t>
            </a:r>
            <a:r>
              <a:rPr lang="en-US" sz="2400" dirty="0" err="1"/>
              <a:t>eam</a:t>
            </a:r>
            <a:endParaRPr lang="en-US" sz="2400" dirty="0"/>
          </a:p>
          <a:p>
            <a:pPr marL="342900" indent="-342900">
              <a:spcBef>
                <a:spcPts val="1800"/>
              </a:spcBef>
              <a:buFont typeface="Wingdings" panose="05000000000000000000" pitchFamily="2" charset="2"/>
              <a:buChar char="§"/>
            </a:pPr>
            <a:r>
              <a:rPr lang="en-US" sz="2400" dirty="0"/>
              <a:t>Lorem ipsum dolor sit </a:t>
            </a:r>
            <a:r>
              <a:rPr lang="en-US" sz="2400" dirty="0" err="1"/>
              <a:t>amet</a:t>
            </a:r>
            <a:r>
              <a:rPr lang="en-US" sz="2400" dirty="0"/>
              <a:t>, has </a:t>
            </a:r>
            <a:r>
              <a:rPr lang="en-US" sz="2400" dirty="0" err="1"/>
              <a:t>meis</a:t>
            </a:r>
            <a:r>
              <a:rPr lang="en-US" sz="2400" dirty="0"/>
              <a:t> dicta </a:t>
            </a:r>
            <a:r>
              <a:rPr lang="en-US" sz="2400" dirty="0" err="1"/>
              <a:t>eloquentiam</a:t>
            </a:r>
            <a:r>
              <a:rPr lang="en-US" sz="2400" dirty="0"/>
              <a:t> at. </a:t>
            </a:r>
            <a:r>
              <a:rPr lang="en-US" sz="2400" dirty="0" err="1"/>
              <a:t>Eius</a:t>
            </a:r>
            <a:r>
              <a:rPr lang="en-US" sz="2400" dirty="0"/>
              <a:t> </a:t>
            </a:r>
            <a:r>
              <a:rPr lang="en-US" sz="2400" dirty="0" err="1"/>
              <a:t>forensibus</a:t>
            </a:r>
            <a:r>
              <a:rPr lang="en-US" sz="2400" dirty="0"/>
              <a:t> </a:t>
            </a:r>
            <a:r>
              <a:rPr lang="en-US" sz="2400" dirty="0" err="1"/>
              <a:t>usu</a:t>
            </a:r>
            <a:r>
              <a:rPr lang="en-US" sz="2400" dirty="0"/>
              <a:t> cu impetus </a:t>
            </a:r>
            <a:r>
              <a:rPr lang="en-US" sz="2400" dirty="0" err="1"/>
              <a:t>tamquam</a:t>
            </a:r>
            <a:r>
              <a:rPr lang="en-US" sz="2400" dirty="0"/>
              <a:t> </a:t>
            </a:r>
            <a:r>
              <a:rPr lang="en-US" sz="2400" dirty="0" err="1"/>
              <a:t>te</a:t>
            </a:r>
            <a:r>
              <a:rPr lang="en-US" sz="2400" dirty="0"/>
              <a:t> cum, </a:t>
            </a:r>
            <a:r>
              <a:rPr lang="en-US" sz="2400" dirty="0" err="1"/>
              <a:t>eu</a:t>
            </a:r>
            <a:r>
              <a:rPr lang="en-US" sz="2400" dirty="0"/>
              <a:t> </a:t>
            </a:r>
            <a:r>
              <a:rPr lang="en-US" sz="2400" dirty="0" err="1"/>
              <a:t>eam</a:t>
            </a:r>
            <a:endParaRPr lang="en-US" sz="2400" dirty="0"/>
          </a:p>
        </p:txBody>
      </p:sp>
    </p:spTree>
    <p:extLst>
      <p:ext uri="{BB962C8B-B14F-4D97-AF65-F5344CB8AC3E}">
        <p14:creationId xmlns:p14="http://schemas.microsoft.com/office/powerpoint/2010/main" val="99424682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Forces Driving Industry Competition</a:t>
            </a:r>
          </a:p>
        </p:txBody>
      </p:sp>
      <p:sp>
        <p:nvSpPr>
          <p:cNvPr id="5" name="Title 4"/>
          <p:cNvSpPr>
            <a:spLocks noGrp="1"/>
          </p:cNvSpPr>
          <p:nvPr>
            <p:ph type="title"/>
          </p:nvPr>
        </p:nvSpPr>
        <p:spPr/>
        <p:txBody>
          <a:bodyPr/>
          <a:lstStyle/>
          <a:p>
            <a:r>
              <a:rPr lang="en-US" dirty="0" smtClean="0"/>
              <a:t>Porter’s Five Forces Model</a:t>
            </a:r>
            <a:endParaRPr lang="en-US" dirty="0"/>
          </a:p>
        </p:txBody>
      </p:sp>
      <p:sp>
        <p:nvSpPr>
          <p:cNvPr id="4" name="Slide Number Placeholder 3"/>
          <p:cNvSpPr>
            <a:spLocks noGrp="1"/>
          </p:cNvSpPr>
          <p:nvPr>
            <p:ph type="sldNum" sz="quarter" idx="12"/>
          </p:nvPr>
        </p:nvSpPr>
        <p:spPr/>
        <p:txBody>
          <a:bodyPr/>
          <a:lstStyle/>
          <a:p>
            <a:fld id="{F68327C5-B821-4FE9-A59A-A60D9EB59A9A}" type="slidenum">
              <a:rPr lang="en-US" smtClean="0"/>
              <a:t>86</a:t>
            </a:fld>
            <a:endParaRPr lang="en-US"/>
          </a:p>
        </p:txBody>
      </p:sp>
      <p:sp>
        <p:nvSpPr>
          <p:cNvPr id="16" name="Rectangle 15"/>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rtlCol="0" anchor="ctr"/>
          <a:lstStyle/>
          <a:p>
            <a:pPr algn="ctr">
              <a:spcBef>
                <a:spcPts val="1000"/>
              </a:spcBef>
            </a:pPr>
            <a:r>
              <a:rPr lang="en-US" sz="3200" dirty="0">
                <a:solidFill>
                  <a:schemeClr val="tx1">
                    <a:lumMod val="50000"/>
                    <a:lumOff val="50000"/>
                  </a:schemeClr>
                </a:solidFill>
              </a:rPr>
              <a:t>New entrants to an industry bring new capacity, the desire to gain market share, and often substantial </a:t>
            </a:r>
            <a:r>
              <a:rPr lang="en-US" sz="3200" dirty="0" smtClean="0">
                <a:solidFill>
                  <a:schemeClr val="tx1">
                    <a:lumMod val="50000"/>
                    <a:lumOff val="50000"/>
                  </a:schemeClr>
                </a:solidFill>
              </a:rPr>
              <a:t>resources.</a:t>
            </a:r>
            <a:endParaRPr lang="en-US" sz="3200" dirty="0">
              <a:solidFill>
                <a:schemeClr val="tx1">
                  <a:lumMod val="50000"/>
                  <a:lumOff val="50000"/>
                </a:schemeClr>
              </a:solidFill>
            </a:endParaRPr>
          </a:p>
        </p:txBody>
      </p:sp>
      <p:sp>
        <p:nvSpPr>
          <p:cNvPr id="22" name="Rectangle 21"/>
          <p:cNvSpPr/>
          <p:nvPr/>
        </p:nvSpPr>
        <p:spPr>
          <a:xfrm>
            <a:off x="11565384" y="1398780"/>
            <a:ext cx="130156" cy="418297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23" name="TextBox 22"/>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24" name="TextBox 23"/>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grpSp>
        <p:nvGrpSpPr>
          <p:cNvPr id="25" name="Group 24"/>
          <p:cNvGrpSpPr/>
          <p:nvPr/>
        </p:nvGrpSpPr>
        <p:grpSpPr>
          <a:xfrm>
            <a:off x="931134" y="1018898"/>
            <a:ext cx="5120640" cy="5120640"/>
            <a:chOff x="3535680" y="1388636"/>
            <a:chExt cx="5120640" cy="5120640"/>
          </a:xfrm>
        </p:grpSpPr>
        <p:sp>
          <p:nvSpPr>
            <p:cNvPr id="26" name="Freeform 25"/>
            <p:cNvSpPr/>
            <p:nvPr/>
          </p:nvSpPr>
          <p:spPr>
            <a:xfrm>
              <a:off x="4815732" y="1388636"/>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rgbClr val="C0392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lnSpc>
                  <a:spcPts val="2500"/>
                </a:lnSpc>
              </a:pPr>
              <a:endParaRPr lang="en-US" sz="2000" b="1">
                <a:effectLst>
                  <a:outerShdw blurRad="38100" dist="38100" dir="2700000" algn="tl">
                    <a:srgbClr val="000000">
                      <a:alpha val="43137"/>
                    </a:srgbClr>
                  </a:outerShdw>
                </a:effectLst>
              </a:endParaRPr>
            </a:p>
          </p:txBody>
        </p:sp>
        <p:sp>
          <p:nvSpPr>
            <p:cNvPr id="27" name="Freeform 26"/>
            <p:cNvSpPr/>
            <p:nvPr/>
          </p:nvSpPr>
          <p:spPr>
            <a:xfrm>
              <a:off x="3535680" y="2668688"/>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28" name="Freeform 27"/>
            <p:cNvSpPr/>
            <p:nvPr/>
          </p:nvSpPr>
          <p:spPr>
            <a:xfrm>
              <a:off x="6096218" y="2669123"/>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31" name="Freeform 30"/>
            <p:cNvSpPr/>
            <p:nvPr/>
          </p:nvSpPr>
          <p:spPr>
            <a:xfrm>
              <a:off x="4816167" y="3949174"/>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32" name="Freeform 31"/>
            <p:cNvSpPr/>
            <p:nvPr/>
          </p:nvSpPr>
          <p:spPr>
            <a:xfrm>
              <a:off x="4815950" y="2668255"/>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5094512" y="3031371"/>
              <a:ext cx="2002536" cy="20025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000" b="1" dirty="0" smtClean="0">
                  <a:solidFill>
                    <a:schemeClr val="bg1">
                      <a:lumMod val="50000"/>
                    </a:schemeClr>
                  </a:solidFill>
                </a:rPr>
                <a:t>Industry Competitors</a:t>
              </a:r>
              <a:endParaRPr lang="en-US" sz="2000" b="1" dirty="0">
                <a:solidFill>
                  <a:schemeClr val="bg1">
                    <a:lumMod val="50000"/>
                  </a:schemeClr>
                </a:solidFill>
              </a:endParaRPr>
            </a:p>
          </p:txBody>
        </p:sp>
        <p:sp>
          <p:nvSpPr>
            <p:cNvPr id="34" name="Rectangle 33"/>
            <p:cNvSpPr/>
            <p:nvPr/>
          </p:nvSpPr>
          <p:spPr>
            <a:xfrm>
              <a:off x="5307004" y="4213620"/>
              <a:ext cx="1577552" cy="523220"/>
            </a:xfrm>
            <a:prstGeom prst="rect">
              <a:avLst/>
            </a:prstGeom>
            <a:noFill/>
          </p:spPr>
          <p:txBody>
            <a:bodyPr wrap="square">
              <a:spAutoFit/>
            </a:bodyPr>
            <a:lstStyle/>
            <a:p>
              <a:pPr algn="ctr"/>
              <a:r>
                <a:rPr lang="en-US" sz="1400" b="1" dirty="0" smtClean="0">
                  <a:solidFill>
                    <a:schemeClr val="bg1">
                      <a:lumMod val="50000"/>
                    </a:schemeClr>
                  </a:solidFill>
                </a:rPr>
                <a:t>Rivalry Among Existing Firms</a:t>
              </a:r>
              <a:endParaRPr lang="en-US" sz="1400" dirty="0">
                <a:solidFill>
                  <a:schemeClr val="bg1">
                    <a:lumMod val="50000"/>
                  </a:schemeClr>
                </a:solidFill>
              </a:endParaRPr>
            </a:p>
          </p:txBody>
        </p:sp>
        <p:sp>
          <p:nvSpPr>
            <p:cNvPr id="35" name="Freeform 34"/>
            <p:cNvSpPr/>
            <p:nvPr/>
          </p:nvSpPr>
          <p:spPr>
            <a:xfrm>
              <a:off x="5776587" y="3684286"/>
              <a:ext cx="638385" cy="529334"/>
            </a:xfrm>
            <a:custGeom>
              <a:avLst/>
              <a:gdLst>
                <a:gd name="connsiteX0" fmla="*/ 1761533 w 2241805"/>
                <a:gd name="connsiteY0" fmla="*/ 0 h 1858854"/>
                <a:gd name="connsiteX1" fmla="*/ 2180831 w 2241805"/>
                <a:gd name="connsiteY1" fmla="*/ 3326 h 1858854"/>
                <a:gd name="connsiteX2" fmla="*/ 2065743 w 2241805"/>
                <a:gd name="connsiteY2" fmla="*/ 135900 h 1858854"/>
                <a:gd name="connsiteX3" fmla="*/ 1834843 w 2241805"/>
                <a:gd name="connsiteY3" fmla="*/ 1602720 h 1858854"/>
                <a:gd name="connsiteX4" fmla="*/ 350867 w 2241805"/>
                <a:gd name="connsiteY4" fmla="*/ 1551762 h 1858854"/>
                <a:gd name="connsiteX5" fmla="*/ 218064 w 2241805"/>
                <a:gd name="connsiteY5" fmla="*/ 72873 h 1858854"/>
                <a:gd name="connsiteX6" fmla="*/ 448439 w 2241805"/>
                <a:gd name="connsiteY6" fmla="*/ 242592 h 1858854"/>
                <a:gd name="connsiteX7" fmla="*/ 526965 w 2241805"/>
                <a:gd name="connsiteY7" fmla="*/ 1323768 h 1858854"/>
                <a:gd name="connsiteX8" fmla="*/ 1606952 w 2241805"/>
                <a:gd name="connsiteY8" fmla="*/ 1417201 h 1858854"/>
                <a:gd name="connsiteX9" fmla="*/ 1867054 w 2241805"/>
                <a:gd name="connsiteY9" fmla="*/ 364778 h 1858854"/>
                <a:gd name="connsiteX10" fmla="*/ 1753734 w 2241805"/>
                <a:gd name="connsiteY10" fmla="*/ 495315 h 1858854"/>
                <a:gd name="connsiteX11" fmla="*/ 1761533 w 2241805"/>
                <a:gd name="connsiteY11" fmla="*/ 0 h 185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1805" h="1858854">
                  <a:moveTo>
                    <a:pt x="1761533" y="0"/>
                  </a:moveTo>
                  <a:lnTo>
                    <a:pt x="2180831" y="3326"/>
                  </a:lnTo>
                  <a:lnTo>
                    <a:pt x="2065743" y="135900"/>
                  </a:lnTo>
                  <a:cubicBezTo>
                    <a:pt x="2370254" y="613350"/>
                    <a:pt x="2271203" y="1242574"/>
                    <a:pt x="1834843" y="1602720"/>
                  </a:cubicBezTo>
                  <a:cubicBezTo>
                    <a:pt x="1398598" y="1962770"/>
                    <a:pt x="762088" y="1940914"/>
                    <a:pt x="350867" y="1551762"/>
                  </a:cubicBezTo>
                  <a:cubicBezTo>
                    <a:pt x="-60324" y="1162641"/>
                    <a:pt x="-117284" y="528336"/>
                    <a:pt x="218064" y="72873"/>
                  </a:cubicBezTo>
                  <a:lnTo>
                    <a:pt x="448439" y="242592"/>
                  </a:lnTo>
                  <a:cubicBezTo>
                    <a:pt x="205262" y="572939"/>
                    <a:pt x="238557" y="1031361"/>
                    <a:pt x="526965" y="1323768"/>
                  </a:cubicBezTo>
                  <a:cubicBezTo>
                    <a:pt x="815366" y="1616166"/>
                    <a:pt x="1273279" y="1655782"/>
                    <a:pt x="1606952" y="1417201"/>
                  </a:cubicBezTo>
                  <a:cubicBezTo>
                    <a:pt x="1940829" y="1178475"/>
                    <a:pt x="2051141" y="732131"/>
                    <a:pt x="1867054" y="364778"/>
                  </a:cubicBezTo>
                  <a:lnTo>
                    <a:pt x="1753734" y="495315"/>
                  </a:lnTo>
                  <a:lnTo>
                    <a:pt x="1761533"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6" name="Rectangle 35"/>
            <p:cNvSpPr/>
            <p:nvPr/>
          </p:nvSpPr>
          <p:spPr>
            <a:xfrm>
              <a:off x="3647728" y="3724805"/>
              <a:ext cx="1165768" cy="400110"/>
            </a:xfrm>
            <a:prstGeom prst="rect">
              <a:avLst/>
            </a:prstGeom>
          </p:spPr>
          <p:txBody>
            <a:bodyPr wrap="none">
              <a:spAutoFit/>
            </a:bodyPr>
            <a:lstStyle/>
            <a:p>
              <a:r>
                <a:rPr lang="en-US" sz="2000" b="1" dirty="0">
                  <a:solidFill>
                    <a:prstClr val="white"/>
                  </a:solidFill>
                  <a:effectLst>
                    <a:outerShdw blurRad="38100" dist="38100" dir="2700000" algn="tl">
                      <a:srgbClr val="000000">
                        <a:alpha val="43137"/>
                      </a:srgbClr>
                    </a:outerShdw>
                  </a:effectLst>
                </a:rPr>
                <a:t>Suppliers</a:t>
              </a:r>
              <a:endParaRPr lang="en-US" dirty="0"/>
            </a:p>
          </p:txBody>
        </p:sp>
        <p:sp>
          <p:nvSpPr>
            <p:cNvPr id="37" name="Rectangle 36"/>
            <p:cNvSpPr/>
            <p:nvPr/>
          </p:nvSpPr>
          <p:spPr>
            <a:xfrm>
              <a:off x="7470697" y="3724805"/>
              <a:ext cx="906402" cy="400110"/>
            </a:xfrm>
            <a:prstGeom prst="rect">
              <a:avLst/>
            </a:prstGeom>
          </p:spPr>
          <p:txBody>
            <a:bodyPr wrap="none">
              <a:spAutoFit/>
            </a:bodyPr>
            <a:lstStyle/>
            <a:p>
              <a:r>
                <a:rPr lang="en-US" sz="2000" b="1" dirty="0" smtClean="0">
                  <a:solidFill>
                    <a:prstClr val="white"/>
                  </a:solidFill>
                  <a:effectLst>
                    <a:outerShdw blurRad="38100" dist="38100" dir="2700000" algn="tl">
                      <a:srgbClr val="000000">
                        <a:alpha val="43137"/>
                      </a:srgbClr>
                    </a:outerShdw>
                  </a:effectLst>
                </a:rPr>
                <a:t>Buyers</a:t>
              </a:r>
              <a:endParaRPr lang="en-US" dirty="0"/>
            </a:p>
          </p:txBody>
        </p:sp>
        <p:sp>
          <p:nvSpPr>
            <p:cNvPr id="38" name="Rectangle 37"/>
            <p:cNvSpPr/>
            <p:nvPr/>
          </p:nvSpPr>
          <p:spPr>
            <a:xfrm>
              <a:off x="5321284" y="1900307"/>
              <a:ext cx="1548989" cy="733534"/>
            </a:xfrm>
            <a:prstGeom prst="rect">
              <a:avLst/>
            </a:prstGeom>
          </p:spPr>
          <p:txBody>
            <a:bodyPr wrap="square" anchor="ctr">
              <a:spAutoFit/>
            </a:bodyPr>
            <a:lstStyle/>
            <a:p>
              <a:pPr lvl="0" algn="ctr">
                <a:lnSpc>
                  <a:spcPts val="2500"/>
                </a:lnSpc>
              </a:pPr>
              <a:r>
                <a:rPr lang="en-US" sz="2000" b="1" dirty="0">
                  <a:solidFill>
                    <a:prstClr val="white"/>
                  </a:solidFill>
                  <a:effectLst>
                    <a:outerShdw blurRad="38100" dist="38100" dir="2700000" algn="tl">
                      <a:srgbClr val="000000">
                        <a:alpha val="43137"/>
                      </a:srgbClr>
                    </a:outerShdw>
                  </a:effectLst>
                </a:rPr>
                <a:t>Potential Entrants</a:t>
              </a:r>
            </a:p>
          </p:txBody>
        </p:sp>
        <p:sp>
          <p:nvSpPr>
            <p:cNvPr id="39" name="Rectangle 38"/>
            <p:cNvSpPr/>
            <p:nvPr/>
          </p:nvSpPr>
          <p:spPr>
            <a:xfrm>
              <a:off x="5408600" y="5446113"/>
              <a:ext cx="1374800" cy="400110"/>
            </a:xfrm>
            <a:prstGeom prst="rect">
              <a:avLst/>
            </a:prstGeom>
          </p:spPr>
          <p:txBody>
            <a:bodyPr wrap="none">
              <a:spAutoFit/>
            </a:bodyPr>
            <a:lstStyle/>
            <a:p>
              <a:r>
                <a:rPr lang="en-US" sz="2000" b="1" dirty="0">
                  <a:solidFill>
                    <a:prstClr val="white"/>
                  </a:solidFill>
                  <a:effectLst>
                    <a:outerShdw blurRad="38100" dist="38100" dir="2700000" algn="tl">
                      <a:srgbClr val="000000">
                        <a:alpha val="43137"/>
                      </a:srgbClr>
                    </a:outerShdw>
                  </a:effectLst>
                </a:rPr>
                <a:t>Substitutes</a:t>
              </a:r>
              <a:endParaRPr lang="en-US" dirty="0"/>
            </a:p>
          </p:txBody>
        </p:sp>
      </p:grpSp>
      <p:sp>
        <p:nvSpPr>
          <p:cNvPr id="40" name="TextBox 39"/>
          <p:cNvSpPr txBox="1"/>
          <p:nvPr/>
        </p:nvSpPr>
        <p:spPr>
          <a:xfrm>
            <a:off x="6600057" y="5744150"/>
            <a:ext cx="4982344" cy="461665"/>
          </a:xfrm>
          <a:prstGeom prst="rect">
            <a:avLst/>
          </a:prstGeom>
          <a:noFill/>
        </p:spPr>
        <p:txBody>
          <a:bodyPr wrap="square" rtlCol="0">
            <a:spAutoFit/>
          </a:bodyPr>
          <a:lstStyle/>
          <a:p>
            <a:r>
              <a:rPr lang="en-US" sz="2400" dirty="0" smtClean="0">
                <a:solidFill>
                  <a:schemeClr val="tx1">
                    <a:lumMod val="50000"/>
                    <a:lumOff val="50000"/>
                  </a:schemeClr>
                </a:solidFill>
              </a:rPr>
              <a:t>-- Michael E. Porter, 1980</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357173737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Forces Driving Industry Competition</a:t>
            </a:r>
          </a:p>
        </p:txBody>
      </p:sp>
      <p:sp>
        <p:nvSpPr>
          <p:cNvPr id="5" name="Title 4"/>
          <p:cNvSpPr>
            <a:spLocks noGrp="1"/>
          </p:cNvSpPr>
          <p:nvPr>
            <p:ph type="title"/>
          </p:nvPr>
        </p:nvSpPr>
        <p:spPr/>
        <p:txBody>
          <a:bodyPr/>
          <a:lstStyle/>
          <a:p>
            <a:r>
              <a:rPr lang="en-US" dirty="0" smtClean="0"/>
              <a:t>Porter’s Five Forces Model</a:t>
            </a:r>
            <a:endParaRPr lang="en-US" dirty="0"/>
          </a:p>
        </p:txBody>
      </p:sp>
      <p:sp>
        <p:nvSpPr>
          <p:cNvPr id="4" name="Slide Number Placeholder 3"/>
          <p:cNvSpPr>
            <a:spLocks noGrp="1"/>
          </p:cNvSpPr>
          <p:nvPr>
            <p:ph type="sldNum" sz="quarter" idx="12"/>
          </p:nvPr>
        </p:nvSpPr>
        <p:spPr/>
        <p:txBody>
          <a:bodyPr/>
          <a:lstStyle/>
          <a:p>
            <a:fld id="{F68327C5-B821-4FE9-A59A-A60D9EB59A9A}" type="slidenum">
              <a:rPr lang="en-US" smtClean="0"/>
              <a:t>87</a:t>
            </a:fld>
            <a:endParaRPr lang="en-US"/>
          </a:p>
        </p:txBody>
      </p:sp>
      <p:sp>
        <p:nvSpPr>
          <p:cNvPr id="16" name="Rectangle 15"/>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37160" rIns="274320" rtlCol="0" anchor="ctr"/>
          <a:lstStyle/>
          <a:p>
            <a:pPr algn="ctr">
              <a:spcBef>
                <a:spcPts val="1000"/>
              </a:spcBef>
            </a:pPr>
            <a:r>
              <a:rPr lang="en-US" sz="2800" dirty="0">
                <a:solidFill>
                  <a:schemeClr val="tx1">
                    <a:lumMod val="50000"/>
                    <a:lumOff val="50000"/>
                  </a:schemeClr>
                </a:solidFill>
              </a:rPr>
              <a:t>Buyers compete with the industry by forcing down prices, bargaining for higher quality or more services, and playing competitors against each other -all at the expense of industry </a:t>
            </a:r>
            <a:r>
              <a:rPr lang="en-US" sz="2800" dirty="0" smtClean="0">
                <a:solidFill>
                  <a:schemeClr val="tx1">
                    <a:lumMod val="50000"/>
                    <a:lumOff val="50000"/>
                  </a:schemeClr>
                </a:solidFill>
              </a:rPr>
              <a:t>profitability.</a:t>
            </a:r>
            <a:endParaRPr lang="en-US" sz="2800" dirty="0">
              <a:solidFill>
                <a:schemeClr val="tx1">
                  <a:lumMod val="50000"/>
                  <a:lumOff val="50000"/>
                </a:schemeClr>
              </a:solidFill>
            </a:endParaRPr>
          </a:p>
        </p:txBody>
      </p:sp>
      <p:sp>
        <p:nvSpPr>
          <p:cNvPr id="22" name="Rectangle 21"/>
          <p:cNvSpPr/>
          <p:nvPr/>
        </p:nvSpPr>
        <p:spPr>
          <a:xfrm>
            <a:off x="11565384" y="1398780"/>
            <a:ext cx="130156" cy="4182974"/>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3" name="TextBox 2"/>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17" name="TextBox 16"/>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grpSp>
        <p:nvGrpSpPr>
          <p:cNvPr id="21" name="Group 20"/>
          <p:cNvGrpSpPr/>
          <p:nvPr/>
        </p:nvGrpSpPr>
        <p:grpSpPr>
          <a:xfrm>
            <a:off x="931134" y="1018898"/>
            <a:ext cx="5120640" cy="5120640"/>
            <a:chOff x="3535680" y="1388636"/>
            <a:chExt cx="5120640" cy="5120640"/>
          </a:xfrm>
        </p:grpSpPr>
        <p:sp>
          <p:nvSpPr>
            <p:cNvPr id="26" name="Freeform 25"/>
            <p:cNvSpPr/>
            <p:nvPr/>
          </p:nvSpPr>
          <p:spPr>
            <a:xfrm>
              <a:off x="4815732" y="1388636"/>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lnSpc>
                  <a:spcPts val="2500"/>
                </a:lnSpc>
              </a:pPr>
              <a:endParaRPr lang="en-US" sz="2000" b="1">
                <a:effectLst>
                  <a:outerShdw blurRad="38100" dist="38100" dir="2700000" algn="tl">
                    <a:srgbClr val="000000">
                      <a:alpha val="43137"/>
                    </a:srgbClr>
                  </a:outerShdw>
                </a:effectLst>
              </a:endParaRPr>
            </a:p>
          </p:txBody>
        </p:sp>
        <p:sp>
          <p:nvSpPr>
            <p:cNvPr id="27" name="Freeform 26"/>
            <p:cNvSpPr/>
            <p:nvPr/>
          </p:nvSpPr>
          <p:spPr>
            <a:xfrm>
              <a:off x="3535680" y="2668688"/>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28" name="Freeform 27"/>
            <p:cNvSpPr/>
            <p:nvPr/>
          </p:nvSpPr>
          <p:spPr>
            <a:xfrm>
              <a:off x="6096218" y="2669123"/>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rgbClr val="9BBB5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29" name="Freeform 28"/>
            <p:cNvSpPr/>
            <p:nvPr/>
          </p:nvSpPr>
          <p:spPr>
            <a:xfrm>
              <a:off x="4816167" y="3949174"/>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30" name="Freeform 29"/>
            <p:cNvSpPr/>
            <p:nvPr/>
          </p:nvSpPr>
          <p:spPr>
            <a:xfrm>
              <a:off x="4815950" y="2668255"/>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5094512" y="3031371"/>
              <a:ext cx="2002536" cy="20025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000" b="1" dirty="0" smtClean="0">
                  <a:solidFill>
                    <a:schemeClr val="bg1">
                      <a:lumMod val="50000"/>
                    </a:schemeClr>
                  </a:solidFill>
                </a:rPr>
                <a:t>Industry Competitors</a:t>
              </a:r>
              <a:endParaRPr lang="en-US" sz="2000" b="1" dirty="0">
                <a:solidFill>
                  <a:schemeClr val="bg1">
                    <a:lumMod val="50000"/>
                  </a:schemeClr>
                </a:solidFill>
              </a:endParaRPr>
            </a:p>
          </p:txBody>
        </p:sp>
        <p:sp>
          <p:nvSpPr>
            <p:cNvPr id="32" name="Rectangle 31"/>
            <p:cNvSpPr/>
            <p:nvPr/>
          </p:nvSpPr>
          <p:spPr>
            <a:xfrm>
              <a:off x="5307004" y="4213620"/>
              <a:ext cx="1577552" cy="523220"/>
            </a:xfrm>
            <a:prstGeom prst="rect">
              <a:avLst/>
            </a:prstGeom>
            <a:noFill/>
          </p:spPr>
          <p:txBody>
            <a:bodyPr wrap="square">
              <a:spAutoFit/>
            </a:bodyPr>
            <a:lstStyle/>
            <a:p>
              <a:pPr algn="ctr"/>
              <a:r>
                <a:rPr lang="en-US" sz="1400" b="1" dirty="0" smtClean="0">
                  <a:solidFill>
                    <a:schemeClr val="bg1">
                      <a:lumMod val="50000"/>
                    </a:schemeClr>
                  </a:solidFill>
                </a:rPr>
                <a:t>Rivalry Among Existing Firms</a:t>
              </a:r>
              <a:endParaRPr lang="en-US" sz="1400" dirty="0">
                <a:solidFill>
                  <a:schemeClr val="bg1">
                    <a:lumMod val="50000"/>
                  </a:schemeClr>
                </a:solidFill>
              </a:endParaRPr>
            </a:p>
          </p:txBody>
        </p:sp>
        <p:sp>
          <p:nvSpPr>
            <p:cNvPr id="33" name="Freeform 32"/>
            <p:cNvSpPr/>
            <p:nvPr/>
          </p:nvSpPr>
          <p:spPr>
            <a:xfrm>
              <a:off x="5776587" y="3684286"/>
              <a:ext cx="638385" cy="529334"/>
            </a:xfrm>
            <a:custGeom>
              <a:avLst/>
              <a:gdLst>
                <a:gd name="connsiteX0" fmla="*/ 1761533 w 2241805"/>
                <a:gd name="connsiteY0" fmla="*/ 0 h 1858854"/>
                <a:gd name="connsiteX1" fmla="*/ 2180831 w 2241805"/>
                <a:gd name="connsiteY1" fmla="*/ 3326 h 1858854"/>
                <a:gd name="connsiteX2" fmla="*/ 2065743 w 2241805"/>
                <a:gd name="connsiteY2" fmla="*/ 135900 h 1858854"/>
                <a:gd name="connsiteX3" fmla="*/ 1834843 w 2241805"/>
                <a:gd name="connsiteY3" fmla="*/ 1602720 h 1858854"/>
                <a:gd name="connsiteX4" fmla="*/ 350867 w 2241805"/>
                <a:gd name="connsiteY4" fmla="*/ 1551762 h 1858854"/>
                <a:gd name="connsiteX5" fmla="*/ 218064 w 2241805"/>
                <a:gd name="connsiteY5" fmla="*/ 72873 h 1858854"/>
                <a:gd name="connsiteX6" fmla="*/ 448439 w 2241805"/>
                <a:gd name="connsiteY6" fmla="*/ 242592 h 1858854"/>
                <a:gd name="connsiteX7" fmla="*/ 526965 w 2241805"/>
                <a:gd name="connsiteY7" fmla="*/ 1323768 h 1858854"/>
                <a:gd name="connsiteX8" fmla="*/ 1606952 w 2241805"/>
                <a:gd name="connsiteY8" fmla="*/ 1417201 h 1858854"/>
                <a:gd name="connsiteX9" fmla="*/ 1867054 w 2241805"/>
                <a:gd name="connsiteY9" fmla="*/ 364778 h 1858854"/>
                <a:gd name="connsiteX10" fmla="*/ 1753734 w 2241805"/>
                <a:gd name="connsiteY10" fmla="*/ 495315 h 1858854"/>
                <a:gd name="connsiteX11" fmla="*/ 1761533 w 2241805"/>
                <a:gd name="connsiteY11" fmla="*/ 0 h 185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1805" h="1858854">
                  <a:moveTo>
                    <a:pt x="1761533" y="0"/>
                  </a:moveTo>
                  <a:lnTo>
                    <a:pt x="2180831" y="3326"/>
                  </a:lnTo>
                  <a:lnTo>
                    <a:pt x="2065743" y="135900"/>
                  </a:lnTo>
                  <a:cubicBezTo>
                    <a:pt x="2370254" y="613350"/>
                    <a:pt x="2271203" y="1242574"/>
                    <a:pt x="1834843" y="1602720"/>
                  </a:cubicBezTo>
                  <a:cubicBezTo>
                    <a:pt x="1398598" y="1962770"/>
                    <a:pt x="762088" y="1940914"/>
                    <a:pt x="350867" y="1551762"/>
                  </a:cubicBezTo>
                  <a:cubicBezTo>
                    <a:pt x="-60324" y="1162641"/>
                    <a:pt x="-117284" y="528336"/>
                    <a:pt x="218064" y="72873"/>
                  </a:cubicBezTo>
                  <a:lnTo>
                    <a:pt x="448439" y="242592"/>
                  </a:lnTo>
                  <a:cubicBezTo>
                    <a:pt x="205262" y="572939"/>
                    <a:pt x="238557" y="1031361"/>
                    <a:pt x="526965" y="1323768"/>
                  </a:cubicBezTo>
                  <a:cubicBezTo>
                    <a:pt x="815366" y="1616166"/>
                    <a:pt x="1273279" y="1655782"/>
                    <a:pt x="1606952" y="1417201"/>
                  </a:cubicBezTo>
                  <a:cubicBezTo>
                    <a:pt x="1940829" y="1178475"/>
                    <a:pt x="2051141" y="732131"/>
                    <a:pt x="1867054" y="364778"/>
                  </a:cubicBezTo>
                  <a:lnTo>
                    <a:pt x="1753734" y="495315"/>
                  </a:lnTo>
                  <a:lnTo>
                    <a:pt x="1761533"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4" name="Rectangle 33"/>
            <p:cNvSpPr/>
            <p:nvPr/>
          </p:nvSpPr>
          <p:spPr>
            <a:xfrm>
              <a:off x="3647728" y="3724805"/>
              <a:ext cx="1165768" cy="400110"/>
            </a:xfrm>
            <a:prstGeom prst="rect">
              <a:avLst/>
            </a:prstGeom>
          </p:spPr>
          <p:txBody>
            <a:bodyPr wrap="none">
              <a:spAutoFit/>
            </a:bodyPr>
            <a:lstStyle/>
            <a:p>
              <a:r>
                <a:rPr lang="en-US" sz="2000" b="1" dirty="0">
                  <a:solidFill>
                    <a:prstClr val="white"/>
                  </a:solidFill>
                  <a:effectLst>
                    <a:outerShdw blurRad="38100" dist="38100" dir="2700000" algn="tl">
                      <a:srgbClr val="000000">
                        <a:alpha val="43137"/>
                      </a:srgbClr>
                    </a:outerShdw>
                  </a:effectLst>
                </a:rPr>
                <a:t>Suppliers</a:t>
              </a:r>
              <a:endParaRPr lang="en-US" dirty="0"/>
            </a:p>
          </p:txBody>
        </p:sp>
        <p:sp>
          <p:nvSpPr>
            <p:cNvPr id="35" name="Rectangle 34"/>
            <p:cNvSpPr/>
            <p:nvPr/>
          </p:nvSpPr>
          <p:spPr>
            <a:xfrm>
              <a:off x="7470697" y="3724805"/>
              <a:ext cx="906402" cy="400110"/>
            </a:xfrm>
            <a:prstGeom prst="rect">
              <a:avLst/>
            </a:prstGeom>
          </p:spPr>
          <p:txBody>
            <a:bodyPr wrap="none">
              <a:spAutoFit/>
            </a:bodyPr>
            <a:lstStyle/>
            <a:p>
              <a:r>
                <a:rPr lang="en-US" sz="2000" b="1" dirty="0" smtClean="0">
                  <a:solidFill>
                    <a:prstClr val="white"/>
                  </a:solidFill>
                  <a:effectLst>
                    <a:outerShdw blurRad="38100" dist="38100" dir="2700000" algn="tl">
                      <a:srgbClr val="000000">
                        <a:alpha val="43137"/>
                      </a:srgbClr>
                    </a:outerShdw>
                  </a:effectLst>
                </a:rPr>
                <a:t>Buyers</a:t>
              </a:r>
              <a:endParaRPr lang="en-US" dirty="0"/>
            </a:p>
          </p:txBody>
        </p:sp>
        <p:sp>
          <p:nvSpPr>
            <p:cNvPr id="36" name="Rectangle 35"/>
            <p:cNvSpPr/>
            <p:nvPr/>
          </p:nvSpPr>
          <p:spPr>
            <a:xfrm>
              <a:off x="5321284" y="1900307"/>
              <a:ext cx="1548989" cy="733534"/>
            </a:xfrm>
            <a:prstGeom prst="rect">
              <a:avLst/>
            </a:prstGeom>
          </p:spPr>
          <p:txBody>
            <a:bodyPr wrap="square" anchor="ctr">
              <a:spAutoFit/>
            </a:bodyPr>
            <a:lstStyle/>
            <a:p>
              <a:pPr lvl="0" algn="ctr">
                <a:lnSpc>
                  <a:spcPts val="2500"/>
                </a:lnSpc>
              </a:pPr>
              <a:r>
                <a:rPr lang="en-US" sz="2000" b="1" dirty="0">
                  <a:solidFill>
                    <a:prstClr val="white"/>
                  </a:solidFill>
                  <a:effectLst>
                    <a:outerShdw blurRad="38100" dist="38100" dir="2700000" algn="tl">
                      <a:srgbClr val="000000">
                        <a:alpha val="43137"/>
                      </a:srgbClr>
                    </a:outerShdw>
                  </a:effectLst>
                </a:rPr>
                <a:t>Potential Entrants</a:t>
              </a:r>
            </a:p>
          </p:txBody>
        </p:sp>
        <p:sp>
          <p:nvSpPr>
            <p:cNvPr id="37" name="Rectangle 36"/>
            <p:cNvSpPr/>
            <p:nvPr/>
          </p:nvSpPr>
          <p:spPr>
            <a:xfrm>
              <a:off x="5408600" y="5446113"/>
              <a:ext cx="1374800" cy="400110"/>
            </a:xfrm>
            <a:prstGeom prst="rect">
              <a:avLst/>
            </a:prstGeom>
          </p:spPr>
          <p:txBody>
            <a:bodyPr wrap="none">
              <a:spAutoFit/>
            </a:bodyPr>
            <a:lstStyle/>
            <a:p>
              <a:r>
                <a:rPr lang="en-US" sz="2000" b="1" dirty="0">
                  <a:solidFill>
                    <a:prstClr val="white"/>
                  </a:solidFill>
                  <a:effectLst>
                    <a:outerShdw blurRad="38100" dist="38100" dir="2700000" algn="tl">
                      <a:srgbClr val="000000">
                        <a:alpha val="43137"/>
                      </a:srgbClr>
                    </a:outerShdw>
                  </a:effectLst>
                </a:rPr>
                <a:t>Substitutes</a:t>
              </a:r>
              <a:endParaRPr lang="en-US" dirty="0"/>
            </a:p>
          </p:txBody>
        </p:sp>
      </p:grpSp>
      <p:sp>
        <p:nvSpPr>
          <p:cNvPr id="38" name="TextBox 37"/>
          <p:cNvSpPr txBox="1"/>
          <p:nvPr/>
        </p:nvSpPr>
        <p:spPr>
          <a:xfrm>
            <a:off x="6600057" y="5744150"/>
            <a:ext cx="4982344" cy="461665"/>
          </a:xfrm>
          <a:prstGeom prst="rect">
            <a:avLst/>
          </a:prstGeom>
          <a:noFill/>
        </p:spPr>
        <p:txBody>
          <a:bodyPr wrap="square" rtlCol="0">
            <a:spAutoFit/>
          </a:bodyPr>
          <a:lstStyle/>
          <a:p>
            <a:r>
              <a:rPr lang="en-US" sz="2400" dirty="0" smtClean="0">
                <a:solidFill>
                  <a:schemeClr val="tx1">
                    <a:lumMod val="50000"/>
                    <a:lumOff val="50000"/>
                  </a:schemeClr>
                </a:solidFill>
              </a:rPr>
              <a:t>-- Michael E. Porter, 1980</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144726716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Forces Driving Industry Competition</a:t>
            </a:r>
          </a:p>
        </p:txBody>
      </p:sp>
      <p:sp>
        <p:nvSpPr>
          <p:cNvPr id="5" name="Title 4"/>
          <p:cNvSpPr>
            <a:spLocks noGrp="1"/>
          </p:cNvSpPr>
          <p:nvPr>
            <p:ph type="title"/>
          </p:nvPr>
        </p:nvSpPr>
        <p:spPr/>
        <p:txBody>
          <a:bodyPr/>
          <a:lstStyle/>
          <a:p>
            <a:r>
              <a:rPr lang="en-US" dirty="0" smtClean="0"/>
              <a:t>Porter’s Five Forces Model</a:t>
            </a:r>
            <a:endParaRPr lang="en-US" dirty="0"/>
          </a:p>
        </p:txBody>
      </p:sp>
      <p:sp>
        <p:nvSpPr>
          <p:cNvPr id="4" name="Slide Number Placeholder 3"/>
          <p:cNvSpPr>
            <a:spLocks noGrp="1"/>
          </p:cNvSpPr>
          <p:nvPr>
            <p:ph type="sldNum" sz="quarter" idx="12"/>
          </p:nvPr>
        </p:nvSpPr>
        <p:spPr/>
        <p:txBody>
          <a:bodyPr/>
          <a:lstStyle/>
          <a:p>
            <a:fld id="{F68327C5-B821-4FE9-A59A-A60D9EB59A9A}" type="slidenum">
              <a:rPr lang="en-US" smtClean="0"/>
              <a:t>88</a:t>
            </a:fld>
            <a:endParaRPr lang="en-US"/>
          </a:p>
        </p:txBody>
      </p:sp>
      <p:sp>
        <p:nvSpPr>
          <p:cNvPr id="16" name="Rectangle 15"/>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137160" rIns="274320" rtlCol="0" anchor="ctr"/>
          <a:lstStyle/>
          <a:p>
            <a:pPr algn="ctr">
              <a:spcBef>
                <a:spcPts val="1000"/>
              </a:spcBef>
            </a:pPr>
            <a:r>
              <a:rPr lang="en-US" sz="3200" dirty="0">
                <a:solidFill>
                  <a:schemeClr val="tx1">
                    <a:lumMod val="50000"/>
                    <a:lumOff val="50000"/>
                  </a:schemeClr>
                </a:solidFill>
              </a:rPr>
              <a:t>Substitutes limit the potential returns of an industry by placing a ceiling on the prices firms in the industry can profitably </a:t>
            </a:r>
            <a:r>
              <a:rPr lang="en-US" sz="3200" dirty="0" smtClean="0">
                <a:solidFill>
                  <a:schemeClr val="tx1">
                    <a:lumMod val="50000"/>
                    <a:lumOff val="50000"/>
                  </a:schemeClr>
                </a:solidFill>
              </a:rPr>
              <a:t>charge.</a:t>
            </a:r>
            <a:endParaRPr lang="en-US" sz="3200" dirty="0">
              <a:solidFill>
                <a:schemeClr val="tx1">
                  <a:lumMod val="50000"/>
                  <a:lumOff val="50000"/>
                </a:schemeClr>
              </a:solidFill>
            </a:endParaRPr>
          </a:p>
        </p:txBody>
      </p:sp>
      <p:sp>
        <p:nvSpPr>
          <p:cNvPr id="22" name="Rectangle 21"/>
          <p:cNvSpPr/>
          <p:nvPr/>
        </p:nvSpPr>
        <p:spPr>
          <a:xfrm>
            <a:off x="11565384" y="1398780"/>
            <a:ext cx="130156" cy="4182974"/>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3" name="TextBox 2"/>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17" name="TextBox 16"/>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grpSp>
        <p:nvGrpSpPr>
          <p:cNvPr id="21" name="Group 20"/>
          <p:cNvGrpSpPr/>
          <p:nvPr/>
        </p:nvGrpSpPr>
        <p:grpSpPr>
          <a:xfrm>
            <a:off x="931134" y="1018898"/>
            <a:ext cx="5120640" cy="5120640"/>
            <a:chOff x="3535680" y="1388636"/>
            <a:chExt cx="5120640" cy="5120640"/>
          </a:xfrm>
        </p:grpSpPr>
        <p:sp>
          <p:nvSpPr>
            <p:cNvPr id="26" name="Freeform 25"/>
            <p:cNvSpPr/>
            <p:nvPr/>
          </p:nvSpPr>
          <p:spPr>
            <a:xfrm>
              <a:off x="4815732" y="1388636"/>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lnSpc>
                  <a:spcPts val="2500"/>
                </a:lnSpc>
              </a:pPr>
              <a:endParaRPr lang="en-US" sz="2000" b="1">
                <a:effectLst>
                  <a:outerShdw blurRad="38100" dist="38100" dir="2700000" algn="tl">
                    <a:srgbClr val="000000">
                      <a:alpha val="43137"/>
                    </a:srgbClr>
                  </a:outerShdw>
                </a:effectLst>
              </a:endParaRPr>
            </a:p>
          </p:txBody>
        </p:sp>
        <p:sp>
          <p:nvSpPr>
            <p:cNvPr id="27" name="Freeform 26"/>
            <p:cNvSpPr/>
            <p:nvPr/>
          </p:nvSpPr>
          <p:spPr>
            <a:xfrm>
              <a:off x="3535680" y="2668688"/>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28" name="Freeform 27"/>
            <p:cNvSpPr/>
            <p:nvPr/>
          </p:nvSpPr>
          <p:spPr>
            <a:xfrm>
              <a:off x="6096218" y="2669123"/>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29" name="Freeform 28"/>
            <p:cNvSpPr/>
            <p:nvPr/>
          </p:nvSpPr>
          <p:spPr>
            <a:xfrm>
              <a:off x="4816167" y="3949174"/>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rgbClr val="F39C1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30" name="Freeform 29"/>
            <p:cNvSpPr/>
            <p:nvPr/>
          </p:nvSpPr>
          <p:spPr>
            <a:xfrm>
              <a:off x="4815950" y="2668255"/>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5094512" y="3031371"/>
              <a:ext cx="2002536" cy="20025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000" b="1" dirty="0" smtClean="0">
                  <a:solidFill>
                    <a:schemeClr val="bg1">
                      <a:lumMod val="50000"/>
                    </a:schemeClr>
                  </a:solidFill>
                </a:rPr>
                <a:t>Industry Competitors</a:t>
              </a:r>
              <a:endParaRPr lang="en-US" sz="2000" b="1" dirty="0">
                <a:solidFill>
                  <a:schemeClr val="bg1">
                    <a:lumMod val="50000"/>
                  </a:schemeClr>
                </a:solidFill>
              </a:endParaRPr>
            </a:p>
          </p:txBody>
        </p:sp>
        <p:sp>
          <p:nvSpPr>
            <p:cNvPr id="32" name="Rectangle 31"/>
            <p:cNvSpPr/>
            <p:nvPr/>
          </p:nvSpPr>
          <p:spPr>
            <a:xfrm>
              <a:off x="5307004" y="4213620"/>
              <a:ext cx="1577552" cy="523220"/>
            </a:xfrm>
            <a:prstGeom prst="rect">
              <a:avLst/>
            </a:prstGeom>
            <a:noFill/>
          </p:spPr>
          <p:txBody>
            <a:bodyPr wrap="square">
              <a:spAutoFit/>
            </a:bodyPr>
            <a:lstStyle/>
            <a:p>
              <a:pPr algn="ctr"/>
              <a:r>
                <a:rPr lang="en-US" sz="1400" b="1" dirty="0" smtClean="0">
                  <a:solidFill>
                    <a:schemeClr val="bg1">
                      <a:lumMod val="50000"/>
                    </a:schemeClr>
                  </a:solidFill>
                </a:rPr>
                <a:t>Rivalry Among Existing Firms</a:t>
              </a:r>
              <a:endParaRPr lang="en-US" sz="1400" dirty="0">
                <a:solidFill>
                  <a:schemeClr val="bg1">
                    <a:lumMod val="50000"/>
                  </a:schemeClr>
                </a:solidFill>
              </a:endParaRPr>
            </a:p>
          </p:txBody>
        </p:sp>
        <p:sp>
          <p:nvSpPr>
            <p:cNvPr id="33" name="Freeform 32"/>
            <p:cNvSpPr/>
            <p:nvPr/>
          </p:nvSpPr>
          <p:spPr>
            <a:xfrm>
              <a:off x="5776587" y="3684286"/>
              <a:ext cx="638385" cy="529334"/>
            </a:xfrm>
            <a:custGeom>
              <a:avLst/>
              <a:gdLst>
                <a:gd name="connsiteX0" fmla="*/ 1761533 w 2241805"/>
                <a:gd name="connsiteY0" fmla="*/ 0 h 1858854"/>
                <a:gd name="connsiteX1" fmla="*/ 2180831 w 2241805"/>
                <a:gd name="connsiteY1" fmla="*/ 3326 h 1858854"/>
                <a:gd name="connsiteX2" fmla="*/ 2065743 w 2241805"/>
                <a:gd name="connsiteY2" fmla="*/ 135900 h 1858854"/>
                <a:gd name="connsiteX3" fmla="*/ 1834843 w 2241805"/>
                <a:gd name="connsiteY3" fmla="*/ 1602720 h 1858854"/>
                <a:gd name="connsiteX4" fmla="*/ 350867 w 2241805"/>
                <a:gd name="connsiteY4" fmla="*/ 1551762 h 1858854"/>
                <a:gd name="connsiteX5" fmla="*/ 218064 w 2241805"/>
                <a:gd name="connsiteY5" fmla="*/ 72873 h 1858854"/>
                <a:gd name="connsiteX6" fmla="*/ 448439 w 2241805"/>
                <a:gd name="connsiteY6" fmla="*/ 242592 h 1858854"/>
                <a:gd name="connsiteX7" fmla="*/ 526965 w 2241805"/>
                <a:gd name="connsiteY7" fmla="*/ 1323768 h 1858854"/>
                <a:gd name="connsiteX8" fmla="*/ 1606952 w 2241805"/>
                <a:gd name="connsiteY8" fmla="*/ 1417201 h 1858854"/>
                <a:gd name="connsiteX9" fmla="*/ 1867054 w 2241805"/>
                <a:gd name="connsiteY9" fmla="*/ 364778 h 1858854"/>
                <a:gd name="connsiteX10" fmla="*/ 1753734 w 2241805"/>
                <a:gd name="connsiteY10" fmla="*/ 495315 h 1858854"/>
                <a:gd name="connsiteX11" fmla="*/ 1761533 w 2241805"/>
                <a:gd name="connsiteY11" fmla="*/ 0 h 185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1805" h="1858854">
                  <a:moveTo>
                    <a:pt x="1761533" y="0"/>
                  </a:moveTo>
                  <a:lnTo>
                    <a:pt x="2180831" y="3326"/>
                  </a:lnTo>
                  <a:lnTo>
                    <a:pt x="2065743" y="135900"/>
                  </a:lnTo>
                  <a:cubicBezTo>
                    <a:pt x="2370254" y="613350"/>
                    <a:pt x="2271203" y="1242574"/>
                    <a:pt x="1834843" y="1602720"/>
                  </a:cubicBezTo>
                  <a:cubicBezTo>
                    <a:pt x="1398598" y="1962770"/>
                    <a:pt x="762088" y="1940914"/>
                    <a:pt x="350867" y="1551762"/>
                  </a:cubicBezTo>
                  <a:cubicBezTo>
                    <a:pt x="-60324" y="1162641"/>
                    <a:pt x="-117284" y="528336"/>
                    <a:pt x="218064" y="72873"/>
                  </a:cubicBezTo>
                  <a:lnTo>
                    <a:pt x="448439" y="242592"/>
                  </a:lnTo>
                  <a:cubicBezTo>
                    <a:pt x="205262" y="572939"/>
                    <a:pt x="238557" y="1031361"/>
                    <a:pt x="526965" y="1323768"/>
                  </a:cubicBezTo>
                  <a:cubicBezTo>
                    <a:pt x="815366" y="1616166"/>
                    <a:pt x="1273279" y="1655782"/>
                    <a:pt x="1606952" y="1417201"/>
                  </a:cubicBezTo>
                  <a:cubicBezTo>
                    <a:pt x="1940829" y="1178475"/>
                    <a:pt x="2051141" y="732131"/>
                    <a:pt x="1867054" y="364778"/>
                  </a:cubicBezTo>
                  <a:lnTo>
                    <a:pt x="1753734" y="495315"/>
                  </a:lnTo>
                  <a:lnTo>
                    <a:pt x="1761533"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4" name="Rectangle 33"/>
            <p:cNvSpPr/>
            <p:nvPr/>
          </p:nvSpPr>
          <p:spPr>
            <a:xfrm>
              <a:off x="3647728" y="3724805"/>
              <a:ext cx="1165768" cy="400110"/>
            </a:xfrm>
            <a:prstGeom prst="rect">
              <a:avLst/>
            </a:prstGeom>
          </p:spPr>
          <p:txBody>
            <a:bodyPr wrap="none">
              <a:spAutoFit/>
            </a:bodyPr>
            <a:lstStyle/>
            <a:p>
              <a:r>
                <a:rPr lang="en-US" sz="2000" b="1" dirty="0">
                  <a:solidFill>
                    <a:prstClr val="white"/>
                  </a:solidFill>
                  <a:effectLst>
                    <a:outerShdw blurRad="38100" dist="38100" dir="2700000" algn="tl">
                      <a:srgbClr val="000000">
                        <a:alpha val="43137"/>
                      </a:srgbClr>
                    </a:outerShdw>
                  </a:effectLst>
                </a:rPr>
                <a:t>Suppliers</a:t>
              </a:r>
              <a:endParaRPr lang="en-US" dirty="0"/>
            </a:p>
          </p:txBody>
        </p:sp>
        <p:sp>
          <p:nvSpPr>
            <p:cNvPr id="35" name="Rectangle 34"/>
            <p:cNvSpPr/>
            <p:nvPr/>
          </p:nvSpPr>
          <p:spPr>
            <a:xfrm>
              <a:off x="7470697" y="3724805"/>
              <a:ext cx="906402" cy="400110"/>
            </a:xfrm>
            <a:prstGeom prst="rect">
              <a:avLst/>
            </a:prstGeom>
          </p:spPr>
          <p:txBody>
            <a:bodyPr wrap="none">
              <a:spAutoFit/>
            </a:bodyPr>
            <a:lstStyle/>
            <a:p>
              <a:r>
                <a:rPr lang="en-US" sz="2000" b="1" dirty="0" smtClean="0">
                  <a:solidFill>
                    <a:prstClr val="white"/>
                  </a:solidFill>
                  <a:effectLst>
                    <a:outerShdw blurRad="38100" dist="38100" dir="2700000" algn="tl">
                      <a:srgbClr val="000000">
                        <a:alpha val="43137"/>
                      </a:srgbClr>
                    </a:outerShdw>
                  </a:effectLst>
                </a:rPr>
                <a:t>Buyers</a:t>
              </a:r>
              <a:endParaRPr lang="en-US" dirty="0"/>
            </a:p>
          </p:txBody>
        </p:sp>
        <p:sp>
          <p:nvSpPr>
            <p:cNvPr id="36" name="Rectangle 35"/>
            <p:cNvSpPr/>
            <p:nvPr/>
          </p:nvSpPr>
          <p:spPr>
            <a:xfrm>
              <a:off x="5321284" y="1900307"/>
              <a:ext cx="1548989" cy="733534"/>
            </a:xfrm>
            <a:prstGeom prst="rect">
              <a:avLst/>
            </a:prstGeom>
          </p:spPr>
          <p:txBody>
            <a:bodyPr wrap="square" anchor="ctr">
              <a:spAutoFit/>
            </a:bodyPr>
            <a:lstStyle/>
            <a:p>
              <a:pPr lvl="0" algn="ctr">
                <a:lnSpc>
                  <a:spcPts val="2500"/>
                </a:lnSpc>
              </a:pPr>
              <a:r>
                <a:rPr lang="en-US" sz="2000" b="1" dirty="0">
                  <a:solidFill>
                    <a:prstClr val="white"/>
                  </a:solidFill>
                  <a:effectLst>
                    <a:outerShdw blurRad="38100" dist="38100" dir="2700000" algn="tl">
                      <a:srgbClr val="000000">
                        <a:alpha val="43137"/>
                      </a:srgbClr>
                    </a:outerShdw>
                  </a:effectLst>
                </a:rPr>
                <a:t>Potential Entrants</a:t>
              </a:r>
            </a:p>
          </p:txBody>
        </p:sp>
        <p:sp>
          <p:nvSpPr>
            <p:cNvPr id="37" name="Rectangle 36"/>
            <p:cNvSpPr/>
            <p:nvPr/>
          </p:nvSpPr>
          <p:spPr>
            <a:xfrm>
              <a:off x="5408600" y="5446113"/>
              <a:ext cx="1374800" cy="400110"/>
            </a:xfrm>
            <a:prstGeom prst="rect">
              <a:avLst/>
            </a:prstGeom>
          </p:spPr>
          <p:txBody>
            <a:bodyPr wrap="none">
              <a:spAutoFit/>
            </a:bodyPr>
            <a:lstStyle/>
            <a:p>
              <a:r>
                <a:rPr lang="en-US" sz="2000" b="1" dirty="0">
                  <a:solidFill>
                    <a:prstClr val="white"/>
                  </a:solidFill>
                  <a:effectLst>
                    <a:outerShdw blurRad="38100" dist="38100" dir="2700000" algn="tl">
                      <a:srgbClr val="000000">
                        <a:alpha val="43137"/>
                      </a:srgbClr>
                    </a:outerShdw>
                  </a:effectLst>
                </a:rPr>
                <a:t>Substitutes</a:t>
              </a:r>
              <a:endParaRPr lang="en-US" dirty="0"/>
            </a:p>
          </p:txBody>
        </p:sp>
      </p:grpSp>
      <p:sp>
        <p:nvSpPr>
          <p:cNvPr id="38" name="TextBox 37"/>
          <p:cNvSpPr txBox="1"/>
          <p:nvPr/>
        </p:nvSpPr>
        <p:spPr>
          <a:xfrm>
            <a:off x="6600057" y="5744150"/>
            <a:ext cx="4982344" cy="461665"/>
          </a:xfrm>
          <a:prstGeom prst="rect">
            <a:avLst/>
          </a:prstGeom>
          <a:noFill/>
        </p:spPr>
        <p:txBody>
          <a:bodyPr wrap="square" rtlCol="0">
            <a:spAutoFit/>
          </a:bodyPr>
          <a:lstStyle/>
          <a:p>
            <a:r>
              <a:rPr lang="en-US" sz="2400" dirty="0" smtClean="0">
                <a:solidFill>
                  <a:schemeClr val="tx1">
                    <a:lumMod val="50000"/>
                    <a:lumOff val="50000"/>
                  </a:schemeClr>
                </a:solidFill>
              </a:rPr>
              <a:t>-- Michael E. Porter, 1980</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4420846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Forces Driving Industry Competition</a:t>
            </a:r>
          </a:p>
        </p:txBody>
      </p:sp>
      <p:sp>
        <p:nvSpPr>
          <p:cNvPr id="5" name="Title 4"/>
          <p:cNvSpPr>
            <a:spLocks noGrp="1"/>
          </p:cNvSpPr>
          <p:nvPr>
            <p:ph type="title"/>
          </p:nvPr>
        </p:nvSpPr>
        <p:spPr/>
        <p:txBody>
          <a:bodyPr/>
          <a:lstStyle/>
          <a:p>
            <a:r>
              <a:rPr lang="en-US" dirty="0" smtClean="0"/>
              <a:t>Porter’s Five Forces Model</a:t>
            </a:r>
            <a:endParaRPr lang="en-US" dirty="0"/>
          </a:p>
        </p:txBody>
      </p:sp>
      <p:sp>
        <p:nvSpPr>
          <p:cNvPr id="4" name="Slide Number Placeholder 3"/>
          <p:cNvSpPr>
            <a:spLocks noGrp="1"/>
          </p:cNvSpPr>
          <p:nvPr>
            <p:ph type="sldNum" sz="quarter" idx="12"/>
          </p:nvPr>
        </p:nvSpPr>
        <p:spPr/>
        <p:txBody>
          <a:bodyPr/>
          <a:lstStyle/>
          <a:p>
            <a:fld id="{F68327C5-B821-4FE9-A59A-A60D9EB59A9A}" type="slidenum">
              <a:rPr lang="en-US" smtClean="0"/>
              <a:t>89</a:t>
            </a:fld>
            <a:endParaRPr lang="en-US"/>
          </a:p>
        </p:txBody>
      </p:sp>
      <p:sp>
        <p:nvSpPr>
          <p:cNvPr id="16" name="Rectangle 15"/>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137160" rIns="274320" rtlCol="0" anchor="ctr"/>
          <a:lstStyle/>
          <a:p>
            <a:pPr algn="ctr">
              <a:spcBef>
                <a:spcPts val="1000"/>
              </a:spcBef>
            </a:pPr>
            <a:r>
              <a:rPr lang="en-US" sz="3200" dirty="0">
                <a:solidFill>
                  <a:schemeClr val="tx1">
                    <a:lumMod val="50000"/>
                    <a:lumOff val="50000"/>
                  </a:schemeClr>
                </a:solidFill>
              </a:rPr>
              <a:t>Suppliers can exert bargaining power over participants in an industry by threatening to raise prices or reduce the quality of purchased goods and </a:t>
            </a:r>
            <a:r>
              <a:rPr lang="en-US" sz="3200" dirty="0" smtClean="0">
                <a:solidFill>
                  <a:schemeClr val="tx1">
                    <a:lumMod val="50000"/>
                    <a:lumOff val="50000"/>
                  </a:schemeClr>
                </a:solidFill>
              </a:rPr>
              <a:t>services.</a:t>
            </a:r>
            <a:endParaRPr lang="en-US" sz="3200" dirty="0">
              <a:solidFill>
                <a:schemeClr val="tx1">
                  <a:lumMod val="50000"/>
                  <a:lumOff val="50000"/>
                </a:schemeClr>
              </a:solidFill>
            </a:endParaRPr>
          </a:p>
        </p:txBody>
      </p:sp>
      <p:sp>
        <p:nvSpPr>
          <p:cNvPr id="22" name="Rectangle 21"/>
          <p:cNvSpPr/>
          <p:nvPr/>
        </p:nvSpPr>
        <p:spPr>
          <a:xfrm>
            <a:off x="11565384" y="1398780"/>
            <a:ext cx="130156" cy="4182974"/>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3" name="TextBox 2"/>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17" name="TextBox 16"/>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grpSp>
        <p:nvGrpSpPr>
          <p:cNvPr id="21" name="Group 20"/>
          <p:cNvGrpSpPr/>
          <p:nvPr/>
        </p:nvGrpSpPr>
        <p:grpSpPr>
          <a:xfrm>
            <a:off x="931134" y="1018898"/>
            <a:ext cx="5120640" cy="5120640"/>
            <a:chOff x="3535680" y="1388636"/>
            <a:chExt cx="5120640" cy="5120640"/>
          </a:xfrm>
        </p:grpSpPr>
        <p:sp>
          <p:nvSpPr>
            <p:cNvPr id="26" name="Freeform 25"/>
            <p:cNvSpPr/>
            <p:nvPr/>
          </p:nvSpPr>
          <p:spPr>
            <a:xfrm>
              <a:off x="4815732" y="1388636"/>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lnSpc>
                  <a:spcPts val="2500"/>
                </a:lnSpc>
              </a:pPr>
              <a:endParaRPr lang="en-US" sz="2000" b="1">
                <a:effectLst>
                  <a:outerShdw blurRad="38100" dist="38100" dir="2700000" algn="tl">
                    <a:srgbClr val="000000">
                      <a:alpha val="43137"/>
                    </a:srgbClr>
                  </a:outerShdw>
                </a:effectLst>
              </a:endParaRPr>
            </a:p>
          </p:txBody>
        </p:sp>
        <p:sp>
          <p:nvSpPr>
            <p:cNvPr id="27" name="Freeform 26"/>
            <p:cNvSpPr/>
            <p:nvPr/>
          </p:nvSpPr>
          <p:spPr>
            <a:xfrm>
              <a:off x="3535680" y="2668688"/>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rgbClr val="16A08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28" name="Freeform 27"/>
            <p:cNvSpPr/>
            <p:nvPr/>
          </p:nvSpPr>
          <p:spPr>
            <a:xfrm>
              <a:off x="6096218" y="2669123"/>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29" name="Freeform 28"/>
            <p:cNvSpPr/>
            <p:nvPr/>
          </p:nvSpPr>
          <p:spPr>
            <a:xfrm>
              <a:off x="4816167" y="3949174"/>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30" name="Freeform 29"/>
            <p:cNvSpPr/>
            <p:nvPr/>
          </p:nvSpPr>
          <p:spPr>
            <a:xfrm>
              <a:off x="4815950" y="2668255"/>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5094512" y="3031371"/>
              <a:ext cx="2002536" cy="20025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000" b="1" dirty="0" smtClean="0">
                  <a:solidFill>
                    <a:schemeClr val="bg1">
                      <a:lumMod val="50000"/>
                    </a:schemeClr>
                  </a:solidFill>
                </a:rPr>
                <a:t>Industry Competitors</a:t>
              </a:r>
              <a:endParaRPr lang="en-US" sz="2000" b="1" dirty="0">
                <a:solidFill>
                  <a:schemeClr val="bg1">
                    <a:lumMod val="50000"/>
                  </a:schemeClr>
                </a:solidFill>
              </a:endParaRPr>
            </a:p>
          </p:txBody>
        </p:sp>
        <p:sp>
          <p:nvSpPr>
            <p:cNvPr id="32" name="Rectangle 31"/>
            <p:cNvSpPr/>
            <p:nvPr/>
          </p:nvSpPr>
          <p:spPr>
            <a:xfrm>
              <a:off x="5307004" y="4213620"/>
              <a:ext cx="1577552" cy="523220"/>
            </a:xfrm>
            <a:prstGeom prst="rect">
              <a:avLst/>
            </a:prstGeom>
            <a:noFill/>
          </p:spPr>
          <p:txBody>
            <a:bodyPr wrap="square">
              <a:spAutoFit/>
            </a:bodyPr>
            <a:lstStyle/>
            <a:p>
              <a:pPr algn="ctr"/>
              <a:r>
                <a:rPr lang="en-US" sz="1400" b="1" dirty="0" smtClean="0">
                  <a:solidFill>
                    <a:schemeClr val="bg1">
                      <a:lumMod val="50000"/>
                    </a:schemeClr>
                  </a:solidFill>
                </a:rPr>
                <a:t>Rivalry Among Existing Firms</a:t>
              </a:r>
              <a:endParaRPr lang="en-US" sz="1400" dirty="0">
                <a:solidFill>
                  <a:schemeClr val="bg1">
                    <a:lumMod val="50000"/>
                  </a:schemeClr>
                </a:solidFill>
              </a:endParaRPr>
            </a:p>
          </p:txBody>
        </p:sp>
        <p:sp>
          <p:nvSpPr>
            <p:cNvPr id="33" name="Freeform 32"/>
            <p:cNvSpPr/>
            <p:nvPr/>
          </p:nvSpPr>
          <p:spPr>
            <a:xfrm>
              <a:off x="5776587" y="3684286"/>
              <a:ext cx="638385" cy="529334"/>
            </a:xfrm>
            <a:custGeom>
              <a:avLst/>
              <a:gdLst>
                <a:gd name="connsiteX0" fmla="*/ 1761533 w 2241805"/>
                <a:gd name="connsiteY0" fmla="*/ 0 h 1858854"/>
                <a:gd name="connsiteX1" fmla="*/ 2180831 w 2241805"/>
                <a:gd name="connsiteY1" fmla="*/ 3326 h 1858854"/>
                <a:gd name="connsiteX2" fmla="*/ 2065743 w 2241805"/>
                <a:gd name="connsiteY2" fmla="*/ 135900 h 1858854"/>
                <a:gd name="connsiteX3" fmla="*/ 1834843 w 2241805"/>
                <a:gd name="connsiteY3" fmla="*/ 1602720 h 1858854"/>
                <a:gd name="connsiteX4" fmla="*/ 350867 w 2241805"/>
                <a:gd name="connsiteY4" fmla="*/ 1551762 h 1858854"/>
                <a:gd name="connsiteX5" fmla="*/ 218064 w 2241805"/>
                <a:gd name="connsiteY5" fmla="*/ 72873 h 1858854"/>
                <a:gd name="connsiteX6" fmla="*/ 448439 w 2241805"/>
                <a:gd name="connsiteY6" fmla="*/ 242592 h 1858854"/>
                <a:gd name="connsiteX7" fmla="*/ 526965 w 2241805"/>
                <a:gd name="connsiteY7" fmla="*/ 1323768 h 1858854"/>
                <a:gd name="connsiteX8" fmla="*/ 1606952 w 2241805"/>
                <a:gd name="connsiteY8" fmla="*/ 1417201 h 1858854"/>
                <a:gd name="connsiteX9" fmla="*/ 1867054 w 2241805"/>
                <a:gd name="connsiteY9" fmla="*/ 364778 h 1858854"/>
                <a:gd name="connsiteX10" fmla="*/ 1753734 w 2241805"/>
                <a:gd name="connsiteY10" fmla="*/ 495315 h 1858854"/>
                <a:gd name="connsiteX11" fmla="*/ 1761533 w 2241805"/>
                <a:gd name="connsiteY11" fmla="*/ 0 h 185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1805" h="1858854">
                  <a:moveTo>
                    <a:pt x="1761533" y="0"/>
                  </a:moveTo>
                  <a:lnTo>
                    <a:pt x="2180831" y="3326"/>
                  </a:lnTo>
                  <a:lnTo>
                    <a:pt x="2065743" y="135900"/>
                  </a:lnTo>
                  <a:cubicBezTo>
                    <a:pt x="2370254" y="613350"/>
                    <a:pt x="2271203" y="1242574"/>
                    <a:pt x="1834843" y="1602720"/>
                  </a:cubicBezTo>
                  <a:cubicBezTo>
                    <a:pt x="1398598" y="1962770"/>
                    <a:pt x="762088" y="1940914"/>
                    <a:pt x="350867" y="1551762"/>
                  </a:cubicBezTo>
                  <a:cubicBezTo>
                    <a:pt x="-60324" y="1162641"/>
                    <a:pt x="-117284" y="528336"/>
                    <a:pt x="218064" y="72873"/>
                  </a:cubicBezTo>
                  <a:lnTo>
                    <a:pt x="448439" y="242592"/>
                  </a:lnTo>
                  <a:cubicBezTo>
                    <a:pt x="205262" y="572939"/>
                    <a:pt x="238557" y="1031361"/>
                    <a:pt x="526965" y="1323768"/>
                  </a:cubicBezTo>
                  <a:cubicBezTo>
                    <a:pt x="815366" y="1616166"/>
                    <a:pt x="1273279" y="1655782"/>
                    <a:pt x="1606952" y="1417201"/>
                  </a:cubicBezTo>
                  <a:cubicBezTo>
                    <a:pt x="1940829" y="1178475"/>
                    <a:pt x="2051141" y="732131"/>
                    <a:pt x="1867054" y="364778"/>
                  </a:cubicBezTo>
                  <a:lnTo>
                    <a:pt x="1753734" y="495315"/>
                  </a:lnTo>
                  <a:lnTo>
                    <a:pt x="1761533"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4" name="Rectangle 33"/>
            <p:cNvSpPr/>
            <p:nvPr/>
          </p:nvSpPr>
          <p:spPr>
            <a:xfrm>
              <a:off x="3647728" y="3724805"/>
              <a:ext cx="1165768" cy="400110"/>
            </a:xfrm>
            <a:prstGeom prst="rect">
              <a:avLst/>
            </a:prstGeom>
          </p:spPr>
          <p:txBody>
            <a:bodyPr wrap="none">
              <a:spAutoFit/>
            </a:bodyPr>
            <a:lstStyle/>
            <a:p>
              <a:r>
                <a:rPr lang="en-US" sz="2000" b="1" dirty="0">
                  <a:solidFill>
                    <a:prstClr val="white"/>
                  </a:solidFill>
                  <a:effectLst>
                    <a:outerShdw blurRad="38100" dist="38100" dir="2700000" algn="tl">
                      <a:srgbClr val="000000">
                        <a:alpha val="43137"/>
                      </a:srgbClr>
                    </a:outerShdw>
                  </a:effectLst>
                </a:rPr>
                <a:t>Suppliers</a:t>
              </a:r>
              <a:endParaRPr lang="en-US" dirty="0"/>
            </a:p>
          </p:txBody>
        </p:sp>
        <p:sp>
          <p:nvSpPr>
            <p:cNvPr id="35" name="Rectangle 34"/>
            <p:cNvSpPr/>
            <p:nvPr/>
          </p:nvSpPr>
          <p:spPr>
            <a:xfrm>
              <a:off x="7470697" y="3724805"/>
              <a:ext cx="906402" cy="400110"/>
            </a:xfrm>
            <a:prstGeom prst="rect">
              <a:avLst/>
            </a:prstGeom>
          </p:spPr>
          <p:txBody>
            <a:bodyPr wrap="none">
              <a:spAutoFit/>
            </a:bodyPr>
            <a:lstStyle/>
            <a:p>
              <a:r>
                <a:rPr lang="en-US" sz="2000" b="1" dirty="0" smtClean="0">
                  <a:solidFill>
                    <a:prstClr val="white"/>
                  </a:solidFill>
                  <a:effectLst>
                    <a:outerShdw blurRad="38100" dist="38100" dir="2700000" algn="tl">
                      <a:srgbClr val="000000">
                        <a:alpha val="43137"/>
                      </a:srgbClr>
                    </a:outerShdw>
                  </a:effectLst>
                </a:rPr>
                <a:t>Buyers</a:t>
              </a:r>
              <a:endParaRPr lang="en-US" dirty="0"/>
            </a:p>
          </p:txBody>
        </p:sp>
        <p:sp>
          <p:nvSpPr>
            <p:cNvPr id="36" name="Rectangle 35"/>
            <p:cNvSpPr/>
            <p:nvPr/>
          </p:nvSpPr>
          <p:spPr>
            <a:xfrm>
              <a:off x="5321284" y="1900307"/>
              <a:ext cx="1548989" cy="733534"/>
            </a:xfrm>
            <a:prstGeom prst="rect">
              <a:avLst/>
            </a:prstGeom>
          </p:spPr>
          <p:txBody>
            <a:bodyPr wrap="square" anchor="ctr">
              <a:spAutoFit/>
            </a:bodyPr>
            <a:lstStyle/>
            <a:p>
              <a:pPr lvl="0" algn="ctr">
                <a:lnSpc>
                  <a:spcPts val="2500"/>
                </a:lnSpc>
              </a:pPr>
              <a:r>
                <a:rPr lang="en-US" sz="2000" b="1" dirty="0">
                  <a:solidFill>
                    <a:prstClr val="white"/>
                  </a:solidFill>
                  <a:effectLst>
                    <a:outerShdw blurRad="38100" dist="38100" dir="2700000" algn="tl">
                      <a:srgbClr val="000000">
                        <a:alpha val="43137"/>
                      </a:srgbClr>
                    </a:outerShdw>
                  </a:effectLst>
                </a:rPr>
                <a:t>Potential Entrants</a:t>
              </a:r>
            </a:p>
          </p:txBody>
        </p:sp>
        <p:sp>
          <p:nvSpPr>
            <p:cNvPr id="37" name="Rectangle 36"/>
            <p:cNvSpPr/>
            <p:nvPr/>
          </p:nvSpPr>
          <p:spPr>
            <a:xfrm>
              <a:off x="5408600" y="5446113"/>
              <a:ext cx="1374800" cy="400110"/>
            </a:xfrm>
            <a:prstGeom prst="rect">
              <a:avLst/>
            </a:prstGeom>
          </p:spPr>
          <p:txBody>
            <a:bodyPr wrap="none">
              <a:spAutoFit/>
            </a:bodyPr>
            <a:lstStyle/>
            <a:p>
              <a:r>
                <a:rPr lang="en-US" sz="2000" b="1" dirty="0">
                  <a:solidFill>
                    <a:prstClr val="white"/>
                  </a:solidFill>
                  <a:effectLst>
                    <a:outerShdw blurRad="38100" dist="38100" dir="2700000" algn="tl">
                      <a:srgbClr val="000000">
                        <a:alpha val="43137"/>
                      </a:srgbClr>
                    </a:outerShdw>
                  </a:effectLst>
                </a:rPr>
                <a:t>Substitutes</a:t>
              </a:r>
              <a:endParaRPr lang="en-US" dirty="0"/>
            </a:p>
          </p:txBody>
        </p:sp>
      </p:grpSp>
      <p:sp>
        <p:nvSpPr>
          <p:cNvPr id="38" name="TextBox 37"/>
          <p:cNvSpPr txBox="1"/>
          <p:nvPr/>
        </p:nvSpPr>
        <p:spPr>
          <a:xfrm>
            <a:off x="6600057" y="5744150"/>
            <a:ext cx="4982344" cy="461665"/>
          </a:xfrm>
          <a:prstGeom prst="rect">
            <a:avLst/>
          </a:prstGeom>
          <a:noFill/>
        </p:spPr>
        <p:txBody>
          <a:bodyPr wrap="square" rtlCol="0">
            <a:spAutoFit/>
          </a:bodyPr>
          <a:lstStyle/>
          <a:p>
            <a:r>
              <a:rPr lang="en-US" sz="2400" dirty="0" smtClean="0">
                <a:solidFill>
                  <a:schemeClr val="tx1">
                    <a:lumMod val="50000"/>
                    <a:lumOff val="50000"/>
                  </a:schemeClr>
                </a:solidFill>
              </a:rPr>
              <a:t>-- Michael E. Porter, 1980</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10628650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005982" y="1769592"/>
            <a:ext cx="4582469" cy="4581772"/>
            <a:chOff x="4005982" y="1769592"/>
            <a:chExt cx="4582469" cy="4581772"/>
          </a:xfrm>
        </p:grpSpPr>
        <p:cxnSp>
          <p:nvCxnSpPr>
            <p:cNvPr id="63" name="Straight Arrow Connector 62"/>
            <p:cNvCxnSpPr/>
            <p:nvPr/>
          </p:nvCxnSpPr>
          <p:spPr>
            <a:xfrm flipH="1">
              <a:off x="4005982" y="6351364"/>
              <a:ext cx="458246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8588451" y="1769592"/>
              <a:ext cx="0" cy="45817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6" name="Subtitle 5"/>
          <p:cNvSpPr>
            <a:spLocks noGrp="1"/>
          </p:cNvSpPr>
          <p:nvPr>
            <p:ph type="subTitle" idx="1"/>
          </p:nvPr>
        </p:nvSpPr>
        <p:spPr/>
        <p:txBody>
          <a:bodyPr/>
          <a:lstStyle/>
          <a:p>
            <a:r>
              <a:rPr lang="en-US" dirty="0"/>
              <a:t>The Growth Share Matrix</a:t>
            </a:r>
          </a:p>
        </p:txBody>
      </p:sp>
      <p:sp>
        <p:nvSpPr>
          <p:cNvPr id="5" name="Title 4"/>
          <p:cNvSpPr>
            <a:spLocks noGrp="1"/>
          </p:cNvSpPr>
          <p:nvPr>
            <p:ph type="title"/>
          </p:nvPr>
        </p:nvSpPr>
        <p:spPr/>
        <p:txBody>
          <a:bodyPr/>
          <a:lstStyle/>
          <a:p>
            <a:r>
              <a:rPr lang="en-US" dirty="0"/>
              <a:t>Boston Consulting Group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9</a:t>
            </a:fld>
            <a:endParaRPr lang="en-US"/>
          </a:p>
        </p:txBody>
      </p:sp>
      <p:grpSp>
        <p:nvGrpSpPr>
          <p:cNvPr id="11" name="Group 10"/>
          <p:cNvGrpSpPr/>
          <p:nvPr/>
        </p:nvGrpSpPr>
        <p:grpSpPr>
          <a:xfrm>
            <a:off x="4004777" y="1766306"/>
            <a:ext cx="2002536" cy="2002536"/>
            <a:chOff x="4004777" y="1766306"/>
            <a:chExt cx="2002536" cy="2002536"/>
          </a:xfrm>
        </p:grpSpPr>
        <p:sp>
          <p:nvSpPr>
            <p:cNvPr id="90" name="Rectangle 89"/>
            <p:cNvSpPr/>
            <p:nvPr/>
          </p:nvSpPr>
          <p:spPr>
            <a:xfrm>
              <a:off x="4004777" y="1766306"/>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93" name="Freeform 92"/>
            <p:cNvSpPr/>
            <p:nvPr/>
          </p:nvSpPr>
          <p:spPr>
            <a:xfrm>
              <a:off x="4562961" y="2053015"/>
              <a:ext cx="1444352" cy="1715827"/>
            </a:xfrm>
            <a:custGeom>
              <a:avLst/>
              <a:gdLst>
                <a:gd name="connsiteX0" fmla="*/ 1161796 w 1444352"/>
                <a:gd name="connsiteY0" fmla="*/ 545696 h 1715827"/>
                <a:gd name="connsiteX1" fmla="*/ 1444352 w 1444352"/>
                <a:gd name="connsiteY1" fmla="*/ 790805 h 1715827"/>
                <a:gd name="connsiteX2" fmla="*/ 1444352 w 1444352"/>
                <a:gd name="connsiteY2" fmla="*/ 1715827 h 1715827"/>
                <a:gd name="connsiteX3" fmla="*/ 324888 w 1444352"/>
                <a:gd name="connsiteY3" fmla="*/ 1715827 h 1715827"/>
                <a:gd name="connsiteX4" fmla="*/ 0 w 1444352"/>
                <a:gd name="connsiteY4" fmla="*/ 1433998 h 1715827"/>
                <a:gd name="connsiteX5" fmla="*/ 443084 w 1444352"/>
                <a:gd name="connsiteY5" fmla="*/ 1095214 h 1715827"/>
                <a:gd name="connsiteX6" fmla="*/ 888385 w 1444352"/>
                <a:gd name="connsiteY6" fmla="*/ 1435693 h 1715827"/>
                <a:gd name="connsiteX7" fmla="*/ 718290 w 1444352"/>
                <a:gd name="connsiteY7" fmla="*/ 884793 h 1715827"/>
                <a:gd name="connsiteX8" fmla="*/ 445117 w 1444352"/>
                <a:gd name="connsiteY8" fmla="*/ 0 h 1715827"/>
                <a:gd name="connsiteX9" fmla="*/ 1072601 w 1444352"/>
                <a:gd name="connsiteY9" fmla="*/ 544322 h 1715827"/>
                <a:gd name="connsiteX10" fmla="*/ 613173 w 1444352"/>
                <a:gd name="connsiteY10" fmla="*/ 544325 h 1715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4352" h="1715827">
                  <a:moveTo>
                    <a:pt x="1161796" y="545696"/>
                  </a:moveTo>
                  <a:lnTo>
                    <a:pt x="1444352" y="790805"/>
                  </a:lnTo>
                  <a:lnTo>
                    <a:pt x="1444352" y="1715827"/>
                  </a:lnTo>
                  <a:lnTo>
                    <a:pt x="324888" y="1715827"/>
                  </a:lnTo>
                  <a:lnTo>
                    <a:pt x="0" y="1433998"/>
                  </a:lnTo>
                  <a:lnTo>
                    <a:pt x="443084" y="1095214"/>
                  </a:lnTo>
                  <a:lnTo>
                    <a:pt x="888385" y="1435693"/>
                  </a:lnTo>
                  <a:lnTo>
                    <a:pt x="718290" y="884793"/>
                  </a:lnTo>
                  <a:close/>
                  <a:moveTo>
                    <a:pt x="445117" y="0"/>
                  </a:moveTo>
                  <a:lnTo>
                    <a:pt x="1072601" y="544322"/>
                  </a:lnTo>
                  <a:lnTo>
                    <a:pt x="613173" y="544325"/>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800" b="1"/>
            </a:p>
          </p:txBody>
        </p:sp>
      </p:grpSp>
      <p:grpSp>
        <p:nvGrpSpPr>
          <p:cNvPr id="97" name="Group 96"/>
          <p:cNvGrpSpPr/>
          <p:nvPr/>
        </p:nvGrpSpPr>
        <p:grpSpPr>
          <a:xfrm>
            <a:off x="6183483" y="3946744"/>
            <a:ext cx="2002536" cy="2002536"/>
            <a:chOff x="1382807" y="174388"/>
            <a:chExt cx="3026665" cy="3026665"/>
          </a:xfrm>
        </p:grpSpPr>
        <p:sp>
          <p:nvSpPr>
            <p:cNvPr id="98" name="Rectangle 97"/>
            <p:cNvSpPr/>
            <p:nvPr/>
          </p:nvSpPr>
          <p:spPr>
            <a:xfrm>
              <a:off x="1382807" y="174388"/>
              <a:ext cx="3026664" cy="3026664"/>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99" name="Freeform 98"/>
            <p:cNvSpPr/>
            <p:nvPr/>
          </p:nvSpPr>
          <p:spPr>
            <a:xfrm>
              <a:off x="1831867" y="479210"/>
              <a:ext cx="2577605" cy="2721843"/>
            </a:xfrm>
            <a:custGeom>
              <a:avLst/>
              <a:gdLst>
                <a:gd name="connsiteX0" fmla="*/ 2202319 w 2577605"/>
                <a:gd name="connsiteY0" fmla="*/ 1064684 h 2721843"/>
                <a:gd name="connsiteX1" fmla="*/ 2577605 w 2577605"/>
                <a:gd name="connsiteY1" fmla="*/ 1390232 h 2721843"/>
                <a:gd name="connsiteX2" fmla="*/ 2577605 w 2577605"/>
                <a:gd name="connsiteY2" fmla="*/ 2721843 h 2721843"/>
                <a:gd name="connsiteX3" fmla="*/ 661591 w 2577605"/>
                <a:gd name="connsiteY3" fmla="*/ 2721843 h 2721843"/>
                <a:gd name="connsiteX4" fmla="*/ 0 w 2577605"/>
                <a:gd name="connsiteY4" fmla="*/ 2147935 h 2721843"/>
                <a:gd name="connsiteX5" fmla="*/ 28365 w 2577605"/>
                <a:gd name="connsiteY5" fmla="*/ 2164850 h 2721843"/>
                <a:gd name="connsiteX6" fmla="*/ 881237 w 2577605"/>
                <a:gd name="connsiteY6" fmla="*/ 2342548 h 2721843"/>
                <a:gd name="connsiteX7" fmla="*/ 932399 w 2577605"/>
                <a:gd name="connsiteY7" fmla="*/ 2356225 h 2721843"/>
                <a:gd name="connsiteX8" fmla="*/ 932398 w 2577605"/>
                <a:gd name="connsiteY8" fmla="*/ 2356224 h 2721843"/>
                <a:gd name="connsiteX9" fmla="*/ 943743 w 2577605"/>
                <a:gd name="connsiteY9" fmla="*/ 2359257 h 2721843"/>
                <a:gd name="connsiteX10" fmla="*/ 948393 w 2577605"/>
                <a:gd name="connsiteY10" fmla="*/ 2360500 h 2721843"/>
                <a:gd name="connsiteX11" fmla="*/ 996984 w 2577605"/>
                <a:gd name="connsiteY11" fmla="*/ 2373061 h 2721843"/>
                <a:gd name="connsiteX12" fmla="*/ 999965 w 2577605"/>
                <a:gd name="connsiteY12" fmla="*/ 2373832 h 2721843"/>
                <a:gd name="connsiteX13" fmla="*/ 999999 w 2577605"/>
                <a:gd name="connsiteY13" fmla="*/ 2373840 h 2721843"/>
                <a:gd name="connsiteX14" fmla="*/ 1049556 w 2577605"/>
                <a:gd name="connsiteY14" fmla="*/ 2385825 h 2721843"/>
                <a:gd name="connsiteX15" fmla="*/ 1061174 w 2577605"/>
                <a:gd name="connsiteY15" fmla="*/ 2388417 h 2721843"/>
                <a:gd name="connsiteX16" fmla="*/ 1084921 w 2577605"/>
                <a:gd name="connsiteY16" fmla="*/ 2393402 h 2721843"/>
                <a:gd name="connsiteX17" fmla="*/ 1093282 w 2577605"/>
                <a:gd name="connsiteY17" fmla="*/ 2395031 h 2721843"/>
                <a:gd name="connsiteX18" fmla="*/ 1115617 w 2577605"/>
                <a:gd name="connsiteY18" fmla="*/ 2398905 h 2721843"/>
                <a:gd name="connsiteX19" fmla="*/ 1115974 w 2577605"/>
                <a:gd name="connsiteY19" fmla="*/ 2398965 h 2721843"/>
                <a:gd name="connsiteX20" fmla="*/ 1118911 w 2577605"/>
                <a:gd name="connsiteY20" fmla="*/ 2399457 h 2721843"/>
                <a:gd name="connsiteX21" fmla="*/ 1118911 w 2577605"/>
                <a:gd name="connsiteY21" fmla="*/ 2399458 h 2721843"/>
                <a:gd name="connsiteX22" fmla="*/ 1142504 w 2577605"/>
                <a:gd name="connsiteY22" fmla="*/ 2403403 h 2721843"/>
                <a:gd name="connsiteX23" fmla="*/ 1200563 w 2577605"/>
                <a:gd name="connsiteY23" fmla="*/ 2399347 h 2721843"/>
                <a:gd name="connsiteX24" fmla="*/ 1198558 w 2577605"/>
                <a:gd name="connsiteY24" fmla="*/ 2385750 h 2721843"/>
                <a:gd name="connsiteX25" fmla="*/ 1192296 w 2577605"/>
                <a:gd name="connsiteY25" fmla="*/ 2373061 h 2721843"/>
                <a:gd name="connsiteX26" fmla="*/ 1189375 w 2577605"/>
                <a:gd name="connsiteY26" fmla="*/ 2367144 h 2721843"/>
                <a:gd name="connsiteX27" fmla="*/ 1166695 w 2577605"/>
                <a:gd name="connsiteY27" fmla="*/ 2314149 h 2721843"/>
                <a:gd name="connsiteX28" fmla="*/ 1132828 w 2577605"/>
                <a:gd name="connsiteY28" fmla="*/ 2143750 h 2721843"/>
                <a:gd name="connsiteX29" fmla="*/ 1129554 w 2577605"/>
                <a:gd name="connsiteY29" fmla="*/ 2111913 h 2721843"/>
                <a:gd name="connsiteX30" fmla="*/ 1107691 w 2577605"/>
                <a:gd name="connsiteY30" fmla="*/ 2108270 h 2721843"/>
                <a:gd name="connsiteX31" fmla="*/ 881238 w 2577605"/>
                <a:gd name="connsiteY31" fmla="*/ 2053214 h 2721843"/>
                <a:gd name="connsiteX32" fmla="*/ 540094 w 2577605"/>
                <a:gd name="connsiteY32" fmla="*/ 1998269 h 2721843"/>
                <a:gd name="connsiteX33" fmla="*/ 515358 w 2577605"/>
                <a:gd name="connsiteY33" fmla="*/ 1994455 h 2721843"/>
                <a:gd name="connsiteX34" fmla="*/ 85063 w 2577605"/>
                <a:gd name="connsiteY34" fmla="*/ 1621189 h 2721843"/>
                <a:gd name="connsiteX35" fmla="*/ 92459 w 2577605"/>
                <a:gd name="connsiteY35" fmla="*/ 1626453 h 2721843"/>
                <a:gd name="connsiteX36" fmla="*/ 807015 w 2577605"/>
                <a:gd name="connsiteY36" fmla="*/ 1804150 h 2721843"/>
                <a:gd name="connsiteX37" fmla="*/ 1025909 w 2577605"/>
                <a:gd name="connsiteY37" fmla="*/ 1865006 h 2721843"/>
                <a:gd name="connsiteX38" fmla="*/ 1074552 w 2577605"/>
                <a:gd name="connsiteY38" fmla="*/ 1860950 h 2721843"/>
                <a:gd name="connsiteX39" fmla="*/ 1046177 w 2577605"/>
                <a:gd name="connsiteY39" fmla="*/ 1775751 h 2721843"/>
                <a:gd name="connsiteX40" fmla="*/ 1017801 w 2577605"/>
                <a:gd name="connsiteY40" fmla="*/ 1605352 h 2721843"/>
                <a:gd name="connsiteX41" fmla="*/ 1021855 w 2577605"/>
                <a:gd name="connsiteY41" fmla="*/ 1507981 h 2721843"/>
                <a:gd name="connsiteX42" fmla="*/ 1106980 w 2577605"/>
                <a:gd name="connsiteY42" fmla="*/ 1499867 h 2721843"/>
                <a:gd name="connsiteX43" fmla="*/ 1608901 w 2577605"/>
                <a:gd name="connsiteY43" fmla="*/ 1536871 h 2721843"/>
                <a:gd name="connsiteX44" fmla="*/ 1685854 w 2577605"/>
                <a:gd name="connsiteY44" fmla="*/ 1541376 h 2721843"/>
                <a:gd name="connsiteX45" fmla="*/ 1767715 w 2577605"/>
                <a:gd name="connsiteY45" fmla="*/ 1540437 h 2721843"/>
                <a:gd name="connsiteX46" fmla="*/ 2047411 w 2577605"/>
                <a:gd name="connsiteY46" fmla="*/ 1382210 h 2721843"/>
                <a:gd name="connsiteX47" fmla="*/ 2111255 w 2577605"/>
                <a:gd name="connsiteY47" fmla="*/ 1257455 h 2721843"/>
                <a:gd name="connsiteX48" fmla="*/ 2211307 w 2577605"/>
                <a:gd name="connsiteY48" fmla="*/ 1149956 h 2721843"/>
                <a:gd name="connsiteX49" fmla="*/ 2214023 w 2577605"/>
                <a:gd name="connsiteY49" fmla="*/ 1122299 h 2721843"/>
                <a:gd name="connsiteX50" fmla="*/ 2214024 w 2577605"/>
                <a:gd name="connsiteY50" fmla="*/ 1122298 h 2721843"/>
                <a:gd name="connsiteX51" fmla="*/ 2215638 w 2577605"/>
                <a:gd name="connsiteY51" fmla="*/ 1105856 h 2721843"/>
                <a:gd name="connsiteX52" fmla="*/ 723175 w 2577605"/>
                <a:gd name="connsiteY52" fmla="*/ 50397 h 2721843"/>
                <a:gd name="connsiteX53" fmla="*/ 810418 w 2577605"/>
                <a:gd name="connsiteY53" fmla="*/ 126079 h 2721843"/>
                <a:gd name="connsiteX54" fmla="*/ 804044 w 2577605"/>
                <a:gd name="connsiteY54" fmla="*/ 134390 h 2721843"/>
                <a:gd name="connsiteX55" fmla="*/ 770531 w 2577605"/>
                <a:gd name="connsiteY55" fmla="*/ 165079 h 2721843"/>
                <a:gd name="connsiteX56" fmla="*/ 724929 w 2577605"/>
                <a:gd name="connsiteY56" fmla="*/ 52495 h 2721843"/>
                <a:gd name="connsiteX57" fmla="*/ 907702 w 2577605"/>
                <a:gd name="connsiteY57" fmla="*/ 0 h 2721843"/>
                <a:gd name="connsiteX58" fmla="*/ 2086828 w 2577605"/>
                <a:gd name="connsiteY58" fmla="*/ 1022852 h 2721843"/>
                <a:gd name="connsiteX59" fmla="*/ 2062732 w 2577605"/>
                <a:gd name="connsiteY59" fmla="*/ 1017743 h 2721843"/>
                <a:gd name="connsiteX60" fmla="*/ 2040751 w 2577605"/>
                <a:gd name="connsiteY60" fmla="*/ 1025469 h 2721843"/>
                <a:gd name="connsiteX61" fmla="*/ 2040749 w 2577605"/>
                <a:gd name="connsiteY61" fmla="*/ 1025469 h 2721843"/>
                <a:gd name="connsiteX62" fmla="*/ 2062730 w 2577605"/>
                <a:gd name="connsiteY62" fmla="*/ 1017741 h 2721843"/>
                <a:gd name="connsiteX63" fmla="*/ 2059571 w 2577605"/>
                <a:gd name="connsiteY63" fmla="*/ 1017070 h 2721843"/>
                <a:gd name="connsiteX64" fmla="*/ 1877160 w 2577605"/>
                <a:gd name="connsiteY64" fmla="*/ 956215 h 2721843"/>
                <a:gd name="connsiteX65" fmla="*/ 1573141 w 2577605"/>
                <a:gd name="connsiteY65" fmla="*/ 871016 h 2721843"/>
                <a:gd name="connsiteX66" fmla="*/ 1415051 w 2577605"/>
                <a:gd name="connsiteY66" fmla="*/ 639760 h 2721843"/>
                <a:gd name="connsiteX67" fmla="*/ 1050228 w 2577605"/>
                <a:gd name="connsiteY67" fmla="*/ 518047 h 2721843"/>
                <a:gd name="connsiteX68" fmla="*/ 892519 w 2577605"/>
                <a:gd name="connsiteY68" fmla="*/ 521471 h 2721843"/>
                <a:gd name="connsiteX69" fmla="*/ 860151 w 2577605"/>
                <a:gd name="connsiteY69" fmla="*/ 528792 h 2721843"/>
                <a:gd name="connsiteX70" fmla="*/ 902019 w 2577605"/>
                <a:gd name="connsiteY70" fmla="*/ 468601 h 2721843"/>
                <a:gd name="connsiteX71" fmla="*/ 977264 w 2577605"/>
                <a:gd name="connsiteY71" fmla="*/ 311136 h 2721843"/>
                <a:gd name="connsiteX72" fmla="*/ 911424 w 2577605"/>
                <a:gd name="connsiteY72" fmla="*/ 19428 h 2721843"/>
                <a:gd name="connsiteX73" fmla="*/ 906297 w 2577605"/>
                <a:gd name="connsiteY73" fmla="*/ 1619 h 272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577605" h="2721843">
                  <a:moveTo>
                    <a:pt x="2202319" y="1064684"/>
                  </a:moveTo>
                  <a:lnTo>
                    <a:pt x="2577605" y="1390232"/>
                  </a:lnTo>
                  <a:lnTo>
                    <a:pt x="2577605" y="2721843"/>
                  </a:lnTo>
                  <a:lnTo>
                    <a:pt x="661591" y="2721843"/>
                  </a:lnTo>
                  <a:lnTo>
                    <a:pt x="0" y="2147935"/>
                  </a:lnTo>
                  <a:lnTo>
                    <a:pt x="28365" y="2164850"/>
                  </a:lnTo>
                  <a:cubicBezTo>
                    <a:pt x="243053" y="2273632"/>
                    <a:pt x="716788" y="2298047"/>
                    <a:pt x="881237" y="2342548"/>
                  </a:cubicBezTo>
                  <a:lnTo>
                    <a:pt x="932399" y="2356225"/>
                  </a:lnTo>
                  <a:lnTo>
                    <a:pt x="932398" y="2356224"/>
                  </a:lnTo>
                  <a:lnTo>
                    <a:pt x="943743" y="2359257"/>
                  </a:lnTo>
                  <a:lnTo>
                    <a:pt x="948393" y="2360500"/>
                  </a:lnTo>
                  <a:lnTo>
                    <a:pt x="996984" y="2373061"/>
                  </a:lnTo>
                  <a:lnTo>
                    <a:pt x="999965" y="2373832"/>
                  </a:lnTo>
                  <a:lnTo>
                    <a:pt x="999999" y="2373840"/>
                  </a:lnTo>
                  <a:lnTo>
                    <a:pt x="1049556" y="2385825"/>
                  </a:lnTo>
                  <a:lnTo>
                    <a:pt x="1061174" y="2388417"/>
                  </a:lnTo>
                  <a:lnTo>
                    <a:pt x="1084921" y="2393402"/>
                  </a:lnTo>
                  <a:lnTo>
                    <a:pt x="1093282" y="2395031"/>
                  </a:lnTo>
                  <a:lnTo>
                    <a:pt x="1115617" y="2398905"/>
                  </a:lnTo>
                  <a:lnTo>
                    <a:pt x="1115974" y="2398965"/>
                  </a:lnTo>
                  <a:lnTo>
                    <a:pt x="1118911" y="2399457"/>
                  </a:lnTo>
                  <a:lnTo>
                    <a:pt x="1118911" y="2399458"/>
                  </a:lnTo>
                  <a:lnTo>
                    <a:pt x="1142504" y="2403403"/>
                  </a:lnTo>
                  <a:cubicBezTo>
                    <a:pt x="1195724" y="2412871"/>
                    <a:pt x="1196531" y="2414224"/>
                    <a:pt x="1200563" y="2399347"/>
                  </a:cubicBezTo>
                  <a:cubicBezTo>
                    <a:pt x="1201570" y="2395630"/>
                    <a:pt x="1200661" y="2391107"/>
                    <a:pt x="1198558" y="2385750"/>
                  </a:cubicBezTo>
                  <a:lnTo>
                    <a:pt x="1192296" y="2373061"/>
                  </a:lnTo>
                  <a:lnTo>
                    <a:pt x="1189375" y="2367144"/>
                  </a:lnTo>
                  <a:cubicBezTo>
                    <a:pt x="1181813" y="2353029"/>
                    <a:pt x="1172339" y="2335448"/>
                    <a:pt x="1166695" y="2314149"/>
                  </a:cubicBezTo>
                  <a:cubicBezTo>
                    <a:pt x="1155406" y="2271549"/>
                    <a:pt x="1137665" y="2188378"/>
                    <a:pt x="1132828" y="2143750"/>
                  </a:cubicBezTo>
                  <a:lnTo>
                    <a:pt x="1129554" y="2111913"/>
                  </a:lnTo>
                  <a:lnTo>
                    <a:pt x="1107691" y="2108270"/>
                  </a:lnTo>
                  <a:cubicBezTo>
                    <a:pt x="1074164" y="2102660"/>
                    <a:pt x="1033039" y="2094292"/>
                    <a:pt x="881238" y="2053214"/>
                  </a:cubicBezTo>
                  <a:cubicBezTo>
                    <a:pt x="810082" y="2033959"/>
                    <a:pt x="681020" y="2018464"/>
                    <a:pt x="540094" y="1998269"/>
                  </a:cubicBezTo>
                  <a:lnTo>
                    <a:pt x="515358" y="1994455"/>
                  </a:lnTo>
                  <a:lnTo>
                    <a:pt x="85063" y="1621189"/>
                  </a:lnTo>
                  <a:lnTo>
                    <a:pt x="92459" y="1626453"/>
                  </a:lnTo>
                  <a:cubicBezTo>
                    <a:pt x="272329" y="1735235"/>
                    <a:pt x="669234" y="1759650"/>
                    <a:pt x="807015" y="1804150"/>
                  </a:cubicBezTo>
                  <a:cubicBezTo>
                    <a:pt x="976590" y="1858920"/>
                    <a:pt x="981319" y="1855540"/>
                    <a:pt x="1025909" y="1865006"/>
                  </a:cubicBezTo>
                  <a:cubicBezTo>
                    <a:pt x="1070498" y="1874472"/>
                    <a:pt x="1071173" y="1875826"/>
                    <a:pt x="1074552" y="1860950"/>
                  </a:cubicBezTo>
                  <a:cubicBezTo>
                    <a:pt x="1077929" y="1846073"/>
                    <a:pt x="1055633" y="1818349"/>
                    <a:pt x="1046177" y="1775751"/>
                  </a:cubicBezTo>
                  <a:cubicBezTo>
                    <a:pt x="1036719" y="1733151"/>
                    <a:pt x="1021855" y="1649980"/>
                    <a:pt x="1017801" y="1605352"/>
                  </a:cubicBezTo>
                  <a:cubicBezTo>
                    <a:pt x="1013748" y="1560724"/>
                    <a:pt x="1006991" y="1525562"/>
                    <a:pt x="1021855" y="1507981"/>
                  </a:cubicBezTo>
                  <a:cubicBezTo>
                    <a:pt x="1036719" y="1490401"/>
                    <a:pt x="1011722" y="1499867"/>
                    <a:pt x="1106980" y="1499867"/>
                  </a:cubicBezTo>
                  <a:lnTo>
                    <a:pt x="1608901" y="1536871"/>
                  </a:lnTo>
                  <a:lnTo>
                    <a:pt x="1685854" y="1541376"/>
                  </a:lnTo>
                  <a:cubicBezTo>
                    <a:pt x="1718248" y="1542402"/>
                    <a:pt x="1746179" y="1542212"/>
                    <a:pt x="1767715" y="1540437"/>
                  </a:cubicBezTo>
                  <a:cubicBezTo>
                    <a:pt x="1939991" y="1526238"/>
                    <a:pt x="1990155" y="1429373"/>
                    <a:pt x="2047411" y="1382210"/>
                  </a:cubicBezTo>
                  <a:cubicBezTo>
                    <a:pt x="2104669" y="1335047"/>
                    <a:pt x="2083939" y="1296164"/>
                    <a:pt x="2111255" y="1257455"/>
                  </a:cubicBezTo>
                  <a:cubicBezTo>
                    <a:pt x="2138570" y="1218745"/>
                    <a:pt x="2194179" y="1172482"/>
                    <a:pt x="2211307" y="1149956"/>
                  </a:cubicBezTo>
                  <a:lnTo>
                    <a:pt x="2214023" y="1122299"/>
                  </a:lnTo>
                  <a:lnTo>
                    <a:pt x="2214024" y="1122298"/>
                  </a:lnTo>
                  <a:lnTo>
                    <a:pt x="2215638" y="1105856"/>
                  </a:lnTo>
                  <a:close/>
                  <a:moveTo>
                    <a:pt x="723175" y="50397"/>
                  </a:moveTo>
                  <a:lnTo>
                    <a:pt x="810418" y="126079"/>
                  </a:lnTo>
                  <a:lnTo>
                    <a:pt x="804044" y="134390"/>
                  </a:lnTo>
                  <a:cubicBezTo>
                    <a:pt x="790102" y="150817"/>
                    <a:pt x="778004" y="162670"/>
                    <a:pt x="770531" y="165079"/>
                  </a:cubicBezTo>
                  <a:cubicBezTo>
                    <a:pt x="740635" y="174715"/>
                    <a:pt x="740129" y="90024"/>
                    <a:pt x="724929" y="52495"/>
                  </a:cubicBezTo>
                  <a:close/>
                  <a:moveTo>
                    <a:pt x="907702" y="0"/>
                  </a:moveTo>
                  <a:lnTo>
                    <a:pt x="2086828" y="1022852"/>
                  </a:lnTo>
                  <a:lnTo>
                    <a:pt x="2062732" y="1017743"/>
                  </a:lnTo>
                  <a:lnTo>
                    <a:pt x="2040751" y="1025469"/>
                  </a:lnTo>
                  <a:cubicBezTo>
                    <a:pt x="2037087" y="1026757"/>
                    <a:pt x="2037087" y="1026756"/>
                    <a:pt x="2040749" y="1025469"/>
                  </a:cubicBezTo>
                  <a:lnTo>
                    <a:pt x="2062730" y="1017741"/>
                  </a:lnTo>
                  <a:lnTo>
                    <a:pt x="2059571" y="1017070"/>
                  </a:lnTo>
                  <a:cubicBezTo>
                    <a:pt x="2002821" y="1000843"/>
                    <a:pt x="1958231" y="980557"/>
                    <a:pt x="1877160" y="956215"/>
                  </a:cubicBezTo>
                  <a:cubicBezTo>
                    <a:pt x="1796088" y="931872"/>
                    <a:pt x="1650159" y="923757"/>
                    <a:pt x="1573141" y="871016"/>
                  </a:cubicBezTo>
                  <a:cubicBezTo>
                    <a:pt x="1496123" y="818272"/>
                    <a:pt x="1502202" y="698588"/>
                    <a:pt x="1415051" y="639760"/>
                  </a:cubicBezTo>
                  <a:cubicBezTo>
                    <a:pt x="1327899" y="580933"/>
                    <a:pt x="1161700" y="532247"/>
                    <a:pt x="1050228" y="518047"/>
                  </a:cubicBezTo>
                  <a:cubicBezTo>
                    <a:pt x="994492" y="510948"/>
                    <a:pt x="942555" y="513737"/>
                    <a:pt x="892519" y="521471"/>
                  </a:cubicBezTo>
                  <a:lnTo>
                    <a:pt x="860151" y="528792"/>
                  </a:lnTo>
                  <a:lnTo>
                    <a:pt x="902019" y="468601"/>
                  </a:lnTo>
                  <a:cubicBezTo>
                    <a:pt x="936221" y="418141"/>
                    <a:pt x="971184" y="359820"/>
                    <a:pt x="977264" y="311136"/>
                  </a:cubicBezTo>
                  <a:cubicBezTo>
                    <a:pt x="987903" y="225936"/>
                    <a:pt x="933371" y="87931"/>
                    <a:pt x="911424" y="19428"/>
                  </a:cubicBezTo>
                  <a:lnTo>
                    <a:pt x="906297" y="1619"/>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a:p>
          </p:txBody>
        </p:sp>
      </p:grpSp>
      <p:grpSp>
        <p:nvGrpSpPr>
          <p:cNvPr id="104" name="Group 103"/>
          <p:cNvGrpSpPr/>
          <p:nvPr/>
        </p:nvGrpSpPr>
        <p:grpSpPr>
          <a:xfrm>
            <a:off x="6183483" y="1766306"/>
            <a:ext cx="2002536" cy="2002536"/>
            <a:chOff x="-353494" y="2054553"/>
            <a:chExt cx="3025588" cy="3025589"/>
          </a:xfrm>
        </p:grpSpPr>
        <p:sp>
          <p:nvSpPr>
            <p:cNvPr id="105" name="Rectangle 104"/>
            <p:cNvSpPr/>
            <p:nvPr/>
          </p:nvSpPr>
          <p:spPr>
            <a:xfrm>
              <a:off x="-353494" y="2054553"/>
              <a:ext cx="3025588" cy="3025588"/>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106" name="Freeform 105"/>
            <p:cNvSpPr/>
            <p:nvPr/>
          </p:nvSpPr>
          <p:spPr>
            <a:xfrm>
              <a:off x="652886" y="2712527"/>
              <a:ext cx="2019208" cy="2367615"/>
            </a:xfrm>
            <a:custGeom>
              <a:avLst/>
              <a:gdLst>
                <a:gd name="connsiteX0" fmla="*/ 358335 w 2019208"/>
                <a:gd name="connsiteY0" fmla="*/ 115471 h 2367615"/>
                <a:gd name="connsiteX1" fmla="*/ 502988 w 2019208"/>
                <a:gd name="connsiteY1" fmla="*/ 138467 h 2367615"/>
                <a:gd name="connsiteX2" fmla="*/ 605360 w 2019208"/>
                <a:gd name="connsiteY2" fmla="*/ 204489 h 2367615"/>
                <a:gd name="connsiteX3" fmla="*/ 666188 w 2019208"/>
                <a:gd name="connsiteY3" fmla="*/ 306859 h 2367615"/>
                <a:gd name="connsiteX4" fmla="*/ 686217 w 2019208"/>
                <a:gd name="connsiteY4" fmla="*/ 437419 h 2367615"/>
                <a:gd name="connsiteX5" fmla="*/ 669156 w 2019208"/>
                <a:gd name="connsiteY5" fmla="*/ 557593 h 2367615"/>
                <a:gd name="connsiteX6" fmla="*/ 615003 w 2019208"/>
                <a:gd name="connsiteY6" fmla="*/ 655513 h 2367615"/>
                <a:gd name="connsiteX7" fmla="*/ 572904 w 2019208"/>
                <a:gd name="connsiteY7" fmla="*/ 692974 h 2367615"/>
                <a:gd name="connsiteX8" fmla="*/ 566237 w 2019208"/>
                <a:gd name="connsiteY8" fmla="*/ 696723 h 2367615"/>
                <a:gd name="connsiteX9" fmla="*/ 0 w 2019208"/>
                <a:gd name="connsiteY9" fmla="*/ 205532 h 2367615"/>
                <a:gd name="connsiteX10" fmla="*/ 14132 w 2019208"/>
                <a:gd name="connsiteY10" fmla="*/ 210424 h 2367615"/>
                <a:gd name="connsiteX11" fmla="*/ 56416 w 2019208"/>
                <a:gd name="connsiteY11" fmla="*/ 195587 h 2367615"/>
                <a:gd name="connsiteX12" fmla="*/ 125404 w 2019208"/>
                <a:gd name="connsiteY12" fmla="*/ 162947 h 2367615"/>
                <a:gd name="connsiteX13" fmla="*/ 224807 w 2019208"/>
                <a:gd name="connsiteY13" fmla="*/ 130307 h 2367615"/>
                <a:gd name="connsiteX14" fmla="*/ 358335 w 2019208"/>
                <a:gd name="connsiteY14" fmla="*/ 115471 h 2367615"/>
                <a:gd name="connsiteX15" fmla="*/ 929836 w 2019208"/>
                <a:gd name="connsiteY15" fmla="*/ 0 h 2367615"/>
                <a:gd name="connsiteX16" fmla="*/ 2019208 w 2019208"/>
                <a:gd name="connsiteY16" fmla="*/ 944994 h 2367615"/>
                <a:gd name="connsiteX17" fmla="*/ 2019208 w 2019208"/>
                <a:gd name="connsiteY17" fmla="*/ 2367615 h 2367615"/>
                <a:gd name="connsiteX18" fmla="*/ 873037 w 2019208"/>
                <a:gd name="connsiteY18" fmla="*/ 2367615 h 2367615"/>
                <a:gd name="connsiteX19" fmla="*/ 301037 w 2019208"/>
                <a:gd name="connsiteY19" fmla="*/ 1871425 h 2367615"/>
                <a:gd name="connsiteX20" fmla="*/ 330147 w 2019208"/>
                <a:gd name="connsiteY20" fmla="*/ 1883218 h 2367615"/>
                <a:gd name="connsiteX21" fmla="*/ 432519 w 2019208"/>
                <a:gd name="connsiteY21" fmla="*/ 1894345 h 2367615"/>
                <a:gd name="connsiteX22" fmla="*/ 532663 w 2019208"/>
                <a:gd name="connsiteY22" fmla="*/ 1883219 h 2367615"/>
                <a:gd name="connsiteX23" fmla="*/ 597942 w 2019208"/>
                <a:gd name="connsiteY23" fmla="*/ 1846869 h 2367615"/>
                <a:gd name="connsiteX24" fmla="*/ 632067 w 2019208"/>
                <a:gd name="connsiteY24" fmla="*/ 1780106 h 2367615"/>
                <a:gd name="connsiteX25" fmla="*/ 641709 w 2019208"/>
                <a:gd name="connsiteY25" fmla="*/ 1677735 h 2367615"/>
                <a:gd name="connsiteX26" fmla="*/ 639298 w 2019208"/>
                <a:gd name="connsiteY26" fmla="*/ 1620430 h 2367615"/>
                <a:gd name="connsiteX27" fmla="*/ 636114 w 2019208"/>
                <a:gd name="connsiteY27" fmla="*/ 1599601 h 2367615"/>
                <a:gd name="connsiteX28" fmla="*/ 270782 w 2019208"/>
                <a:gd name="connsiteY28" fmla="*/ 1282689 h 2367615"/>
                <a:gd name="connsiteX29" fmla="*/ 294539 w 2019208"/>
                <a:gd name="connsiteY29" fmla="*/ 1296442 h 2367615"/>
                <a:gd name="connsiteX30" fmla="*/ 347208 w 2019208"/>
                <a:gd name="connsiteY30" fmla="*/ 1304602 h 2367615"/>
                <a:gd name="connsiteX31" fmla="*/ 429550 w 2019208"/>
                <a:gd name="connsiteY31" fmla="*/ 1306828 h 2367615"/>
                <a:gd name="connsiteX32" fmla="*/ 547498 w 2019208"/>
                <a:gd name="connsiteY32" fmla="*/ 1293475 h 2367615"/>
                <a:gd name="connsiteX33" fmla="*/ 589781 w 2019208"/>
                <a:gd name="connsiteY33" fmla="*/ 1253418 h 2367615"/>
                <a:gd name="connsiteX34" fmla="*/ 601650 w 2019208"/>
                <a:gd name="connsiteY34" fmla="*/ 964109 h 2367615"/>
                <a:gd name="connsiteX35" fmla="*/ 796748 w 2019208"/>
                <a:gd name="connsiteY35" fmla="*/ 909215 h 2367615"/>
                <a:gd name="connsiteX36" fmla="*/ 948078 w 2019208"/>
                <a:gd name="connsiteY36" fmla="*/ 794976 h 2367615"/>
                <a:gd name="connsiteX37" fmla="*/ 1045998 w 2019208"/>
                <a:gd name="connsiteY37" fmla="*/ 625841 h 2367615"/>
                <a:gd name="connsiteX38" fmla="*/ 1080863 w 2019208"/>
                <a:gd name="connsiteY38" fmla="*/ 406265 h 2367615"/>
                <a:gd name="connsiteX39" fmla="*/ 1043772 w 2019208"/>
                <a:gd name="connsiteY39" fmla="*/ 183719 h 2367615"/>
                <a:gd name="connsiteX40" fmla="*/ 996110 w 2019208"/>
                <a:gd name="connsiteY40" fmla="*/ 84316 h 2367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019208" h="2367615">
                  <a:moveTo>
                    <a:pt x="358335" y="115471"/>
                  </a:moveTo>
                  <a:cubicBezTo>
                    <a:pt x="413724" y="115471"/>
                    <a:pt x="461942" y="123138"/>
                    <a:pt x="502988" y="138467"/>
                  </a:cubicBezTo>
                  <a:cubicBezTo>
                    <a:pt x="544036" y="153799"/>
                    <a:pt x="578160" y="175806"/>
                    <a:pt x="605360" y="204489"/>
                  </a:cubicBezTo>
                  <a:cubicBezTo>
                    <a:pt x="632559" y="233174"/>
                    <a:pt x="652836" y="267296"/>
                    <a:pt x="666188" y="306859"/>
                  </a:cubicBezTo>
                  <a:cubicBezTo>
                    <a:pt x="679541" y="346424"/>
                    <a:pt x="686216" y="389944"/>
                    <a:pt x="686217" y="437419"/>
                  </a:cubicBezTo>
                  <a:cubicBezTo>
                    <a:pt x="686217" y="479951"/>
                    <a:pt x="680530" y="520009"/>
                    <a:pt x="669156" y="557593"/>
                  </a:cubicBezTo>
                  <a:cubicBezTo>
                    <a:pt x="657781" y="595178"/>
                    <a:pt x="639730" y="627819"/>
                    <a:pt x="615003" y="655513"/>
                  </a:cubicBezTo>
                  <a:cubicBezTo>
                    <a:pt x="602639" y="669361"/>
                    <a:pt x="588606" y="681848"/>
                    <a:pt x="572904" y="692974"/>
                  </a:cubicBezTo>
                  <a:lnTo>
                    <a:pt x="566237" y="696723"/>
                  </a:lnTo>
                  <a:lnTo>
                    <a:pt x="0" y="205532"/>
                  </a:lnTo>
                  <a:lnTo>
                    <a:pt x="14132" y="210424"/>
                  </a:lnTo>
                  <a:cubicBezTo>
                    <a:pt x="24023" y="210425"/>
                    <a:pt x="38117" y="205478"/>
                    <a:pt x="56416" y="195587"/>
                  </a:cubicBezTo>
                  <a:cubicBezTo>
                    <a:pt x="74714" y="185696"/>
                    <a:pt x="97711" y="174816"/>
                    <a:pt x="125404" y="162947"/>
                  </a:cubicBezTo>
                  <a:cubicBezTo>
                    <a:pt x="153099" y="151078"/>
                    <a:pt x="186234" y="140198"/>
                    <a:pt x="224807" y="130307"/>
                  </a:cubicBezTo>
                  <a:cubicBezTo>
                    <a:pt x="263383" y="120417"/>
                    <a:pt x="307892" y="115471"/>
                    <a:pt x="358335" y="115471"/>
                  </a:cubicBezTo>
                  <a:close/>
                  <a:moveTo>
                    <a:pt x="929836" y="0"/>
                  </a:moveTo>
                  <a:lnTo>
                    <a:pt x="2019208" y="944994"/>
                  </a:lnTo>
                  <a:lnTo>
                    <a:pt x="2019208" y="2367615"/>
                  </a:lnTo>
                  <a:lnTo>
                    <a:pt x="873037" y="2367615"/>
                  </a:lnTo>
                  <a:lnTo>
                    <a:pt x="301037" y="1871425"/>
                  </a:lnTo>
                  <a:lnTo>
                    <a:pt x="330147" y="1883218"/>
                  </a:lnTo>
                  <a:cubicBezTo>
                    <a:pt x="356852" y="1890636"/>
                    <a:pt x="390976" y="1894345"/>
                    <a:pt x="432519" y="1894345"/>
                  </a:cubicBezTo>
                  <a:cubicBezTo>
                    <a:pt x="472081" y="1894345"/>
                    <a:pt x="505464" y="1890636"/>
                    <a:pt x="532663" y="1883219"/>
                  </a:cubicBezTo>
                  <a:cubicBezTo>
                    <a:pt x="559863" y="1875801"/>
                    <a:pt x="581623" y="1863683"/>
                    <a:pt x="597942" y="1846869"/>
                  </a:cubicBezTo>
                  <a:cubicBezTo>
                    <a:pt x="614263" y="1830054"/>
                    <a:pt x="625638" y="1807800"/>
                    <a:pt x="632067" y="1780106"/>
                  </a:cubicBezTo>
                  <a:cubicBezTo>
                    <a:pt x="638496" y="1752411"/>
                    <a:pt x="641709" y="1718288"/>
                    <a:pt x="641709" y="1677735"/>
                  </a:cubicBezTo>
                  <a:cubicBezTo>
                    <a:pt x="641710" y="1656965"/>
                    <a:pt x="640906" y="1637863"/>
                    <a:pt x="639298" y="1620430"/>
                  </a:cubicBezTo>
                  <a:lnTo>
                    <a:pt x="636114" y="1599601"/>
                  </a:lnTo>
                  <a:lnTo>
                    <a:pt x="270782" y="1282689"/>
                  </a:lnTo>
                  <a:lnTo>
                    <a:pt x="294539" y="1296442"/>
                  </a:lnTo>
                  <a:cubicBezTo>
                    <a:pt x="307397" y="1300398"/>
                    <a:pt x="324953" y="1303118"/>
                    <a:pt x="347208" y="1304602"/>
                  </a:cubicBezTo>
                  <a:cubicBezTo>
                    <a:pt x="369462" y="1306086"/>
                    <a:pt x="396910" y="1306827"/>
                    <a:pt x="429550" y="1306828"/>
                  </a:cubicBezTo>
                  <a:cubicBezTo>
                    <a:pt x="480983" y="1306827"/>
                    <a:pt x="520298" y="1302377"/>
                    <a:pt x="547498" y="1293475"/>
                  </a:cubicBezTo>
                  <a:cubicBezTo>
                    <a:pt x="574698" y="1284573"/>
                    <a:pt x="588792" y="1271221"/>
                    <a:pt x="589781" y="1253418"/>
                  </a:cubicBezTo>
                  <a:lnTo>
                    <a:pt x="601650" y="964109"/>
                  </a:lnTo>
                  <a:cubicBezTo>
                    <a:pt x="672865" y="956196"/>
                    <a:pt x="737897" y="937898"/>
                    <a:pt x="796748" y="909215"/>
                  </a:cubicBezTo>
                  <a:cubicBezTo>
                    <a:pt x="855599" y="880531"/>
                    <a:pt x="906042" y="842451"/>
                    <a:pt x="948078" y="794976"/>
                  </a:cubicBezTo>
                  <a:cubicBezTo>
                    <a:pt x="990114" y="747500"/>
                    <a:pt x="1022755" y="691121"/>
                    <a:pt x="1045998" y="625841"/>
                  </a:cubicBezTo>
                  <a:cubicBezTo>
                    <a:pt x="1069241" y="560562"/>
                    <a:pt x="1080863" y="487370"/>
                    <a:pt x="1080863" y="406265"/>
                  </a:cubicBezTo>
                  <a:cubicBezTo>
                    <a:pt x="1080863" y="328127"/>
                    <a:pt x="1068500" y="253944"/>
                    <a:pt x="1043772" y="183719"/>
                  </a:cubicBezTo>
                  <a:cubicBezTo>
                    <a:pt x="1031408" y="148606"/>
                    <a:pt x="1015521" y="115472"/>
                    <a:pt x="996110" y="84316"/>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800" b="1"/>
            </a:p>
          </p:txBody>
        </p:sp>
      </p:grpSp>
      <p:grpSp>
        <p:nvGrpSpPr>
          <p:cNvPr id="3" name="Group 2"/>
          <p:cNvGrpSpPr/>
          <p:nvPr/>
        </p:nvGrpSpPr>
        <p:grpSpPr>
          <a:xfrm>
            <a:off x="4004777" y="3946744"/>
            <a:ext cx="2002536" cy="2002536"/>
            <a:chOff x="4004777" y="3946744"/>
            <a:chExt cx="2002536" cy="2002536"/>
          </a:xfrm>
        </p:grpSpPr>
        <p:sp>
          <p:nvSpPr>
            <p:cNvPr id="117" name="Rectangle 116"/>
            <p:cNvSpPr/>
            <p:nvPr/>
          </p:nvSpPr>
          <p:spPr>
            <a:xfrm>
              <a:off x="4004777" y="3946744"/>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120" name="TextBox 119"/>
            <p:cNvSpPr txBox="1"/>
            <p:nvPr/>
          </p:nvSpPr>
          <p:spPr>
            <a:xfrm>
              <a:off x="4316036" y="4239367"/>
              <a:ext cx="1691277" cy="1709912"/>
            </a:xfrm>
            <a:custGeom>
              <a:avLst/>
              <a:gdLst>
                <a:gd name="connsiteX0" fmla="*/ 1054696 w 2556223"/>
                <a:gd name="connsiteY0" fmla="*/ 866600 h 2584388"/>
                <a:gd name="connsiteX1" fmla="*/ 1067391 w 2556223"/>
                <a:gd name="connsiteY1" fmla="*/ 867339 h 2584388"/>
                <a:gd name="connsiteX2" fmla="*/ 1075155 w 2556223"/>
                <a:gd name="connsiteY2" fmla="*/ 869434 h 2584388"/>
                <a:gd name="connsiteX3" fmla="*/ 1078606 w 2556223"/>
                <a:gd name="connsiteY3" fmla="*/ 873009 h 2584388"/>
                <a:gd name="connsiteX4" fmla="*/ 1079346 w 2556223"/>
                <a:gd name="connsiteY4" fmla="*/ 877939 h 2584388"/>
                <a:gd name="connsiteX5" fmla="*/ 1074416 w 2556223"/>
                <a:gd name="connsiteY5" fmla="*/ 924526 h 2584388"/>
                <a:gd name="connsiteX6" fmla="*/ 1088959 w 2556223"/>
                <a:gd name="connsiteY6" fmla="*/ 927238 h 2584388"/>
                <a:gd name="connsiteX7" fmla="*/ 1103256 w 2556223"/>
                <a:gd name="connsiteY7" fmla="*/ 931305 h 2584388"/>
                <a:gd name="connsiteX8" fmla="*/ 1115334 w 2556223"/>
                <a:gd name="connsiteY8" fmla="*/ 936235 h 2584388"/>
                <a:gd name="connsiteX9" fmla="*/ 1122852 w 2556223"/>
                <a:gd name="connsiteY9" fmla="*/ 940919 h 2584388"/>
                <a:gd name="connsiteX10" fmla="*/ 1126057 w 2556223"/>
                <a:gd name="connsiteY10" fmla="*/ 945109 h 2584388"/>
                <a:gd name="connsiteX11" fmla="*/ 1127782 w 2556223"/>
                <a:gd name="connsiteY11" fmla="*/ 950285 h 2584388"/>
                <a:gd name="connsiteX12" fmla="*/ 1128645 w 2556223"/>
                <a:gd name="connsiteY12" fmla="*/ 957680 h 2584388"/>
                <a:gd name="connsiteX13" fmla="*/ 1128892 w 2556223"/>
                <a:gd name="connsiteY13" fmla="*/ 967663 h 2584388"/>
                <a:gd name="connsiteX14" fmla="*/ 1128522 w 2556223"/>
                <a:gd name="connsiteY14" fmla="*/ 980235 h 2584388"/>
                <a:gd name="connsiteX15" fmla="*/ 1127166 w 2556223"/>
                <a:gd name="connsiteY15" fmla="*/ 987753 h 2584388"/>
                <a:gd name="connsiteX16" fmla="*/ 1124948 w 2556223"/>
                <a:gd name="connsiteY16" fmla="*/ 991204 h 2584388"/>
                <a:gd name="connsiteX17" fmla="*/ 1121990 w 2556223"/>
                <a:gd name="connsiteY17" fmla="*/ 992067 h 2584388"/>
                <a:gd name="connsiteX18" fmla="*/ 1112623 w 2556223"/>
                <a:gd name="connsiteY18" fmla="*/ 988862 h 2584388"/>
                <a:gd name="connsiteX19" fmla="*/ 1097463 w 2556223"/>
                <a:gd name="connsiteY19" fmla="*/ 981960 h 2584388"/>
                <a:gd name="connsiteX20" fmla="*/ 1076758 w 2556223"/>
                <a:gd name="connsiteY20" fmla="*/ 975058 h 2584388"/>
                <a:gd name="connsiteX21" fmla="*/ 1050999 w 2556223"/>
                <a:gd name="connsiteY21" fmla="*/ 971854 h 2584388"/>
                <a:gd name="connsiteX22" fmla="*/ 1029061 w 2556223"/>
                <a:gd name="connsiteY22" fmla="*/ 974319 h 2584388"/>
                <a:gd name="connsiteX23" fmla="*/ 1014271 w 2556223"/>
                <a:gd name="connsiteY23" fmla="*/ 981221 h 2584388"/>
                <a:gd name="connsiteX24" fmla="*/ 1005890 w 2556223"/>
                <a:gd name="connsiteY24" fmla="*/ 991820 h 2584388"/>
                <a:gd name="connsiteX25" fmla="*/ 1003178 w 2556223"/>
                <a:gd name="connsiteY25" fmla="*/ 1005377 h 2584388"/>
                <a:gd name="connsiteX26" fmla="*/ 1009341 w 2556223"/>
                <a:gd name="connsiteY26" fmla="*/ 1024851 h 2584388"/>
                <a:gd name="connsiteX27" fmla="*/ 1025733 w 2556223"/>
                <a:gd name="connsiteY27" fmla="*/ 1038408 h 2584388"/>
                <a:gd name="connsiteX28" fmla="*/ 1048903 w 2556223"/>
                <a:gd name="connsiteY28" fmla="*/ 1048761 h 2584388"/>
                <a:gd name="connsiteX29" fmla="*/ 1075279 w 2556223"/>
                <a:gd name="connsiteY29" fmla="*/ 1058621 h 2584388"/>
                <a:gd name="connsiteX30" fmla="*/ 1101654 w 2556223"/>
                <a:gd name="connsiteY30" fmla="*/ 1070576 h 2584388"/>
                <a:gd name="connsiteX31" fmla="*/ 1124701 w 2556223"/>
                <a:gd name="connsiteY31" fmla="*/ 1087337 h 2584388"/>
                <a:gd name="connsiteX32" fmla="*/ 1140970 w 2556223"/>
                <a:gd name="connsiteY32" fmla="*/ 1111494 h 2584388"/>
                <a:gd name="connsiteX33" fmla="*/ 1147132 w 2556223"/>
                <a:gd name="connsiteY33" fmla="*/ 1145634 h 2584388"/>
                <a:gd name="connsiteX34" fmla="*/ 1139614 w 2556223"/>
                <a:gd name="connsiteY34" fmla="*/ 1183841 h 2584388"/>
                <a:gd name="connsiteX35" fmla="*/ 1118292 w 2556223"/>
                <a:gd name="connsiteY35" fmla="*/ 1213174 h 2584388"/>
                <a:gd name="connsiteX36" fmla="*/ 1085015 w 2556223"/>
                <a:gd name="connsiteY36" fmla="*/ 1232894 h 2584388"/>
                <a:gd name="connsiteX37" fmla="*/ 1041878 w 2556223"/>
                <a:gd name="connsiteY37" fmla="*/ 1242261 h 2584388"/>
                <a:gd name="connsiteX38" fmla="*/ 1036702 w 2556223"/>
                <a:gd name="connsiteY38" fmla="*/ 1295011 h 2584388"/>
                <a:gd name="connsiteX39" fmla="*/ 1035593 w 2556223"/>
                <a:gd name="connsiteY39" fmla="*/ 1298462 h 2584388"/>
                <a:gd name="connsiteX40" fmla="*/ 1032388 w 2556223"/>
                <a:gd name="connsiteY40" fmla="*/ 1300927 h 2584388"/>
                <a:gd name="connsiteX41" fmla="*/ 1025979 w 2556223"/>
                <a:gd name="connsiteY41" fmla="*/ 1302529 h 2584388"/>
                <a:gd name="connsiteX42" fmla="*/ 1015750 w 2556223"/>
                <a:gd name="connsiteY42" fmla="*/ 1303145 h 2584388"/>
                <a:gd name="connsiteX43" fmla="*/ 1003055 w 2556223"/>
                <a:gd name="connsiteY43" fmla="*/ 1302406 h 2584388"/>
                <a:gd name="connsiteX44" fmla="*/ 995537 w 2556223"/>
                <a:gd name="connsiteY44" fmla="*/ 1300311 h 2584388"/>
                <a:gd name="connsiteX45" fmla="*/ 991963 w 2556223"/>
                <a:gd name="connsiteY45" fmla="*/ 1296736 h 2584388"/>
                <a:gd name="connsiteX46" fmla="*/ 991593 w 2556223"/>
                <a:gd name="connsiteY46" fmla="*/ 1291806 h 2584388"/>
                <a:gd name="connsiteX47" fmla="*/ 996769 w 2556223"/>
                <a:gd name="connsiteY47" fmla="*/ 1241768 h 2584388"/>
                <a:gd name="connsiteX48" fmla="*/ 976803 w 2556223"/>
                <a:gd name="connsiteY48" fmla="*/ 1237947 h 2584388"/>
                <a:gd name="connsiteX49" fmla="*/ 959795 w 2556223"/>
                <a:gd name="connsiteY49" fmla="*/ 1232770 h 2584388"/>
                <a:gd name="connsiteX50" fmla="*/ 946607 w 2556223"/>
                <a:gd name="connsiteY50" fmla="*/ 1226978 h 2584388"/>
                <a:gd name="connsiteX51" fmla="*/ 938227 w 2556223"/>
                <a:gd name="connsiteY51" fmla="*/ 1221185 h 2584388"/>
                <a:gd name="connsiteX52" fmla="*/ 934159 w 2556223"/>
                <a:gd name="connsiteY52" fmla="*/ 1212804 h 2584388"/>
                <a:gd name="connsiteX53" fmla="*/ 932927 w 2556223"/>
                <a:gd name="connsiteY53" fmla="*/ 1196412 h 2584388"/>
                <a:gd name="connsiteX54" fmla="*/ 933420 w 2556223"/>
                <a:gd name="connsiteY54" fmla="*/ 1182608 h 2584388"/>
                <a:gd name="connsiteX55" fmla="*/ 935145 w 2556223"/>
                <a:gd name="connsiteY55" fmla="*/ 1174228 h 2584388"/>
                <a:gd name="connsiteX56" fmla="*/ 938227 w 2556223"/>
                <a:gd name="connsiteY56" fmla="*/ 1170160 h 2584388"/>
                <a:gd name="connsiteX57" fmla="*/ 942540 w 2556223"/>
                <a:gd name="connsiteY57" fmla="*/ 1169051 h 2584388"/>
                <a:gd name="connsiteX58" fmla="*/ 951907 w 2556223"/>
                <a:gd name="connsiteY58" fmla="*/ 1172749 h 2584388"/>
                <a:gd name="connsiteX59" fmla="*/ 967683 w 2556223"/>
                <a:gd name="connsiteY59" fmla="*/ 1180883 h 2584388"/>
                <a:gd name="connsiteX60" fmla="*/ 990977 w 2556223"/>
                <a:gd name="connsiteY60" fmla="*/ 1189017 h 2584388"/>
                <a:gd name="connsiteX61" fmla="*/ 1023145 w 2556223"/>
                <a:gd name="connsiteY61" fmla="*/ 1192715 h 2584388"/>
                <a:gd name="connsiteX62" fmla="*/ 1066035 w 2556223"/>
                <a:gd name="connsiteY62" fmla="*/ 1181992 h 2584388"/>
                <a:gd name="connsiteX63" fmla="*/ 1080085 w 2556223"/>
                <a:gd name="connsiteY63" fmla="*/ 1153522 h 2584388"/>
                <a:gd name="connsiteX64" fmla="*/ 1074046 w 2556223"/>
                <a:gd name="connsiteY64" fmla="*/ 1134049 h 2584388"/>
                <a:gd name="connsiteX65" fmla="*/ 1057901 w 2556223"/>
                <a:gd name="connsiteY65" fmla="*/ 1120615 h 2584388"/>
                <a:gd name="connsiteX66" fmla="*/ 1035100 w 2556223"/>
                <a:gd name="connsiteY66" fmla="*/ 1110262 h 2584388"/>
                <a:gd name="connsiteX67" fmla="*/ 1009094 w 2556223"/>
                <a:gd name="connsiteY67" fmla="*/ 1100525 h 2584388"/>
                <a:gd name="connsiteX68" fmla="*/ 983089 w 2556223"/>
                <a:gd name="connsiteY68" fmla="*/ 1088447 h 2584388"/>
                <a:gd name="connsiteX69" fmla="*/ 960288 w 2556223"/>
                <a:gd name="connsiteY69" fmla="*/ 1071438 h 2584388"/>
                <a:gd name="connsiteX70" fmla="*/ 944142 w 2556223"/>
                <a:gd name="connsiteY70" fmla="*/ 1046912 h 2584388"/>
                <a:gd name="connsiteX71" fmla="*/ 938103 w 2556223"/>
                <a:gd name="connsiteY71" fmla="*/ 1012033 h 2584388"/>
                <a:gd name="connsiteX72" fmla="*/ 944266 w 2556223"/>
                <a:gd name="connsiteY72" fmla="*/ 978386 h 2584388"/>
                <a:gd name="connsiteX73" fmla="*/ 962013 w 2556223"/>
                <a:gd name="connsiteY73" fmla="*/ 951888 h 2584388"/>
                <a:gd name="connsiteX74" fmla="*/ 990484 w 2556223"/>
                <a:gd name="connsiteY74" fmla="*/ 933524 h 2584388"/>
                <a:gd name="connsiteX75" fmla="*/ 1028814 w 2556223"/>
                <a:gd name="connsiteY75" fmla="*/ 924033 h 2584388"/>
                <a:gd name="connsiteX76" fmla="*/ 1033744 w 2556223"/>
                <a:gd name="connsiteY76" fmla="*/ 874488 h 2584388"/>
                <a:gd name="connsiteX77" fmla="*/ 1034853 w 2556223"/>
                <a:gd name="connsiteY77" fmla="*/ 871160 h 2584388"/>
                <a:gd name="connsiteX78" fmla="*/ 1038058 w 2556223"/>
                <a:gd name="connsiteY78" fmla="*/ 868695 h 2584388"/>
                <a:gd name="connsiteX79" fmla="*/ 1044343 w 2556223"/>
                <a:gd name="connsiteY79" fmla="*/ 867093 h 2584388"/>
                <a:gd name="connsiteX80" fmla="*/ 1054696 w 2556223"/>
                <a:gd name="connsiteY80" fmla="*/ 866600 h 2584388"/>
                <a:gd name="connsiteX81" fmla="*/ 540100 w 2556223"/>
                <a:gd name="connsiteY81" fmla="*/ 705161 h 2584388"/>
                <a:gd name="connsiteX82" fmla="*/ 659647 w 2556223"/>
                <a:gd name="connsiteY82" fmla="*/ 1342252 h 2584388"/>
                <a:gd name="connsiteX83" fmla="*/ 0 w 2556223"/>
                <a:gd name="connsiteY83" fmla="*/ 770030 h 2584388"/>
                <a:gd name="connsiteX84" fmla="*/ 57420 w 2556223"/>
                <a:gd name="connsiteY84" fmla="*/ 810871 h 2584388"/>
                <a:gd name="connsiteX85" fmla="*/ 238713 w 2556223"/>
                <a:gd name="connsiteY85" fmla="*/ 856815 h 2584388"/>
                <a:gd name="connsiteX86" fmla="*/ 494446 w 2556223"/>
                <a:gd name="connsiteY86" fmla="*/ 757925 h 2584388"/>
                <a:gd name="connsiteX87" fmla="*/ 2054580 w 2556223"/>
                <a:gd name="connsiteY87" fmla="*/ 10475 h 2584388"/>
                <a:gd name="connsiteX88" fmla="*/ 2556223 w 2556223"/>
                <a:gd name="connsiteY88" fmla="*/ 445634 h 2584388"/>
                <a:gd name="connsiteX89" fmla="*/ 2556223 w 2556223"/>
                <a:gd name="connsiteY89" fmla="*/ 2584388 h 2584388"/>
                <a:gd name="connsiteX90" fmla="*/ 1454287 w 2556223"/>
                <a:gd name="connsiteY90" fmla="*/ 2584388 h 2584388"/>
                <a:gd name="connsiteX91" fmla="*/ 903707 w 2556223"/>
                <a:gd name="connsiteY91" fmla="*/ 2106778 h 2584388"/>
                <a:gd name="connsiteX92" fmla="*/ 965182 w 2556223"/>
                <a:gd name="connsiteY92" fmla="*/ 2130987 h 2584388"/>
                <a:gd name="connsiteX93" fmla="*/ 1039867 w 2556223"/>
                <a:gd name="connsiteY93" fmla="*/ 2140402 h 2584388"/>
                <a:gd name="connsiteX94" fmla="*/ 1287670 w 2556223"/>
                <a:gd name="connsiteY94" fmla="*/ 2008533 h 2584388"/>
                <a:gd name="connsiteX95" fmla="*/ 1296032 w 2556223"/>
                <a:gd name="connsiteY95" fmla="*/ 1993110 h 2584388"/>
                <a:gd name="connsiteX96" fmla="*/ 1297957 w 2556223"/>
                <a:gd name="connsiteY96" fmla="*/ 1993110 h 2584388"/>
                <a:gd name="connsiteX97" fmla="*/ 1298974 w 2556223"/>
                <a:gd name="connsiteY97" fmla="*/ 1987687 h 2584388"/>
                <a:gd name="connsiteX98" fmla="*/ 1315223 w 2556223"/>
                <a:gd name="connsiteY98" fmla="*/ 1957726 h 2584388"/>
                <a:gd name="connsiteX99" fmla="*/ 1338707 w 2556223"/>
                <a:gd name="connsiteY99" fmla="*/ 1841304 h 2584388"/>
                <a:gd name="connsiteX100" fmla="*/ 1334423 w 2556223"/>
                <a:gd name="connsiteY100" fmla="*/ 1798774 h 2584388"/>
                <a:gd name="connsiteX101" fmla="*/ 1540713 w 2556223"/>
                <a:gd name="connsiteY101" fmla="*/ 699420 h 2584388"/>
                <a:gd name="connsiteX102" fmla="*/ 1591334 w 2556223"/>
                <a:gd name="connsiteY102" fmla="*/ 757925 h 2584388"/>
                <a:gd name="connsiteX103" fmla="*/ 1847066 w 2556223"/>
                <a:gd name="connsiteY103" fmla="*/ 856816 h 2584388"/>
                <a:gd name="connsiteX104" fmla="*/ 2162451 w 2556223"/>
                <a:gd name="connsiteY104" fmla="*/ 688982 h 2584388"/>
                <a:gd name="connsiteX105" fmla="*/ 2189399 w 2556223"/>
                <a:gd name="connsiteY105" fmla="*/ 639289 h 2584388"/>
                <a:gd name="connsiteX106" fmla="*/ 1558596 w 2556223"/>
                <a:gd name="connsiteY106" fmla="*/ 639289 h 2584388"/>
                <a:gd name="connsiteX107" fmla="*/ 1662237 w 2556223"/>
                <a:gd name="connsiteY107" fmla="*/ 578005 h 2584388"/>
                <a:gd name="connsiteX108" fmla="*/ 2033305 w 2556223"/>
                <a:gd name="connsiteY108" fmla="*/ 87839 h 2584388"/>
                <a:gd name="connsiteX109" fmla="*/ 26115 w 2556223"/>
                <a:gd name="connsiteY109" fmla="*/ 0 h 2584388"/>
                <a:gd name="connsiteX110" fmla="*/ 554843 w 2556223"/>
                <a:gd name="connsiteY110" fmla="*/ 458654 h 2584388"/>
                <a:gd name="connsiteX111" fmla="*/ 483847 w 2556223"/>
                <a:gd name="connsiteY111" fmla="*/ 427672 h 2584388"/>
                <a:gd name="connsiteX112" fmla="*/ 72593 w 2556223"/>
                <a:gd name="connsiteY112" fmla="*/ 78434 h 2584388"/>
                <a:gd name="connsiteX113" fmla="*/ 23552 w 2556223"/>
                <a:gd name="connsiteY113" fmla="*/ 2955 h 258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2556223" h="2584388">
                  <a:moveTo>
                    <a:pt x="1054696" y="866600"/>
                  </a:moveTo>
                  <a:cubicBezTo>
                    <a:pt x="1059790" y="866600"/>
                    <a:pt x="1064022" y="866846"/>
                    <a:pt x="1067391" y="867339"/>
                  </a:cubicBezTo>
                  <a:cubicBezTo>
                    <a:pt x="1070760" y="867832"/>
                    <a:pt x="1073348" y="868531"/>
                    <a:pt x="1075155" y="869434"/>
                  </a:cubicBezTo>
                  <a:cubicBezTo>
                    <a:pt x="1076963" y="870338"/>
                    <a:pt x="1078113" y="871530"/>
                    <a:pt x="1078606" y="873009"/>
                  </a:cubicBezTo>
                  <a:cubicBezTo>
                    <a:pt x="1079099" y="874488"/>
                    <a:pt x="1079346" y="876131"/>
                    <a:pt x="1079346" y="877939"/>
                  </a:cubicBezTo>
                  <a:lnTo>
                    <a:pt x="1074416" y="924526"/>
                  </a:lnTo>
                  <a:cubicBezTo>
                    <a:pt x="1079017" y="925184"/>
                    <a:pt x="1083865" y="926088"/>
                    <a:pt x="1088959" y="927238"/>
                  </a:cubicBezTo>
                  <a:cubicBezTo>
                    <a:pt x="1094053" y="928388"/>
                    <a:pt x="1098819" y="929744"/>
                    <a:pt x="1103256" y="931305"/>
                  </a:cubicBezTo>
                  <a:cubicBezTo>
                    <a:pt x="1107693" y="932866"/>
                    <a:pt x="1111719" y="934510"/>
                    <a:pt x="1115334" y="936235"/>
                  </a:cubicBezTo>
                  <a:cubicBezTo>
                    <a:pt x="1118950" y="937961"/>
                    <a:pt x="1121456" y="939522"/>
                    <a:pt x="1122852" y="940919"/>
                  </a:cubicBezTo>
                  <a:cubicBezTo>
                    <a:pt x="1124249" y="942315"/>
                    <a:pt x="1125317" y="943712"/>
                    <a:pt x="1126057" y="945109"/>
                  </a:cubicBezTo>
                  <a:cubicBezTo>
                    <a:pt x="1126796" y="946506"/>
                    <a:pt x="1127372" y="948231"/>
                    <a:pt x="1127782" y="950285"/>
                  </a:cubicBezTo>
                  <a:cubicBezTo>
                    <a:pt x="1128193" y="952340"/>
                    <a:pt x="1128481" y="954805"/>
                    <a:pt x="1128645" y="957680"/>
                  </a:cubicBezTo>
                  <a:cubicBezTo>
                    <a:pt x="1128809" y="960556"/>
                    <a:pt x="1128892" y="963884"/>
                    <a:pt x="1128892" y="967663"/>
                  </a:cubicBezTo>
                  <a:cubicBezTo>
                    <a:pt x="1128892" y="972758"/>
                    <a:pt x="1128768" y="976948"/>
                    <a:pt x="1128522" y="980235"/>
                  </a:cubicBezTo>
                  <a:cubicBezTo>
                    <a:pt x="1128275" y="983521"/>
                    <a:pt x="1127824" y="986027"/>
                    <a:pt x="1127166" y="987753"/>
                  </a:cubicBezTo>
                  <a:cubicBezTo>
                    <a:pt x="1126509" y="989478"/>
                    <a:pt x="1125769" y="990629"/>
                    <a:pt x="1124948" y="991204"/>
                  </a:cubicBezTo>
                  <a:cubicBezTo>
                    <a:pt x="1124126" y="991779"/>
                    <a:pt x="1123140" y="992067"/>
                    <a:pt x="1121990" y="992067"/>
                  </a:cubicBezTo>
                  <a:cubicBezTo>
                    <a:pt x="1119853" y="992067"/>
                    <a:pt x="1116731" y="990998"/>
                    <a:pt x="1112623" y="988862"/>
                  </a:cubicBezTo>
                  <a:cubicBezTo>
                    <a:pt x="1108515" y="986726"/>
                    <a:pt x="1103461" y="984425"/>
                    <a:pt x="1097463" y="981960"/>
                  </a:cubicBezTo>
                  <a:cubicBezTo>
                    <a:pt x="1091465" y="979495"/>
                    <a:pt x="1084563" y="977195"/>
                    <a:pt x="1076758" y="975058"/>
                  </a:cubicBezTo>
                  <a:cubicBezTo>
                    <a:pt x="1068952" y="972922"/>
                    <a:pt x="1060366" y="971854"/>
                    <a:pt x="1050999" y="971854"/>
                  </a:cubicBezTo>
                  <a:cubicBezTo>
                    <a:pt x="1042454" y="971854"/>
                    <a:pt x="1035141" y="972675"/>
                    <a:pt x="1029061" y="974319"/>
                  </a:cubicBezTo>
                  <a:cubicBezTo>
                    <a:pt x="1022980" y="975962"/>
                    <a:pt x="1018050" y="978263"/>
                    <a:pt x="1014271" y="981221"/>
                  </a:cubicBezTo>
                  <a:cubicBezTo>
                    <a:pt x="1010491" y="984179"/>
                    <a:pt x="1007697" y="987712"/>
                    <a:pt x="1005890" y="991820"/>
                  </a:cubicBezTo>
                  <a:cubicBezTo>
                    <a:pt x="1004082" y="995928"/>
                    <a:pt x="1003178" y="1000447"/>
                    <a:pt x="1003178" y="1005377"/>
                  </a:cubicBezTo>
                  <a:cubicBezTo>
                    <a:pt x="1003178" y="1013101"/>
                    <a:pt x="1005233" y="1019592"/>
                    <a:pt x="1009341" y="1024851"/>
                  </a:cubicBezTo>
                  <a:cubicBezTo>
                    <a:pt x="1013449" y="1030109"/>
                    <a:pt x="1018913" y="1034628"/>
                    <a:pt x="1025733" y="1038408"/>
                  </a:cubicBezTo>
                  <a:cubicBezTo>
                    <a:pt x="1032553" y="1042188"/>
                    <a:pt x="1040276" y="1045638"/>
                    <a:pt x="1048903" y="1048761"/>
                  </a:cubicBezTo>
                  <a:cubicBezTo>
                    <a:pt x="1057531" y="1051883"/>
                    <a:pt x="1066323" y="1055170"/>
                    <a:pt x="1075279" y="1058621"/>
                  </a:cubicBezTo>
                  <a:cubicBezTo>
                    <a:pt x="1084235" y="1062072"/>
                    <a:pt x="1093026" y="1066057"/>
                    <a:pt x="1101654" y="1070576"/>
                  </a:cubicBezTo>
                  <a:cubicBezTo>
                    <a:pt x="1110281" y="1075095"/>
                    <a:pt x="1117964" y="1080682"/>
                    <a:pt x="1124701" y="1087337"/>
                  </a:cubicBezTo>
                  <a:cubicBezTo>
                    <a:pt x="1131439" y="1093993"/>
                    <a:pt x="1136862" y="1102045"/>
                    <a:pt x="1140970" y="1111494"/>
                  </a:cubicBezTo>
                  <a:cubicBezTo>
                    <a:pt x="1145078" y="1120943"/>
                    <a:pt x="1147132" y="1132323"/>
                    <a:pt x="1147132" y="1145634"/>
                  </a:cubicBezTo>
                  <a:cubicBezTo>
                    <a:pt x="1147132" y="1159766"/>
                    <a:pt x="1144626" y="1172502"/>
                    <a:pt x="1139614" y="1183841"/>
                  </a:cubicBezTo>
                  <a:cubicBezTo>
                    <a:pt x="1134602" y="1195180"/>
                    <a:pt x="1127495" y="1204957"/>
                    <a:pt x="1118292" y="1213174"/>
                  </a:cubicBezTo>
                  <a:cubicBezTo>
                    <a:pt x="1109090" y="1221391"/>
                    <a:pt x="1097997" y="1227964"/>
                    <a:pt x="1085015" y="1232894"/>
                  </a:cubicBezTo>
                  <a:cubicBezTo>
                    <a:pt x="1072033" y="1237824"/>
                    <a:pt x="1057654" y="1240946"/>
                    <a:pt x="1041878" y="1242261"/>
                  </a:cubicBezTo>
                  <a:lnTo>
                    <a:pt x="1036702" y="1295011"/>
                  </a:lnTo>
                  <a:cubicBezTo>
                    <a:pt x="1036538" y="1296326"/>
                    <a:pt x="1036168" y="1297476"/>
                    <a:pt x="1035593" y="1298462"/>
                  </a:cubicBezTo>
                  <a:cubicBezTo>
                    <a:pt x="1035018" y="1299448"/>
                    <a:pt x="1033949" y="1300269"/>
                    <a:pt x="1032388" y="1300927"/>
                  </a:cubicBezTo>
                  <a:cubicBezTo>
                    <a:pt x="1030827" y="1301584"/>
                    <a:pt x="1028691" y="1302118"/>
                    <a:pt x="1025979" y="1302529"/>
                  </a:cubicBezTo>
                  <a:cubicBezTo>
                    <a:pt x="1023268" y="1302940"/>
                    <a:pt x="1019858" y="1303145"/>
                    <a:pt x="1015750" y="1303145"/>
                  </a:cubicBezTo>
                  <a:cubicBezTo>
                    <a:pt x="1010491" y="1303145"/>
                    <a:pt x="1006260" y="1302899"/>
                    <a:pt x="1003055" y="1302406"/>
                  </a:cubicBezTo>
                  <a:cubicBezTo>
                    <a:pt x="999851" y="1301913"/>
                    <a:pt x="997345" y="1301214"/>
                    <a:pt x="995537" y="1300311"/>
                  </a:cubicBezTo>
                  <a:cubicBezTo>
                    <a:pt x="993729" y="1299407"/>
                    <a:pt x="992538" y="1298215"/>
                    <a:pt x="991963" y="1296736"/>
                  </a:cubicBezTo>
                  <a:cubicBezTo>
                    <a:pt x="991388" y="1295257"/>
                    <a:pt x="991264" y="1293614"/>
                    <a:pt x="991593" y="1291806"/>
                  </a:cubicBezTo>
                  <a:lnTo>
                    <a:pt x="996769" y="1241768"/>
                  </a:lnTo>
                  <a:cubicBezTo>
                    <a:pt x="989703" y="1240782"/>
                    <a:pt x="983048" y="1239508"/>
                    <a:pt x="976803" y="1237947"/>
                  </a:cubicBezTo>
                  <a:cubicBezTo>
                    <a:pt x="970559" y="1236386"/>
                    <a:pt x="964889" y="1234660"/>
                    <a:pt x="959795" y="1232770"/>
                  </a:cubicBezTo>
                  <a:cubicBezTo>
                    <a:pt x="954701" y="1230881"/>
                    <a:pt x="950305" y="1228950"/>
                    <a:pt x="946607" y="1226978"/>
                  </a:cubicBezTo>
                  <a:cubicBezTo>
                    <a:pt x="942910" y="1225006"/>
                    <a:pt x="940116" y="1223075"/>
                    <a:pt x="938227" y="1221185"/>
                  </a:cubicBezTo>
                  <a:cubicBezTo>
                    <a:pt x="936337" y="1219295"/>
                    <a:pt x="934981" y="1216502"/>
                    <a:pt x="934159" y="1212804"/>
                  </a:cubicBezTo>
                  <a:cubicBezTo>
                    <a:pt x="933338" y="1209107"/>
                    <a:pt x="932927" y="1203643"/>
                    <a:pt x="932927" y="1196412"/>
                  </a:cubicBezTo>
                  <a:cubicBezTo>
                    <a:pt x="932927" y="1190825"/>
                    <a:pt x="933091" y="1186224"/>
                    <a:pt x="933420" y="1182608"/>
                  </a:cubicBezTo>
                  <a:cubicBezTo>
                    <a:pt x="933749" y="1178993"/>
                    <a:pt x="934324" y="1176200"/>
                    <a:pt x="935145" y="1174228"/>
                  </a:cubicBezTo>
                  <a:cubicBezTo>
                    <a:pt x="935967" y="1172256"/>
                    <a:pt x="936994" y="1170900"/>
                    <a:pt x="938227" y="1170160"/>
                  </a:cubicBezTo>
                  <a:cubicBezTo>
                    <a:pt x="939459" y="1169421"/>
                    <a:pt x="940897" y="1169051"/>
                    <a:pt x="942540" y="1169051"/>
                  </a:cubicBezTo>
                  <a:cubicBezTo>
                    <a:pt x="944677" y="1169051"/>
                    <a:pt x="947799" y="1170284"/>
                    <a:pt x="951907" y="1172749"/>
                  </a:cubicBezTo>
                  <a:cubicBezTo>
                    <a:pt x="956015" y="1175214"/>
                    <a:pt x="961274" y="1177925"/>
                    <a:pt x="967683" y="1180883"/>
                  </a:cubicBezTo>
                  <a:cubicBezTo>
                    <a:pt x="974092" y="1183841"/>
                    <a:pt x="981856" y="1186552"/>
                    <a:pt x="990977" y="1189017"/>
                  </a:cubicBezTo>
                  <a:cubicBezTo>
                    <a:pt x="1000097" y="1191482"/>
                    <a:pt x="1010820" y="1192715"/>
                    <a:pt x="1023145" y="1192715"/>
                  </a:cubicBezTo>
                  <a:cubicBezTo>
                    <a:pt x="1042371" y="1192715"/>
                    <a:pt x="1056668" y="1189141"/>
                    <a:pt x="1066035" y="1181992"/>
                  </a:cubicBezTo>
                  <a:cubicBezTo>
                    <a:pt x="1075402" y="1174844"/>
                    <a:pt x="1080085" y="1165354"/>
                    <a:pt x="1080085" y="1153522"/>
                  </a:cubicBezTo>
                  <a:cubicBezTo>
                    <a:pt x="1080085" y="1145634"/>
                    <a:pt x="1078072" y="1139143"/>
                    <a:pt x="1074046" y="1134049"/>
                  </a:cubicBezTo>
                  <a:cubicBezTo>
                    <a:pt x="1070020" y="1128954"/>
                    <a:pt x="1064638" y="1124476"/>
                    <a:pt x="1057901" y="1120615"/>
                  </a:cubicBezTo>
                  <a:cubicBezTo>
                    <a:pt x="1051163" y="1116753"/>
                    <a:pt x="1043563" y="1113302"/>
                    <a:pt x="1035100" y="1110262"/>
                  </a:cubicBezTo>
                  <a:cubicBezTo>
                    <a:pt x="1026637" y="1107222"/>
                    <a:pt x="1017968" y="1103976"/>
                    <a:pt x="1009094" y="1100525"/>
                  </a:cubicBezTo>
                  <a:cubicBezTo>
                    <a:pt x="1000220" y="1097074"/>
                    <a:pt x="991552" y="1093048"/>
                    <a:pt x="983089" y="1088447"/>
                  </a:cubicBezTo>
                  <a:cubicBezTo>
                    <a:pt x="974626" y="1083845"/>
                    <a:pt x="967026" y="1078176"/>
                    <a:pt x="960288" y="1071438"/>
                  </a:cubicBezTo>
                  <a:cubicBezTo>
                    <a:pt x="953550" y="1064701"/>
                    <a:pt x="948169" y="1056525"/>
                    <a:pt x="944142" y="1046912"/>
                  </a:cubicBezTo>
                  <a:cubicBezTo>
                    <a:pt x="940116" y="1037299"/>
                    <a:pt x="938103" y="1025672"/>
                    <a:pt x="938103" y="1012033"/>
                  </a:cubicBezTo>
                  <a:cubicBezTo>
                    <a:pt x="938103" y="999708"/>
                    <a:pt x="940157" y="988492"/>
                    <a:pt x="944266" y="978386"/>
                  </a:cubicBezTo>
                  <a:cubicBezTo>
                    <a:pt x="948374" y="968280"/>
                    <a:pt x="954290" y="959447"/>
                    <a:pt x="962013" y="951888"/>
                  </a:cubicBezTo>
                  <a:cubicBezTo>
                    <a:pt x="969737" y="944328"/>
                    <a:pt x="979227" y="938207"/>
                    <a:pt x="990484" y="933524"/>
                  </a:cubicBezTo>
                  <a:cubicBezTo>
                    <a:pt x="1001740" y="928840"/>
                    <a:pt x="1014517" y="925677"/>
                    <a:pt x="1028814" y="924033"/>
                  </a:cubicBezTo>
                  <a:lnTo>
                    <a:pt x="1033744" y="874488"/>
                  </a:lnTo>
                  <a:cubicBezTo>
                    <a:pt x="1033908" y="873173"/>
                    <a:pt x="1034278" y="872064"/>
                    <a:pt x="1034853" y="871160"/>
                  </a:cubicBezTo>
                  <a:cubicBezTo>
                    <a:pt x="1035428" y="870256"/>
                    <a:pt x="1036496" y="869434"/>
                    <a:pt x="1038058" y="868695"/>
                  </a:cubicBezTo>
                  <a:cubicBezTo>
                    <a:pt x="1039619" y="867956"/>
                    <a:pt x="1041714" y="867421"/>
                    <a:pt x="1044343" y="867093"/>
                  </a:cubicBezTo>
                  <a:cubicBezTo>
                    <a:pt x="1046973" y="866764"/>
                    <a:pt x="1050424" y="866600"/>
                    <a:pt x="1054696" y="866600"/>
                  </a:cubicBezTo>
                  <a:close/>
                  <a:moveTo>
                    <a:pt x="540100" y="705161"/>
                  </a:moveTo>
                  <a:lnTo>
                    <a:pt x="659647" y="1342252"/>
                  </a:lnTo>
                  <a:lnTo>
                    <a:pt x="0" y="770030"/>
                  </a:lnTo>
                  <a:lnTo>
                    <a:pt x="57420" y="810871"/>
                  </a:lnTo>
                  <a:cubicBezTo>
                    <a:pt x="111312" y="840172"/>
                    <a:pt x="173071" y="856816"/>
                    <a:pt x="238713" y="856815"/>
                  </a:cubicBezTo>
                  <a:cubicBezTo>
                    <a:pt x="337177" y="856815"/>
                    <a:pt x="426902" y="819368"/>
                    <a:pt x="494446" y="757925"/>
                  </a:cubicBezTo>
                  <a:close/>
                  <a:moveTo>
                    <a:pt x="2054580" y="10475"/>
                  </a:moveTo>
                  <a:lnTo>
                    <a:pt x="2556223" y="445634"/>
                  </a:lnTo>
                  <a:lnTo>
                    <a:pt x="2556223" y="2584388"/>
                  </a:lnTo>
                  <a:lnTo>
                    <a:pt x="1454287" y="2584388"/>
                  </a:lnTo>
                  <a:lnTo>
                    <a:pt x="903707" y="2106778"/>
                  </a:lnTo>
                  <a:lnTo>
                    <a:pt x="965182" y="2130987"/>
                  </a:lnTo>
                  <a:cubicBezTo>
                    <a:pt x="989054" y="2137133"/>
                    <a:pt x="1014078" y="2140403"/>
                    <a:pt x="1039867" y="2140402"/>
                  </a:cubicBezTo>
                  <a:cubicBezTo>
                    <a:pt x="1143020" y="2140403"/>
                    <a:pt x="1233965" y="2088094"/>
                    <a:pt x="1287670" y="2008533"/>
                  </a:cubicBezTo>
                  <a:lnTo>
                    <a:pt x="1296032" y="1993110"/>
                  </a:lnTo>
                  <a:lnTo>
                    <a:pt x="1297957" y="1993110"/>
                  </a:lnTo>
                  <a:lnTo>
                    <a:pt x="1298974" y="1987687"/>
                  </a:lnTo>
                  <a:lnTo>
                    <a:pt x="1315223" y="1957726"/>
                  </a:lnTo>
                  <a:cubicBezTo>
                    <a:pt x="1330345" y="1921943"/>
                    <a:pt x="1338706" y="1882600"/>
                    <a:pt x="1338707" y="1841304"/>
                  </a:cubicBezTo>
                  <a:lnTo>
                    <a:pt x="1334423" y="1798774"/>
                  </a:lnTo>
                  <a:lnTo>
                    <a:pt x="1540713" y="699420"/>
                  </a:lnTo>
                  <a:lnTo>
                    <a:pt x="1591334" y="757925"/>
                  </a:lnTo>
                  <a:cubicBezTo>
                    <a:pt x="1658878" y="819367"/>
                    <a:pt x="1748601" y="856815"/>
                    <a:pt x="1847066" y="856816"/>
                  </a:cubicBezTo>
                  <a:cubicBezTo>
                    <a:pt x="1978350" y="856815"/>
                    <a:pt x="2094100" y="790240"/>
                    <a:pt x="2162451" y="688982"/>
                  </a:cubicBezTo>
                  <a:lnTo>
                    <a:pt x="2189399" y="639289"/>
                  </a:lnTo>
                  <a:lnTo>
                    <a:pt x="1558596" y="639289"/>
                  </a:lnTo>
                  <a:lnTo>
                    <a:pt x="1662237" y="578005"/>
                  </a:lnTo>
                  <a:cubicBezTo>
                    <a:pt x="1835788" y="456648"/>
                    <a:pt x="1967454" y="285800"/>
                    <a:pt x="2033305" y="87839"/>
                  </a:cubicBezTo>
                  <a:close/>
                  <a:moveTo>
                    <a:pt x="26115" y="0"/>
                  </a:moveTo>
                  <a:lnTo>
                    <a:pt x="554843" y="458654"/>
                  </a:lnTo>
                  <a:lnTo>
                    <a:pt x="483847" y="427672"/>
                  </a:lnTo>
                  <a:cubicBezTo>
                    <a:pt x="318563" y="343718"/>
                    <a:pt x="177407" y="223498"/>
                    <a:pt x="72593" y="78434"/>
                  </a:cubicBezTo>
                  <a:lnTo>
                    <a:pt x="23552" y="2955"/>
                  </a:ln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sz="2800" b="1" dirty="0"/>
            </a:p>
          </p:txBody>
        </p:sp>
      </p:grpSp>
      <p:sp>
        <p:nvSpPr>
          <p:cNvPr id="8" name="Rectangle 7"/>
          <p:cNvSpPr/>
          <p:nvPr/>
        </p:nvSpPr>
        <p:spPr>
          <a:xfrm>
            <a:off x="4003393" y="2505964"/>
            <a:ext cx="2003919" cy="523220"/>
          </a:xfrm>
          <a:prstGeom prst="rect">
            <a:avLst/>
          </a:prstGeom>
        </p:spPr>
        <p:txBody>
          <a:bodyPr wrap="square" anchor="ctr">
            <a:spAutoFit/>
          </a:bodyPr>
          <a:lstStyle/>
          <a:p>
            <a:pPr algn="ctr"/>
            <a:r>
              <a:rPr lang="en-US" sz="2800" b="1" dirty="0">
                <a:solidFill>
                  <a:prstClr val="white"/>
                </a:solidFill>
              </a:rPr>
              <a:t>HOLD</a:t>
            </a:r>
            <a:endParaRPr lang="en-US" dirty="0"/>
          </a:p>
        </p:txBody>
      </p:sp>
      <p:sp>
        <p:nvSpPr>
          <p:cNvPr id="24" name="Rectangle 23"/>
          <p:cNvSpPr/>
          <p:nvPr/>
        </p:nvSpPr>
        <p:spPr>
          <a:xfrm>
            <a:off x="6183482" y="2505964"/>
            <a:ext cx="2002535" cy="523220"/>
          </a:xfrm>
          <a:prstGeom prst="rect">
            <a:avLst/>
          </a:prstGeom>
        </p:spPr>
        <p:txBody>
          <a:bodyPr wrap="square" anchor="ctr">
            <a:spAutoFit/>
          </a:bodyPr>
          <a:lstStyle/>
          <a:p>
            <a:pPr lvl="0" algn="ctr"/>
            <a:r>
              <a:rPr lang="en-US" sz="2800" b="1" dirty="0" smtClean="0">
                <a:solidFill>
                  <a:prstClr val="white"/>
                </a:solidFill>
              </a:rPr>
              <a:t>BUILD</a:t>
            </a:r>
            <a:endParaRPr lang="en-US" sz="2800" b="1" dirty="0">
              <a:solidFill>
                <a:prstClr val="white"/>
              </a:solidFill>
            </a:endParaRPr>
          </a:p>
        </p:txBody>
      </p:sp>
      <p:sp>
        <p:nvSpPr>
          <p:cNvPr id="25" name="Rectangle 24"/>
          <p:cNvSpPr/>
          <p:nvPr/>
        </p:nvSpPr>
        <p:spPr>
          <a:xfrm>
            <a:off x="4004775" y="4686402"/>
            <a:ext cx="2002537" cy="523220"/>
          </a:xfrm>
          <a:prstGeom prst="rect">
            <a:avLst/>
          </a:prstGeom>
        </p:spPr>
        <p:txBody>
          <a:bodyPr wrap="square" anchor="ctr">
            <a:spAutoFit/>
          </a:bodyPr>
          <a:lstStyle/>
          <a:p>
            <a:pPr lvl="0" algn="ctr"/>
            <a:r>
              <a:rPr lang="en-US" sz="2800" b="1" dirty="0" smtClean="0">
                <a:solidFill>
                  <a:prstClr val="white"/>
                </a:solidFill>
              </a:rPr>
              <a:t>HARVEST</a:t>
            </a:r>
            <a:endParaRPr lang="en-US" sz="2800" b="1" dirty="0">
              <a:solidFill>
                <a:prstClr val="white"/>
              </a:solidFill>
            </a:endParaRPr>
          </a:p>
        </p:txBody>
      </p:sp>
      <p:sp>
        <p:nvSpPr>
          <p:cNvPr id="26" name="Rectangle 25"/>
          <p:cNvSpPr/>
          <p:nvPr/>
        </p:nvSpPr>
        <p:spPr>
          <a:xfrm>
            <a:off x="6183482" y="4686402"/>
            <a:ext cx="2002535" cy="523220"/>
          </a:xfrm>
          <a:prstGeom prst="rect">
            <a:avLst/>
          </a:prstGeom>
        </p:spPr>
        <p:txBody>
          <a:bodyPr wrap="square" anchor="ctr">
            <a:spAutoFit/>
          </a:bodyPr>
          <a:lstStyle/>
          <a:p>
            <a:pPr lvl="0" algn="ctr"/>
            <a:r>
              <a:rPr lang="en-US" sz="2800" b="1" dirty="0" smtClean="0">
                <a:solidFill>
                  <a:prstClr val="white"/>
                </a:solidFill>
              </a:rPr>
              <a:t>DIVEST</a:t>
            </a:r>
            <a:endParaRPr lang="en-US" sz="2800" b="1" dirty="0">
              <a:solidFill>
                <a:prstClr val="white"/>
              </a:solidFill>
            </a:endParaRPr>
          </a:p>
        </p:txBody>
      </p:sp>
      <p:grpSp>
        <p:nvGrpSpPr>
          <p:cNvPr id="9" name="Group 8"/>
          <p:cNvGrpSpPr/>
          <p:nvPr/>
        </p:nvGrpSpPr>
        <p:grpSpPr>
          <a:xfrm>
            <a:off x="442073" y="1766305"/>
            <a:ext cx="2251495" cy="2002537"/>
            <a:chOff x="442073" y="1766305"/>
            <a:chExt cx="2251495" cy="2002537"/>
          </a:xfrm>
        </p:grpSpPr>
        <p:sp>
          <p:nvSpPr>
            <p:cNvPr id="30" name="Rectangle 29"/>
            <p:cNvSpPr/>
            <p:nvPr/>
          </p:nvSpPr>
          <p:spPr>
            <a:xfrm>
              <a:off x="2620779" y="1766306"/>
              <a:ext cx="72789"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p>
          </p:txBody>
        </p:sp>
        <p:sp>
          <p:nvSpPr>
            <p:cNvPr id="31" name="Rectangle 30"/>
            <p:cNvSpPr/>
            <p:nvPr/>
          </p:nvSpPr>
          <p:spPr>
            <a:xfrm>
              <a:off x="442073" y="1766305"/>
              <a:ext cx="2002536"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lumMod val="50000"/>
                      <a:lumOff val="50000"/>
                    </a:schemeClr>
                  </a:solidFill>
                </a:rPr>
                <a:t>Continue doing the same things to maintain the status quo</a:t>
              </a:r>
              <a:endParaRPr lang="en-US" dirty="0">
                <a:solidFill>
                  <a:schemeClr val="tx1">
                    <a:lumMod val="50000"/>
                    <a:lumOff val="50000"/>
                  </a:schemeClr>
                </a:solidFill>
              </a:endParaRPr>
            </a:p>
          </p:txBody>
        </p:sp>
      </p:grpSp>
      <p:grpSp>
        <p:nvGrpSpPr>
          <p:cNvPr id="10" name="Group 9"/>
          <p:cNvGrpSpPr/>
          <p:nvPr/>
        </p:nvGrpSpPr>
        <p:grpSpPr>
          <a:xfrm>
            <a:off x="442073" y="3946744"/>
            <a:ext cx="2251495" cy="2002537"/>
            <a:chOff x="442073" y="3946744"/>
            <a:chExt cx="2251495" cy="2002537"/>
          </a:xfrm>
        </p:grpSpPr>
        <p:sp>
          <p:nvSpPr>
            <p:cNvPr id="34" name="Rectangle 33"/>
            <p:cNvSpPr/>
            <p:nvPr/>
          </p:nvSpPr>
          <p:spPr>
            <a:xfrm>
              <a:off x="2620779" y="3946745"/>
              <a:ext cx="72789"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35" name="Rectangle 34"/>
            <p:cNvSpPr/>
            <p:nvPr/>
          </p:nvSpPr>
          <p:spPr>
            <a:xfrm>
              <a:off x="442073" y="3946744"/>
              <a:ext cx="2002536"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lumMod val="50000"/>
                      <a:lumOff val="50000"/>
                    </a:schemeClr>
                  </a:solidFill>
                </a:rPr>
                <a:t>Utilize the cash flow from a Star or Cash Cow to reduce the burden of investment and maximize profits</a:t>
              </a:r>
              <a:endParaRPr lang="en-US" dirty="0">
                <a:solidFill>
                  <a:schemeClr val="tx1">
                    <a:lumMod val="50000"/>
                    <a:lumOff val="50000"/>
                  </a:schemeClr>
                </a:solidFill>
              </a:endParaRPr>
            </a:p>
          </p:txBody>
        </p:sp>
      </p:grpSp>
      <p:sp>
        <p:nvSpPr>
          <p:cNvPr id="37" name="Rectangle 36"/>
          <p:cNvSpPr/>
          <p:nvPr/>
        </p:nvSpPr>
        <p:spPr>
          <a:xfrm>
            <a:off x="9336170" y="1766305"/>
            <a:ext cx="72789" cy="2002536"/>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38" name="Rectangle 37"/>
          <p:cNvSpPr/>
          <p:nvPr/>
        </p:nvSpPr>
        <p:spPr>
          <a:xfrm>
            <a:off x="9588513" y="1766304"/>
            <a:ext cx="2002536"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lumMod val="50000"/>
                    <a:lumOff val="50000"/>
                  </a:schemeClr>
                </a:solidFill>
              </a:rPr>
              <a:t>Make further investments, either to maintain the market share of Star, or make a Question Mark into a Star</a:t>
            </a:r>
            <a:endParaRPr lang="en-US" dirty="0">
              <a:solidFill>
                <a:schemeClr val="tx1">
                  <a:lumMod val="50000"/>
                  <a:lumOff val="50000"/>
                </a:schemeClr>
              </a:solidFill>
            </a:endParaRPr>
          </a:p>
        </p:txBody>
      </p:sp>
      <p:sp>
        <p:nvSpPr>
          <p:cNvPr id="40" name="Rectangle 39"/>
          <p:cNvSpPr/>
          <p:nvPr/>
        </p:nvSpPr>
        <p:spPr>
          <a:xfrm>
            <a:off x="9336171" y="3946745"/>
            <a:ext cx="72789" cy="2002536"/>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41" name="Rectangle 40"/>
          <p:cNvSpPr/>
          <p:nvPr/>
        </p:nvSpPr>
        <p:spPr>
          <a:xfrm>
            <a:off x="9588513" y="3946744"/>
            <a:ext cx="2002536" cy="2002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800"/>
              </a:lnSpc>
            </a:pPr>
            <a:r>
              <a:rPr lang="en-US" dirty="0" smtClean="0">
                <a:solidFill>
                  <a:schemeClr val="tx1">
                    <a:lumMod val="50000"/>
                    <a:lumOff val="50000"/>
                  </a:schemeClr>
                </a:solidFill>
              </a:rPr>
              <a:t>Sell off or withdraw Dogs so that HR and financial capital can be invested in Star and Question Mark products and business units</a:t>
            </a:r>
            <a:endParaRPr lang="en-US" dirty="0">
              <a:solidFill>
                <a:schemeClr val="tx1">
                  <a:lumMod val="50000"/>
                  <a:lumOff val="50000"/>
                </a:schemeClr>
              </a:solidFill>
            </a:endParaRPr>
          </a:p>
        </p:txBody>
      </p:sp>
    </p:spTree>
    <p:extLst>
      <p:ext uri="{BB962C8B-B14F-4D97-AF65-F5344CB8AC3E}">
        <p14:creationId xmlns:p14="http://schemas.microsoft.com/office/powerpoint/2010/main" val="131296711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Forces Driving Industry Competition</a:t>
            </a:r>
          </a:p>
        </p:txBody>
      </p:sp>
      <p:sp>
        <p:nvSpPr>
          <p:cNvPr id="5" name="Title 4"/>
          <p:cNvSpPr>
            <a:spLocks noGrp="1"/>
          </p:cNvSpPr>
          <p:nvPr>
            <p:ph type="title"/>
          </p:nvPr>
        </p:nvSpPr>
        <p:spPr/>
        <p:txBody>
          <a:bodyPr/>
          <a:lstStyle/>
          <a:p>
            <a:r>
              <a:rPr lang="en-US" dirty="0" smtClean="0"/>
              <a:t>Porter’s Five Forces Model</a:t>
            </a:r>
            <a:endParaRPr lang="en-US" dirty="0"/>
          </a:p>
        </p:txBody>
      </p:sp>
      <p:sp>
        <p:nvSpPr>
          <p:cNvPr id="4" name="Slide Number Placeholder 3"/>
          <p:cNvSpPr>
            <a:spLocks noGrp="1"/>
          </p:cNvSpPr>
          <p:nvPr>
            <p:ph type="sldNum" sz="quarter" idx="12"/>
          </p:nvPr>
        </p:nvSpPr>
        <p:spPr/>
        <p:txBody>
          <a:bodyPr/>
          <a:lstStyle/>
          <a:p>
            <a:fld id="{F68327C5-B821-4FE9-A59A-A60D9EB59A9A}" type="slidenum">
              <a:rPr lang="en-US" smtClean="0"/>
              <a:t>90</a:t>
            </a:fld>
            <a:endParaRPr lang="en-US"/>
          </a:p>
        </p:txBody>
      </p:sp>
      <p:sp>
        <p:nvSpPr>
          <p:cNvPr id="16" name="Rectangle 15"/>
          <p:cNvSpPr/>
          <p:nvPr/>
        </p:nvSpPr>
        <p:spPr>
          <a:xfrm>
            <a:off x="6600056" y="1398780"/>
            <a:ext cx="4965328"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365760" rIns="274320" rtlCol="0" anchor="ctr"/>
          <a:lstStyle/>
          <a:p>
            <a:pPr algn="ctr">
              <a:spcBef>
                <a:spcPts val="1000"/>
              </a:spcBef>
            </a:pPr>
            <a:r>
              <a:rPr lang="en-US" sz="2800" dirty="0">
                <a:solidFill>
                  <a:schemeClr val="tx1">
                    <a:lumMod val="50000"/>
                    <a:lumOff val="50000"/>
                  </a:schemeClr>
                </a:solidFill>
              </a:rPr>
              <a:t>Rivalry among existing competitors takes the familiar form of jockeying for </a:t>
            </a:r>
            <a:r>
              <a:rPr lang="en-US" sz="2800" dirty="0" smtClean="0">
                <a:solidFill>
                  <a:schemeClr val="tx1">
                    <a:lumMod val="50000"/>
                    <a:lumOff val="50000"/>
                  </a:schemeClr>
                </a:solidFill>
              </a:rPr>
              <a:t>position -</a:t>
            </a:r>
            <a:r>
              <a:rPr lang="en-US" sz="2800" dirty="0">
                <a:solidFill>
                  <a:schemeClr val="tx1">
                    <a:lumMod val="50000"/>
                    <a:lumOff val="50000"/>
                  </a:schemeClr>
                </a:solidFill>
              </a:rPr>
              <a:t>using tactics like price competition, advertising battles, product introductions, and increased customer service or </a:t>
            </a:r>
            <a:r>
              <a:rPr lang="en-US" sz="2800" dirty="0" smtClean="0">
                <a:solidFill>
                  <a:schemeClr val="tx1">
                    <a:lumMod val="50000"/>
                    <a:lumOff val="50000"/>
                  </a:schemeClr>
                </a:solidFill>
              </a:rPr>
              <a:t>warranties.</a:t>
            </a:r>
            <a:endParaRPr lang="en-US" sz="2800" dirty="0">
              <a:solidFill>
                <a:schemeClr val="tx1">
                  <a:lumMod val="50000"/>
                  <a:lumOff val="50000"/>
                </a:schemeClr>
              </a:solidFill>
            </a:endParaRPr>
          </a:p>
        </p:txBody>
      </p:sp>
      <p:sp>
        <p:nvSpPr>
          <p:cNvPr id="22" name="Rectangle 21"/>
          <p:cNvSpPr/>
          <p:nvPr/>
        </p:nvSpPr>
        <p:spPr>
          <a:xfrm>
            <a:off x="11565384" y="1398780"/>
            <a:ext cx="130156" cy="4182974"/>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effectLst>
                <a:outerShdw blurRad="38100" dist="38100" dir="2700000" algn="tl">
                  <a:srgbClr val="000000">
                    <a:alpha val="43137"/>
                  </a:srgbClr>
                </a:outerShdw>
              </a:effectLst>
            </a:endParaRPr>
          </a:p>
        </p:txBody>
      </p:sp>
      <p:sp>
        <p:nvSpPr>
          <p:cNvPr id="3" name="TextBox 2"/>
          <p:cNvSpPr txBox="1"/>
          <p:nvPr/>
        </p:nvSpPr>
        <p:spPr>
          <a:xfrm>
            <a:off x="6652046"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17" name="TextBox 16"/>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grpSp>
        <p:nvGrpSpPr>
          <p:cNvPr id="21" name="Group 20"/>
          <p:cNvGrpSpPr/>
          <p:nvPr/>
        </p:nvGrpSpPr>
        <p:grpSpPr>
          <a:xfrm>
            <a:off x="931134" y="1018898"/>
            <a:ext cx="5120640" cy="5120640"/>
            <a:chOff x="3535680" y="1388636"/>
            <a:chExt cx="5120640" cy="5120640"/>
          </a:xfrm>
        </p:grpSpPr>
        <p:sp>
          <p:nvSpPr>
            <p:cNvPr id="26" name="Freeform 25"/>
            <p:cNvSpPr/>
            <p:nvPr/>
          </p:nvSpPr>
          <p:spPr>
            <a:xfrm>
              <a:off x="4815732" y="1388636"/>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lnSpc>
                  <a:spcPts val="2500"/>
                </a:lnSpc>
              </a:pPr>
              <a:endParaRPr lang="en-US" sz="2000" b="1">
                <a:effectLst>
                  <a:outerShdw blurRad="38100" dist="38100" dir="2700000" algn="tl">
                    <a:srgbClr val="000000">
                      <a:alpha val="43137"/>
                    </a:srgbClr>
                  </a:outerShdw>
                </a:effectLst>
              </a:endParaRPr>
            </a:p>
          </p:txBody>
        </p:sp>
        <p:sp>
          <p:nvSpPr>
            <p:cNvPr id="27" name="Freeform 26"/>
            <p:cNvSpPr/>
            <p:nvPr/>
          </p:nvSpPr>
          <p:spPr>
            <a:xfrm>
              <a:off x="3535680" y="2668688"/>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28" name="Freeform 27"/>
            <p:cNvSpPr/>
            <p:nvPr/>
          </p:nvSpPr>
          <p:spPr>
            <a:xfrm>
              <a:off x="6096218" y="2669123"/>
              <a:ext cx="2560102" cy="2560100"/>
            </a:xfrm>
            <a:custGeom>
              <a:avLst/>
              <a:gdLst>
                <a:gd name="connsiteX0" fmla="*/ 814677 w 1629355"/>
                <a:gd name="connsiteY0" fmla="*/ 0 h 1629354"/>
                <a:gd name="connsiteX1" fmla="*/ 1629355 w 1629355"/>
                <a:gd name="connsiteY1" fmla="*/ 814677 h 1629354"/>
                <a:gd name="connsiteX2" fmla="*/ 814678 w 1629355"/>
                <a:gd name="connsiteY2" fmla="*/ 1629354 h 1629354"/>
                <a:gd name="connsiteX3" fmla="*/ 0 w 1629355"/>
                <a:gd name="connsiteY3" fmla="*/ 814677 h 1629354"/>
                <a:gd name="connsiteX4" fmla="*/ 814677 w 1629355"/>
                <a:gd name="connsiteY4" fmla="*/ 0 h 162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5" h="1629354">
                  <a:moveTo>
                    <a:pt x="814677" y="0"/>
                  </a:moveTo>
                  <a:lnTo>
                    <a:pt x="1629355" y="814677"/>
                  </a:lnTo>
                  <a:lnTo>
                    <a:pt x="814678" y="1629354"/>
                  </a:lnTo>
                  <a:lnTo>
                    <a:pt x="0" y="814677"/>
                  </a:lnTo>
                  <a:lnTo>
                    <a:pt x="814677" y="0"/>
                  </a:lnTo>
                  <a:close/>
                </a:path>
              </a:pathLst>
            </a:cu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29" name="Freeform 28"/>
            <p:cNvSpPr/>
            <p:nvPr/>
          </p:nvSpPr>
          <p:spPr>
            <a:xfrm>
              <a:off x="4816167" y="3949174"/>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000" b="1">
                <a:effectLst>
                  <a:outerShdw blurRad="38100" dist="38100" dir="2700000" algn="tl">
                    <a:srgbClr val="000000">
                      <a:alpha val="43137"/>
                    </a:srgbClr>
                  </a:outerShdw>
                </a:effectLst>
              </a:endParaRPr>
            </a:p>
          </p:txBody>
        </p:sp>
        <p:sp>
          <p:nvSpPr>
            <p:cNvPr id="30" name="Freeform 29"/>
            <p:cNvSpPr/>
            <p:nvPr/>
          </p:nvSpPr>
          <p:spPr>
            <a:xfrm>
              <a:off x="4815950" y="2668255"/>
              <a:ext cx="2560100" cy="2560102"/>
            </a:xfrm>
            <a:custGeom>
              <a:avLst/>
              <a:gdLst>
                <a:gd name="connsiteX0" fmla="*/ 814677 w 1629354"/>
                <a:gd name="connsiteY0" fmla="*/ 0 h 1629355"/>
                <a:gd name="connsiteX1" fmla="*/ 1629354 w 1629354"/>
                <a:gd name="connsiteY1" fmla="*/ 814678 h 1629355"/>
                <a:gd name="connsiteX2" fmla="*/ 814677 w 1629354"/>
                <a:gd name="connsiteY2" fmla="*/ 1629355 h 1629355"/>
                <a:gd name="connsiteX3" fmla="*/ 0 w 1629354"/>
                <a:gd name="connsiteY3" fmla="*/ 814677 h 1629355"/>
                <a:gd name="connsiteX4" fmla="*/ 814677 w 1629354"/>
                <a:gd name="connsiteY4" fmla="*/ 0 h 162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354" h="1629355">
                  <a:moveTo>
                    <a:pt x="814677" y="0"/>
                  </a:moveTo>
                  <a:lnTo>
                    <a:pt x="1629354" y="814678"/>
                  </a:lnTo>
                  <a:lnTo>
                    <a:pt x="814677" y="1629355"/>
                  </a:lnTo>
                  <a:lnTo>
                    <a:pt x="0" y="814677"/>
                  </a:lnTo>
                  <a:lnTo>
                    <a:pt x="814677" y="0"/>
                  </a:lnTo>
                  <a:close/>
                </a:path>
              </a:pathLst>
            </a:cu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5094512" y="3031371"/>
              <a:ext cx="2002536" cy="20025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000" b="1" dirty="0" smtClean="0">
                  <a:solidFill>
                    <a:schemeClr val="accent1">
                      <a:lumMod val="50000"/>
                    </a:schemeClr>
                  </a:solidFill>
                </a:rPr>
                <a:t>Industry Competitors</a:t>
              </a:r>
              <a:endParaRPr lang="en-US" sz="2000" b="1" dirty="0">
                <a:solidFill>
                  <a:schemeClr val="accent1">
                    <a:lumMod val="50000"/>
                  </a:schemeClr>
                </a:solidFill>
              </a:endParaRPr>
            </a:p>
          </p:txBody>
        </p:sp>
        <p:sp>
          <p:nvSpPr>
            <p:cNvPr id="32" name="Rectangle 31"/>
            <p:cNvSpPr/>
            <p:nvPr/>
          </p:nvSpPr>
          <p:spPr>
            <a:xfrm>
              <a:off x="5307004" y="4213620"/>
              <a:ext cx="1577552" cy="523220"/>
            </a:xfrm>
            <a:prstGeom prst="rect">
              <a:avLst/>
            </a:prstGeom>
            <a:noFill/>
          </p:spPr>
          <p:txBody>
            <a:bodyPr wrap="square">
              <a:spAutoFit/>
            </a:bodyPr>
            <a:lstStyle/>
            <a:p>
              <a:pPr algn="ctr"/>
              <a:r>
                <a:rPr lang="en-US" sz="1400" b="1" dirty="0" smtClean="0">
                  <a:solidFill>
                    <a:schemeClr val="bg1"/>
                  </a:solidFill>
                </a:rPr>
                <a:t>Rivalry Among Existing Firms</a:t>
              </a:r>
              <a:endParaRPr lang="en-US" sz="1400" dirty="0">
                <a:solidFill>
                  <a:schemeClr val="bg1"/>
                </a:solidFill>
              </a:endParaRPr>
            </a:p>
          </p:txBody>
        </p:sp>
        <p:sp>
          <p:nvSpPr>
            <p:cNvPr id="33" name="Freeform 32"/>
            <p:cNvSpPr/>
            <p:nvPr/>
          </p:nvSpPr>
          <p:spPr>
            <a:xfrm>
              <a:off x="5776587" y="3684286"/>
              <a:ext cx="638385" cy="529334"/>
            </a:xfrm>
            <a:custGeom>
              <a:avLst/>
              <a:gdLst>
                <a:gd name="connsiteX0" fmla="*/ 1761533 w 2241805"/>
                <a:gd name="connsiteY0" fmla="*/ 0 h 1858854"/>
                <a:gd name="connsiteX1" fmla="*/ 2180831 w 2241805"/>
                <a:gd name="connsiteY1" fmla="*/ 3326 h 1858854"/>
                <a:gd name="connsiteX2" fmla="*/ 2065743 w 2241805"/>
                <a:gd name="connsiteY2" fmla="*/ 135900 h 1858854"/>
                <a:gd name="connsiteX3" fmla="*/ 1834843 w 2241805"/>
                <a:gd name="connsiteY3" fmla="*/ 1602720 h 1858854"/>
                <a:gd name="connsiteX4" fmla="*/ 350867 w 2241805"/>
                <a:gd name="connsiteY4" fmla="*/ 1551762 h 1858854"/>
                <a:gd name="connsiteX5" fmla="*/ 218064 w 2241805"/>
                <a:gd name="connsiteY5" fmla="*/ 72873 h 1858854"/>
                <a:gd name="connsiteX6" fmla="*/ 448439 w 2241805"/>
                <a:gd name="connsiteY6" fmla="*/ 242592 h 1858854"/>
                <a:gd name="connsiteX7" fmla="*/ 526965 w 2241805"/>
                <a:gd name="connsiteY7" fmla="*/ 1323768 h 1858854"/>
                <a:gd name="connsiteX8" fmla="*/ 1606952 w 2241805"/>
                <a:gd name="connsiteY8" fmla="*/ 1417201 h 1858854"/>
                <a:gd name="connsiteX9" fmla="*/ 1867054 w 2241805"/>
                <a:gd name="connsiteY9" fmla="*/ 364778 h 1858854"/>
                <a:gd name="connsiteX10" fmla="*/ 1753734 w 2241805"/>
                <a:gd name="connsiteY10" fmla="*/ 495315 h 1858854"/>
                <a:gd name="connsiteX11" fmla="*/ 1761533 w 2241805"/>
                <a:gd name="connsiteY11" fmla="*/ 0 h 185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1805" h="1858854">
                  <a:moveTo>
                    <a:pt x="1761533" y="0"/>
                  </a:moveTo>
                  <a:lnTo>
                    <a:pt x="2180831" y="3326"/>
                  </a:lnTo>
                  <a:lnTo>
                    <a:pt x="2065743" y="135900"/>
                  </a:lnTo>
                  <a:cubicBezTo>
                    <a:pt x="2370254" y="613350"/>
                    <a:pt x="2271203" y="1242574"/>
                    <a:pt x="1834843" y="1602720"/>
                  </a:cubicBezTo>
                  <a:cubicBezTo>
                    <a:pt x="1398598" y="1962770"/>
                    <a:pt x="762088" y="1940914"/>
                    <a:pt x="350867" y="1551762"/>
                  </a:cubicBezTo>
                  <a:cubicBezTo>
                    <a:pt x="-60324" y="1162641"/>
                    <a:pt x="-117284" y="528336"/>
                    <a:pt x="218064" y="72873"/>
                  </a:cubicBezTo>
                  <a:lnTo>
                    <a:pt x="448439" y="242592"/>
                  </a:lnTo>
                  <a:cubicBezTo>
                    <a:pt x="205262" y="572939"/>
                    <a:pt x="238557" y="1031361"/>
                    <a:pt x="526965" y="1323768"/>
                  </a:cubicBezTo>
                  <a:cubicBezTo>
                    <a:pt x="815366" y="1616166"/>
                    <a:pt x="1273279" y="1655782"/>
                    <a:pt x="1606952" y="1417201"/>
                  </a:cubicBezTo>
                  <a:cubicBezTo>
                    <a:pt x="1940829" y="1178475"/>
                    <a:pt x="2051141" y="732131"/>
                    <a:pt x="1867054" y="364778"/>
                  </a:cubicBezTo>
                  <a:lnTo>
                    <a:pt x="1753734" y="495315"/>
                  </a:lnTo>
                  <a:lnTo>
                    <a:pt x="1761533" y="0"/>
                  </a:lnTo>
                  <a:close/>
                </a:path>
              </a:pathLst>
            </a:cu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4" name="Rectangle 33"/>
            <p:cNvSpPr/>
            <p:nvPr/>
          </p:nvSpPr>
          <p:spPr>
            <a:xfrm>
              <a:off x="3647728" y="3724805"/>
              <a:ext cx="1165768" cy="400110"/>
            </a:xfrm>
            <a:prstGeom prst="rect">
              <a:avLst/>
            </a:prstGeom>
          </p:spPr>
          <p:txBody>
            <a:bodyPr wrap="none">
              <a:spAutoFit/>
            </a:bodyPr>
            <a:lstStyle/>
            <a:p>
              <a:r>
                <a:rPr lang="en-US" sz="2000" b="1" dirty="0">
                  <a:solidFill>
                    <a:prstClr val="white"/>
                  </a:solidFill>
                  <a:effectLst>
                    <a:outerShdw blurRad="38100" dist="38100" dir="2700000" algn="tl">
                      <a:srgbClr val="000000">
                        <a:alpha val="43137"/>
                      </a:srgbClr>
                    </a:outerShdw>
                  </a:effectLst>
                </a:rPr>
                <a:t>Suppliers</a:t>
              </a:r>
              <a:endParaRPr lang="en-US" dirty="0"/>
            </a:p>
          </p:txBody>
        </p:sp>
        <p:sp>
          <p:nvSpPr>
            <p:cNvPr id="35" name="Rectangle 34"/>
            <p:cNvSpPr/>
            <p:nvPr/>
          </p:nvSpPr>
          <p:spPr>
            <a:xfrm>
              <a:off x="7470697" y="3724805"/>
              <a:ext cx="906402" cy="400110"/>
            </a:xfrm>
            <a:prstGeom prst="rect">
              <a:avLst/>
            </a:prstGeom>
          </p:spPr>
          <p:txBody>
            <a:bodyPr wrap="none">
              <a:spAutoFit/>
            </a:bodyPr>
            <a:lstStyle/>
            <a:p>
              <a:r>
                <a:rPr lang="en-US" sz="2000" b="1" dirty="0" smtClean="0">
                  <a:solidFill>
                    <a:prstClr val="white"/>
                  </a:solidFill>
                  <a:effectLst>
                    <a:outerShdw blurRad="38100" dist="38100" dir="2700000" algn="tl">
                      <a:srgbClr val="000000">
                        <a:alpha val="43137"/>
                      </a:srgbClr>
                    </a:outerShdw>
                  </a:effectLst>
                </a:rPr>
                <a:t>Buyers</a:t>
              </a:r>
              <a:endParaRPr lang="en-US" dirty="0"/>
            </a:p>
          </p:txBody>
        </p:sp>
        <p:sp>
          <p:nvSpPr>
            <p:cNvPr id="36" name="Rectangle 35"/>
            <p:cNvSpPr/>
            <p:nvPr/>
          </p:nvSpPr>
          <p:spPr>
            <a:xfrm>
              <a:off x="5321284" y="1900307"/>
              <a:ext cx="1548989" cy="733534"/>
            </a:xfrm>
            <a:prstGeom prst="rect">
              <a:avLst/>
            </a:prstGeom>
          </p:spPr>
          <p:txBody>
            <a:bodyPr wrap="square" anchor="ctr">
              <a:spAutoFit/>
            </a:bodyPr>
            <a:lstStyle/>
            <a:p>
              <a:pPr lvl="0" algn="ctr">
                <a:lnSpc>
                  <a:spcPts val="2500"/>
                </a:lnSpc>
              </a:pPr>
              <a:r>
                <a:rPr lang="en-US" sz="2000" b="1" dirty="0">
                  <a:solidFill>
                    <a:prstClr val="white"/>
                  </a:solidFill>
                  <a:effectLst>
                    <a:outerShdw blurRad="38100" dist="38100" dir="2700000" algn="tl">
                      <a:srgbClr val="000000">
                        <a:alpha val="43137"/>
                      </a:srgbClr>
                    </a:outerShdw>
                  </a:effectLst>
                </a:rPr>
                <a:t>Potential Entrants</a:t>
              </a:r>
            </a:p>
          </p:txBody>
        </p:sp>
        <p:sp>
          <p:nvSpPr>
            <p:cNvPr id="37" name="Rectangle 36"/>
            <p:cNvSpPr/>
            <p:nvPr/>
          </p:nvSpPr>
          <p:spPr>
            <a:xfrm>
              <a:off x="5408600" y="5446113"/>
              <a:ext cx="1374800" cy="400110"/>
            </a:xfrm>
            <a:prstGeom prst="rect">
              <a:avLst/>
            </a:prstGeom>
          </p:spPr>
          <p:txBody>
            <a:bodyPr wrap="none">
              <a:spAutoFit/>
            </a:bodyPr>
            <a:lstStyle/>
            <a:p>
              <a:r>
                <a:rPr lang="en-US" sz="2000" b="1" dirty="0">
                  <a:solidFill>
                    <a:prstClr val="white"/>
                  </a:solidFill>
                  <a:effectLst>
                    <a:outerShdw blurRad="38100" dist="38100" dir="2700000" algn="tl">
                      <a:srgbClr val="000000">
                        <a:alpha val="43137"/>
                      </a:srgbClr>
                    </a:outerShdw>
                  </a:effectLst>
                </a:rPr>
                <a:t>Substitutes</a:t>
              </a:r>
              <a:endParaRPr lang="en-US" dirty="0"/>
            </a:p>
          </p:txBody>
        </p:sp>
      </p:grpSp>
      <p:sp>
        <p:nvSpPr>
          <p:cNvPr id="63" name="TextBox 62"/>
          <p:cNvSpPr txBox="1"/>
          <p:nvPr/>
        </p:nvSpPr>
        <p:spPr>
          <a:xfrm>
            <a:off x="6600057" y="5744150"/>
            <a:ext cx="4982344" cy="461665"/>
          </a:xfrm>
          <a:prstGeom prst="rect">
            <a:avLst/>
          </a:prstGeom>
          <a:noFill/>
        </p:spPr>
        <p:txBody>
          <a:bodyPr wrap="square" rtlCol="0">
            <a:spAutoFit/>
          </a:bodyPr>
          <a:lstStyle/>
          <a:p>
            <a:r>
              <a:rPr lang="en-US" sz="2400" dirty="0" smtClean="0">
                <a:solidFill>
                  <a:schemeClr val="tx1">
                    <a:lumMod val="50000"/>
                    <a:lumOff val="50000"/>
                  </a:schemeClr>
                </a:solidFill>
              </a:rPr>
              <a:t>-- Michael E. Porter, 1980</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383980926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p:cNvSpPr>
            <a:spLocks noGrp="1"/>
          </p:cNvSpPr>
          <p:nvPr>
            <p:ph type="subTitle" idx="1"/>
          </p:nvPr>
        </p:nvSpPr>
        <p:spPr/>
        <p:txBody>
          <a:bodyPr/>
          <a:lstStyle/>
          <a:p>
            <a:r>
              <a:rPr lang="en-US" dirty="0" smtClean="0"/>
              <a:t>Worksheet 1</a:t>
            </a:r>
            <a:endParaRPr lang="en-US" dirty="0"/>
          </a:p>
        </p:txBody>
      </p:sp>
      <p:sp>
        <p:nvSpPr>
          <p:cNvPr id="5" name="Title 4"/>
          <p:cNvSpPr>
            <a:spLocks noGrp="1"/>
          </p:cNvSpPr>
          <p:nvPr>
            <p:ph type="title"/>
          </p:nvPr>
        </p:nvSpPr>
        <p:spPr/>
        <p:txBody>
          <a:bodyPr/>
          <a:lstStyle/>
          <a:p>
            <a:r>
              <a:rPr lang="en-US" dirty="0"/>
              <a:t>Porter’s Five </a:t>
            </a:r>
            <a:r>
              <a:rPr lang="en-US" dirty="0" smtClean="0"/>
              <a:t>Forces</a:t>
            </a:r>
            <a:endParaRPr lang="en-US" dirty="0"/>
          </a:p>
        </p:txBody>
      </p:sp>
      <p:sp>
        <p:nvSpPr>
          <p:cNvPr id="20" name="Rectangle 19"/>
          <p:cNvSpPr/>
          <p:nvPr/>
        </p:nvSpPr>
        <p:spPr>
          <a:xfrm>
            <a:off x="4304353" y="3140968"/>
            <a:ext cx="3583293" cy="1655638"/>
          </a:xfrm>
          <a:prstGeom prst="rect">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b="1" dirty="0" smtClean="0">
                <a:solidFill>
                  <a:schemeClr val="tx2"/>
                </a:solidFill>
              </a:rPr>
              <a:t>COMPETITIVE RIVALRY</a:t>
            </a:r>
          </a:p>
          <a:p>
            <a:pPr marL="285750" indent="-285750">
              <a:buFont typeface="Arial" panose="020B0604020202020204" pitchFamily="34" charset="0"/>
              <a:buChar char="•"/>
            </a:pPr>
            <a:endParaRPr lang="en-US" sz="1200" dirty="0">
              <a:solidFill>
                <a:schemeClr val="tx2"/>
              </a:solidFill>
            </a:endParaRPr>
          </a:p>
          <a:p>
            <a:pPr marL="285750" indent="-285750">
              <a:buFont typeface="Arial" panose="020B0604020202020204" pitchFamily="34" charset="0"/>
              <a:buChar char="•"/>
            </a:pPr>
            <a:r>
              <a:rPr lang="en-US" sz="1200" dirty="0" smtClean="0">
                <a:solidFill>
                  <a:schemeClr val="tx2"/>
                </a:solidFill>
              </a:rPr>
              <a:t>Entry </a:t>
            </a:r>
            <a:r>
              <a:rPr lang="en-US" sz="1200" dirty="0">
                <a:solidFill>
                  <a:schemeClr val="tx2"/>
                </a:solidFill>
              </a:rPr>
              <a:t>1</a:t>
            </a:r>
          </a:p>
          <a:p>
            <a:pPr marL="285750" indent="-285750">
              <a:buFont typeface="Arial" panose="020B0604020202020204" pitchFamily="34" charset="0"/>
              <a:buChar char="•"/>
            </a:pPr>
            <a:r>
              <a:rPr lang="en-US" sz="1200" dirty="0">
                <a:solidFill>
                  <a:schemeClr val="tx2"/>
                </a:solidFill>
              </a:rPr>
              <a:t>Entry 2</a:t>
            </a:r>
          </a:p>
          <a:p>
            <a:pPr marL="285750" indent="-285750">
              <a:buFont typeface="Arial" panose="020B0604020202020204" pitchFamily="34" charset="0"/>
              <a:buChar char="•"/>
            </a:pPr>
            <a:r>
              <a:rPr lang="en-US" sz="1200" dirty="0">
                <a:solidFill>
                  <a:schemeClr val="tx2"/>
                </a:solidFill>
              </a:rPr>
              <a:t>Entry 3</a:t>
            </a:r>
          </a:p>
          <a:p>
            <a:pPr marL="285750" indent="-285750">
              <a:buFont typeface="Arial" panose="020B0604020202020204" pitchFamily="34" charset="0"/>
              <a:buChar char="•"/>
            </a:pPr>
            <a:r>
              <a:rPr lang="en-US" sz="1200" dirty="0">
                <a:solidFill>
                  <a:schemeClr val="tx2"/>
                </a:solidFill>
              </a:rPr>
              <a:t>Entry 4</a:t>
            </a:r>
          </a:p>
          <a:p>
            <a:pPr marL="285750" indent="-285750">
              <a:buFont typeface="Arial" panose="020B0604020202020204" pitchFamily="34" charset="0"/>
              <a:buChar char="•"/>
            </a:pPr>
            <a:r>
              <a:rPr lang="en-US" sz="1200" dirty="0">
                <a:solidFill>
                  <a:schemeClr val="tx2"/>
                </a:solidFill>
              </a:rPr>
              <a:t>Entry 5</a:t>
            </a:r>
          </a:p>
        </p:txBody>
      </p:sp>
      <p:sp>
        <p:nvSpPr>
          <p:cNvPr id="28" name="Isosceles Triangle 27"/>
          <p:cNvSpPr/>
          <p:nvPr/>
        </p:nvSpPr>
        <p:spPr>
          <a:xfrm rot="10800000">
            <a:off x="5970706" y="2914878"/>
            <a:ext cx="250588" cy="2160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Isosceles Triangle 28"/>
          <p:cNvSpPr/>
          <p:nvPr/>
        </p:nvSpPr>
        <p:spPr>
          <a:xfrm>
            <a:off x="5970706" y="4811340"/>
            <a:ext cx="250588" cy="2160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Isosceles Triangle 29"/>
          <p:cNvSpPr/>
          <p:nvPr/>
        </p:nvSpPr>
        <p:spPr>
          <a:xfrm rot="5400000">
            <a:off x="4030652" y="3860775"/>
            <a:ext cx="250588" cy="2160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Isosceles Triangle 30"/>
          <p:cNvSpPr/>
          <p:nvPr/>
        </p:nvSpPr>
        <p:spPr>
          <a:xfrm rot="16200000">
            <a:off x="7910759" y="3860775"/>
            <a:ext cx="250588" cy="2160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304354" y="1254572"/>
            <a:ext cx="3583293" cy="1655638"/>
          </a:xfrm>
          <a:prstGeom prst="rect">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b="1" dirty="0">
                <a:solidFill>
                  <a:schemeClr val="tx2"/>
                </a:solidFill>
              </a:rPr>
              <a:t>THREAT OF NEW ENTRY </a:t>
            </a:r>
            <a:endParaRPr lang="en-US" sz="1600" b="1" dirty="0" smtClean="0">
              <a:solidFill>
                <a:schemeClr val="tx2"/>
              </a:solidFill>
            </a:endParaRPr>
          </a:p>
          <a:p>
            <a:endParaRPr lang="en-US" sz="1200" dirty="0" smtClean="0">
              <a:solidFill>
                <a:schemeClr val="tx2"/>
              </a:solidFill>
            </a:endParaRPr>
          </a:p>
          <a:p>
            <a:pPr marL="285750" indent="-285750">
              <a:buFont typeface="Arial" panose="020B0604020202020204" pitchFamily="34" charset="0"/>
              <a:buChar char="•"/>
            </a:pPr>
            <a:r>
              <a:rPr lang="en-US" sz="1200" dirty="0" smtClean="0">
                <a:solidFill>
                  <a:schemeClr val="tx2"/>
                </a:solidFill>
              </a:rPr>
              <a:t>Entry </a:t>
            </a:r>
            <a:r>
              <a:rPr lang="en-US" sz="1200" dirty="0">
                <a:solidFill>
                  <a:schemeClr val="tx2"/>
                </a:solidFill>
              </a:rPr>
              <a:t>1</a:t>
            </a:r>
          </a:p>
          <a:p>
            <a:pPr marL="285750" indent="-285750">
              <a:buFont typeface="Arial" panose="020B0604020202020204" pitchFamily="34" charset="0"/>
              <a:buChar char="•"/>
            </a:pPr>
            <a:r>
              <a:rPr lang="en-US" sz="1200" dirty="0">
                <a:solidFill>
                  <a:schemeClr val="tx2"/>
                </a:solidFill>
              </a:rPr>
              <a:t>Entry 2</a:t>
            </a:r>
          </a:p>
          <a:p>
            <a:pPr marL="285750" indent="-285750">
              <a:buFont typeface="Arial" panose="020B0604020202020204" pitchFamily="34" charset="0"/>
              <a:buChar char="•"/>
            </a:pPr>
            <a:r>
              <a:rPr lang="en-US" sz="1200" dirty="0">
                <a:solidFill>
                  <a:schemeClr val="tx2"/>
                </a:solidFill>
              </a:rPr>
              <a:t>Entry 3</a:t>
            </a:r>
          </a:p>
          <a:p>
            <a:pPr marL="285750" indent="-285750">
              <a:buFont typeface="Arial" panose="020B0604020202020204" pitchFamily="34" charset="0"/>
              <a:buChar char="•"/>
            </a:pPr>
            <a:r>
              <a:rPr lang="en-US" sz="1200" dirty="0">
                <a:solidFill>
                  <a:schemeClr val="tx2"/>
                </a:solidFill>
              </a:rPr>
              <a:t>Entry 4</a:t>
            </a:r>
          </a:p>
          <a:p>
            <a:pPr marL="285750" indent="-285750">
              <a:buFont typeface="Arial" panose="020B0604020202020204" pitchFamily="34" charset="0"/>
              <a:buChar char="•"/>
            </a:pPr>
            <a:r>
              <a:rPr lang="en-US" sz="1200" dirty="0">
                <a:solidFill>
                  <a:schemeClr val="tx2"/>
                </a:solidFill>
              </a:rPr>
              <a:t>Entry 5</a:t>
            </a:r>
          </a:p>
        </p:txBody>
      </p:sp>
      <p:sp>
        <p:nvSpPr>
          <p:cNvPr id="21" name="Rectangle 20"/>
          <p:cNvSpPr/>
          <p:nvPr/>
        </p:nvSpPr>
        <p:spPr>
          <a:xfrm>
            <a:off x="464641" y="3140968"/>
            <a:ext cx="3583293" cy="1655638"/>
          </a:xfrm>
          <a:prstGeom prst="rect">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b="1" dirty="0" smtClean="0">
                <a:solidFill>
                  <a:schemeClr val="tx2"/>
                </a:solidFill>
              </a:rPr>
              <a:t>SUPPLIER POWER</a:t>
            </a:r>
            <a:endParaRPr lang="en-US" sz="1600" b="1" dirty="0">
              <a:solidFill>
                <a:schemeClr val="tx2"/>
              </a:solidFill>
            </a:endParaRPr>
          </a:p>
          <a:p>
            <a:pPr marL="285750" indent="-285750">
              <a:buFont typeface="Arial" panose="020B0604020202020204" pitchFamily="34" charset="0"/>
              <a:buChar char="•"/>
            </a:pPr>
            <a:endParaRPr lang="en-US" sz="1200" dirty="0">
              <a:solidFill>
                <a:schemeClr val="tx2"/>
              </a:solidFill>
            </a:endParaRPr>
          </a:p>
          <a:p>
            <a:pPr marL="285750" indent="-285750">
              <a:buFont typeface="Arial" panose="020B0604020202020204" pitchFamily="34" charset="0"/>
              <a:buChar char="•"/>
            </a:pPr>
            <a:r>
              <a:rPr lang="en-US" sz="1200" dirty="0">
                <a:solidFill>
                  <a:schemeClr val="tx2"/>
                </a:solidFill>
              </a:rPr>
              <a:t>Entry 1</a:t>
            </a:r>
          </a:p>
          <a:p>
            <a:pPr marL="285750" indent="-285750">
              <a:buFont typeface="Arial" panose="020B0604020202020204" pitchFamily="34" charset="0"/>
              <a:buChar char="•"/>
            </a:pPr>
            <a:r>
              <a:rPr lang="en-US" sz="1200" dirty="0">
                <a:solidFill>
                  <a:schemeClr val="tx2"/>
                </a:solidFill>
              </a:rPr>
              <a:t>Entry 2</a:t>
            </a:r>
          </a:p>
          <a:p>
            <a:pPr marL="285750" indent="-285750">
              <a:buFont typeface="Arial" panose="020B0604020202020204" pitchFamily="34" charset="0"/>
              <a:buChar char="•"/>
            </a:pPr>
            <a:r>
              <a:rPr lang="en-US" sz="1200" dirty="0">
                <a:solidFill>
                  <a:schemeClr val="tx2"/>
                </a:solidFill>
              </a:rPr>
              <a:t>Entry 3</a:t>
            </a:r>
          </a:p>
          <a:p>
            <a:pPr marL="285750" indent="-285750">
              <a:buFont typeface="Arial" panose="020B0604020202020204" pitchFamily="34" charset="0"/>
              <a:buChar char="•"/>
            </a:pPr>
            <a:r>
              <a:rPr lang="en-US" sz="1200" dirty="0">
                <a:solidFill>
                  <a:schemeClr val="tx2"/>
                </a:solidFill>
              </a:rPr>
              <a:t>Entry 4</a:t>
            </a:r>
          </a:p>
          <a:p>
            <a:pPr marL="285750" indent="-285750">
              <a:buFont typeface="Arial" panose="020B0604020202020204" pitchFamily="34" charset="0"/>
              <a:buChar char="•"/>
            </a:pPr>
            <a:r>
              <a:rPr lang="en-US" sz="1200" dirty="0">
                <a:solidFill>
                  <a:schemeClr val="tx2"/>
                </a:solidFill>
              </a:rPr>
              <a:t>Entry 5</a:t>
            </a:r>
          </a:p>
        </p:txBody>
      </p:sp>
      <p:sp>
        <p:nvSpPr>
          <p:cNvPr id="22" name="Rectangle 21"/>
          <p:cNvSpPr/>
          <p:nvPr/>
        </p:nvSpPr>
        <p:spPr>
          <a:xfrm>
            <a:off x="8144065" y="3140968"/>
            <a:ext cx="3583293" cy="1655638"/>
          </a:xfrm>
          <a:prstGeom prst="rect">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b="1" dirty="0" smtClean="0">
                <a:solidFill>
                  <a:schemeClr val="tx2"/>
                </a:solidFill>
              </a:rPr>
              <a:t>BUYER POWER</a:t>
            </a:r>
            <a:endParaRPr lang="en-US" sz="1600" b="1" dirty="0">
              <a:solidFill>
                <a:schemeClr val="tx2"/>
              </a:solidFill>
            </a:endParaRPr>
          </a:p>
          <a:p>
            <a:pPr marL="285750" indent="-285750">
              <a:buFont typeface="Arial" panose="020B0604020202020204" pitchFamily="34" charset="0"/>
              <a:buChar char="•"/>
            </a:pPr>
            <a:endParaRPr lang="en-US" sz="1200" dirty="0">
              <a:solidFill>
                <a:schemeClr val="tx2"/>
              </a:solidFill>
            </a:endParaRPr>
          </a:p>
          <a:p>
            <a:pPr marL="285750" indent="-285750">
              <a:buFont typeface="Arial" panose="020B0604020202020204" pitchFamily="34" charset="0"/>
              <a:buChar char="•"/>
            </a:pPr>
            <a:r>
              <a:rPr lang="en-US" sz="1200" dirty="0">
                <a:solidFill>
                  <a:schemeClr val="tx2"/>
                </a:solidFill>
              </a:rPr>
              <a:t>Entry 1</a:t>
            </a:r>
          </a:p>
          <a:p>
            <a:pPr marL="285750" indent="-285750">
              <a:buFont typeface="Arial" panose="020B0604020202020204" pitchFamily="34" charset="0"/>
              <a:buChar char="•"/>
            </a:pPr>
            <a:r>
              <a:rPr lang="en-US" sz="1200" dirty="0">
                <a:solidFill>
                  <a:schemeClr val="tx2"/>
                </a:solidFill>
              </a:rPr>
              <a:t>Entry 2</a:t>
            </a:r>
          </a:p>
          <a:p>
            <a:pPr marL="285750" indent="-285750">
              <a:buFont typeface="Arial" panose="020B0604020202020204" pitchFamily="34" charset="0"/>
              <a:buChar char="•"/>
            </a:pPr>
            <a:r>
              <a:rPr lang="en-US" sz="1200" dirty="0">
                <a:solidFill>
                  <a:schemeClr val="tx2"/>
                </a:solidFill>
              </a:rPr>
              <a:t>Entry 3</a:t>
            </a:r>
          </a:p>
          <a:p>
            <a:pPr marL="285750" indent="-285750">
              <a:buFont typeface="Arial" panose="020B0604020202020204" pitchFamily="34" charset="0"/>
              <a:buChar char="•"/>
            </a:pPr>
            <a:r>
              <a:rPr lang="en-US" sz="1200" dirty="0">
                <a:solidFill>
                  <a:schemeClr val="tx2"/>
                </a:solidFill>
              </a:rPr>
              <a:t>Entry 4</a:t>
            </a:r>
          </a:p>
          <a:p>
            <a:pPr marL="285750" indent="-285750">
              <a:buFont typeface="Arial" panose="020B0604020202020204" pitchFamily="34" charset="0"/>
              <a:buChar char="•"/>
            </a:pPr>
            <a:r>
              <a:rPr lang="en-US" sz="1200" dirty="0">
                <a:solidFill>
                  <a:schemeClr val="tx2"/>
                </a:solidFill>
              </a:rPr>
              <a:t>Entry 5</a:t>
            </a:r>
          </a:p>
        </p:txBody>
      </p:sp>
      <p:sp>
        <p:nvSpPr>
          <p:cNvPr id="24" name="Rectangle 23"/>
          <p:cNvSpPr/>
          <p:nvPr/>
        </p:nvSpPr>
        <p:spPr>
          <a:xfrm>
            <a:off x="4304354" y="5017298"/>
            <a:ext cx="3583293" cy="1655638"/>
          </a:xfrm>
          <a:prstGeom prst="rect">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b="1" dirty="0">
                <a:solidFill>
                  <a:schemeClr val="tx2"/>
                </a:solidFill>
              </a:rPr>
              <a:t>THREAT OF SUBSTITUTION </a:t>
            </a:r>
            <a:endParaRPr lang="en-US" sz="1600" b="1" dirty="0" smtClean="0">
              <a:solidFill>
                <a:schemeClr val="tx2"/>
              </a:solidFill>
            </a:endParaRPr>
          </a:p>
          <a:p>
            <a:endParaRPr lang="en-US" sz="1200" dirty="0" smtClean="0">
              <a:solidFill>
                <a:schemeClr val="tx2"/>
              </a:solidFill>
            </a:endParaRPr>
          </a:p>
          <a:p>
            <a:pPr marL="285750" indent="-285750">
              <a:buFont typeface="Arial" panose="020B0604020202020204" pitchFamily="34" charset="0"/>
              <a:buChar char="•"/>
            </a:pPr>
            <a:r>
              <a:rPr lang="en-US" sz="1200" dirty="0" smtClean="0">
                <a:solidFill>
                  <a:schemeClr val="tx2"/>
                </a:solidFill>
              </a:rPr>
              <a:t>Entry </a:t>
            </a:r>
            <a:r>
              <a:rPr lang="en-US" sz="1200" dirty="0">
                <a:solidFill>
                  <a:schemeClr val="tx2"/>
                </a:solidFill>
              </a:rPr>
              <a:t>1</a:t>
            </a:r>
          </a:p>
          <a:p>
            <a:pPr marL="285750" indent="-285750">
              <a:buFont typeface="Arial" panose="020B0604020202020204" pitchFamily="34" charset="0"/>
              <a:buChar char="•"/>
            </a:pPr>
            <a:r>
              <a:rPr lang="en-US" sz="1200" dirty="0">
                <a:solidFill>
                  <a:schemeClr val="tx2"/>
                </a:solidFill>
              </a:rPr>
              <a:t>Entry 2</a:t>
            </a:r>
          </a:p>
          <a:p>
            <a:pPr marL="285750" indent="-285750">
              <a:buFont typeface="Arial" panose="020B0604020202020204" pitchFamily="34" charset="0"/>
              <a:buChar char="•"/>
            </a:pPr>
            <a:r>
              <a:rPr lang="en-US" sz="1200" dirty="0">
                <a:solidFill>
                  <a:schemeClr val="tx2"/>
                </a:solidFill>
              </a:rPr>
              <a:t>Entry 3</a:t>
            </a:r>
          </a:p>
          <a:p>
            <a:pPr marL="285750" indent="-285750">
              <a:buFont typeface="Arial" panose="020B0604020202020204" pitchFamily="34" charset="0"/>
              <a:buChar char="•"/>
            </a:pPr>
            <a:r>
              <a:rPr lang="en-US" sz="1200" dirty="0">
                <a:solidFill>
                  <a:schemeClr val="tx2"/>
                </a:solidFill>
              </a:rPr>
              <a:t>Entry 4</a:t>
            </a:r>
          </a:p>
          <a:p>
            <a:pPr marL="285750" indent="-285750">
              <a:buFont typeface="Arial" panose="020B0604020202020204" pitchFamily="34" charset="0"/>
              <a:buChar char="•"/>
            </a:pPr>
            <a:r>
              <a:rPr lang="en-US" sz="1200" dirty="0">
                <a:solidFill>
                  <a:schemeClr val="tx2"/>
                </a:solidFill>
              </a:rPr>
              <a:t>Entry 5</a:t>
            </a:r>
          </a:p>
        </p:txBody>
      </p:sp>
      <p:sp>
        <p:nvSpPr>
          <p:cNvPr id="2" name="Slide Number Placeholder 1"/>
          <p:cNvSpPr>
            <a:spLocks noGrp="1"/>
          </p:cNvSpPr>
          <p:nvPr>
            <p:ph type="sldNum" sz="quarter" idx="12"/>
          </p:nvPr>
        </p:nvSpPr>
        <p:spPr/>
        <p:txBody>
          <a:bodyPr/>
          <a:lstStyle/>
          <a:p>
            <a:fld id="{F68327C5-B821-4FE9-A59A-A60D9EB59A9A}" type="slidenum">
              <a:rPr lang="en-US" smtClean="0"/>
              <a:pPr/>
              <a:t>91</a:t>
            </a:fld>
            <a:endParaRPr lang="en-US" dirty="0"/>
          </a:p>
        </p:txBody>
      </p:sp>
    </p:spTree>
    <p:extLst>
      <p:ext uri="{BB962C8B-B14F-4D97-AF65-F5344CB8AC3E}">
        <p14:creationId xmlns:p14="http://schemas.microsoft.com/office/powerpoint/2010/main" val="45773659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68327C5-B821-4FE9-A59A-A60D9EB59A9A}" type="slidenum">
              <a:rPr lang="en-US" smtClean="0"/>
              <a:t>92</a:t>
            </a:fld>
            <a:endParaRPr lang="en-US"/>
          </a:p>
        </p:txBody>
      </p:sp>
      <p:sp>
        <p:nvSpPr>
          <p:cNvPr id="9" name="Subtitle 8"/>
          <p:cNvSpPr>
            <a:spLocks noGrp="1"/>
          </p:cNvSpPr>
          <p:nvPr>
            <p:ph type="subTitle" idx="1"/>
          </p:nvPr>
        </p:nvSpPr>
        <p:spPr/>
        <p:txBody>
          <a:bodyPr/>
          <a:lstStyle/>
          <a:p>
            <a:r>
              <a:rPr lang="en-US" dirty="0" smtClean="0"/>
              <a:t>Worksheet 2</a:t>
            </a:r>
            <a:endParaRPr lang="en-US" dirty="0"/>
          </a:p>
        </p:txBody>
      </p:sp>
      <p:sp>
        <p:nvSpPr>
          <p:cNvPr id="5" name="Title 4"/>
          <p:cNvSpPr>
            <a:spLocks noGrp="1"/>
          </p:cNvSpPr>
          <p:nvPr>
            <p:ph type="title"/>
          </p:nvPr>
        </p:nvSpPr>
        <p:spPr/>
        <p:txBody>
          <a:bodyPr/>
          <a:lstStyle/>
          <a:p>
            <a:r>
              <a:rPr lang="en-US" dirty="0"/>
              <a:t>Porter’s Five </a:t>
            </a:r>
            <a:r>
              <a:rPr lang="en-US" dirty="0" smtClean="0"/>
              <a:t>Forces</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524554838"/>
              </p:ext>
            </p:extLst>
          </p:nvPr>
        </p:nvGraphicFramePr>
        <p:xfrm>
          <a:off x="912815" y="1585070"/>
          <a:ext cx="10366374" cy="4508226"/>
        </p:xfrm>
        <a:graphic>
          <a:graphicData uri="http://schemas.openxmlformats.org/drawingml/2006/table">
            <a:tbl>
              <a:tblPr firstRow="1" bandRow="1">
                <a:tableStyleId>{5C22544A-7EE6-4342-B048-85BDC9FD1C3A}</a:tableStyleId>
              </a:tblPr>
              <a:tblGrid>
                <a:gridCol w="3455458"/>
                <a:gridCol w="3455458"/>
                <a:gridCol w="3455458"/>
              </a:tblGrid>
              <a:tr h="2254113">
                <a:tc>
                  <a:txBody>
                    <a:bodyPr/>
                    <a:lstStyle/>
                    <a:p>
                      <a:r>
                        <a:rPr lang="en-US" b="1" dirty="0" smtClean="0">
                          <a:solidFill>
                            <a:schemeClr val="tx2"/>
                          </a:solidFill>
                        </a:rPr>
                        <a:t>THREAT OF NEW ENTRY – </a:t>
                      </a:r>
                    </a:p>
                    <a:p>
                      <a:r>
                        <a:rPr lang="en-US" b="1" dirty="0" smtClean="0">
                          <a:solidFill>
                            <a:schemeClr val="tx2"/>
                          </a:solidFill>
                        </a:rPr>
                        <a:t>Low / Medium / High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chemeClr val="tx2"/>
                          </a:solidFill>
                          <a:effectLst/>
                          <a:uLnTx/>
                          <a:uFillTx/>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chemeClr val="tx2"/>
                          </a:solidFill>
                          <a:effectLst/>
                          <a:uLnTx/>
                          <a:uFillTx/>
                          <a:latin typeface="+mn-lt"/>
                          <a:ea typeface="+mn-ea"/>
                          <a:cs typeface="+mn-cs"/>
                        </a:rPr>
                        <a:t>Entry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chemeClr val="tx2"/>
                          </a:solidFill>
                          <a:effectLst/>
                          <a:uLnTx/>
                          <a:uFillTx/>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chemeClr val="tx2"/>
                          </a:solidFill>
                          <a:effectLst/>
                          <a:uLnTx/>
                          <a:uFillTx/>
                          <a:latin typeface="+mn-lt"/>
                          <a:ea typeface="+mn-ea"/>
                          <a:cs typeface="+mn-cs"/>
                        </a:rPr>
                        <a:t>Entry 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chemeClr val="tx2"/>
                          </a:solidFill>
                          <a:effectLst/>
                          <a:uLnTx/>
                          <a:uFillTx/>
                          <a:latin typeface="+mn-lt"/>
                          <a:ea typeface="+mn-ea"/>
                          <a:cs typeface="+mn-cs"/>
                        </a:rPr>
                        <a:t>Entry 5</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r>
                        <a:rPr lang="en-US" b="1" dirty="0" smtClean="0">
                          <a:solidFill>
                            <a:schemeClr val="tx2"/>
                          </a:solidFill>
                        </a:rPr>
                        <a:t>COMPETITIVE RIVALRY – </a:t>
                      </a:r>
                    </a:p>
                    <a:p>
                      <a:r>
                        <a:rPr lang="en-US" b="1" dirty="0" smtClean="0">
                          <a:solidFill>
                            <a:schemeClr val="tx2"/>
                          </a:solidFill>
                        </a:rPr>
                        <a:t>Low / Medium / High</a:t>
                      </a:r>
                      <a:endParaRPr lang="en-US" b="0" dirty="0" smtClean="0">
                        <a:solidFill>
                          <a:schemeClr val="tx2"/>
                        </a:solidFill>
                      </a:endParaRPr>
                    </a:p>
                    <a:p>
                      <a:pPr marL="285750" indent="-285750">
                        <a:buFont typeface="Arial" panose="020B0604020202020204" pitchFamily="34" charset="0"/>
                        <a:buChar char="•"/>
                      </a:pPr>
                      <a:r>
                        <a:rPr lang="en-US" sz="1400" b="0" dirty="0" smtClean="0">
                          <a:solidFill>
                            <a:schemeClr val="tx2"/>
                          </a:solidFill>
                        </a:rPr>
                        <a:t>Entry 1</a:t>
                      </a:r>
                    </a:p>
                    <a:p>
                      <a:pPr marL="285750" indent="-285750">
                        <a:buFont typeface="Arial" panose="020B0604020202020204" pitchFamily="34" charset="0"/>
                        <a:buChar char="•"/>
                      </a:pPr>
                      <a:r>
                        <a:rPr lang="en-US" sz="1400" b="0" dirty="0" smtClean="0">
                          <a:solidFill>
                            <a:schemeClr val="tx2"/>
                          </a:solidFill>
                        </a:rPr>
                        <a:t>Entry 2</a:t>
                      </a:r>
                    </a:p>
                    <a:p>
                      <a:pPr marL="285750" indent="-285750">
                        <a:buFont typeface="Arial" panose="020B0604020202020204" pitchFamily="34" charset="0"/>
                        <a:buChar char="•"/>
                      </a:pPr>
                      <a:r>
                        <a:rPr lang="en-US" sz="1400" b="0" dirty="0" smtClean="0">
                          <a:solidFill>
                            <a:schemeClr val="tx2"/>
                          </a:solidFill>
                        </a:rPr>
                        <a:t>Entry 3</a:t>
                      </a:r>
                    </a:p>
                    <a:p>
                      <a:pPr marL="285750" indent="-285750">
                        <a:buFont typeface="Arial" panose="020B0604020202020204" pitchFamily="34" charset="0"/>
                        <a:buChar char="•"/>
                      </a:pPr>
                      <a:r>
                        <a:rPr lang="en-US" sz="1400" b="0" dirty="0" smtClean="0">
                          <a:solidFill>
                            <a:schemeClr val="tx2"/>
                          </a:solidFill>
                        </a:rPr>
                        <a:t>Entry 4</a:t>
                      </a:r>
                    </a:p>
                    <a:p>
                      <a:pPr marL="285750" indent="-285750">
                        <a:buFont typeface="Arial" panose="020B0604020202020204" pitchFamily="34" charset="0"/>
                        <a:buChar char="•"/>
                      </a:pPr>
                      <a:r>
                        <a:rPr lang="en-US" sz="1400" b="0" dirty="0" smtClean="0">
                          <a:solidFill>
                            <a:schemeClr val="tx2"/>
                          </a:solidFill>
                        </a:rPr>
                        <a:t>Entry 5</a:t>
                      </a:r>
                      <a:endParaRPr lang="en-US" sz="1400" b="0" dirty="0">
                        <a:solidFill>
                          <a:schemeClr val="tx2"/>
                        </a:solidFill>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r>
                        <a:rPr lang="en-US" b="1" dirty="0" smtClean="0">
                          <a:solidFill>
                            <a:schemeClr val="tx2"/>
                          </a:solidFill>
                        </a:rPr>
                        <a:t>SUPPLIER POWER – </a:t>
                      </a:r>
                    </a:p>
                    <a:p>
                      <a:r>
                        <a:rPr lang="en-US" b="1" dirty="0" smtClean="0">
                          <a:solidFill>
                            <a:schemeClr val="tx2"/>
                          </a:solidFill>
                        </a:rPr>
                        <a:t>Low / Medium / High</a:t>
                      </a:r>
                    </a:p>
                    <a:p>
                      <a:endParaRPr lang="en-US" b="1" dirty="0" smtClean="0">
                        <a:solidFill>
                          <a:schemeClr val="tx2"/>
                        </a:solidFill>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chemeClr val="tx2"/>
                          </a:solidFill>
                          <a:effectLst/>
                          <a:uLnTx/>
                          <a:uFillTx/>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chemeClr val="tx2"/>
                          </a:solidFill>
                          <a:effectLst/>
                          <a:uLnTx/>
                          <a:uFillTx/>
                          <a:latin typeface="+mn-lt"/>
                          <a:ea typeface="+mn-ea"/>
                          <a:cs typeface="+mn-cs"/>
                        </a:rPr>
                        <a:t>Entry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chemeClr val="tx2"/>
                          </a:solidFill>
                          <a:effectLst/>
                          <a:uLnTx/>
                          <a:uFillTx/>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chemeClr val="tx2"/>
                          </a:solidFill>
                          <a:effectLst/>
                          <a:uLnTx/>
                          <a:uFillTx/>
                          <a:latin typeface="+mn-lt"/>
                          <a:ea typeface="+mn-ea"/>
                          <a:cs typeface="+mn-cs"/>
                        </a:rPr>
                        <a:t>Entry 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chemeClr val="tx2"/>
                          </a:solidFill>
                          <a:effectLst/>
                          <a:uLnTx/>
                          <a:uFillTx/>
                          <a:latin typeface="+mn-lt"/>
                          <a:ea typeface="+mn-ea"/>
                          <a:cs typeface="+mn-cs"/>
                        </a:rPr>
                        <a:t>Entry 5</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2254113">
                <a:tc>
                  <a:txBody>
                    <a:bodyPr/>
                    <a:lstStyle/>
                    <a:p>
                      <a:r>
                        <a:rPr lang="en-US" b="1" dirty="0" smtClean="0">
                          <a:solidFill>
                            <a:schemeClr val="tx2"/>
                          </a:solidFill>
                        </a:rPr>
                        <a:t>THREAT OF SUBSTITUTION – </a:t>
                      </a:r>
                    </a:p>
                    <a:p>
                      <a:r>
                        <a:rPr lang="en-US" b="1" dirty="0" smtClean="0">
                          <a:solidFill>
                            <a:schemeClr val="tx2"/>
                          </a:solidFill>
                        </a:rPr>
                        <a:t>Low / Medium / High</a:t>
                      </a:r>
                      <a:endParaRPr lang="en-US" b="0" dirty="0" smtClean="0">
                        <a:solidFill>
                          <a:schemeClr val="tx2"/>
                        </a:solidFill>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chemeClr val="tx2"/>
                          </a:solidFill>
                          <a:effectLst/>
                          <a:uLnTx/>
                          <a:uFillTx/>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chemeClr val="tx2"/>
                          </a:solidFill>
                          <a:effectLst/>
                          <a:uLnTx/>
                          <a:uFillTx/>
                          <a:latin typeface="+mn-lt"/>
                          <a:ea typeface="+mn-ea"/>
                          <a:cs typeface="+mn-cs"/>
                        </a:rPr>
                        <a:t>Entry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chemeClr val="tx2"/>
                          </a:solidFill>
                          <a:effectLst/>
                          <a:uLnTx/>
                          <a:uFillTx/>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chemeClr val="tx2"/>
                          </a:solidFill>
                          <a:effectLst/>
                          <a:uLnTx/>
                          <a:uFillTx/>
                          <a:latin typeface="+mn-lt"/>
                          <a:ea typeface="+mn-ea"/>
                          <a:cs typeface="+mn-cs"/>
                        </a:rPr>
                        <a:t>Entry 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chemeClr val="tx2"/>
                          </a:solidFill>
                          <a:effectLst/>
                          <a:uLnTx/>
                          <a:uFillTx/>
                          <a:latin typeface="+mn-lt"/>
                          <a:ea typeface="+mn-ea"/>
                          <a:cs typeface="+mn-cs"/>
                        </a:rPr>
                        <a:t>Entry 5</a:t>
                      </a:r>
                      <a:endParaRPr lang="en-US" b="1" dirty="0" smtClean="0">
                        <a:solidFill>
                          <a:schemeClr val="tx2"/>
                        </a:solidFill>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r>
                        <a:rPr lang="en-US" b="1" dirty="0" smtClean="0">
                          <a:solidFill>
                            <a:schemeClr val="tx2"/>
                          </a:solidFill>
                        </a:rPr>
                        <a:t>BUYER POWER – </a:t>
                      </a:r>
                    </a:p>
                    <a:p>
                      <a:r>
                        <a:rPr lang="en-US" b="1" dirty="0" smtClean="0">
                          <a:solidFill>
                            <a:schemeClr val="tx2"/>
                          </a:solidFill>
                        </a:rPr>
                        <a:t>Low / Medium / High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chemeClr val="tx2"/>
                          </a:solidFill>
                          <a:effectLst/>
                          <a:uLnTx/>
                          <a:uFillTx/>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chemeClr val="tx2"/>
                          </a:solidFill>
                          <a:effectLst/>
                          <a:uLnTx/>
                          <a:uFillTx/>
                          <a:latin typeface="+mn-lt"/>
                          <a:ea typeface="+mn-ea"/>
                          <a:cs typeface="+mn-cs"/>
                        </a:rPr>
                        <a:t>Entry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chemeClr val="tx2"/>
                          </a:solidFill>
                          <a:effectLst/>
                          <a:uLnTx/>
                          <a:uFillTx/>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chemeClr val="tx2"/>
                          </a:solidFill>
                          <a:effectLst/>
                          <a:uLnTx/>
                          <a:uFillTx/>
                          <a:latin typeface="+mn-lt"/>
                          <a:ea typeface="+mn-ea"/>
                          <a:cs typeface="+mn-cs"/>
                        </a:rPr>
                        <a:t>Entry 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chemeClr val="tx2"/>
                          </a:solidFill>
                          <a:effectLst/>
                          <a:uLnTx/>
                          <a:uFillTx/>
                          <a:latin typeface="+mn-lt"/>
                          <a:ea typeface="+mn-ea"/>
                          <a:cs typeface="+mn-cs"/>
                        </a:rPr>
                        <a:t>Entry 5</a:t>
                      </a:r>
                      <a:endParaRPr lang="en-US" b="1" dirty="0" smtClean="0">
                        <a:solidFill>
                          <a:schemeClr val="tx2"/>
                        </a:solidFill>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0408599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305835197"/>
              </p:ext>
            </p:extLst>
          </p:nvPr>
        </p:nvGraphicFramePr>
        <p:xfrm>
          <a:off x="367767" y="1207096"/>
          <a:ext cx="11456467" cy="4598168"/>
        </p:xfrm>
        <a:graphic>
          <a:graphicData uri="http://schemas.openxmlformats.org/drawingml/2006/table">
            <a:tbl>
              <a:tblPr firstRow="1" bandRow="1">
                <a:tableStyleId>{5940675A-B579-460E-94D1-54222C63F5DA}</a:tableStyleId>
              </a:tblPr>
              <a:tblGrid>
                <a:gridCol w="6991972"/>
                <a:gridCol w="1488165"/>
                <a:gridCol w="1488165"/>
                <a:gridCol w="1488165"/>
              </a:tblGrid>
              <a:tr h="546978">
                <a:tc>
                  <a:txBody>
                    <a:bodyPr/>
                    <a:lstStyle/>
                    <a:p>
                      <a:endParaRPr lang="en-US" dirty="0"/>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1" dirty="0" smtClean="0"/>
                        <a:t>Ability to control</a:t>
                      </a: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b="1" dirty="0" smtClean="0"/>
                        <a:t>Impact</a:t>
                      </a:r>
                      <a:r>
                        <a:rPr lang="en-US" b="1" baseline="0" dirty="0" smtClean="0"/>
                        <a:t> Level</a:t>
                      </a: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b="1" dirty="0" smtClean="0"/>
                        <a:t>Risk Level</a:t>
                      </a: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958088">
                <a:tc>
                  <a:txBody>
                    <a:bodyPr/>
                    <a:lstStyle/>
                    <a:p>
                      <a:r>
                        <a:rPr lang="en-US" b="1" dirty="0" smtClean="0"/>
                        <a:t>COMPETITIVE RIVALRY</a:t>
                      </a:r>
                    </a:p>
                    <a:p>
                      <a:endParaRPr lang="en-US" b="1" dirty="0" smtClean="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5</a:t>
                      </a:r>
                    </a:p>
                    <a:p>
                      <a:endParaRPr lang="en-US" b="1"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Slide Number Placeholder 3"/>
          <p:cNvSpPr>
            <a:spLocks noGrp="1"/>
          </p:cNvSpPr>
          <p:nvPr>
            <p:ph type="sldNum" sz="quarter" idx="12"/>
          </p:nvPr>
        </p:nvSpPr>
        <p:spPr/>
        <p:txBody>
          <a:bodyPr/>
          <a:lstStyle/>
          <a:p>
            <a:fld id="{F68327C5-B821-4FE9-A59A-A60D9EB59A9A}" type="slidenum">
              <a:rPr lang="en-US" smtClean="0"/>
              <a:t>93</a:t>
            </a:fld>
            <a:endParaRPr lang="en-US"/>
          </a:p>
        </p:txBody>
      </p:sp>
      <p:sp>
        <p:nvSpPr>
          <p:cNvPr id="9" name="Subtitle 8"/>
          <p:cNvSpPr>
            <a:spLocks noGrp="1"/>
          </p:cNvSpPr>
          <p:nvPr>
            <p:ph type="subTitle" idx="1"/>
          </p:nvPr>
        </p:nvSpPr>
        <p:spPr/>
        <p:txBody>
          <a:bodyPr/>
          <a:lstStyle/>
          <a:p>
            <a:r>
              <a:rPr lang="en-US" dirty="0" smtClean="0"/>
              <a:t>Worksheet 3 – 1/3</a:t>
            </a:r>
            <a:endParaRPr lang="en-US" dirty="0"/>
          </a:p>
        </p:txBody>
      </p:sp>
      <p:sp>
        <p:nvSpPr>
          <p:cNvPr id="5" name="Title 4"/>
          <p:cNvSpPr>
            <a:spLocks noGrp="1"/>
          </p:cNvSpPr>
          <p:nvPr>
            <p:ph type="title"/>
          </p:nvPr>
        </p:nvSpPr>
        <p:spPr/>
        <p:txBody>
          <a:bodyPr/>
          <a:lstStyle/>
          <a:p>
            <a:r>
              <a:rPr lang="en-US" dirty="0"/>
              <a:t>Porter’s Five </a:t>
            </a:r>
            <a:r>
              <a:rPr lang="en-US" dirty="0" smtClean="0"/>
              <a:t>Forces</a:t>
            </a:r>
            <a:endParaRPr lang="en-US" dirty="0"/>
          </a:p>
        </p:txBody>
      </p:sp>
    </p:spTree>
    <p:extLst>
      <p:ext uri="{BB962C8B-B14F-4D97-AF65-F5344CB8AC3E}">
        <p14:creationId xmlns:p14="http://schemas.microsoft.com/office/powerpoint/2010/main" val="128357018"/>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1059667420"/>
              </p:ext>
            </p:extLst>
          </p:nvPr>
        </p:nvGraphicFramePr>
        <p:xfrm>
          <a:off x="367767" y="1207096"/>
          <a:ext cx="11456467" cy="4746652"/>
        </p:xfrm>
        <a:graphic>
          <a:graphicData uri="http://schemas.openxmlformats.org/drawingml/2006/table">
            <a:tbl>
              <a:tblPr firstRow="1" bandRow="1">
                <a:tableStyleId>{5940675A-B579-460E-94D1-54222C63F5DA}</a:tableStyleId>
              </a:tblPr>
              <a:tblGrid>
                <a:gridCol w="6991972"/>
                <a:gridCol w="1488165"/>
                <a:gridCol w="1488165"/>
                <a:gridCol w="1488165"/>
              </a:tblGrid>
              <a:tr h="546978">
                <a:tc>
                  <a:txBody>
                    <a:bodyPr/>
                    <a:lstStyle/>
                    <a:p>
                      <a:endParaRPr lang="en-US" dirty="0"/>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1" dirty="0" smtClean="0"/>
                        <a:t>Ability to control</a:t>
                      </a: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b="1" dirty="0" smtClean="0"/>
                        <a:t>Impact</a:t>
                      </a:r>
                      <a:r>
                        <a:rPr lang="en-US" b="1" baseline="0" dirty="0" smtClean="0"/>
                        <a:t> Level</a:t>
                      </a: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b="1" dirty="0" smtClean="0"/>
                        <a:t>Risk Level</a:t>
                      </a: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053286">
                <a:tc>
                  <a:txBody>
                    <a:bodyPr/>
                    <a:lstStyle/>
                    <a:p>
                      <a:r>
                        <a:rPr lang="en-US" b="1" dirty="0" smtClean="0"/>
                        <a:t>THREAT OF NEW ENTRY</a:t>
                      </a:r>
                    </a:p>
                    <a:p>
                      <a:endParaRPr lang="en-US" b="1" dirty="0" smtClean="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5</a:t>
                      </a:r>
                    </a:p>
                    <a:p>
                      <a:endParaRPr lang="en-US" b="1"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053286">
                <a:tc>
                  <a:txBody>
                    <a:bodyPr/>
                    <a:lstStyle/>
                    <a:p>
                      <a:r>
                        <a:rPr lang="en-US" b="1" dirty="0" smtClean="0"/>
                        <a:t>THREAT OF SUBSTITUTION</a:t>
                      </a:r>
                    </a:p>
                    <a:p>
                      <a:endParaRPr lang="en-US" b="0" dirty="0" smtClean="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5</a:t>
                      </a:r>
                      <a:endParaRPr lang="en-US" b="1" dirty="0" smtClean="0"/>
                    </a:p>
                    <a:p>
                      <a:endParaRPr lang="en-US" b="1"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Slide Number Placeholder 3"/>
          <p:cNvSpPr>
            <a:spLocks noGrp="1"/>
          </p:cNvSpPr>
          <p:nvPr>
            <p:ph type="sldNum" sz="quarter" idx="12"/>
          </p:nvPr>
        </p:nvSpPr>
        <p:spPr/>
        <p:txBody>
          <a:bodyPr/>
          <a:lstStyle/>
          <a:p>
            <a:fld id="{F68327C5-B821-4FE9-A59A-A60D9EB59A9A}" type="slidenum">
              <a:rPr lang="en-US" smtClean="0"/>
              <a:t>94</a:t>
            </a:fld>
            <a:endParaRPr lang="en-US"/>
          </a:p>
        </p:txBody>
      </p:sp>
      <p:sp>
        <p:nvSpPr>
          <p:cNvPr id="9" name="Subtitle 8"/>
          <p:cNvSpPr>
            <a:spLocks noGrp="1"/>
          </p:cNvSpPr>
          <p:nvPr>
            <p:ph type="subTitle" idx="1"/>
          </p:nvPr>
        </p:nvSpPr>
        <p:spPr/>
        <p:txBody>
          <a:bodyPr/>
          <a:lstStyle/>
          <a:p>
            <a:r>
              <a:rPr lang="en-US" dirty="0"/>
              <a:t>Worksheet 3</a:t>
            </a:r>
            <a:r>
              <a:rPr lang="en-US" dirty="0" smtClean="0"/>
              <a:t> – 2/3</a:t>
            </a:r>
            <a:endParaRPr lang="en-US" dirty="0"/>
          </a:p>
        </p:txBody>
      </p:sp>
      <p:sp>
        <p:nvSpPr>
          <p:cNvPr id="5" name="Title 4"/>
          <p:cNvSpPr>
            <a:spLocks noGrp="1"/>
          </p:cNvSpPr>
          <p:nvPr>
            <p:ph type="title"/>
          </p:nvPr>
        </p:nvSpPr>
        <p:spPr/>
        <p:txBody>
          <a:bodyPr/>
          <a:lstStyle/>
          <a:p>
            <a:r>
              <a:rPr lang="en-US" dirty="0"/>
              <a:t>Porter’s Five </a:t>
            </a:r>
            <a:r>
              <a:rPr lang="en-US" dirty="0" smtClean="0"/>
              <a:t>Forces</a:t>
            </a:r>
            <a:endParaRPr lang="en-US" dirty="0"/>
          </a:p>
        </p:txBody>
      </p:sp>
    </p:spTree>
    <p:extLst>
      <p:ext uri="{BB962C8B-B14F-4D97-AF65-F5344CB8AC3E}">
        <p14:creationId xmlns:p14="http://schemas.microsoft.com/office/powerpoint/2010/main" val="410761773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29047590"/>
              </p:ext>
            </p:extLst>
          </p:nvPr>
        </p:nvGraphicFramePr>
        <p:xfrm>
          <a:off x="367767" y="1207096"/>
          <a:ext cx="11456467" cy="4746652"/>
        </p:xfrm>
        <a:graphic>
          <a:graphicData uri="http://schemas.openxmlformats.org/drawingml/2006/table">
            <a:tbl>
              <a:tblPr firstRow="1" bandRow="1">
                <a:tableStyleId>{5940675A-B579-460E-94D1-54222C63F5DA}</a:tableStyleId>
              </a:tblPr>
              <a:tblGrid>
                <a:gridCol w="6991972"/>
                <a:gridCol w="1488165"/>
                <a:gridCol w="1488165"/>
                <a:gridCol w="1488165"/>
              </a:tblGrid>
              <a:tr h="546978">
                <a:tc>
                  <a:txBody>
                    <a:bodyPr/>
                    <a:lstStyle/>
                    <a:p>
                      <a:endParaRPr lang="en-US" dirty="0"/>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1" dirty="0" smtClean="0"/>
                        <a:t>Ability to control</a:t>
                      </a: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b="1" dirty="0" smtClean="0"/>
                        <a:t>Impact</a:t>
                      </a:r>
                      <a:r>
                        <a:rPr lang="en-US" b="1" baseline="0" dirty="0" smtClean="0"/>
                        <a:t> Level</a:t>
                      </a: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b="1" dirty="0" smtClean="0"/>
                        <a:t>Risk Level</a:t>
                      </a:r>
                      <a:endParaRPr lang="en-US" b="1"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053286">
                <a:tc>
                  <a:txBody>
                    <a:bodyPr/>
                    <a:lstStyle/>
                    <a:p>
                      <a:r>
                        <a:rPr lang="en-US" b="1" dirty="0" smtClean="0"/>
                        <a:t>SUPPLIER POWER</a:t>
                      </a:r>
                    </a:p>
                    <a:p>
                      <a:endParaRPr lang="en-US" b="1" dirty="0" smtClean="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5</a:t>
                      </a:r>
                    </a:p>
                    <a:p>
                      <a:endParaRPr lang="en-US" b="1"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053286">
                <a:tc>
                  <a:txBody>
                    <a:bodyPr/>
                    <a:lstStyle/>
                    <a:p>
                      <a:r>
                        <a:rPr lang="en-US" b="1" dirty="0" smtClean="0"/>
                        <a:t>BUYER POWER</a:t>
                      </a:r>
                    </a:p>
                    <a:p>
                      <a:endParaRPr lang="en-US" b="1" dirty="0" smtClean="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3</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Entry 5</a:t>
                      </a:r>
                      <a:endParaRPr lang="en-US" b="1" dirty="0" smtClean="0"/>
                    </a:p>
                    <a:p>
                      <a:endParaRPr lang="en-US" b="1"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Slide Number Placeholder 3"/>
          <p:cNvSpPr>
            <a:spLocks noGrp="1"/>
          </p:cNvSpPr>
          <p:nvPr>
            <p:ph type="sldNum" sz="quarter" idx="12"/>
          </p:nvPr>
        </p:nvSpPr>
        <p:spPr/>
        <p:txBody>
          <a:bodyPr/>
          <a:lstStyle/>
          <a:p>
            <a:fld id="{F68327C5-B821-4FE9-A59A-A60D9EB59A9A}" type="slidenum">
              <a:rPr lang="en-US" smtClean="0"/>
              <a:t>95</a:t>
            </a:fld>
            <a:endParaRPr lang="en-US"/>
          </a:p>
        </p:txBody>
      </p:sp>
      <p:sp>
        <p:nvSpPr>
          <p:cNvPr id="9" name="Subtitle 8"/>
          <p:cNvSpPr>
            <a:spLocks noGrp="1"/>
          </p:cNvSpPr>
          <p:nvPr>
            <p:ph type="subTitle" idx="1"/>
          </p:nvPr>
        </p:nvSpPr>
        <p:spPr/>
        <p:txBody>
          <a:bodyPr/>
          <a:lstStyle/>
          <a:p>
            <a:r>
              <a:rPr lang="en-US" dirty="0"/>
              <a:t>Worksheet 3</a:t>
            </a:r>
            <a:r>
              <a:rPr lang="en-US" dirty="0" smtClean="0"/>
              <a:t> – 3/3</a:t>
            </a:r>
            <a:endParaRPr lang="en-US" dirty="0"/>
          </a:p>
        </p:txBody>
      </p:sp>
      <p:sp>
        <p:nvSpPr>
          <p:cNvPr id="5" name="Title 4"/>
          <p:cNvSpPr>
            <a:spLocks noGrp="1"/>
          </p:cNvSpPr>
          <p:nvPr>
            <p:ph type="title"/>
          </p:nvPr>
        </p:nvSpPr>
        <p:spPr/>
        <p:txBody>
          <a:bodyPr/>
          <a:lstStyle/>
          <a:p>
            <a:r>
              <a:rPr lang="en-US" dirty="0"/>
              <a:t>Porter’s Five </a:t>
            </a:r>
            <a:r>
              <a:rPr lang="en-US" dirty="0" smtClean="0"/>
              <a:t>Forces</a:t>
            </a:r>
            <a:endParaRPr lang="en-US" dirty="0"/>
          </a:p>
        </p:txBody>
      </p:sp>
    </p:spTree>
    <p:extLst>
      <p:ext uri="{BB962C8B-B14F-4D97-AF65-F5344CB8AC3E}">
        <p14:creationId xmlns:p14="http://schemas.microsoft.com/office/powerpoint/2010/main" val="86687243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9841992" y="0"/>
            <a:ext cx="2350008" cy="2350008"/>
            <a:chOff x="4006378" y="1766306"/>
            <a:chExt cx="4181242" cy="4182974"/>
          </a:xfrm>
        </p:grpSpPr>
        <p:sp>
          <p:nvSpPr>
            <p:cNvPr id="14" name="Rectangle 13"/>
            <p:cNvSpPr/>
            <p:nvPr/>
          </p:nvSpPr>
          <p:spPr>
            <a:xfrm>
              <a:off x="4006378" y="1766306"/>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effectLst>
                    <a:outerShdw blurRad="38100" dist="38100" dir="2700000" algn="tl">
                      <a:srgbClr val="000000">
                        <a:alpha val="43137"/>
                      </a:srgbClr>
                    </a:outerShdw>
                  </a:effectLst>
                </a:rPr>
                <a:t>Market Penetration</a:t>
              </a:r>
              <a:endParaRPr lang="en-US" sz="1200" b="1" dirty="0">
                <a:effectLst>
                  <a:outerShdw blurRad="38100" dist="38100" dir="2700000" algn="tl">
                    <a:srgbClr val="000000">
                      <a:alpha val="43137"/>
                    </a:srgbClr>
                  </a:outerShdw>
                </a:effectLst>
              </a:endParaRPr>
            </a:p>
          </p:txBody>
        </p:sp>
        <p:sp>
          <p:nvSpPr>
            <p:cNvPr id="15" name="Rectangle 14"/>
            <p:cNvSpPr/>
            <p:nvPr/>
          </p:nvSpPr>
          <p:spPr>
            <a:xfrm>
              <a:off x="6185084" y="3946744"/>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effectLst>
                    <a:outerShdw blurRad="38100" dist="38100" dir="2700000" algn="tl">
                      <a:srgbClr val="000000">
                        <a:alpha val="43137"/>
                      </a:srgbClr>
                    </a:outerShdw>
                  </a:effectLst>
                </a:rPr>
                <a:t>Diversification</a:t>
              </a:r>
              <a:endParaRPr lang="en-US" sz="1200" b="1" dirty="0">
                <a:effectLst>
                  <a:outerShdw blurRad="38100" dist="38100" dir="2700000" algn="tl">
                    <a:srgbClr val="000000">
                      <a:alpha val="43137"/>
                    </a:srgbClr>
                  </a:outerShdw>
                </a:effectLst>
              </a:endParaRPr>
            </a:p>
          </p:txBody>
        </p:sp>
        <p:sp>
          <p:nvSpPr>
            <p:cNvPr id="16" name="Rectangle 15"/>
            <p:cNvSpPr/>
            <p:nvPr/>
          </p:nvSpPr>
          <p:spPr>
            <a:xfrm>
              <a:off x="6185084" y="1766306"/>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effectLst>
                    <a:outerShdw blurRad="38100" dist="38100" dir="2700000" algn="tl">
                      <a:srgbClr val="000000">
                        <a:alpha val="43137"/>
                      </a:srgbClr>
                    </a:outerShdw>
                  </a:effectLst>
                </a:rPr>
                <a:t>Product Development</a:t>
              </a:r>
              <a:endParaRPr lang="en-US" sz="1200" b="1" dirty="0">
                <a:effectLst>
                  <a:outerShdw blurRad="38100" dist="38100" dir="2700000" algn="tl">
                    <a:srgbClr val="000000">
                      <a:alpha val="43137"/>
                    </a:srgbClr>
                  </a:outerShdw>
                </a:effectLst>
              </a:endParaRPr>
            </a:p>
          </p:txBody>
        </p:sp>
        <p:sp>
          <p:nvSpPr>
            <p:cNvPr id="17" name="Rectangle 16"/>
            <p:cNvSpPr/>
            <p:nvPr/>
          </p:nvSpPr>
          <p:spPr>
            <a:xfrm>
              <a:off x="4006378" y="3946744"/>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effectLst>
                    <a:outerShdw blurRad="38100" dist="38100" dir="2700000" algn="tl">
                      <a:srgbClr val="000000">
                        <a:alpha val="43137"/>
                      </a:srgbClr>
                    </a:outerShdw>
                  </a:effectLst>
                </a:rPr>
                <a:t>Market Development</a:t>
              </a:r>
              <a:endParaRPr lang="en-US" sz="1200" b="1" dirty="0">
                <a:effectLst>
                  <a:outerShdw blurRad="38100" dist="38100" dir="2700000" algn="tl">
                    <a:srgbClr val="000000">
                      <a:alpha val="43137"/>
                    </a:srgbClr>
                  </a:outerShdw>
                </a:effectLst>
              </a:endParaRPr>
            </a:p>
          </p:txBody>
        </p:sp>
      </p:grpSp>
      <p:sp>
        <p:nvSpPr>
          <p:cNvPr id="28" name="Rectangle 27"/>
          <p:cNvSpPr/>
          <p:nvPr/>
        </p:nvSpPr>
        <p:spPr>
          <a:xfrm>
            <a:off x="0" y="0"/>
            <a:ext cx="12192000" cy="6858000"/>
          </a:xfrm>
          <a:prstGeom prst="rect">
            <a:avLst/>
          </a:prstGeom>
          <a:solidFill>
            <a:srgbClr val="222A3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24000" y="1844823"/>
            <a:ext cx="10668000" cy="1665139"/>
          </a:xfrm>
        </p:spPr>
        <p:txBody>
          <a:bodyPr>
            <a:normAutofit/>
          </a:bodyPr>
          <a:lstStyle/>
          <a:p>
            <a:r>
              <a:rPr lang="en-US" dirty="0"/>
              <a:t>Ansoff Matrix</a:t>
            </a:r>
          </a:p>
        </p:txBody>
      </p:sp>
      <p:sp>
        <p:nvSpPr>
          <p:cNvPr id="3" name="Subtitle 2"/>
          <p:cNvSpPr>
            <a:spLocks noGrp="1"/>
          </p:cNvSpPr>
          <p:nvPr>
            <p:ph type="subTitle" idx="1"/>
          </p:nvPr>
        </p:nvSpPr>
        <p:spPr/>
        <p:txBody>
          <a:bodyPr/>
          <a:lstStyle/>
          <a:p>
            <a:r>
              <a:rPr lang="en-US" dirty="0"/>
              <a:t>The Product-Market Growth Matrix</a:t>
            </a:r>
          </a:p>
        </p:txBody>
      </p:sp>
      <p:sp>
        <p:nvSpPr>
          <p:cNvPr id="5" name="Text Placeholder 4"/>
          <p:cNvSpPr>
            <a:spLocks noGrp="1"/>
          </p:cNvSpPr>
          <p:nvPr>
            <p:ph type="body" sz="quarter" idx="13"/>
          </p:nvPr>
        </p:nvSpPr>
        <p:spPr/>
        <p:txBody>
          <a:bodyPr/>
          <a:lstStyle/>
          <a:p>
            <a:r>
              <a:rPr lang="en-US" dirty="0" smtClean="0"/>
              <a:t>06</a:t>
            </a:r>
            <a:endParaRPr lang="en-US" dirty="0"/>
          </a:p>
        </p:txBody>
      </p:sp>
      <p:sp>
        <p:nvSpPr>
          <p:cNvPr id="6" name="TextBox 5"/>
          <p:cNvSpPr txBox="1"/>
          <p:nvPr/>
        </p:nvSpPr>
        <p:spPr>
          <a:xfrm>
            <a:off x="1524000" y="6237312"/>
            <a:ext cx="2394182" cy="369332"/>
          </a:xfrm>
          <a:prstGeom prst="rect">
            <a:avLst/>
          </a:prstGeom>
          <a:solidFill>
            <a:srgbClr val="EDEDED">
              <a:alpha val="30196"/>
            </a:srgbClr>
          </a:solidFill>
        </p:spPr>
        <p:txBody>
          <a:bodyPr wrap="none" rtlCol="0">
            <a:spAutoFit/>
          </a:bodyPr>
          <a:lstStyle/>
          <a:p>
            <a:r>
              <a:rPr lang="en-US" dirty="0">
                <a:solidFill>
                  <a:schemeClr val="bg1"/>
                </a:solidFill>
              </a:rPr>
              <a:t>Strategic Planning Tools</a:t>
            </a:r>
          </a:p>
        </p:txBody>
      </p:sp>
    </p:spTree>
    <p:extLst>
      <p:ext uri="{BB962C8B-B14F-4D97-AF65-F5344CB8AC3E}">
        <p14:creationId xmlns:p14="http://schemas.microsoft.com/office/powerpoint/2010/main" val="2058170603"/>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Product-Market Growth Matrix</a:t>
            </a:r>
          </a:p>
        </p:txBody>
      </p:sp>
      <p:sp>
        <p:nvSpPr>
          <p:cNvPr id="5" name="Title 4"/>
          <p:cNvSpPr>
            <a:spLocks noGrp="1"/>
          </p:cNvSpPr>
          <p:nvPr>
            <p:ph type="title"/>
          </p:nvPr>
        </p:nvSpPr>
        <p:spPr/>
        <p:txBody>
          <a:bodyPr/>
          <a:lstStyle/>
          <a:p>
            <a:r>
              <a:rPr lang="en-US" dirty="0"/>
              <a:t>Ansoff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97</a:t>
            </a:fld>
            <a:endParaRPr lang="en-US"/>
          </a:p>
        </p:txBody>
      </p:sp>
      <p:grpSp>
        <p:nvGrpSpPr>
          <p:cNvPr id="2" name="Group 1"/>
          <p:cNvGrpSpPr/>
          <p:nvPr/>
        </p:nvGrpSpPr>
        <p:grpSpPr>
          <a:xfrm>
            <a:off x="618336" y="848095"/>
            <a:ext cx="5437488" cy="5357720"/>
            <a:chOff x="618336" y="848095"/>
            <a:chExt cx="5437488" cy="5357720"/>
          </a:xfrm>
        </p:grpSpPr>
        <p:sp>
          <p:nvSpPr>
            <p:cNvPr id="90" name="Rectangle 89"/>
            <p:cNvSpPr/>
            <p:nvPr/>
          </p:nvSpPr>
          <p:spPr>
            <a:xfrm>
              <a:off x="1270259" y="1398780"/>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Market Penetration</a:t>
              </a:r>
              <a:endParaRPr lang="en-US" sz="2200" b="1" dirty="0">
                <a:effectLst>
                  <a:outerShdw blurRad="38100" dist="38100" dir="2700000" algn="tl">
                    <a:srgbClr val="000000">
                      <a:alpha val="43137"/>
                    </a:srgbClr>
                  </a:outerShdw>
                </a:effectLst>
              </a:endParaRPr>
            </a:p>
          </p:txBody>
        </p:sp>
        <p:sp>
          <p:nvSpPr>
            <p:cNvPr id="98" name="Rectangle 97"/>
            <p:cNvSpPr/>
            <p:nvPr/>
          </p:nvSpPr>
          <p:spPr>
            <a:xfrm>
              <a:off x="3448965" y="3579218"/>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Diversification</a:t>
              </a:r>
              <a:endParaRPr lang="en-US" sz="2200" b="1" dirty="0">
                <a:effectLst>
                  <a:outerShdw blurRad="38100" dist="38100" dir="2700000" algn="tl">
                    <a:srgbClr val="000000">
                      <a:alpha val="43137"/>
                    </a:srgbClr>
                  </a:outerShdw>
                </a:effectLst>
              </a:endParaRPr>
            </a:p>
          </p:txBody>
        </p:sp>
        <p:sp>
          <p:nvSpPr>
            <p:cNvPr id="105" name="Rectangle 104"/>
            <p:cNvSpPr/>
            <p:nvPr/>
          </p:nvSpPr>
          <p:spPr>
            <a:xfrm>
              <a:off x="3448965" y="1398780"/>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Product Development</a:t>
              </a:r>
              <a:endParaRPr lang="en-US" sz="2200" b="1" dirty="0">
                <a:effectLst>
                  <a:outerShdw blurRad="38100" dist="38100" dir="2700000" algn="tl">
                    <a:srgbClr val="000000">
                      <a:alpha val="43137"/>
                    </a:srgbClr>
                  </a:outerShdw>
                </a:effectLst>
              </a:endParaRPr>
            </a:p>
          </p:txBody>
        </p:sp>
        <p:sp>
          <p:nvSpPr>
            <p:cNvPr id="117" name="Rectangle 116"/>
            <p:cNvSpPr/>
            <p:nvPr/>
          </p:nvSpPr>
          <p:spPr>
            <a:xfrm>
              <a:off x="1270259" y="3579218"/>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Market Development</a:t>
              </a:r>
              <a:endParaRPr lang="en-US" sz="2200" b="1" dirty="0">
                <a:effectLst>
                  <a:outerShdw blurRad="38100" dist="38100" dir="2700000" algn="tl">
                    <a:srgbClr val="000000">
                      <a:alpha val="43137"/>
                    </a:srgbClr>
                  </a:outerShdw>
                </a:effectLst>
              </a:endParaRPr>
            </a:p>
          </p:txBody>
        </p:sp>
        <p:sp>
          <p:nvSpPr>
            <p:cNvPr id="25" name="TextBox 24"/>
            <p:cNvSpPr txBox="1"/>
            <p:nvPr/>
          </p:nvSpPr>
          <p:spPr>
            <a:xfrm>
              <a:off x="1270259"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Existing</a:t>
              </a:r>
              <a:endParaRPr lang="en-US" sz="1600" i="1" dirty="0">
                <a:solidFill>
                  <a:schemeClr val="tx1">
                    <a:lumMod val="65000"/>
                    <a:lumOff val="35000"/>
                  </a:schemeClr>
                </a:solidFill>
              </a:endParaRPr>
            </a:p>
          </p:txBody>
        </p:sp>
        <p:sp>
          <p:nvSpPr>
            <p:cNvPr id="26" name="TextBox 25"/>
            <p:cNvSpPr txBox="1"/>
            <p:nvPr/>
          </p:nvSpPr>
          <p:spPr>
            <a:xfrm>
              <a:off x="3448965"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New</a:t>
              </a:r>
              <a:endParaRPr lang="en-US" sz="1600" i="1" dirty="0">
                <a:solidFill>
                  <a:schemeClr val="tx1">
                    <a:lumMod val="65000"/>
                    <a:lumOff val="35000"/>
                  </a:schemeClr>
                </a:solidFill>
              </a:endParaRPr>
            </a:p>
          </p:txBody>
        </p:sp>
        <p:sp>
          <p:nvSpPr>
            <p:cNvPr id="27" name="TextBox 26"/>
            <p:cNvSpPr txBox="1"/>
            <p:nvPr/>
          </p:nvSpPr>
          <p:spPr>
            <a:xfrm rot="16200000">
              <a:off x="4816203" y="4341785"/>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New</a:t>
              </a:r>
              <a:endParaRPr lang="en-US" sz="1600" i="1" dirty="0">
                <a:solidFill>
                  <a:schemeClr val="tx1">
                    <a:lumMod val="65000"/>
                    <a:lumOff val="35000"/>
                  </a:schemeClr>
                </a:solidFill>
              </a:endParaRPr>
            </a:p>
          </p:txBody>
        </p:sp>
        <p:sp>
          <p:nvSpPr>
            <p:cNvPr id="28" name="TextBox 27"/>
            <p:cNvSpPr txBox="1"/>
            <p:nvPr/>
          </p:nvSpPr>
          <p:spPr>
            <a:xfrm rot="16200000">
              <a:off x="4816630" y="2162122"/>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Existing</a:t>
              </a:r>
              <a:endParaRPr lang="en-US" sz="1600" i="1" dirty="0">
                <a:solidFill>
                  <a:schemeClr val="tx1">
                    <a:lumMod val="65000"/>
                    <a:lumOff val="35000"/>
                  </a:schemeClr>
                </a:solidFill>
              </a:endParaRPr>
            </a:p>
          </p:txBody>
        </p:sp>
        <p:sp>
          <p:nvSpPr>
            <p:cNvPr id="20" name="TextBox 19"/>
            <p:cNvSpPr txBox="1"/>
            <p:nvPr/>
          </p:nvSpPr>
          <p:spPr>
            <a:xfrm rot="16200000">
              <a:off x="-1234450" y="3251566"/>
              <a:ext cx="4182626"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Market</a:t>
              </a:r>
              <a:endParaRPr lang="en-US" dirty="0"/>
            </a:p>
          </p:txBody>
        </p:sp>
        <p:sp>
          <p:nvSpPr>
            <p:cNvPr id="21" name="TextBox 20"/>
            <p:cNvSpPr txBox="1"/>
            <p:nvPr/>
          </p:nvSpPr>
          <p:spPr>
            <a:xfrm>
              <a:off x="1269567" y="848095"/>
              <a:ext cx="4182626"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Products</a:t>
              </a:r>
              <a:endParaRPr lang="en-US" sz="1600" b="1" dirty="0">
                <a:solidFill>
                  <a:schemeClr val="tx1">
                    <a:lumMod val="65000"/>
                    <a:lumOff val="35000"/>
                  </a:schemeClr>
                </a:solidFill>
              </a:endParaRPr>
            </a:p>
          </p:txBody>
        </p:sp>
      </p:grpSp>
      <p:sp>
        <p:nvSpPr>
          <p:cNvPr id="34" name="Rectangle 33"/>
          <p:cNvSpPr/>
          <p:nvPr/>
        </p:nvSpPr>
        <p:spPr>
          <a:xfrm>
            <a:off x="6183090" y="1398780"/>
            <a:ext cx="5382294" cy="4182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0" rIns="274320" bIns="457200" rtlCol="0" anchor="b"/>
          <a:lstStyle/>
          <a:p>
            <a:pPr algn="ctr">
              <a:lnSpc>
                <a:spcPts val="3500"/>
              </a:lnSpc>
            </a:pPr>
            <a:r>
              <a:rPr lang="en-US" sz="2500" dirty="0">
                <a:solidFill>
                  <a:schemeClr val="tx1">
                    <a:lumMod val="50000"/>
                    <a:lumOff val="50000"/>
                  </a:schemeClr>
                </a:solidFill>
              </a:rPr>
              <a:t>There are four basic growth alternatives open to a business. It can grow through increased market penetration, through market development, through product development, or through </a:t>
            </a:r>
            <a:r>
              <a:rPr lang="en-US" sz="2500" dirty="0" smtClean="0">
                <a:solidFill>
                  <a:schemeClr val="tx1">
                    <a:lumMod val="50000"/>
                    <a:lumOff val="50000"/>
                  </a:schemeClr>
                </a:solidFill>
              </a:rPr>
              <a:t>diversification.</a:t>
            </a:r>
            <a:endParaRPr lang="en-US" sz="2500" dirty="0">
              <a:solidFill>
                <a:schemeClr val="tx1">
                  <a:lumMod val="50000"/>
                  <a:lumOff val="50000"/>
                </a:schemeClr>
              </a:solidFill>
            </a:endParaRPr>
          </a:p>
        </p:txBody>
      </p:sp>
      <p:sp>
        <p:nvSpPr>
          <p:cNvPr id="35" name="Rectangle 34"/>
          <p:cNvSpPr/>
          <p:nvPr/>
        </p:nvSpPr>
        <p:spPr>
          <a:xfrm>
            <a:off x="11565384" y="1398780"/>
            <a:ext cx="130156" cy="4182974"/>
          </a:xfrm>
          <a:prstGeom prst="rect">
            <a:avLst/>
          </a:prstGeom>
          <a:solidFill>
            <a:srgbClr val="6E5572"/>
          </a:solidFill>
          <a:ln w="12700" cap="flat" cmpd="sng" algn="ctr">
            <a:noFill/>
            <a:prstDash val="solid"/>
            <a:miter lim="800000"/>
          </a:ln>
          <a:effectLst/>
        </p:spPr>
        <p:txBody>
          <a:bodyPr rtlCol="0" anchor="ctr"/>
          <a:lstStyle/>
          <a:p>
            <a:pPr algn="ctr"/>
            <a:endParaRPr lang="en-US" kern="0" dirty="0">
              <a:solidFill>
                <a:prstClr val="white"/>
              </a:solidFill>
              <a:latin typeface="Calibri" panose="020F0502020204030204"/>
            </a:endParaRPr>
          </a:p>
        </p:txBody>
      </p:sp>
      <p:sp>
        <p:nvSpPr>
          <p:cNvPr id="36" name="TextBox 35"/>
          <p:cNvSpPr txBox="1"/>
          <p:nvPr/>
        </p:nvSpPr>
        <p:spPr>
          <a:xfrm>
            <a:off x="6183089" y="1135973"/>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37" name="TextBox 36"/>
          <p:cNvSpPr txBox="1"/>
          <p:nvPr/>
        </p:nvSpPr>
        <p:spPr>
          <a:xfrm>
            <a:off x="10589640" y="4411758"/>
            <a:ext cx="954107" cy="2215991"/>
          </a:xfrm>
          <a:prstGeom prst="rect">
            <a:avLst/>
          </a:prstGeom>
          <a:noFill/>
        </p:spPr>
        <p:txBody>
          <a:bodyPr wrap="none" rtlCol="0">
            <a:spAutoFit/>
          </a:bodyPr>
          <a:lstStyle/>
          <a:p>
            <a:r>
              <a:rPr lang="en-US" sz="13800" b="1" dirty="0" smtClean="0">
                <a:solidFill>
                  <a:schemeClr val="tx1">
                    <a:lumMod val="65000"/>
                    <a:lumOff val="35000"/>
                  </a:schemeClr>
                </a:solidFill>
              </a:rPr>
              <a:t>”</a:t>
            </a:r>
            <a:endParaRPr lang="en-US" sz="13800" b="1" dirty="0">
              <a:solidFill>
                <a:schemeClr val="tx1">
                  <a:lumMod val="65000"/>
                  <a:lumOff val="35000"/>
                </a:schemeClr>
              </a:solidFill>
            </a:endParaRPr>
          </a:p>
        </p:txBody>
      </p:sp>
      <p:sp>
        <p:nvSpPr>
          <p:cNvPr id="38" name="TextBox 37"/>
          <p:cNvSpPr txBox="1"/>
          <p:nvPr/>
        </p:nvSpPr>
        <p:spPr>
          <a:xfrm>
            <a:off x="6600057" y="5744150"/>
            <a:ext cx="4982344" cy="461665"/>
          </a:xfrm>
          <a:prstGeom prst="rect">
            <a:avLst/>
          </a:prstGeom>
          <a:noFill/>
        </p:spPr>
        <p:txBody>
          <a:bodyPr wrap="square" rtlCol="0">
            <a:spAutoFit/>
          </a:bodyPr>
          <a:lstStyle/>
          <a:p>
            <a:r>
              <a:rPr lang="en-US" sz="2400" dirty="0">
                <a:solidFill>
                  <a:schemeClr val="tx1">
                    <a:lumMod val="50000"/>
                    <a:lumOff val="50000"/>
                  </a:schemeClr>
                </a:solidFill>
              </a:rPr>
              <a:t>-- H. </a:t>
            </a:r>
            <a:r>
              <a:rPr lang="en-US" sz="2400" dirty="0" smtClean="0">
                <a:solidFill>
                  <a:schemeClr val="tx1">
                    <a:lumMod val="50000"/>
                    <a:lumOff val="50000"/>
                  </a:schemeClr>
                </a:solidFill>
              </a:rPr>
              <a:t>Igor Ansoff, 1957</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208183668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Product-Market Growth Matrix</a:t>
            </a:r>
          </a:p>
        </p:txBody>
      </p:sp>
      <p:sp>
        <p:nvSpPr>
          <p:cNvPr id="5" name="Title 4"/>
          <p:cNvSpPr>
            <a:spLocks noGrp="1"/>
          </p:cNvSpPr>
          <p:nvPr>
            <p:ph type="title"/>
          </p:nvPr>
        </p:nvSpPr>
        <p:spPr/>
        <p:txBody>
          <a:bodyPr/>
          <a:lstStyle/>
          <a:p>
            <a:r>
              <a:rPr lang="en-US" dirty="0"/>
              <a:t>Ansoff Matrix</a:t>
            </a:r>
          </a:p>
        </p:txBody>
      </p:sp>
      <p:sp>
        <p:nvSpPr>
          <p:cNvPr id="4" name="Slide Number Placeholder 3"/>
          <p:cNvSpPr>
            <a:spLocks noGrp="1"/>
          </p:cNvSpPr>
          <p:nvPr>
            <p:ph type="sldNum" sz="quarter" idx="12"/>
          </p:nvPr>
        </p:nvSpPr>
        <p:spPr/>
        <p:txBody>
          <a:bodyPr/>
          <a:lstStyle/>
          <a:p>
            <a:fld id="{F68327C5-B821-4FE9-A59A-A60D9EB59A9A}" type="slidenum">
              <a:rPr lang="en-US" smtClean="0"/>
              <a:t>98</a:t>
            </a:fld>
            <a:endParaRPr lang="en-US"/>
          </a:p>
        </p:txBody>
      </p:sp>
      <p:grpSp>
        <p:nvGrpSpPr>
          <p:cNvPr id="47" name="Group 46"/>
          <p:cNvGrpSpPr/>
          <p:nvPr/>
        </p:nvGrpSpPr>
        <p:grpSpPr>
          <a:xfrm>
            <a:off x="3354455" y="1215621"/>
            <a:ext cx="5437488" cy="5357720"/>
            <a:chOff x="618336" y="848095"/>
            <a:chExt cx="5437488" cy="5357720"/>
          </a:xfrm>
        </p:grpSpPr>
        <p:sp>
          <p:nvSpPr>
            <p:cNvPr id="48" name="Rectangle 47"/>
            <p:cNvSpPr/>
            <p:nvPr/>
          </p:nvSpPr>
          <p:spPr>
            <a:xfrm>
              <a:off x="1270259" y="1398780"/>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Market Penetration</a:t>
              </a:r>
              <a:endParaRPr lang="en-US" sz="2200" b="1" dirty="0">
                <a:effectLst>
                  <a:outerShdw blurRad="38100" dist="38100" dir="2700000" algn="tl">
                    <a:srgbClr val="000000">
                      <a:alpha val="43137"/>
                    </a:srgbClr>
                  </a:outerShdw>
                </a:effectLst>
              </a:endParaRPr>
            </a:p>
          </p:txBody>
        </p:sp>
        <p:sp>
          <p:nvSpPr>
            <p:cNvPr id="49" name="Rectangle 48"/>
            <p:cNvSpPr/>
            <p:nvPr/>
          </p:nvSpPr>
          <p:spPr>
            <a:xfrm>
              <a:off x="3448965" y="3579218"/>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Diversification</a:t>
              </a:r>
              <a:endParaRPr lang="en-US" sz="2200" b="1" dirty="0">
                <a:effectLst>
                  <a:outerShdw blurRad="38100" dist="38100" dir="2700000" algn="tl">
                    <a:srgbClr val="000000">
                      <a:alpha val="43137"/>
                    </a:srgbClr>
                  </a:outerShdw>
                </a:effectLst>
              </a:endParaRPr>
            </a:p>
          </p:txBody>
        </p:sp>
        <p:sp>
          <p:nvSpPr>
            <p:cNvPr id="53" name="Rectangle 52"/>
            <p:cNvSpPr/>
            <p:nvPr/>
          </p:nvSpPr>
          <p:spPr>
            <a:xfrm>
              <a:off x="3448965" y="1398780"/>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Product Development</a:t>
              </a:r>
              <a:endParaRPr lang="en-US" sz="2200" b="1" dirty="0">
                <a:effectLst>
                  <a:outerShdw blurRad="38100" dist="38100" dir="2700000" algn="tl">
                    <a:srgbClr val="000000">
                      <a:alpha val="43137"/>
                    </a:srgbClr>
                  </a:outerShdw>
                </a:effectLst>
              </a:endParaRPr>
            </a:p>
          </p:txBody>
        </p:sp>
        <p:sp>
          <p:nvSpPr>
            <p:cNvPr id="54" name="Rectangle 53"/>
            <p:cNvSpPr/>
            <p:nvPr/>
          </p:nvSpPr>
          <p:spPr>
            <a:xfrm>
              <a:off x="1270259" y="3579218"/>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Market Development</a:t>
              </a:r>
              <a:endParaRPr lang="en-US" sz="2200" b="1" dirty="0">
                <a:effectLst>
                  <a:outerShdw blurRad="38100" dist="38100" dir="2700000" algn="tl">
                    <a:srgbClr val="000000">
                      <a:alpha val="43137"/>
                    </a:srgbClr>
                  </a:outerShdw>
                </a:effectLst>
              </a:endParaRPr>
            </a:p>
          </p:txBody>
        </p:sp>
        <p:sp>
          <p:nvSpPr>
            <p:cNvPr id="55" name="TextBox 54"/>
            <p:cNvSpPr txBox="1"/>
            <p:nvPr/>
          </p:nvSpPr>
          <p:spPr>
            <a:xfrm>
              <a:off x="1270259"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Existing</a:t>
              </a:r>
              <a:endParaRPr lang="en-US" sz="1600" i="1" dirty="0">
                <a:solidFill>
                  <a:schemeClr val="tx1">
                    <a:lumMod val="65000"/>
                    <a:lumOff val="35000"/>
                  </a:schemeClr>
                </a:solidFill>
              </a:endParaRPr>
            </a:p>
          </p:txBody>
        </p:sp>
        <p:sp>
          <p:nvSpPr>
            <p:cNvPr id="56" name="TextBox 55"/>
            <p:cNvSpPr txBox="1"/>
            <p:nvPr/>
          </p:nvSpPr>
          <p:spPr>
            <a:xfrm>
              <a:off x="3448965"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New</a:t>
              </a:r>
              <a:endParaRPr lang="en-US" sz="1600" i="1" dirty="0">
                <a:solidFill>
                  <a:schemeClr val="tx1">
                    <a:lumMod val="65000"/>
                    <a:lumOff val="35000"/>
                  </a:schemeClr>
                </a:solidFill>
              </a:endParaRPr>
            </a:p>
          </p:txBody>
        </p:sp>
        <p:sp>
          <p:nvSpPr>
            <p:cNvPr id="57" name="TextBox 56"/>
            <p:cNvSpPr txBox="1"/>
            <p:nvPr/>
          </p:nvSpPr>
          <p:spPr>
            <a:xfrm rot="16200000">
              <a:off x="4816203" y="4341785"/>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New</a:t>
              </a:r>
              <a:endParaRPr lang="en-US" sz="1600" i="1" dirty="0">
                <a:solidFill>
                  <a:schemeClr val="tx1">
                    <a:lumMod val="65000"/>
                    <a:lumOff val="35000"/>
                  </a:schemeClr>
                </a:solidFill>
              </a:endParaRPr>
            </a:p>
          </p:txBody>
        </p:sp>
        <p:sp>
          <p:nvSpPr>
            <p:cNvPr id="58" name="TextBox 57"/>
            <p:cNvSpPr txBox="1"/>
            <p:nvPr/>
          </p:nvSpPr>
          <p:spPr>
            <a:xfrm rot="16200000">
              <a:off x="4816630" y="2162122"/>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tx1">
                      <a:lumMod val="65000"/>
                      <a:lumOff val="35000"/>
                    </a:schemeClr>
                  </a:solidFill>
                </a:rPr>
                <a:t>Existing</a:t>
              </a:r>
              <a:endParaRPr lang="en-US" sz="1600" i="1" dirty="0">
                <a:solidFill>
                  <a:schemeClr val="tx1">
                    <a:lumMod val="65000"/>
                    <a:lumOff val="35000"/>
                  </a:schemeClr>
                </a:solidFill>
              </a:endParaRPr>
            </a:p>
          </p:txBody>
        </p:sp>
        <p:sp>
          <p:nvSpPr>
            <p:cNvPr id="59" name="TextBox 58"/>
            <p:cNvSpPr txBox="1"/>
            <p:nvPr/>
          </p:nvSpPr>
          <p:spPr>
            <a:xfrm rot="16200000">
              <a:off x="-1234450" y="3251566"/>
              <a:ext cx="4182626"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t>Market</a:t>
              </a:r>
              <a:endParaRPr lang="en-US" dirty="0"/>
            </a:p>
          </p:txBody>
        </p:sp>
        <p:sp>
          <p:nvSpPr>
            <p:cNvPr id="60" name="TextBox 59"/>
            <p:cNvSpPr txBox="1"/>
            <p:nvPr/>
          </p:nvSpPr>
          <p:spPr>
            <a:xfrm>
              <a:off x="1269567" y="848095"/>
              <a:ext cx="4182626"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tx1">
                      <a:lumMod val="65000"/>
                      <a:lumOff val="35000"/>
                    </a:schemeClr>
                  </a:solidFill>
                </a:rPr>
                <a:t>Products</a:t>
              </a:r>
              <a:endParaRPr lang="en-US" sz="1600" b="1" dirty="0">
                <a:solidFill>
                  <a:schemeClr val="tx1">
                    <a:lumMod val="65000"/>
                    <a:lumOff val="35000"/>
                  </a:schemeClr>
                </a:solidFill>
              </a:endParaRPr>
            </a:p>
          </p:txBody>
        </p:sp>
      </p:grpSp>
    </p:spTree>
    <p:extLst>
      <p:ext uri="{BB962C8B-B14F-4D97-AF65-F5344CB8AC3E}">
        <p14:creationId xmlns:p14="http://schemas.microsoft.com/office/powerpoint/2010/main" val="405184020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a:t>The Product-Market Growth Matrix</a:t>
            </a:r>
          </a:p>
        </p:txBody>
      </p:sp>
      <p:sp>
        <p:nvSpPr>
          <p:cNvPr id="5" name="Title 4"/>
          <p:cNvSpPr>
            <a:spLocks noGrp="1"/>
          </p:cNvSpPr>
          <p:nvPr>
            <p:ph type="title"/>
          </p:nvPr>
        </p:nvSpPr>
        <p:spPr/>
        <p:txBody>
          <a:bodyPr/>
          <a:lstStyle/>
          <a:p>
            <a:r>
              <a:rPr lang="en-US" dirty="0"/>
              <a:t>Ansoff Matrix</a:t>
            </a:r>
          </a:p>
        </p:txBody>
      </p:sp>
      <p:sp>
        <p:nvSpPr>
          <p:cNvPr id="4" name="Slide Number Placeholder 3"/>
          <p:cNvSpPr>
            <a:spLocks noGrp="1"/>
          </p:cNvSpPr>
          <p:nvPr>
            <p:ph type="sldNum" sz="quarter" idx="12"/>
          </p:nvPr>
        </p:nvSpPr>
        <p:spPr>
          <a:prstGeom prst="rect">
            <a:avLst/>
          </a:prstGeom>
        </p:spPr>
        <p:txBody>
          <a:bodyPr/>
          <a:lstStyle/>
          <a:p>
            <a:fld id="{F68327C5-B821-4FE9-A59A-A60D9EB59A9A}" type="slidenum">
              <a:rPr lang="en-US" smtClean="0"/>
              <a:t>99</a:t>
            </a:fld>
            <a:endParaRPr lang="en-US"/>
          </a:p>
        </p:txBody>
      </p:sp>
      <p:grpSp>
        <p:nvGrpSpPr>
          <p:cNvPr id="47" name="Group 46"/>
          <p:cNvGrpSpPr/>
          <p:nvPr/>
        </p:nvGrpSpPr>
        <p:grpSpPr>
          <a:xfrm>
            <a:off x="3354455" y="1215621"/>
            <a:ext cx="5437488" cy="5357720"/>
            <a:chOff x="618336" y="848095"/>
            <a:chExt cx="5437488" cy="5357720"/>
          </a:xfrm>
        </p:grpSpPr>
        <p:sp>
          <p:nvSpPr>
            <p:cNvPr id="48" name="Rectangle 47"/>
            <p:cNvSpPr/>
            <p:nvPr/>
          </p:nvSpPr>
          <p:spPr>
            <a:xfrm>
              <a:off x="1270259" y="1398780"/>
              <a:ext cx="2002536" cy="2002536"/>
            </a:xfrm>
            <a:prstGeom prst="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Market Penetration</a:t>
              </a:r>
              <a:endParaRPr lang="en-US" sz="2200" b="1" dirty="0">
                <a:effectLst>
                  <a:outerShdw blurRad="38100" dist="38100" dir="2700000" algn="tl">
                    <a:srgbClr val="000000">
                      <a:alpha val="43137"/>
                    </a:srgbClr>
                  </a:outerShdw>
                </a:effectLst>
              </a:endParaRPr>
            </a:p>
          </p:txBody>
        </p:sp>
        <p:sp>
          <p:nvSpPr>
            <p:cNvPr id="49" name="Rectangle 48"/>
            <p:cNvSpPr/>
            <p:nvPr/>
          </p:nvSpPr>
          <p:spPr>
            <a:xfrm>
              <a:off x="3448965" y="3579218"/>
              <a:ext cx="2002535" cy="2002535"/>
            </a:xfrm>
            <a:prstGeom prst="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Diversification</a:t>
              </a:r>
              <a:endParaRPr lang="en-US" sz="2200" b="1" dirty="0">
                <a:effectLst>
                  <a:outerShdw blurRad="38100" dist="38100" dir="2700000" algn="tl">
                    <a:srgbClr val="000000">
                      <a:alpha val="43137"/>
                    </a:srgbClr>
                  </a:outerShdw>
                </a:effectLst>
              </a:endParaRPr>
            </a:p>
          </p:txBody>
        </p:sp>
        <p:sp>
          <p:nvSpPr>
            <p:cNvPr id="53" name="Rectangle 52"/>
            <p:cNvSpPr/>
            <p:nvPr/>
          </p:nvSpPr>
          <p:spPr>
            <a:xfrm>
              <a:off x="3448965" y="1398780"/>
              <a:ext cx="2002536" cy="200253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Product Development</a:t>
              </a:r>
              <a:endParaRPr lang="en-US" sz="2200" b="1" dirty="0">
                <a:effectLst>
                  <a:outerShdw blurRad="38100" dist="38100" dir="2700000" algn="tl">
                    <a:srgbClr val="000000">
                      <a:alpha val="43137"/>
                    </a:srgbClr>
                  </a:outerShdw>
                </a:effectLst>
              </a:endParaRPr>
            </a:p>
          </p:txBody>
        </p:sp>
        <p:sp>
          <p:nvSpPr>
            <p:cNvPr id="54" name="Rectangle 53"/>
            <p:cNvSpPr/>
            <p:nvPr/>
          </p:nvSpPr>
          <p:spPr>
            <a:xfrm>
              <a:off x="1270259" y="3579218"/>
              <a:ext cx="2002536" cy="2002536"/>
            </a:xfrm>
            <a:prstGeom prst="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effectLst>
                    <a:outerShdw blurRad="38100" dist="38100" dir="2700000" algn="tl">
                      <a:srgbClr val="000000">
                        <a:alpha val="43137"/>
                      </a:srgbClr>
                    </a:outerShdw>
                  </a:effectLst>
                </a:rPr>
                <a:t>Market Development</a:t>
              </a:r>
              <a:endParaRPr lang="en-US" sz="2200" b="1" dirty="0">
                <a:effectLst>
                  <a:outerShdw blurRad="38100" dist="38100" dir="2700000" algn="tl">
                    <a:srgbClr val="000000">
                      <a:alpha val="43137"/>
                    </a:srgbClr>
                  </a:outerShdw>
                </a:effectLst>
              </a:endParaRPr>
            </a:p>
          </p:txBody>
        </p:sp>
        <p:sp>
          <p:nvSpPr>
            <p:cNvPr id="55" name="TextBox 54"/>
            <p:cNvSpPr txBox="1"/>
            <p:nvPr/>
          </p:nvSpPr>
          <p:spPr>
            <a:xfrm>
              <a:off x="1270259"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bg1"/>
                  </a:solidFill>
                </a:rPr>
                <a:t>Existing</a:t>
              </a:r>
              <a:endParaRPr lang="en-US" sz="1600" i="1" dirty="0">
                <a:solidFill>
                  <a:schemeClr val="bg1"/>
                </a:solidFill>
              </a:endParaRPr>
            </a:p>
          </p:txBody>
        </p:sp>
        <p:sp>
          <p:nvSpPr>
            <p:cNvPr id="56" name="TextBox 55"/>
            <p:cNvSpPr txBox="1"/>
            <p:nvPr/>
          </p:nvSpPr>
          <p:spPr>
            <a:xfrm>
              <a:off x="3448965" y="5728761"/>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bg1"/>
                  </a:solidFill>
                </a:rPr>
                <a:t>New</a:t>
              </a:r>
              <a:endParaRPr lang="en-US" sz="1600" i="1" dirty="0">
                <a:solidFill>
                  <a:schemeClr val="bg1"/>
                </a:solidFill>
              </a:endParaRPr>
            </a:p>
          </p:txBody>
        </p:sp>
        <p:sp>
          <p:nvSpPr>
            <p:cNvPr id="57" name="TextBox 56"/>
            <p:cNvSpPr txBox="1"/>
            <p:nvPr/>
          </p:nvSpPr>
          <p:spPr>
            <a:xfrm rot="16200000">
              <a:off x="4816203" y="4341785"/>
              <a:ext cx="2002188"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bg1"/>
                  </a:solidFill>
                </a:rPr>
                <a:t>New</a:t>
              </a:r>
              <a:endParaRPr lang="en-US" sz="1600" i="1" dirty="0">
                <a:solidFill>
                  <a:schemeClr val="bg1"/>
                </a:solidFill>
              </a:endParaRPr>
            </a:p>
          </p:txBody>
        </p:sp>
        <p:sp>
          <p:nvSpPr>
            <p:cNvPr id="58" name="TextBox 57"/>
            <p:cNvSpPr txBox="1"/>
            <p:nvPr/>
          </p:nvSpPr>
          <p:spPr>
            <a:xfrm rot="16200000">
              <a:off x="4816630" y="2162122"/>
              <a:ext cx="2001331" cy="477054"/>
            </a:xfrm>
            <a:prstGeom prst="rect">
              <a:avLst/>
            </a:prstGeom>
            <a:noFill/>
          </p:spPr>
          <p:txBody>
            <a:bodyPr wrap="square" bIns="182880" rtlCol="0" anchor="b">
              <a:spAutoFit/>
            </a:bodyPr>
            <a:lstStyle>
              <a:defPPr>
                <a:defRPr lang="fr-FR"/>
              </a:defPPr>
              <a:lvl1pPr algn="ctr"/>
            </a:lstStyle>
            <a:p>
              <a:r>
                <a:rPr lang="en-US" sz="1600" i="1" dirty="0" smtClean="0">
                  <a:solidFill>
                    <a:schemeClr val="bg1"/>
                  </a:solidFill>
                </a:rPr>
                <a:t>Existing</a:t>
              </a:r>
              <a:endParaRPr lang="en-US" sz="1600" i="1" dirty="0">
                <a:solidFill>
                  <a:schemeClr val="bg1"/>
                </a:solidFill>
              </a:endParaRPr>
            </a:p>
          </p:txBody>
        </p:sp>
        <p:sp>
          <p:nvSpPr>
            <p:cNvPr id="59" name="TextBox 58"/>
            <p:cNvSpPr txBox="1"/>
            <p:nvPr/>
          </p:nvSpPr>
          <p:spPr>
            <a:xfrm rot="16200000">
              <a:off x="-1234450" y="3251566"/>
              <a:ext cx="4182626" cy="477054"/>
            </a:xfrm>
            <a:prstGeom prst="rect">
              <a:avLst/>
            </a:prstGeom>
            <a:noFill/>
          </p:spPr>
          <p:txBody>
            <a:bodyPr wrap="square" bIns="182880" rtlCol="0" anchor="b">
              <a:spAutoFit/>
            </a:bodyPr>
            <a:lstStyle>
              <a:defPPr>
                <a:defRPr lang="fr-FR"/>
              </a:defPPr>
              <a:lvl1pPr algn="ctr">
                <a:defRPr sz="1600" b="1">
                  <a:solidFill>
                    <a:schemeClr val="tx1">
                      <a:lumMod val="65000"/>
                      <a:lumOff val="35000"/>
                    </a:schemeClr>
                  </a:solidFill>
                </a:defRPr>
              </a:lvl1pPr>
            </a:lstStyle>
            <a:p>
              <a:r>
                <a:rPr lang="en-US" dirty="0" smtClean="0">
                  <a:solidFill>
                    <a:schemeClr val="bg1"/>
                  </a:solidFill>
                </a:rPr>
                <a:t>Market</a:t>
              </a:r>
              <a:endParaRPr lang="en-US" dirty="0">
                <a:solidFill>
                  <a:schemeClr val="bg1"/>
                </a:solidFill>
              </a:endParaRPr>
            </a:p>
          </p:txBody>
        </p:sp>
        <p:sp>
          <p:nvSpPr>
            <p:cNvPr id="60" name="TextBox 59"/>
            <p:cNvSpPr txBox="1"/>
            <p:nvPr/>
          </p:nvSpPr>
          <p:spPr>
            <a:xfrm>
              <a:off x="1269567" y="848095"/>
              <a:ext cx="4182626" cy="477054"/>
            </a:xfrm>
            <a:prstGeom prst="rect">
              <a:avLst/>
            </a:prstGeom>
            <a:noFill/>
          </p:spPr>
          <p:txBody>
            <a:bodyPr wrap="square" bIns="182880" rtlCol="0" anchor="b">
              <a:spAutoFit/>
            </a:bodyPr>
            <a:lstStyle>
              <a:defPPr>
                <a:defRPr lang="fr-FR"/>
              </a:defPPr>
              <a:lvl1pPr algn="ctr"/>
            </a:lstStyle>
            <a:p>
              <a:r>
                <a:rPr lang="en-US" sz="1600" b="1" dirty="0" smtClean="0">
                  <a:solidFill>
                    <a:schemeClr val="bg1"/>
                  </a:solidFill>
                </a:rPr>
                <a:t>Products</a:t>
              </a:r>
              <a:endParaRPr lang="en-US" sz="1600" b="1" dirty="0">
                <a:solidFill>
                  <a:schemeClr val="bg1"/>
                </a:solidFill>
              </a:endParaRPr>
            </a:p>
          </p:txBody>
        </p:sp>
      </p:grpSp>
    </p:spTree>
    <p:extLst>
      <p:ext uri="{BB962C8B-B14F-4D97-AF65-F5344CB8AC3E}">
        <p14:creationId xmlns:p14="http://schemas.microsoft.com/office/powerpoint/2010/main" val="1610943011"/>
      </p:ext>
    </p:extLst>
  </p:cSld>
  <p:clrMapOvr>
    <a:masterClrMapping/>
  </p:clrMapOvr>
</p:sld>
</file>

<file path=ppt/theme/theme1.xml><?xml version="1.0" encoding="utf-8"?>
<a:theme xmlns:a="http://schemas.openxmlformats.org/drawingml/2006/main" name="Blank">
  <a:themeElements>
    <a:clrScheme name="Custom 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ADB9CA"/>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lank">
  <a:themeElements>
    <a:clrScheme name="Custom 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ADB9CA"/>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howeet theme">
  <a:themeElements>
    <a:clrScheme name="Showeet theme">
      <a:dk1>
        <a:sysClr val="windowText" lastClr="000000"/>
      </a:dk1>
      <a:lt1>
        <a:sysClr val="window" lastClr="FFFFFF"/>
      </a:lt1>
      <a:dk2>
        <a:srgbClr val="1D2631"/>
      </a:dk2>
      <a:lt2>
        <a:srgbClr val="EEECE1"/>
      </a:lt2>
      <a:accent1>
        <a:srgbClr val="3F4855"/>
      </a:accent1>
      <a:accent2>
        <a:srgbClr val="F1A138"/>
      </a:accent2>
      <a:accent3>
        <a:srgbClr val="CBDB23"/>
      </a:accent3>
      <a:accent4>
        <a:srgbClr val="590B4E"/>
      </a:accent4>
      <a:accent5>
        <a:srgbClr val="2CA3FC"/>
      </a:accent5>
      <a:accent6>
        <a:srgbClr val="9EB31C"/>
      </a:accent6>
      <a:hlink>
        <a:srgbClr val="B8CCE4"/>
      </a:hlink>
      <a:folHlink>
        <a:srgbClr val="B8CCE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Showeet theme">
  <a:themeElements>
    <a:clrScheme name="Showeet theme">
      <a:dk1>
        <a:sysClr val="windowText" lastClr="000000"/>
      </a:dk1>
      <a:lt1>
        <a:sysClr val="window" lastClr="FFFFFF"/>
      </a:lt1>
      <a:dk2>
        <a:srgbClr val="1D2631"/>
      </a:dk2>
      <a:lt2>
        <a:srgbClr val="EEECE1"/>
      </a:lt2>
      <a:accent1>
        <a:srgbClr val="3F4855"/>
      </a:accent1>
      <a:accent2>
        <a:srgbClr val="F1A138"/>
      </a:accent2>
      <a:accent3>
        <a:srgbClr val="CBDB23"/>
      </a:accent3>
      <a:accent4>
        <a:srgbClr val="590B4E"/>
      </a:accent4>
      <a:accent5>
        <a:srgbClr val="2CA3FC"/>
      </a:accent5>
      <a:accent6>
        <a:srgbClr val="9EB31C"/>
      </a:accent6>
      <a:hlink>
        <a:srgbClr val="B8CCE4"/>
      </a:hlink>
      <a:folHlink>
        <a:srgbClr val="B8CCE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ITLE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57634</TotalTime>
  <Words>6901</Words>
  <PresentationFormat>Widescreen</PresentationFormat>
  <Paragraphs>2083</Paragraphs>
  <Slides>113</Slides>
  <Notes>113</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113</vt:i4>
      </vt:variant>
    </vt:vector>
  </HeadingPairs>
  <TitlesOfParts>
    <vt:vector size="124" baseType="lpstr">
      <vt:lpstr>Arial</vt:lpstr>
      <vt:lpstr>Arial Black</vt:lpstr>
      <vt:lpstr>Calibri</vt:lpstr>
      <vt:lpstr>Calibri Light</vt:lpstr>
      <vt:lpstr>GeosansLight</vt:lpstr>
      <vt:lpstr>Wingdings</vt:lpstr>
      <vt:lpstr>Blank</vt:lpstr>
      <vt:lpstr>1_Blank</vt:lpstr>
      <vt:lpstr>Showeet theme</vt:lpstr>
      <vt:lpstr>1_Showeet theme</vt:lpstr>
      <vt:lpstr>TITLES</vt:lpstr>
      <vt:lpstr>Strategic Planning Tools</vt:lpstr>
      <vt:lpstr>01 – Boston Consulting Group Matrix 02 – General Electric / McKinsey Matrix 03 – SWOT / TOWS Analysis Matrix 04 – Porter’s Generic Competitive Strategies 05 – Porter’s Five Forces Model 06 – Ansoff Matrix</vt:lpstr>
      <vt:lpstr>Boston Consulting Group Matrix</vt:lpstr>
      <vt:lpstr>Boston Consulting Group Matrix</vt:lpstr>
      <vt:lpstr>Boston Consulting Group Matrix</vt:lpstr>
      <vt:lpstr>Boston Consulting Group Matrix</vt:lpstr>
      <vt:lpstr>Boston Consulting Group Matrix</vt:lpstr>
      <vt:lpstr>Boston Consulting Group Matrix</vt:lpstr>
      <vt:lpstr>Boston Consulting Group Matrix</vt:lpstr>
      <vt:lpstr>Boston Consulting Group Matrix</vt:lpstr>
      <vt:lpstr>Boston Consulting Group Matrix</vt:lpstr>
      <vt:lpstr>Boston Consulting Group Matrix</vt:lpstr>
      <vt:lpstr>Boston Consulting Group Matrix</vt:lpstr>
      <vt:lpstr>Boston Consulting Group Matrix</vt:lpstr>
      <vt:lpstr>Boston Consulting Group Matrix</vt:lpstr>
      <vt:lpstr>Boston Consulting Group Matrix</vt:lpstr>
      <vt:lpstr>Boston Consulting Group Matrix</vt:lpstr>
      <vt:lpstr>Boston Consulting Group Matrix</vt:lpstr>
      <vt:lpstr>Boston Consulting Group Matrix</vt:lpstr>
      <vt:lpstr>Boston Consulting Group Matrix</vt:lpstr>
      <vt:lpstr>Boston Consulting Group Matrix</vt:lpstr>
      <vt:lpstr>Boston Consulting Group Matrix</vt:lpstr>
      <vt:lpstr>Boston Consulting Group Matrix</vt:lpstr>
      <vt:lpstr>General Electric / McKinsey Matrix</vt:lpstr>
      <vt:lpstr>GE / McKinsey Matrix</vt:lpstr>
      <vt:lpstr>GE / McKinsey Matrix</vt:lpstr>
      <vt:lpstr>GE / McKinsey Matrix</vt:lpstr>
      <vt:lpstr>GE / McKinsey Matrix</vt:lpstr>
      <vt:lpstr>GE / McKinsey Matrix</vt:lpstr>
      <vt:lpstr>GE / McKinsey Matrix</vt:lpstr>
      <vt:lpstr>GE / McKinsey Matrix</vt:lpstr>
      <vt:lpstr>GE / McKinsey Matrix</vt:lpstr>
      <vt:lpstr>GE / McKinsey Matrix</vt:lpstr>
      <vt:lpstr>SWOT / TOWS Analysis Matrix</vt:lpstr>
      <vt:lpstr>SWOT / TOWS Analysis Matrix</vt:lpstr>
      <vt:lpstr>SWOT / TOWS Analysis Matrix</vt:lpstr>
      <vt:lpstr>SWOT / TOWS Analysis Matrix</vt:lpstr>
      <vt:lpstr>SWOT / TOWS Analysis Matrix</vt:lpstr>
      <vt:lpstr>SWOT / TOWS Analysis Matrix</vt:lpstr>
      <vt:lpstr>SWOT / TOWS Analysis Matrix</vt:lpstr>
      <vt:lpstr>SWOT / TOWS Analysis Matrix</vt:lpstr>
      <vt:lpstr>SWOT / TOWS Analysis Matrix</vt:lpstr>
      <vt:lpstr>SWOT / TOWS Analysis Matrix</vt:lpstr>
      <vt:lpstr>SWOT / TOWS Analysis Matrix</vt:lpstr>
      <vt:lpstr>SWOT / TOWS Analysis Matrix</vt:lpstr>
      <vt:lpstr>SWOT / TOWS Analysis Matrix</vt:lpstr>
      <vt:lpstr>SWOT / TOWS Analysis Matrix</vt:lpstr>
      <vt:lpstr>SWOT / TOWS Analysis Matrix</vt:lpstr>
      <vt:lpstr>SWOT / TOWS Analysis Matrix</vt:lpstr>
      <vt:lpstr>SWOT / TOWS Analysis Matrix</vt:lpstr>
      <vt:lpstr>SWOT / TOWS Analysis Matrix</vt:lpstr>
      <vt:lpstr>SWOT / TOWS Analysis Matrix</vt:lpstr>
      <vt:lpstr>SWOT / TOWS Analysis Matrix</vt:lpstr>
      <vt:lpstr>Porter’s Generic Competitive Strategies</vt:lpstr>
      <vt:lpstr>Porter’s Generic Competitive Strategies</vt:lpstr>
      <vt:lpstr>Porter’s Generic Competitive Strategies</vt:lpstr>
      <vt:lpstr>Porter’s Generic Competitive Strategies</vt:lpstr>
      <vt:lpstr>Porter’s Generic Competitive Strategies</vt:lpstr>
      <vt:lpstr>Porter’s Generic Competitive Strategies</vt:lpstr>
      <vt:lpstr>Porter’s Generic Competitive Strategies</vt:lpstr>
      <vt:lpstr>Porter’s Generic Competitive Strategies</vt:lpstr>
      <vt:lpstr>Porter’s Generic Competitive Strategies</vt:lpstr>
      <vt:lpstr>Porter’s Generic Competitive Strategies</vt:lpstr>
      <vt:lpstr>Porter’s Generic Competitive Strategies</vt:lpstr>
      <vt:lpstr>Porter’s Generic Competitive Strategies</vt:lpstr>
      <vt:lpstr>Porter’s Generic Competitive Strategies</vt:lpstr>
      <vt:lpstr>Porter’s Generic Competitive Strategies</vt:lpstr>
      <vt:lpstr>Porter’s Generic Competitive Strategies</vt:lpstr>
      <vt:lpstr>Porter’s Generic Competitive Strategies</vt:lpstr>
      <vt:lpstr>Porter’s Generic Competitive Strategies</vt:lpstr>
      <vt:lpstr>Porter’s Generic Competitive Strategies</vt:lpstr>
      <vt:lpstr>Porter’s Generic Competitive Strategies</vt:lpstr>
      <vt:lpstr>Porter’s Generic Competitive Strategies</vt:lpstr>
      <vt:lpstr>Porter’s Five Forces Model</vt:lpstr>
      <vt:lpstr>Porter’s Five Forces Model</vt:lpstr>
      <vt:lpstr>Porter’s Five Forces Model</vt:lpstr>
      <vt:lpstr>Porter’s Five Forces Model</vt:lpstr>
      <vt:lpstr>Porter’s Five Forces Model</vt:lpstr>
      <vt:lpstr>Porter’s Five Forces Model</vt:lpstr>
      <vt:lpstr>Porter’s Five Forces Model</vt:lpstr>
      <vt:lpstr>Porter’s Five Forces Model</vt:lpstr>
      <vt:lpstr>Porter’s Five Forces Model</vt:lpstr>
      <vt:lpstr>Porter’s Five Forces Model</vt:lpstr>
      <vt:lpstr>Porter’s Five Forces Model</vt:lpstr>
      <vt:lpstr>Porter’s Five Forces Model</vt:lpstr>
      <vt:lpstr>Porter’s Five Forces Model</vt:lpstr>
      <vt:lpstr>Porter’s Five Forces Model</vt:lpstr>
      <vt:lpstr>Porter’s Five Forces Model</vt:lpstr>
      <vt:lpstr>Porter’s Five Forces Model</vt:lpstr>
      <vt:lpstr>Porter’s Five Forces Model</vt:lpstr>
      <vt:lpstr>Porter’s Five Forces</vt:lpstr>
      <vt:lpstr>Porter’s Five Forces</vt:lpstr>
      <vt:lpstr>Porter’s Five Forces</vt:lpstr>
      <vt:lpstr>Porter’s Five Forces</vt:lpstr>
      <vt:lpstr>Porter’s Five Forces</vt:lpstr>
      <vt:lpstr>Ansoff Matrix</vt:lpstr>
      <vt:lpstr>Ansoff Matrix</vt:lpstr>
      <vt:lpstr>Ansoff Matrix</vt:lpstr>
      <vt:lpstr>Ansoff Matrix</vt:lpstr>
      <vt:lpstr>Ansoff Matrix</vt:lpstr>
      <vt:lpstr>Ansoff Matrix</vt:lpstr>
      <vt:lpstr>Ansoff Matrix</vt:lpstr>
      <vt:lpstr>Ansoff Matrix</vt:lpstr>
      <vt:lpstr>Ansoff Matrix</vt:lpstr>
      <vt:lpstr>Ansoff Matrix</vt:lpstr>
      <vt:lpstr>Ansoff Matrix</vt:lpstr>
      <vt:lpstr>Ansoff Matrix</vt:lpstr>
      <vt:lpstr>Ansoff Matrix</vt:lpstr>
      <vt:lpstr>Ansoff Matrix</vt:lpstr>
      <vt:lpstr>Ansoff Matrix</vt:lpstr>
      <vt:lpstr>Ansoff Matrix</vt:lpstr>
      <vt:lpstr>Thank        You!</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Strategic Planning Tools for PowerPoint</dc:title>
  <dc:creator>showeet.com</dc:creator>
  <dc:description>© Copyright Showeet.com</dc:description>
  <dcterms:created xsi:type="dcterms:W3CDTF">2011-05-09T14:18:21Z</dcterms:created>
  <dcterms:modified xsi:type="dcterms:W3CDTF">2015-09-08T23:52:04Z</dcterms:modified>
  <cp:category>Charts &amp; Diagrams</cp:category>
</cp:coreProperties>
</file>